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6" r:id="rId6"/>
    <p:sldId id="287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22F05-8396-437F-8434-7496E854389F}" v="106" dt="2024-09-09T05:34:4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655" autoAdjust="0"/>
  </p:normalViewPr>
  <p:slideViewPr>
    <p:cSldViewPr snapToGrid="0">
      <p:cViewPr>
        <p:scale>
          <a:sx n="125" d="100"/>
          <a:sy n="125" d="100"/>
        </p:scale>
        <p:origin x="870" y="52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7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30400" y="3329790"/>
            <a:ext cx="5753289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BIG MOUNTAIN RESORT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69" r:id="rId4"/>
    <p:sldLayoutId id="2147483670" r:id="rId5"/>
    <p:sldLayoutId id="2147483651" r:id="rId6"/>
    <p:sldLayoutId id="2147483671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756" y="4828630"/>
            <a:ext cx="3943627" cy="448989"/>
          </a:xfrm>
        </p:spPr>
        <p:txBody>
          <a:bodyPr/>
          <a:lstStyle/>
          <a:p>
            <a:r>
              <a:rPr lang="en-US" sz="1400" dirty="0"/>
              <a:t>Scope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9672" y="61277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BA025-635F-2615-FA19-8D975939B267}"/>
              </a:ext>
            </a:extLst>
          </p:cNvPr>
          <p:cNvSpPr txBox="1">
            <a:spLocks/>
          </p:cNvSpPr>
          <p:nvPr/>
        </p:nvSpPr>
        <p:spPr>
          <a:xfrm>
            <a:off x="377020" y="580813"/>
            <a:ext cx="6143428" cy="128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</a:t>
            </a:r>
            <a:r>
              <a:rPr lang="en-US" b="1" dirty="0">
                <a:solidFill>
                  <a:srgbClr val="C00000"/>
                </a:solidFill>
              </a:rPr>
              <a:t> pricing strategies </a:t>
            </a:r>
            <a:r>
              <a:rPr lang="en-US" b="1" dirty="0"/>
              <a:t>can BIG MOUNTAIN RESORT ADOPT to generate 20% ADDITIONAL REVENUE by the end of the season?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FBB3E1A-37F8-CD16-C375-79E875193EA3}"/>
              </a:ext>
            </a:extLst>
          </p:cNvPr>
          <p:cNvSpPr txBox="1">
            <a:spLocks/>
          </p:cNvSpPr>
          <p:nvPr/>
        </p:nvSpPr>
        <p:spPr>
          <a:xfrm>
            <a:off x="4860755" y="1964897"/>
            <a:ext cx="3943627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Success Criteria</a:t>
            </a:r>
          </a:p>
        </p:txBody>
      </p:sp>
      <p:sp>
        <p:nvSpPr>
          <p:cNvPr id="18" name="Content Placeholder 49">
            <a:extLst>
              <a:ext uri="{FF2B5EF4-FFF2-40B4-BE49-F238E27FC236}">
                <a16:creationId xmlns:a16="http://schemas.microsoft.com/office/drawing/2014/main" id="{24E9CEAB-FF4D-6EA7-C0A3-0897E7ECA29D}"/>
              </a:ext>
            </a:extLst>
          </p:cNvPr>
          <p:cNvSpPr txBox="1">
            <a:spLocks/>
          </p:cNvSpPr>
          <p:nvPr/>
        </p:nvSpPr>
        <p:spPr>
          <a:xfrm>
            <a:off x="4860756" y="5244711"/>
            <a:ext cx="7413436" cy="1029506"/>
          </a:xfrm>
          <a:prstGeom prst="rect">
            <a:avLst/>
          </a:prstGeom>
          <a:noFill/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pricing strategy will be based on a model that uses the available market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use of cost-plus, value-based, and dynamic pricing strategies are not in 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revenue forecast will be based on available data and generated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5960FF48-C915-B0A2-E094-ACA554065EFA}"/>
              </a:ext>
            </a:extLst>
          </p:cNvPr>
          <p:cNvSpPr txBox="1">
            <a:spLocks/>
          </p:cNvSpPr>
          <p:nvPr/>
        </p:nvSpPr>
        <p:spPr>
          <a:xfrm>
            <a:off x="4860755" y="3131139"/>
            <a:ext cx="3943627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Constraints</a:t>
            </a:r>
          </a:p>
        </p:txBody>
      </p:sp>
      <p:sp>
        <p:nvSpPr>
          <p:cNvPr id="6" name="Content Placeholder 49">
            <a:extLst>
              <a:ext uri="{FF2B5EF4-FFF2-40B4-BE49-F238E27FC236}">
                <a16:creationId xmlns:a16="http://schemas.microsoft.com/office/drawing/2014/main" id="{7ACF72EF-27F8-3899-6B27-B9801340F328}"/>
              </a:ext>
            </a:extLst>
          </p:cNvPr>
          <p:cNvSpPr txBox="1">
            <a:spLocks/>
          </p:cNvSpPr>
          <p:nvPr/>
        </p:nvSpPr>
        <p:spPr>
          <a:xfrm>
            <a:off x="4860756" y="3541490"/>
            <a:ext cx="7413436" cy="1351225"/>
          </a:xfrm>
          <a:prstGeom prst="rect">
            <a:avLst/>
          </a:prstGeom>
          <a:noFill/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Lack of business insights on overall operating costs, actual visitors, and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Weather changes and conditions that could impact operating costs and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Marketing budget for introducing new price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Other pricing adjustments (i.e. off-season promotions, discounts, etc.)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A3DB33-2A52-DB34-28A0-E4CD2CA6853B}"/>
              </a:ext>
            </a:extLst>
          </p:cNvPr>
          <p:cNvSpPr/>
          <p:nvPr/>
        </p:nvSpPr>
        <p:spPr>
          <a:xfrm>
            <a:off x="4860756" y="2347897"/>
            <a:ext cx="6039853" cy="74686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Data-driven price adjustment that will generate 20% additional revenue for the business by the end of the season.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0A2331-A7FE-7185-FAC0-B796AD24F578}"/>
              </a:ext>
            </a:extLst>
          </p:cNvPr>
          <p:cNvSpPr/>
          <p:nvPr/>
        </p:nvSpPr>
        <p:spPr>
          <a:xfrm>
            <a:off x="735952" y="2347896"/>
            <a:ext cx="3613484" cy="39624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solidFill>
                  <a:schemeClr val="tx1"/>
                </a:solidFill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Montana’s </a:t>
            </a:r>
            <a:r>
              <a:rPr lang="en-US" sz="1200" b="1" kern="100" dirty="0">
                <a:solidFill>
                  <a:schemeClr val="tx1"/>
                </a:solidFill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Big Mountain Resort</a:t>
            </a:r>
            <a:r>
              <a:rPr lang="en-US" sz="1200" kern="100" dirty="0">
                <a:solidFill>
                  <a:schemeClr val="tx1"/>
                </a:solidFill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is one of the famous ski destinations in the US, attracting around 350,000 visitors annually due to its stunning views of Glacier National Park and Flathead National Forest.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solidFill>
                  <a:schemeClr val="tx1"/>
                </a:solidFill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recent addition of a chair lift has led to a $1,540,000 increase in operating costs for the business this season. The planned pricing strategy involved setting a premium above the average price of resorts in its market segment, raising questions about whether the resort is maximizing its facilities. 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677307A-FA1A-291A-0790-DE819FF99E2A}"/>
              </a:ext>
            </a:extLst>
          </p:cNvPr>
          <p:cNvSpPr txBox="1">
            <a:spLocks/>
          </p:cNvSpPr>
          <p:nvPr/>
        </p:nvSpPr>
        <p:spPr>
          <a:xfrm>
            <a:off x="570880" y="1964896"/>
            <a:ext cx="3943627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971DE6-8ED6-C2ED-2E82-6CEAF89145A8}"/>
              </a:ext>
            </a:extLst>
          </p:cNvPr>
          <p:cNvSpPr/>
          <p:nvPr/>
        </p:nvSpPr>
        <p:spPr>
          <a:xfrm>
            <a:off x="980060" y="1000126"/>
            <a:ext cx="4911119" cy="5451474"/>
          </a:xfrm>
          <a:prstGeom prst="rect">
            <a:avLst/>
          </a:prstGeom>
          <a:solidFill>
            <a:schemeClr val="tx2">
              <a:lumMod val="20000"/>
              <a:lumOff val="8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814" y="16313"/>
            <a:ext cx="9604513" cy="827679"/>
          </a:xfrm>
        </p:spPr>
        <p:txBody>
          <a:bodyPr/>
          <a:lstStyle/>
          <a:p>
            <a:r>
              <a:rPr lang="en-US" b="1" dirty="0"/>
              <a:t>FINDINGS AND RECOMMENDATIONS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540" y="121015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Findings: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67148" y="2338400"/>
            <a:ext cx="4824031" cy="1640821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solidFill>
                  <a:srgbClr val="C0000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BMR is undercharging.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ea typeface="Aptos" panose="020B0004020202020204" pitchFamily="34" charset="0"/>
                <a:cs typeface="Times New Roman" panose="02020603050405020304" pitchFamily="18" charset="0"/>
              </a:rPr>
              <a:t>Facilities can support a higher price.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ea typeface="Aptos" panose="020B0004020202020204" pitchFamily="34" charset="0"/>
                <a:cs typeface="Times New Roman" panose="02020603050405020304" pitchFamily="18" charset="0"/>
              </a:rPr>
              <a:t>BMR is doing well in these facilities and features. so it is in a very good position to command a higher price.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49">
            <a:extLst>
              <a:ext uri="{FF2B5EF4-FFF2-40B4-BE49-F238E27FC236}">
                <a16:creationId xmlns:a16="http://schemas.microsoft.com/office/drawing/2014/main" id="{8291725F-684F-D185-25C1-B20573B87293}"/>
              </a:ext>
            </a:extLst>
          </p:cNvPr>
          <p:cNvSpPr txBox="1">
            <a:spLocks/>
          </p:cNvSpPr>
          <p:nvPr/>
        </p:nvSpPr>
        <p:spPr>
          <a:xfrm>
            <a:off x="7403071" y="5213705"/>
            <a:ext cx="3943627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9" name="Content Placeholder 34">
            <a:extLst>
              <a:ext uri="{FF2B5EF4-FFF2-40B4-BE49-F238E27FC236}">
                <a16:creationId xmlns:a16="http://schemas.microsoft.com/office/drawing/2014/main" id="{429D7577-074B-5680-5B21-A9FDB936FFA7}"/>
              </a:ext>
            </a:extLst>
          </p:cNvPr>
          <p:cNvSpPr txBox="1">
            <a:spLocks/>
          </p:cNvSpPr>
          <p:nvPr/>
        </p:nvSpPr>
        <p:spPr>
          <a:xfrm>
            <a:off x="1088546" y="1755887"/>
            <a:ext cx="4521261" cy="629666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Actual Price (Weekend):          $81.00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solidFill>
                  <a:schemeClr val="accent5">
                    <a:lumMod val="75000"/>
                  </a:schemeClr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Predicted Price (Weekend):    $95.87</a:t>
            </a:r>
            <a:endParaRPr lang="en-US" sz="14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i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8BABCC-C7F0-7CA3-15BF-4BC46C5A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757" y="3843453"/>
            <a:ext cx="4434651" cy="24164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093A5B-391E-EF93-9F29-EEE7BDCBA40D}"/>
              </a:ext>
            </a:extLst>
          </p:cNvPr>
          <p:cNvSpPr/>
          <p:nvPr/>
        </p:nvSpPr>
        <p:spPr>
          <a:xfrm>
            <a:off x="6045681" y="1006475"/>
            <a:ext cx="5516055" cy="3145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A90930A-C59B-E1B6-1EAD-B8BA25385E61}"/>
              </a:ext>
            </a:extLst>
          </p:cNvPr>
          <p:cNvSpPr txBox="1">
            <a:spLocks/>
          </p:cNvSpPr>
          <p:nvPr/>
        </p:nvSpPr>
        <p:spPr>
          <a:xfrm>
            <a:off x="7125282" y="1201002"/>
            <a:ext cx="3572937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Facility Improvement Options: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837D4-71FA-9CA4-6E3D-0C57D6C3A43D}"/>
              </a:ext>
            </a:extLst>
          </p:cNvPr>
          <p:cNvSpPr/>
          <p:nvPr/>
        </p:nvSpPr>
        <p:spPr>
          <a:xfrm>
            <a:off x="6053543" y="4216266"/>
            <a:ext cx="5516055" cy="22379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E41B036-85DD-A5D5-1312-704259703162}"/>
              </a:ext>
            </a:extLst>
          </p:cNvPr>
          <p:cNvSpPr txBox="1">
            <a:spLocks/>
          </p:cNvSpPr>
          <p:nvPr/>
        </p:nvSpPr>
        <p:spPr>
          <a:xfrm>
            <a:off x="7350865" y="4318094"/>
            <a:ext cx="2439406" cy="526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Recommendations: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38F7909-0D93-E807-F0AA-99DCB3E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64487"/>
              </p:ext>
            </p:extLst>
          </p:nvPr>
        </p:nvGraphicFramePr>
        <p:xfrm>
          <a:off x="6257373" y="1676022"/>
          <a:ext cx="5082852" cy="23768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714">
                  <a:extLst>
                    <a:ext uri="{9D8B030D-6E8A-4147-A177-3AD203B41FA5}">
                      <a16:colId xmlns:a16="http://schemas.microsoft.com/office/drawing/2014/main" val="3673481142"/>
                    </a:ext>
                  </a:extLst>
                </a:gridCol>
                <a:gridCol w="1633277">
                  <a:extLst>
                    <a:ext uri="{9D8B030D-6E8A-4147-A177-3AD203B41FA5}">
                      <a16:colId xmlns:a16="http://schemas.microsoft.com/office/drawing/2014/main" val="3924731801"/>
                    </a:ext>
                  </a:extLst>
                </a:gridCol>
                <a:gridCol w="3051861">
                  <a:extLst>
                    <a:ext uri="{9D8B030D-6E8A-4147-A177-3AD203B41FA5}">
                      <a16:colId xmlns:a16="http://schemas.microsoft.com/office/drawing/2014/main" val="1335529683"/>
                    </a:ext>
                  </a:extLst>
                </a:gridCol>
              </a:tblGrid>
              <a:tr h="22300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93744"/>
                  </a:ext>
                </a:extLst>
              </a:tr>
              <a:tr h="58632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Close 1 – 10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1 close = no difference. </a:t>
                      </a:r>
                    </a:p>
                    <a:p>
                      <a:r>
                        <a:rPr lang="en-US" sz="1000" dirty="0">
                          <a:latin typeface="+mn-lt"/>
                        </a:rPr>
                        <a:t>2 to 3 close = reduces support for price increase</a:t>
                      </a:r>
                    </a:p>
                    <a:p>
                      <a:r>
                        <a:rPr lang="en-US" sz="1000" dirty="0">
                          <a:latin typeface="+mn-lt"/>
                        </a:rPr>
                        <a:t>3 to 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5872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70C0"/>
                          </a:solidFill>
                          <a:latin typeface="+mn-lt"/>
                        </a:rPr>
                        <a:t>Vertical drop + 150 ft,</a:t>
                      </a:r>
                    </a:p>
                    <a:p>
                      <a:r>
                        <a:rPr lang="en-US" sz="1000" b="1" dirty="0">
                          <a:solidFill>
                            <a:srgbClr val="0070C0"/>
                          </a:solidFill>
                          <a:latin typeface="+mn-lt"/>
                        </a:rPr>
                        <a:t>Chair lift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70C0"/>
                          </a:solidFill>
                          <a:latin typeface="+mn-lt"/>
                        </a:rPr>
                        <a:t>$1.99 price increase</a:t>
                      </a:r>
                    </a:p>
                    <a:p>
                      <a:r>
                        <a:rPr lang="en-US" sz="1000" b="1" dirty="0">
                          <a:solidFill>
                            <a:srgbClr val="0070C0"/>
                          </a:solidFill>
                          <a:latin typeface="+mn-lt"/>
                        </a:rPr>
                        <a:t>$3,474, 638 revenue increase (end of season)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91723"/>
                  </a:ext>
                </a:extLst>
              </a:tr>
              <a:tr h="28997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Vertical drop + 150 ft,</a:t>
                      </a:r>
                    </a:p>
                    <a:p>
                      <a:r>
                        <a:rPr lang="en-US" sz="1000" dirty="0">
                          <a:latin typeface="+mn-lt"/>
                        </a:rPr>
                        <a:t>Chair lift + 1,</a:t>
                      </a:r>
                    </a:p>
                    <a:p>
                      <a:r>
                        <a:rPr lang="en-US" sz="1000" dirty="0">
                          <a:latin typeface="+mn-lt"/>
                        </a:rPr>
                        <a:t>Snowmaking + 2 acres</a:t>
                      </a: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Same as Scenario 2.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33466"/>
                  </a:ext>
                </a:extLst>
              </a:tr>
              <a:tr h="38491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Longest run + 0.2 mi,</a:t>
                      </a:r>
                    </a:p>
                    <a:p>
                      <a:r>
                        <a:rPr lang="en-US" sz="1000" dirty="0">
                          <a:latin typeface="+mn-lt"/>
                        </a:rPr>
                        <a:t>Snowmaking + 4 acres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$0 </a:t>
                      </a:r>
                      <a:r>
                        <a:rPr lang="en-US" sz="1000" dirty="0" err="1">
                          <a:latin typeface="+mn-lt"/>
                        </a:rPr>
                        <a:t>addt’l</a:t>
                      </a:r>
                      <a:r>
                        <a:rPr lang="en-US" sz="1000" dirty="0">
                          <a:latin typeface="+mn-lt"/>
                        </a:rPr>
                        <a:t> revenue. No impact.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31408"/>
                  </a:ext>
                </a:extLst>
              </a:tr>
            </a:tbl>
          </a:graphicData>
        </a:graphic>
      </p:graphicFrame>
      <p:sp>
        <p:nvSpPr>
          <p:cNvPr id="28" name="Content Placeholder 34">
            <a:extLst>
              <a:ext uri="{FF2B5EF4-FFF2-40B4-BE49-F238E27FC236}">
                <a16:creationId xmlns:a16="http://schemas.microsoft.com/office/drawing/2014/main" id="{5128CCA2-62EF-0AF7-F65C-57B1656A85AA}"/>
              </a:ext>
            </a:extLst>
          </p:cNvPr>
          <p:cNvSpPr txBox="1">
            <a:spLocks/>
          </p:cNvSpPr>
          <p:nvPr/>
        </p:nvSpPr>
        <p:spPr>
          <a:xfrm>
            <a:off x="6257373" y="4559264"/>
            <a:ext cx="4824031" cy="1892336"/>
          </a:xfrm>
          <a:prstGeom prst="rect">
            <a:avLst/>
          </a:prstGeom>
        </p:spPr>
        <p:txBody>
          <a:bodyPr vert="horz" lIns="91440" tIns="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Consider implementing Option No. 2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Scenario 2 or 3 may generate $3,474, 638 in revenue, but the operating costs for everything but chair lift maintenance are all unknown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Moving forward track operating and maintenance expenses, visitors, and sales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For new features and parameters introduced, review and reassess the model</a:t>
            </a:r>
            <a:endParaRPr lang="en-US" sz="20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86" y="438793"/>
            <a:ext cx="5655197" cy="983607"/>
          </a:xfrm>
        </p:spPr>
        <p:txBody>
          <a:bodyPr anchor="b"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950" y="1625677"/>
            <a:ext cx="5733772" cy="448990"/>
          </a:xfrm>
        </p:spPr>
        <p:txBody>
          <a:bodyPr/>
          <a:lstStyle/>
          <a:p>
            <a:r>
              <a:rPr lang="en-US" dirty="0"/>
              <a:t>Major Observations and Activities: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099" y="2131816"/>
            <a:ext cx="11607802" cy="303273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Weekend Price </a:t>
            </a:r>
            <a:r>
              <a:rPr lang="en-US" sz="1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was set to be the target feature as the Weekday prices have a relatively higher number of missing values found during Data Wrangling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PCA transformation</a:t>
            </a:r>
            <a:r>
              <a:rPr lang="en-US" sz="1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was utilized to find the relationships between the features, ordered them by the variance they explain, and worked towards building a pricing model that considers all states (equally) together.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Feature  Engineering </a:t>
            </a:r>
            <a:r>
              <a:rPr lang="en-US" sz="12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by adding State Resort “Competition” features focused on computing the ratios of certain useful features.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4950" y="3429000"/>
            <a:ext cx="5981700" cy="303273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feature correlation heatmap indicated a positive correlation between the ticket prices and: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number of fast Quads,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snow-making area covered,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number of chairs,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night-skiing ratio,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vertical drop.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4">
            <a:extLst>
              <a:ext uri="{FF2B5EF4-FFF2-40B4-BE49-F238E27FC236}">
                <a16:creationId xmlns:a16="http://schemas.microsoft.com/office/drawing/2014/main" id="{04B5D680-DFA0-36BD-CB81-57440ED3F961}"/>
              </a:ext>
            </a:extLst>
          </p:cNvPr>
          <p:cNvSpPr txBox="1">
            <a:spLocks/>
          </p:cNvSpPr>
          <p:nvPr/>
        </p:nvSpPr>
        <p:spPr>
          <a:xfrm>
            <a:off x="6638785" y="3429000"/>
            <a:ext cx="5261115" cy="30327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scatterplots of features also showed a strong positive correlation between price and vertical drop. Other features which exhibited positive correlation with price that appeared interesting and useful: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Quads 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runs 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chairs</a:t>
            </a:r>
            <a:endParaRPr lang="en-US" sz="12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230A8-F83C-B654-FB19-F79A932E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885" y="3735508"/>
            <a:ext cx="3029872" cy="272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E30CB-7F2C-6097-9E10-54F873BF9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616" y="4181476"/>
            <a:ext cx="3621680" cy="21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86" y="438793"/>
            <a:ext cx="5655197" cy="983607"/>
          </a:xfrm>
        </p:spPr>
        <p:txBody>
          <a:bodyPr anchor="b"/>
          <a:lstStyle/>
          <a:p>
            <a:r>
              <a:rPr lang="en-US" b="1" dirty="0"/>
              <a:t>MODELING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950" y="1625677"/>
            <a:ext cx="5733772" cy="448990"/>
          </a:xfrm>
        </p:spPr>
        <p:txBody>
          <a:bodyPr/>
          <a:lstStyle/>
          <a:p>
            <a:r>
              <a:rPr lang="en-US" sz="1600" dirty="0"/>
              <a:t>Major Observations and Activities: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099" y="2131816"/>
            <a:ext cx="5445761" cy="3983234"/>
          </a:xfrm>
        </p:spPr>
        <p:txBody>
          <a:bodyPr>
            <a:no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train/test split was used to build the machine learning model with a 70:30 ratio for train and test data. </a:t>
            </a:r>
            <a:endParaRPr lang="en-US" sz="1600" b="0" i="0" dirty="0">
              <a:effectLst/>
            </a:endParaRPr>
          </a:p>
          <a:p>
            <a:r>
              <a:rPr lang="en-US" sz="1600" b="0" i="0" dirty="0">
                <a:effectLst/>
              </a:rPr>
              <a:t>The dataset</a:t>
            </a:r>
            <a:r>
              <a:rPr lang="en-US" sz="1600" dirty="0"/>
              <a:t> was tried in both Linear Regression and Random Forest Models.</a:t>
            </a:r>
          </a:p>
          <a:p>
            <a:r>
              <a:rPr lang="en-US" sz="1600" b="0" i="0" dirty="0">
                <a:effectLst/>
              </a:rPr>
              <a:t>Features that came up as important in the modeling included:</a:t>
            </a:r>
          </a:p>
          <a:p>
            <a:pPr marL="731520" lvl="1">
              <a:spcBef>
                <a:spcPts val="0"/>
              </a:spcBef>
            </a:pPr>
            <a:r>
              <a:rPr lang="en-US" sz="1600" b="0" i="0" dirty="0" err="1">
                <a:effectLst/>
              </a:rPr>
              <a:t>vertical_drop</a:t>
            </a:r>
            <a:endParaRPr lang="en-US" sz="1600" b="0" i="0" dirty="0">
              <a:effectLst/>
            </a:endParaRPr>
          </a:p>
          <a:p>
            <a:pPr marL="731520" lvl="1">
              <a:spcBef>
                <a:spcPts val="0"/>
              </a:spcBef>
            </a:pPr>
            <a:r>
              <a:rPr lang="en-US" sz="1600" b="0" i="0" dirty="0">
                <a:effectLst/>
              </a:rPr>
              <a:t>Snow </a:t>
            </a:r>
            <a:r>
              <a:rPr lang="en-US" sz="1600" b="0" i="0" dirty="0" err="1">
                <a:effectLst/>
              </a:rPr>
              <a:t>Making_ac</a:t>
            </a:r>
            <a:endParaRPr lang="en-US" sz="1600" b="0" i="0" dirty="0">
              <a:effectLst/>
            </a:endParaRPr>
          </a:p>
          <a:p>
            <a:pPr marL="731520" lvl="1">
              <a:spcBef>
                <a:spcPts val="0"/>
              </a:spcBef>
            </a:pPr>
            <a:r>
              <a:rPr lang="en-US" sz="1600" b="0" i="0" dirty="0" err="1">
                <a:effectLst/>
              </a:rPr>
              <a:t>total_chairs</a:t>
            </a:r>
            <a:endParaRPr lang="en-US" sz="1600" b="0" i="0" dirty="0">
              <a:effectLst/>
            </a:endParaRPr>
          </a:p>
          <a:p>
            <a:pPr marL="731520" lvl="1">
              <a:spcBef>
                <a:spcPts val="0"/>
              </a:spcBef>
            </a:pPr>
            <a:r>
              <a:rPr lang="en-US" sz="1600" b="0" i="0" dirty="0" err="1">
                <a:effectLst/>
              </a:rPr>
              <a:t>fastQuads</a:t>
            </a:r>
            <a:endParaRPr lang="en-US" sz="1600" b="0" i="0" dirty="0">
              <a:effectLst/>
            </a:endParaRPr>
          </a:p>
          <a:p>
            <a:pPr marL="731520" lvl="1">
              <a:spcBef>
                <a:spcPts val="0"/>
              </a:spcBef>
            </a:pPr>
            <a:r>
              <a:rPr lang="en-US" sz="1600" b="0" i="0" dirty="0">
                <a:effectLst/>
              </a:rPr>
              <a:t>Runs</a:t>
            </a:r>
          </a:p>
          <a:p>
            <a:pPr marL="731520" lvl="1">
              <a:spcBef>
                <a:spcPts val="0"/>
              </a:spcBef>
            </a:pPr>
            <a:r>
              <a:rPr lang="en-US" sz="1600" b="0" i="0" dirty="0" err="1">
                <a:effectLst/>
              </a:rPr>
              <a:t>LongestRun_mi</a:t>
            </a:r>
            <a:endParaRPr lang="en-US" sz="1600" b="0" i="0" dirty="0">
              <a:effectLst/>
            </a:endParaRPr>
          </a:p>
          <a:p>
            <a:pPr marL="731520" lvl="1">
              <a:spcBef>
                <a:spcPts val="0"/>
              </a:spcBef>
            </a:pPr>
            <a:r>
              <a:rPr lang="en-US" sz="1600" b="0" i="0" dirty="0">
                <a:effectLst/>
              </a:rPr>
              <a:t>trams</a:t>
            </a:r>
          </a:p>
          <a:p>
            <a:pPr marL="731520" lvl="1">
              <a:spcBef>
                <a:spcPts val="0"/>
              </a:spcBef>
            </a:pPr>
            <a:r>
              <a:rPr lang="en-US" sz="1600" b="0" i="0" dirty="0" err="1">
                <a:effectLst/>
              </a:rPr>
              <a:t>SkiableTerrain_ac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31520" lvl="1">
              <a:spcBef>
                <a:spcPts val="0"/>
              </a:spcBef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42FACC-985F-8B26-4034-8531F80D8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64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615AA01F-6AEF-5327-6FF3-E2DDA3A78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5006"/>
            <a:ext cx="5106764" cy="33442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55502C-E9E5-209D-78AF-0D16D7EC8CE9}"/>
              </a:ext>
            </a:extLst>
          </p:cNvPr>
          <p:cNvSpPr txBox="1"/>
          <p:nvPr/>
        </p:nvSpPr>
        <p:spPr>
          <a:xfrm>
            <a:off x="6029959" y="2628197"/>
            <a:ext cx="6096000" cy="393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Strength of features that determine the price (RF)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362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8C2D6A-E72D-A0DE-9128-9FDFA6C2ED2E}"/>
              </a:ext>
            </a:extLst>
          </p:cNvPr>
          <p:cNvSpPr/>
          <p:nvPr/>
        </p:nvSpPr>
        <p:spPr>
          <a:xfrm>
            <a:off x="4804846" y="2468986"/>
            <a:ext cx="6407725" cy="38873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429" y="507324"/>
            <a:ext cx="5655197" cy="457979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MODELING 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509" y="1084739"/>
            <a:ext cx="6661150" cy="44899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3F0A6-E79B-098A-BF1A-A3C89659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50" y="3529555"/>
            <a:ext cx="5781675" cy="2347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5A312-8825-B0C5-6209-E5C915DF580E}"/>
              </a:ext>
            </a:extLst>
          </p:cNvPr>
          <p:cNvSpPr txBox="1"/>
          <p:nvPr/>
        </p:nvSpPr>
        <p:spPr>
          <a:xfrm>
            <a:off x="5141250" y="2909576"/>
            <a:ext cx="555942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</a:rPr>
              <a:t>BMR sits well in these features compared to other resorts in the market, enough to justify the </a:t>
            </a:r>
            <a:r>
              <a:rPr lang="en-US" sz="1400" dirty="0"/>
              <a:t>price adjustment.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C7370-F14A-D4DD-BC26-EC5E061CF549}"/>
              </a:ext>
            </a:extLst>
          </p:cNvPr>
          <p:cNvSpPr txBox="1"/>
          <p:nvPr/>
        </p:nvSpPr>
        <p:spPr>
          <a:xfrm>
            <a:off x="374509" y="1413522"/>
            <a:ext cx="3752850" cy="2571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Of the two models that were developed and assessed, the Random Forest model was considered for the final model selection as it has a </a:t>
            </a:r>
            <a:r>
              <a:rPr lang="en-US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lower MAE and less variability </a:t>
            </a:r>
            <a:r>
              <a:rPr lang="en-U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than the Linear Regression model.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2546116-80DD-10D4-1247-6555EA187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48038"/>
              </p:ext>
            </p:extLst>
          </p:nvPr>
        </p:nvGraphicFramePr>
        <p:xfrm>
          <a:off x="765294" y="2780751"/>
          <a:ext cx="4873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1213861" progId="Word.Document.12">
                  <p:embed/>
                </p:oleObj>
              </mc:Choice>
              <mc:Fallback>
                <p:oleObj name="Document" r:id="rId4" imgW="5942845" imgH="1213861" progId="Word.Documen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2546116-80DD-10D4-1247-6555EA187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294" y="2780751"/>
                        <a:ext cx="48736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3190FFF-3B41-C598-6B7E-DB439DA29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02065"/>
              </p:ext>
            </p:extLst>
          </p:nvPr>
        </p:nvGraphicFramePr>
        <p:xfrm>
          <a:off x="374509" y="3309686"/>
          <a:ext cx="7191375" cy="92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942845" imgH="763441" progId="Word.Document.12">
                  <p:embed/>
                </p:oleObj>
              </mc:Choice>
              <mc:Fallback>
                <p:oleObj name="Document" r:id="rId6" imgW="5942845" imgH="7634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509" y="3309686"/>
                        <a:ext cx="7191375" cy="92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6856AF-D9EC-E6D1-8EA2-9477D7423A6F}"/>
              </a:ext>
            </a:extLst>
          </p:cNvPr>
          <p:cNvSpPr/>
          <p:nvPr/>
        </p:nvSpPr>
        <p:spPr>
          <a:xfrm>
            <a:off x="230595" y="4083116"/>
            <a:ext cx="4183467" cy="17837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Expected vs. Actual Price: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Actual Price (Weekend):          $81.00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b="1" kern="100" dirty="0">
                <a:solidFill>
                  <a:schemeClr val="accent5">
                    <a:lumMod val="75000"/>
                  </a:schemeClr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Predicted Price (Weekend):    $95.87</a:t>
            </a:r>
            <a:endParaRPr lang="en-US" sz="14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129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627</TotalTime>
  <Words>772</Words>
  <Application>Microsoft Office PowerPoint</Application>
  <PresentationFormat>Widescreen</PresentationFormat>
  <Paragraphs>109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system-ui</vt:lpstr>
      <vt:lpstr>Tenorite</vt:lpstr>
      <vt:lpstr>Wingdings</vt:lpstr>
      <vt:lpstr>Custom</vt:lpstr>
      <vt:lpstr>Microsoft Word Document</vt:lpstr>
      <vt:lpstr>PowerPoint Presentation</vt:lpstr>
      <vt:lpstr>FINDINGS AND RECOMMENDATIONS</vt:lpstr>
      <vt:lpstr>EXPLORATORY DATA ANALYSIS</vt:lpstr>
      <vt:lpstr>MODELING</vt:lpstr>
      <vt:lpstr>MODELING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 Mosada</dc:creator>
  <cp:lastModifiedBy>Edu Mosada</cp:lastModifiedBy>
  <cp:revision>2</cp:revision>
  <dcterms:created xsi:type="dcterms:W3CDTF">2024-09-07T01:24:44Z</dcterms:created>
  <dcterms:modified xsi:type="dcterms:W3CDTF">2024-09-09T05:44:07Z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