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715125" cy="9239250"/>
  <p:defaultTextStyle>
    <a:defPPr>
      <a:defRPr lang="en-US"/>
    </a:defPPr>
    <a:lvl1pPr algn="ctr" rtl="0" fontAlgn="base">
      <a:spcBef>
        <a:spcPct val="0"/>
      </a:spcBef>
      <a:spcAft>
        <a:spcPct val="0"/>
      </a:spcAft>
      <a:defRPr sz="6100" kern="1200">
        <a:solidFill>
          <a:schemeClr val="tx1"/>
        </a:solidFill>
        <a:latin typeface="Arial" charset="0"/>
        <a:ea typeface="+mn-ea"/>
        <a:cs typeface="+mn-cs"/>
      </a:defRPr>
    </a:lvl1pPr>
    <a:lvl2pPr marL="457200" algn="ctr" rtl="0" fontAlgn="base">
      <a:spcBef>
        <a:spcPct val="0"/>
      </a:spcBef>
      <a:spcAft>
        <a:spcPct val="0"/>
      </a:spcAft>
      <a:defRPr sz="6100" kern="1200">
        <a:solidFill>
          <a:schemeClr val="tx1"/>
        </a:solidFill>
        <a:latin typeface="Arial" charset="0"/>
        <a:ea typeface="+mn-ea"/>
        <a:cs typeface="+mn-cs"/>
      </a:defRPr>
    </a:lvl2pPr>
    <a:lvl3pPr marL="914400" algn="ctr" rtl="0" fontAlgn="base">
      <a:spcBef>
        <a:spcPct val="0"/>
      </a:spcBef>
      <a:spcAft>
        <a:spcPct val="0"/>
      </a:spcAft>
      <a:defRPr sz="6100" kern="1200">
        <a:solidFill>
          <a:schemeClr val="tx1"/>
        </a:solidFill>
        <a:latin typeface="Arial" charset="0"/>
        <a:ea typeface="+mn-ea"/>
        <a:cs typeface="+mn-cs"/>
      </a:defRPr>
    </a:lvl3pPr>
    <a:lvl4pPr marL="1371600" algn="ctr" rtl="0" fontAlgn="base">
      <a:spcBef>
        <a:spcPct val="0"/>
      </a:spcBef>
      <a:spcAft>
        <a:spcPct val="0"/>
      </a:spcAft>
      <a:defRPr sz="6100" kern="1200">
        <a:solidFill>
          <a:schemeClr val="tx1"/>
        </a:solidFill>
        <a:latin typeface="Arial" charset="0"/>
        <a:ea typeface="+mn-ea"/>
        <a:cs typeface="+mn-cs"/>
      </a:defRPr>
    </a:lvl4pPr>
    <a:lvl5pPr marL="1828800" algn="ctr" rtl="0" fontAlgn="base">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224">
          <p15:clr>
            <a:srgbClr val="A4A3A4"/>
          </p15:clr>
        </p15:guide>
        <p15:guide id="2" orient="horz" pos="13464">
          <p15:clr>
            <a:srgbClr val="A4A3A4"/>
          </p15:clr>
        </p15:guide>
        <p15:guide id="3" orient="horz" pos="1432">
          <p15:clr>
            <a:srgbClr val="A4A3A4"/>
          </p15:clr>
        </p15:guide>
        <p15:guide id="4"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D2"/>
    <a:srgbClr val="C0C0C0"/>
    <a:srgbClr val="FF0000"/>
    <a:srgbClr val="698ED9"/>
    <a:srgbClr val="A7C4FF"/>
    <a:srgbClr val="003064"/>
    <a:srgbClr val="0033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varScale="1">
        <p:scale>
          <a:sx n="33" d="100"/>
          <a:sy n="33" d="100"/>
        </p:scale>
        <p:origin x="584" y="288"/>
      </p:cViewPr>
      <p:guideLst>
        <p:guide orient="horz" pos="3224"/>
        <p:guide orient="horz" pos="13464"/>
        <p:guide orient="horz" pos="143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760413" y="692150"/>
            <a:ext cx="5195887"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8E1AE7-D96E-49CD-9398-4FA3E8F920C5}" type="slidenum">
              <a:rPr lang="en-US" altLang="en-US"/>
              <a:pPr/>
              <a:t>‹#›</a:t>
            </a:fld>
            <a:endParaRPr lang="en-US" altLang="en-US"/>
          </a:p>
        </p:txBody>
      </p:sp>
    </p:spTree>
    <p:extLst>
      <p:ext uri="{BB962C8B-B14F-4D97-AF65-F5344CB8AC3E}">
        <p14:creationId xmlns:p14="http://schemas.microsoft.com/office/powerpoint/2010/main" val="41098915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9CD7A-492C-466A-B0F1-D7B5135B13C0}"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72197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882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05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1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2385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613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242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26764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57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6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5707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37" name="Object 13"/>
          <p:cNvGraphicFramePr>
            <a:graphicFrameLocks noChangeAspect="1"/>
          </p:cNvGraphicFramePr>
          <p:nvPr userDrawn="1"/>
        </p:nvGraphicFramePr>
        <p:xfrm>
          <a:off x="26763663" y="21605875"/>
          <a:ext cx="5264150" cy="177800"/>
        </p:xfrm>
        <a:graphic>
          <a:graphicData uri="http://schemas.openxmlformats.org/presentationml/2006/ole">
            <mc:AlternateContent xmlns:mc="http://schemas.openxmlformats.org/markup-compatibility/2006">
              <mc:Choice xmlns:v="urn:schemas-microsoft-com:vml" Requires="v">
                <p:oleObj spid="_x0000_s1044" name="CorelDRAW" r:id="rId14" imgW="8828280" imgH="313200" progId="CorelDRAW.Graphic.13">
                  <p:embed/>
                </p:oleObj>
              </mc:Choice>
              <mc:Fallback>
                <p:oleObj name="CorelDRAW" r:id="rId14" imgW="8828280" imgH="313200" progId="CorelDRAW.Graphic.1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763663" y="21605875"/>
                        <a:ext cx="5264150" cy="17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Arial" charset="0"/>
        </a:defRPr>
      </a:lvl2pPr>
      <a:lvl3pPr algn="ctr" defTabSz="3135313" rtl="0" fontAlgn="base">
        <a:spcBef>
          <a:spcPct val="0"/>
        </a:spcBef>
        <a:spcAft>
          <a:spcPct val="0"/>
        </a:spcAft>
        <a:defRPr sz="15100">
          <a:solidFill>
            <a:schemeClr val="tx2"/>
          </a:solidFill>
          <a:latin typeface="Arial" charset="0"/>
        </a:defRPr>
      </a:lvl3pPr>
      <a:lvl4pPr algn="ctr" defTabSz="3135313" rtl="0" fontAlgn="base">
        <a:spcBef>
          <a:spcPct val="0"/>
        </a:spcBef>
        <a:spcAft>
          <a:spcPct val="0"/>
        </a:spcAft>
        <a:defRPr sz="15100">
          <a:solidFill>
            <a:schemeClr val="tx2"/>
          </a:solidFill>
          <a:latin typeface="Arial" charset="0"/>
        </a:defRPr>
      </a:lvl4pPr>
      <a:lvl5pPr algn="ctr" defTabSz="3135313" rtl="0" fontAlgn="base">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90000">
              <a:srgbClr val="FF0000">
                <a:lumMod val="35000"/>
                <a:lumOff val="65000"/>
              </a:srgbClr>
            </a:gs>
            <a:gs pos="50000">
              <a:schemeClr val="bg1"/>
            </a:gs>
            <a:gs pos="0">
              <a:srgbClr val="0046D2">
                <a:lumMod val="12000"/>
                <a:lumOff val="88000"/>
              </a:srgbClr>
            </a:gs>
          </a:gsLst>
          <a:lin ang="5400000" scaled="1"/>
        </a:gradFill>
        <a:effectLst/>
      </p:bgPr>
    </p:bg>
    <p:spTree>
      <p:nvGrpSpPr>
        <p:cNvPr id="1" name=""/>
        <p:cNvGrpSpPr/>
        <p:nvPr/>
      </p:nvGrpSpPr>
      <p:grpSpPr>
        <a:xfrm>
          <a:off x="0" y="0"/>
          <a:ext cx="0" cy="0"/>
          <a:chOff x="0" y="0"/>
          <a:chExt cx="0" cy="0"/>
        </a:xfrm>
      </p:grpSpPr>
      <p:sp>
        <p:nvSpPr>
          <p:cNvPr id="6" name="Rounded Rectangle 5"/>
          <p:cNvSpPr/>
          <p:nvPr/>
        </p:nvSpPr>
        <p:spPr bwMode="auto">
          <a:xfrm>
            <a:off x="8540957" y="4091217"/>
            <a:ext cx="15606713" cy="10062358"/>
          </a:xfrm>
          <a:prstGeom prst="roundRect">
            <a:avLst/>
          </a:prstGeom>
          <a:solidFill>
            <a:schemeClr val="bg1"/>
          </a:solidFill>
          <a:ln w="9525">
            <a:solidFill>
              <a:schemeClr val="tx1"/>
            </a:solidFill>
            <a:round/>
            <a:headEnd/>
            <a:tailEnd/>
          </a:ln>
          <a:effectLst/>
          <a:extLst/>
        </p:spPr>
        <p:txBody>
          <a:bodyPr wrap="none" lIns="65306" tIns="32653" rIns="65306" bIns="32653" rtlCol="0" anchor="ctr"/>
          <a:lstStyle/>
          <a:p>
            <a:pPr algn="ctr"/>
            <a:endParaRPr lang="en-US">
              <a:solidFill>
                <a:schemeClr val="bg1"/>
              </a:solidFill>
            </a:endParaRPr>
          </a:p>
        </p:txBody>
      </p:sp>
      <p:sp>
        <p:nvSpPr>
          <p:cNvPr id="29" name="Rounded Rectangle 28"/>
          <p:cNvSpPr/>
          <p:nvPr/>
        </p:nvSpPr>
        <p:spPr bwMode="auto">
          <a:xfrm>
            <a:off x="8560352" y="14664285"/>
            <a:ext cx="15606713" cy="6877625"/>
          </a:xfrm>
          <a:prstGeom prst="roundRect">
            <a:avLst/>
          </a:prstGeom>
          <a:solidFill>
            <a:schemeClr val="bg1"/>
          </a:solidFill>
          <a:ln w="9525">
            <a:solidFill>
              <a:schemeClr val="tx1"/>
            </a:solidFill>
            <a:round/>
            <a:headEnd/>
            <a:tailEnd/>
          </a:ln>
          <a:effectLst/>
          <a:extLst/>
        </p:spPr>
        <p:txBody>
          <a:bodyPr wrap="none" lIns="65306" tIns="32653" rIns="65306" bIns="32653" rtlCol="0" anchor="ctr"/>
          <a:lstStyle/>
          <a:p>
            <a:pPr algn="ctr"/>
            <a:endParaRPr lang="en-US">
              <a:solidFill>
                <a:schemeClr val="bg1"/>
              </a:solidFill>
            </a:endParaRPr>
          </a:p>
        </p:txBody>
      </p:sp>
      <p:sp>
        <p:nvSpPr>
          <p:cNvPr id="2077" name="AutoShape 29"/>
          <p:cNvSpPr>
            <a:spLocks noChangeArrowheads="1"/>
          </p:cNvSpPr>
          <p:nvPr/>
        </p:nvSpPr>
        <p:spPr bwMode="auto">
          <a:xfrm>
            <a:off x="24497817"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AutoShape 4"/>
          <p:cNvSpPr>
            <a:spLocks noChangeArrowheads="1"/>
          </p:cNvSpPr>
          <p:nvPr/>
        </p:nvSpPr>
        <p:spPr bwMode="auto">
          <a:xfrm>
            <a:off x="457200" y="4064000"/>
            <a:ext cx="7772400" cy="1732280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Text Box 9"/>
          <p:cNvSpPr txBox="1">
            <a:spLocks noChangeArrowheads="1"/>
          </p:cNvSpPr>
          <p:nvPr/>
        </p:nvSpPr>
        <p:spPr bwMode="auto">
          <a:xfrm>
            <a:off x="676275" y="5553075"/>
            <a:ext cx="7334250" cy="534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eaLnBrk="0" hangingPunct="0">
              <a:lnSpc>
                <a:spcPct val="95000"/>
              </a:lnSpc>
            </a:pPr>
            <a:r>
              <a:rPr lang="en-US" altLang="en-US" sz="1900" dirty="0">
                <a:latin typeface="Times New Roman" pitchFamily="18" charset="0"/>
              </a:rPr>
              <a:t>We hope you find this template useful! This one is set up to yield a 24x36 horizontal poster.</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eaLnBrk="0" hangingPunct="0">
              <a:lnSpc>
                <a:spcPct val="95000"/>
              </a:lnSpc>
            </a:pPr>
            <a:endParaRPr lang="en-US" altLang="en-US" sz="1900" dirty="0">
              <a:latin typeface="Times New Roman" pitchFamily="18" charset="0"/>
            </a:endParaRPr>
          </a:p>
          <a:p>
            <a:pPr eaLnBrk="0" hangingPunct="0">
              <a:lnSpc>
                <a:spcPct val="95000"/>
              </a:lnSpc>
            </a:pPr>
            <a:r>
              <a:rPr lang="en-US" altLang="en-US" sz="1900" dirty="0">
                <a:latin typeface="Times New Roman" pitchFamily="18" charset="0"/>
              </a:rP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eaLnBrk="0" hangingPunct="0">
              <a:lnSpc>
                <a:spcPct val="95000"/>
              </a:lnSpc>
            </a:pPr>
            <a:endParaRPr lang="en-US" altLang="en-US" sz="1900" dirty="0">
              <a:latin typeface="Times New Roman" pitchFamily="18" charset="0"/>
            </a:endParaRPr>
          </a:p>
        </p:txBody>
      </p:sp>
      <p:sp>
        <p:nvSpPr>
          <p:cNvPr id="2058" name="Text Box 10"/>
          <p:cNvSpPr txBox="1">
            <a:spLocks noChangeArrowheads="1"/>
          </p:cNvSpPr>
          <p:nvPr/>
        </p:nvSpPr>
        <p:spPr bwMode="auto">
          <a:xfrm>
            <a:off x="0" y="12795955"/>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Data</a:t>
            </a:r>
            <a:endParaRPr lang="en-US" altLang="en-US" b="1" dirty="0"/>
          </a:p>
        </p:txBody>
      </p:sp>
      <p:sp>
        <p:nvSpPr>
          <p:cNvPr id="2059" name="Text Box 11"/>
          <p:cNvSpPr txBox="1">
            <a:spLocks noChangeArrowheads="1"/>
          </p:cNvSpPr>
          <p:nvPr/>
        </p:nvSpPr>
        <p:spPr bwMode="auto">
          <a:xfrm>
            <a:off x="24917400" y="4373563"/>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endParaRPr lang="en-US" altLang="en-US" b="1" dirty="0"/>
          </a:p>
        </p:txBody>
      </p:sp>
      <p:sp>
        <p:nvSpPr>
          <p:cNvPr id="2061" name="AutoShape 13"/>
          <p:cNvSpPr>
            <a:spLocks noChangeArrowheads="1"/>
          </p:cNvSpPr>
          <p:nvPr/>
        </p:nvSpPr>
        <p:spPr bwMode="auto">
          <a:xfrm>
            <a:off x="514350" y="254000"/>
            <a:ext cx="31889700" cy="35052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306" tIns="32653" rIns="65306" bIns="32653" anchor="ct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endParaRPr lang="en-US" altLang="en-US">
              <a:solidFill>
                <a:schemeClr val="bg1"/>
              </a:solidFill>
            </a:endParaRPr>
          </a:p>
        </p:txBody>
      </p:sp>
      <p:sp>
        <p:nvSpPr>
          <p:cNvPr id="2062" name="Text Box 14"/>
          <p:cNvSpPr txBox="1">
            <a:spLocks noChangeArrowheads="1"/>
          </p:cNvSpPr>
          <p:nvPr/>
        </p:nvSpPr>
        <p:spPr bwMode="auto">
          <a:xfrm>
            <a:off x="914400" y="660400"/>
            <a:ext cx="30689550" cy="242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8900" b="1" dirty="0" smtClean="0"/>
              <a:t>Forecasting California </a:t>
            </a:r>
            <a:r>
              <a:rPr lang="en-US" altLang="en-US" sz="8900" b="1" dirty="0"/>
              <a:t>L</a:t>
            </a:r>
            <a:r>
              <a:rPr lang="en-US" altLang="en-US" sz="8900" b="1" dirty="0" smtClean="0"/>
              <a:t>egislative </a:t>
            </a:r>
            <a:r>
              <a:rPr lang="en-US" altLang="en-US" sz="8900" b="1" dirty="0"/>
              <a:t>E</a:t>
            </a:r>
            <a:r>
              <a:rPr lang="en-US" altLang="en-US" sz="8900" b="1" dirty="0" smtClean="0"/>
              <a:t>lections</a:t>
            </a:r>
            <a:endParaRPr lang="en-US" altLang="en-US" sz="8900" b="1" dirty="0"/>
          </a:p>
          <a:p>
            <a:pPr algn="ctr"/>
            <a:endParaRPr lang="en-US" altLang="en-US" sz="1400" b="1" dirty="0" smtClean="0"/>
          </a:p>
          <a:p>
            <a:pPr algn="ctr"/>
            <a:r>
              <a:rPr lang="en-US" altLang="en-US" sz="5000" b="1" dirty="0" smtClean="0"/>
              <a:t>EJ Arce, Jonathan </a:t>
            </a:r>
            <a:r>
              <a:rPr lang="en-US" altLang="en-US" sz="5000" b="1" dirty="0" err="1" smtClean="0"/>
              <a:t>Matz</a:t>
            </a:r>
            <a:endParaRPr lang="en-US" altLang="en-US" sz="5000" b="1" dirty="0"/>
          </a:p>
        </p:txBody>
      </p:sp>
      <p:sp>
        <p:nvSpPr>
          <p:cNvPr id="2064" name="Text Box 16"/>
          <p:cNvSpPr txBox="1">
            <a:spLocks noChangeArrowheads="1"/>
          </p:cNvSpPr>
          <p:nvPr/>
        </p:nvSpPr>
        <p:spPr bwMode="auto">
          <a:xfrm>
            <a:off x="514350" y="1473200"/>
            <a:ext cx="27432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endParaRPr lang="en-US" altLang="en-US" b="1" dirty="0"/>
          </a:p>
          <a:p>
            <a:pPr algn="ctr">
              <a:spcBef>
                <a:spcPct val="50000"/>
              </a:spcBef>
            </a:pPr>
            <a:endParaRPr lang="en-US" altLang="en-US" sz="2000" dirty="0">
              <a:solidFill>
                <a:srgbClr val="FF0000"/>
              </a:solidFill>
            </a:endParaRPr>
          </a:p>
        </p:txBody>
      </p:sp>
      <p:sp>
        <p:nvSpPr>
          <p:cNvPr id="2075" name="Text Box 27"/>
          <p:cNvSpPr txBox="1">
            <a:spLocks noChangeArrowheads="1"/>
          </p:cNvSpPr>
          <p:nvPr/>
        </p:nvSpPr>
        <p:spPr bwMode="auto">
          <a:xfrm>
            <a:off x="25122578" y="16800697"/>
            <a:ext cx="62293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sz="4600" dirty="0"/>
              <a:t>Bibliography</a:t>
            </a:r>
          </a:p>
        </p:txBody>
      </p:sp>
      <p:sp>
        <p:nvSpPr>
          <p:cNvPr id="2084" name="Text Box 36"/>
          <p:cNvSpPr txBox="1">
            <a:spLocks noChangeArrowheads="1"/>
          </p:cNvSpPr>
          <p:nvPr/>
        </p:nvSpPr>
        <p:spPr bwMode="auto">
          <a:xfrm>
            <a:off x="737704" y="14664286"/>
            <a:ext cx="7067550" cy="5953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marL="857250" indent="-857250" eaLnBrk="0" hangingPunct="0">
              <a:buFont typeface="Arial" charset="0"/>
              <a:buChar char="•"/>
            </a:pPr>
            <a:r>
              <a:rPr lang="en-US" altLang="en-US" sz="3200" dirty="0" smtClean="0">
                <a:latin typeface="Times New Roman" pitchFamily="18" charset="0"/>
              </a:rPr>
              <a:t>Upper and lower districts’ voting totals for democratic and republican candidates running for a legislative seat</a:t>
            </a:r>
          </a:p>
          <a:p>
            <a:pPr marL="857250" indent="-857250" eaLnBrk="0" hangingPunct="0">
              <a:buFont typeface="Arial" charset="0"/>
              <a:buChar char="•"/>
            </a:pPr>
            <a:r>
              <a:rPr lang="en-US" altLang="en-US" sz="3200" dirty="0" smtClean="0">
                <a:latin typeface="Times New Roman" pitchFamily="18" charset="0"/>
              </a:rPr>
              <a:t>District voting totals for democratic and republican candidates running for gubernatorial, </a:t>
            </a:r>
            <a:r>
              <a:rPr lang="en-US" altLang="en-US" sz="3200" dirty="0">
                <a:latin typeface="Times New Roman" pitchFamily="18" charset="0"/>
              </a:rPr>
              <a:t>US senate, </a:t>
            </a:r>
            <a:r>
              <a:rPr lang="en-US" altLang="en-US" sz="3200" dirty="0" smtClean="0">
                <a:latin typeface="Times New Roman" pitchFamily="18" charset="0"/>
              </a:rPr>
              <a:t>and presidential offices</a:t>
            </a:r>
          </a:p>
          <a:p>
            <a:pPr marL="857250" indent="-857250" eaLnBrk="0" hangingPunct="0">
              <a:buFont typeface="Arial" charset="0"/>
              <a:buChar char="•"/>
            </a:pPr>
            <a:r>
              <a:rPr lang="en-US" altLang="en-US" sz="3200" dirty="0" smtClean="0">
                <a:latin typeface="Times New Roman" pitchFamily="18" charset="0"/>
              </a:rPr>
              <a:t>Quarterly average real personal income (national level)</a:t>
            </a:r>
          </a:p>
          <a:p>
            <a:pPr marL="857250" indent="-857250" eaLnBrk="0" hangingPunct="0">
              <a:buFont typeface="Arial" charset="0"/>
              <a:buChar char="•"/>
            </a:pPr>
            <a:r>
              <a:rPr lang="en-US" altLang="en-US" sz="3200" dirty="0" smtClean="0">
                <a:latin typeface="Times New Roman" pitchFamily="18" charset="0"/>
              </a:rPr>
              <a:t>Presidential approval ratings (national level)</a:t>
            </a:r>
          </a:p>
        </p:txBody>
      </p:sp>
      <p:sp>
        <p:nvSpPr>
          <p:cNvPr id="2086" name="Text Box 38"/>
          <p:cNvSpPr txBox="1">
            <a:spLocks noChangeArrowheads="1"/>
          </p:cNvSpPr>
          <p:nvPr/>
        </p:nvSpPr>
        <p:spPr bwMode="auto">
          <a:xfrm>
            <a:off x="24792378" y="18002001"/>
            <a:ext cx="6889750" cy="3222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3688" tIns="21843" rIns="43688" bIns="21843">
            <a:spAutoFit/>
          </a:bodyPr>
          <a:lstStyle>
            <a:lvl1pPr marL="244475" indent="-244475" algn="l" defTabSz="438150">
              <a:defRPr>
                <a:solidFill>
                  <a:schemeClr val="tx1"/>
                </a:solidFill>
                <a:latin typeface="Arial" charset="0"/>
              </a:defRPr>
            </a:lvl1pPr>
            <a:lvl2pPr marL="463550" indent="-244475" algn="l" defTabSz="438150">
              <a:defRPr>
                <a:solidFill>
                  <a:schemeClr val="tx1"/>
                </a:solidFill>
                <a:latin typeface="Arial" charset="0"/>
              </a:defRPr>
            </a:lvl2pPr>
            <a:lvl3pPr marL="682625" indent="-244475" algn="l" defTabSz="438150">
              <a:defRPr>
                <a:solidFill>
                  <a:schemeClr val="tx1"/>
                </a:solidFill>
                <a:latin typeface="Arial" charset="0"/>
              </a:defRPr>
            </a:lvl3pPr>
            <a:lvl4pPr marL="898525" indent="-244475" algn="l" defTabSz="438150">
              <a:defRPr>
                <a:solidFill>
                  <a:schemeClr val="tx1"/>
                </a:solidFill>
                <a:latin typeface="Arial" charset="0"/>
              </a:defRPr>
            </a:lvl4pPr>
            <a:lvl5pPr marL="1117600" indent="-244475" algn="l" defTabSz="438150">
              <a:defRPr>
                <a:solidFill>
                  <a:schemeClr val="tx1"/>
                </a:solidFill>
                <a:latin typeface="Arial" charset="0"/>
              </a:defRPr>
            </a:lvl5pPr>
            <a:lvl6pPr marL="1574800" indent="-244475" defTabSz="438150" fontAlgn="base">
              <a:spcBef>
                <a:spcPct val="0"/>
              </a:spcBef>
              <a:spcAft>
                <a:spcPct val="0"/>
              </a:spcAft>
              <a:defRPr>
                <a:solidFill>
                  <a:schemeClr val="tx1"/>
                </a:solidFill>
                <a:latin typeface="Arial" charset="0"/>
              </a:defRPr>
            </a:lvl6pPr>
            <a:lvl7pPr marL="2032000" indent="-244475" defTabSz="438150" fontAlgn="base">
              <a:spcBef>
                <a:spcPct val="0"/>
              </a:spcBef>
              <a:spcAft>
                <a:spcPct val="0"/>
              </a:spcAft>
              <a:defRPr>
                <a:solidFill>
                  <a:schemeClr val="tx1"/>
                </a:solidFill>
                <a:latin typeface="Arial" charset="0"/>
              </a:defRPr>
            </a:lvl7pPr>
            <a:lvl8pPr marL="2489200" indent="-244475" defTabSz="438150" fontAlgn="base">
              <a:spcBef>
                <a:spcPct val="0"/>
              </a:spcBef>
              <a:spcAft>
                <a:spcPct val="0"/>
              </a:spcAft>
              <a:defRPr>
                <a:solidFill>
                  <a:schemeClr val="tx1"/>
                </a:solidFill>
                <a:latin typeface="Arial" charset="0"/>
              </a:defRPr>
            </a:lvl8pPr>
            <a:lvl9pPr marL="2946400" indent="-244475" defTabSz="4381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000" b="1" dirty="0">
              <a:latin typeface="Times New Roman" pitchFamily="18" charset="0"/>
            </a:endParaRPr>
          </a:p>
          <a:p>
            <a:pPr eaLnBrk="0" hangingPunct="0">
              <a:lnSpc>
                <a:spcPct val="95000"/>
              </a:lnSpc>
              <a:buFontTx/>
              <a:buAutoNum type="arabicPeriod"/>
            </a:pPr>
            <a:r>
              <a:rPr lang="en-US" altLang="en-US" sz="2000" b="1" dirty="0">
                <a:latin typeface="Times New Roman" pitchFamily="18" charset="0"/>
              </a:rPr>
              <a:t>Xxxxxxxxxxxxxxxxxxxxxxxxxxxxxxxxxxxxxxxxxxxxxxxxxxxxxxxxxxxxxxxxxxxxxxxxxxxxxxxxxxxxxxxxxxx</a:t>
            </a:r>
          </a:p>
          <a:p>
            <a:pPr eaLnBrk="0" hangingPunct="0">
              <a:lnSpc>
                <a:spcPct val="95000"/>
              </a:lnSpc>
              <a:buFontTx/>
              <a:buAutoNum type="arabicPeriod"/>
            </a:pPr>
            <a:r>
              <a:rPr lang="en-US" altLang="en-US" sz="2000" b="1" dirty="0">
                <a:latin typeface="Times New Roman" pitchFamily="18" charset="0"/>
              </a:rPr>
              <a:t>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dirty="0">
                <a:latin typeface="Times New Roman" pitchFamily="18" charset="0"/>
              </a:rPr>
              <a:t>Xxxxxxxxxxxxxxxxxxxxxxxxxxxxxxxxxxxxxxxxxxxxxxxxxxxxxxxxxxxxxxxxxxxxxxxxxxxxxxxxxxxxxxxxxxxxxxxxxxxxxxxxxxxxxxxxxxxxxxx</a:t>
            </a:r>
          </a:p>
          <a:p>
            <a:pPr eaLnBrk="0" hangingPunct="0">
              <a:lnSpc>
                <a:spcPct val="95000"/>
              </a:lnSpc>
              <a:buFont typeface="Symbol" pitchFamily="18" charset="2"/>
              <a:buAutoNum type="arabicPeriod"/>
            </a:pPr>
            <a:r>
              <a:rPr lang="en-US" altLang="en-US" sz="2000" b="1" dirty="0">
                <a:latin typeface="Times New Roman" pitchFamily="18" charset="0"/>
              </a:rPr>
              <a:t>Xxxxxxxxxxxxxxxxxxxxxxxxxxxxxxxxxxxxxxxxxxxxxxxxxxxxxxxxxxxxxxxxxxxxxxxxxxxxxxxxxxx</a:t>
            </a:r>
          </a:p>
          <a:p>
            <a:pPr eaLnBrk="0" hangingPunct="0">
              <a:lnSpc>
                <a:spcPct val="95000"/>
              </a:lnSpc>
              <a:buFont typeface="Symbol" pitchFamily="18" charset="2"/>
              <a:buAutoNum type="arabicPeriod"/>
            </a:pPr>
            <a:endParaRPr lang="en-US" altLang="en-US" sz="2000" b="1" dirty="0">
              <a:latin typeface="Times New Roman" pitchFamily="18" charset="0"/>
            </a:endParaRPr>
          </a:p>
        </p:txBody>
      </p:sp>
      <p:sp>
        <p:nvSpPr>
          <p:cNvPr id="2087" name="Text Box 39"/>
          <p:cNvSpPr txBox="1">
            <a:spLocks noChangeArrowheads="1"/>
          </p:cNvSpPr>
          <p:nvPr/>
        </p:nvSpPr>
        <p:spPr bwMode="auto">
          <a:xfrm>
            <a:off x="24637586" y="5646738"/>
            <a:ext cx="7309264" cy="15384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eaLnBrk="0" hangingPunct="0">
              <a:lnSpc>
                <a:spcPct val="95000"/>
              </a:lnSpc>
            </a:pPr>
            <a:endParaRPr lang="en-US" altLang="en-US" sz="2000" dirty="0">
              <a:latin typeface="Times New Roman" pitchFamily="18" charset="0"/>
            </a:endParaRPr>
          </a:p>
        </p:txBody>
      </p:sp>
      <p:sp>
        <p:nvSpPr>
          <p:cNvPr id="2090" name="Text Box 42"/>
          <p:cNvSpPr txBox="1">
            <a:spLocks noChangeArrowheads="1"/>
          </p:cNvSpPr>
          <p:nvPr/>
        </p:nvSpPr>
        <p:spPr bwMode="auto">
          <a:xfrm>
            <a:off x="628650" y="4368800"/>
            <a:ext cx="737235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a:t>Introduction</a:t>
            </a:r>
          </a:p>
        </p:txBody>
      </p:sp>
      <p:sp>
        <p:nvSpPr>
          <p:cNvPr id="2091" name="Text Box 43"/>
          <p:cNvSpPr txBox="1">
            <a:spLocks noChangeArrowheads="1"/>
          </p:cNvSpPr>
          <p:nvPr/>
        </p:nvSpPr>
        <p:spPr bwMode="auto">
          <a:xfrm>
            <a:off x="24606043" y="4368800"/>
            <a:ext cx="7372350" cy="194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r>
              <a:rPr lang="en-US" altLang="en-US" b="1" dirty="0" smtClean="0"/>
              <a:t>How to model for state elections</a:t>
            </a:r>
            <a:endParaRPr lang="en-US" altLang="en-US" b="1" dirty="0"/>
          </a:p>
        </p:txBody>
      </p:sp>
      <p:sp>
        <p:nvSpPr>
          <p:cNvPr id="2097" name="Text Box 49"/>
          <p:cNvSpPr txBox="1">
            <a:spLocks noChangeArrowheads="1"/>
          </p:cNvSpPr>
          <p:nvPr/>
        </p:nvSpPr>
        <p:spPr bwMode="auto">
          <a:xfrm>
            <a:off x="29544963" y="1492250"/>
            <a:ext cx="2743200"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306" tIns="32653" rIns="65306" bIns="32653">
            <a:spAutoFit/>
          </a:bodyPr>
          <a:lstStyle>
            <a:lvl1pPr algn="l" defTabSz="3135313">
              <a:defRPr>
                <a:solidFill>
                  <a:schemeClr val="tx1"/>
                </a:solidFill>
                <a:latin typeface="Arial" charset="0"/>
              </a:defRPr>
            </a:lvl1pPr>
            <a:lvl2pPr marL="327025" algn="l" defTabSz="3135313">
              <a:defRPr>
                <a:solidFill>
                  <a:schemeClr val="tx1"/>
                </a:solidFill>
                <a:latin typeface="Arial" charset="0"/>
              </a:defRPr>
            </a:lvl2pPr>
            <a:lvl3pPr marL="652463" algn="l" defTabSz="3135313">
              <a:defRPr>
                <a:solidFill>
                  <a:schemeClr val="tx1"/>
                </a:solidFill>
                <a:latin typeface="Arial" charset="0"/>
              </a:defRPr>
            </a:lvl3pPr>
            <a:lvl4pPr marL="979488" algn="l" defTabSz="3135313">
              <a:defRPr>
                <a:solidFill>
                  <a:schemeClr val="tx1"/>
                </a:solidFill>
                <a:latin typeface="Arial" charset="0"/>
              </a:defRPr>
            </a:lvl4pPr>
            <a:lvl5pPr marL="1306513" algn="l" defTabSz="3135313">
              <a:defRPr>
                <a:solidFill>
                  <a:schemeClr val="tx1"/>
                </a:solidFill>
                <a:latin typeface="Arial" charset="0"/>
              </a:defRPr>
            </a:lvl5pPr>
            <a:lvl6pPr marL="1763713" defTabSz="3135313" fontAlgn="base">
              <a:spcBef>
                <a:spcPct val="0"/>
              </a:spcBef>
              <a:spcAft>
                <a:spcPct val="0"/>
              </a:spcAft>
              <a:defRPr>
                <a:solidFill>
                  <a:schemeClr val="tx1"/>
                </a:solidFill>
                <a:latin typeface="Arial" charset="0"/>
              </a:defRPr>
            </a:lvl6pPr>
            <a:lvl7pPr marL="2220913" defTabSz="3135313" fontAlgn="base">
              <a:spcBef>
                <a:spcPct val="0"/>
              </a:spcBef>
              <a:spcAft>
                <a:spcPct val="0"/>
              </a:spcAft>
              <a:defRPr>
                <a:solidFill>
                  <a:schemeClr val="tx1"/>
                </a:solidFill>
                <a:latin typeface="Arial" charset="0"/>
              </a:defRPr>
            </a:lvl7pPr>
            <a:lvl8pPr marL="2678113" defTabSz="3135313" fontAlgn="base">
              <a:spcBef>
                <a:spcPct val="0"/>
              </a:spcBef>
              <a:spcAft>
                <a:spcPct val="0"/>
              </a:spcAft>
              <a:defRPr>
                <a:solidFill>
                  <a:schemeClr val="tx1"/>
                </a:solidFill>
                <a:latin typeface="Arial" charset="0"/>
              </a:defRPr>
            </a:lvl8pPr>
            <a:lvl9pPr marL="3135313" defTabSz="3135313" fontAlgn="base">
              <a:spcBef>
                <a:spcPct val="0"/>
              </a:spcBef>
              <a:spcAft>
                <a:spcPct val="0"/>
              </a:spcAft>
              <a:defRPr>
                <a:solidFill>
                  <a:schemeClr val="tx1"/>
                </a:solidFill>
                <a:latin typeface="Arial" charset="0"/>
              </a:defRPr>
            </a:lvl9pPr>
          </a:lstStyle>
          <a:p>
            <a:pPr algn="ctr">
              <a:spcBef>
                <a:spcPct val="50000"/>
              </a:spcBef>
            </a:pPr>
            <a:endParaRPr lang="en-US" altLang="en-US" b="1" dirty="0"/>
          </a:p>
          <a:p>
            <a:pPr algn="ctr">
              <a:spcBef>
                <a:spcPct val="50000"/>
              </a:spcBef>
            </a:pPr>
            <a:endParaRPr lang="en-US" altLang="en-US" sz="2000"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925" y="5637632"/>
            <a:ext cx="5152865" cy="368061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99663" y="5577568"/>
            <a:ext cx="5743348" cy="4102391"/>
          </a:xfrm>
          <a:prstGeom prst="rect">
            <a:avLst/>
          </a:prstGeom>
        </p:spPr>
      </p:pic>
      <p:sp>
        <p:nvSpPr>
          <p:cNvPr id="7" name="TextBox 6"/>
          <p:cNvSpPr txBox="1"/>
          <p:nvPr/>
        </p:nvSpPr>
        <p:spPr>
          <a:xfrm>
            <a:off x="10184405" y="14852424"/>
            <a:ext cx="12358606" cy="1031051"/>
          </a:xfrm>
          <a:prstGeom prst="rect">
            <a:avLst/>
          </a:prstGeom>
          <a:noFill/>
        </p:spPr>
        <p:txBody>
          <a:bodyPr wrap="square" rtlCol="0">
            <a:spAutoFit/>
          </a:bodyPr>
          <a:lstStyle/>
          <a:p>
            <a:r>
              <a:rPr lang="en-US" b="1" dirty="0" smtClean="0"/>
              <a:t>2018 </a:t>
            </a:r>
            <a:r>
              <a:rPr lang="en-US" b="1" smtClean="0"/>
              <a:t>Election results forecast</a:t>
            </a:r>
            <a:endParaRPr lang="en-US" dirty="0"/>
          </a:p>
        </p:txBody>
      </p:sp>
      <p:sp>
        <p:nvSpPr>
          <p:cNvPr id="8" name="TextBox 7"/>
          <p:cNvSpPr txBox="1"/>
          <p:nvPr/>
        </p:nvSpPr>
        <p:spPr>
          <a:xfrm>
            <a:off x="9172925" y="15883475"/>
            <a:ext cx="14239042" cy="5147725"/>
          </a:xfrm>
          <a:prstGeom prst="rect">
            <a:avLst/>
          </a:prstGeom>
          <a:noFill/>
        </p:spPr>
        <p:txBody>
          <a:bodyPr wrap="square" rtlCol="0">
            <a:spAutoFit/>
          </a:bodyPr>
          <a:lstStyle/>
          <a:p>
            <a:endParaRPr lang="en-US" dirty="0"/>
          </a:p>
        </p:txBody>
      </p:sp>
      <p:sp>
        <p:nvSpPr>
          <p:cNvPr id="9" name="TextBox 8"/>
          <p:cNvSpPr txBox="1"/>
          <p:nvPr/>
        </p:nvSpPr>
        <p:spPr>
          <a:xfrm>
            <a:off x="8686800" y="4642475"/>
            <a:ext cx="9474117" cy="769441"/>
          </a:xfrm>
          <a:prstGeom prst="rect">
            <a:avLst/>
          </a:prstGeom>
          <a:noFill/>
        </p:spPr>
        <p:txBody>
          <a:bodyPr wrap="square" rtlCol="0">
            <a:spAutoFit/>
          </a:bodyPr>
          <a:lstStyle/>
          <a:p>
            <a:pPr>
              <a:spcBef>
                <a:spcPct val="50000"/>
              </a:spcBef>
            </a:pPr>
            <a:r>
              <a:rPr lang="en-US" altLang="en-US" sz="4400" b="1" dirty="0" smtClean="0"/>
              <a:t>What determines state elections?</a:t>
            </a:r>
            <a:endParaRPr lang="en-US" altLang="en-US"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wrap="none" lIns="65306" tIns="32653" rIns="65306" bIns="32653" anchor="ctr"/>
      <a:lstStyle>
        <a:defPPr algn="ctr">
          <a:defRPr>
            <a:solidFill>
              <a:schemeClr val="bg1"/>
            </a:solidFill>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135313" rtl="0" eaLnBrk="1" fontAlgn="base" latinLnBrk="0" hangingPunct="1">
          <a:lnSpc>
            <a:spcPct val="100000"/>
          </a:lnSpc>
          <a:spcBef>
            <a:spcPct val="0"/>
          </a:spcBef>
          <a:spcAft>
            <a:spcPct val="0"/>
          </a:spcAft>
          <a:buClrTx/>
          <a:buSzTx/>
          <a:buFontTx/>
          <a:buNone/>
          <a:tabLst/>
          <a:defRPr kumimoji="0" lang="en-US" altLang="en-US" sz="6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278</Words>
  <Application>Microsoft Macintosh PowerPoint</Application>
  <PresentationFormat>Custom</PresentationFormat>
  <Paragraphs>26</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Symbol</vt:lpstr>
      <vt:lpstr>Times New Roman</vt:lpstr>
      <vt:lpstr>Arial</vt:lpstr>
      <vt:lpstr>Default Design</vt:lpstr>
      <vt:lpstr>CorelDRAW</vt:lpstr>
      <vt:lpstr>PowerPoint Presentation</vt:lpstr>
    </vt:vector>
  </TitlesOfParts>
  <Company>MegaPrint Inc.</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Horizontal Template</dc:title>
  <dc:creator>Ethan Shulda</dc:creator>
  <dc:description>©MegaPrint Inc. 2009</dc:description>
  <cp:lastModifiedBy>Edsel Arce</cp:lastModifiedBy>
  <cp:revision>35</cp:revision>
  <dcterms:created xsi:type="dcterms:W3CDTF">2008-12-04T00:20:37Z</dcterms:created>
  <dcterms:modified xsi:type="dcterms:W3CDTF">2017-05-08T16:09:16Z</dcterms:modified>
  <cp:category>Research Poster</cp:category>
</cp:coreProperties>
</file>