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C0C0C0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37" d="100"/>
          <a:sy n="37" d="100"/>
        </p:scale>
        <p:origin x="152" y="-144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692150"/>
            <a:ext cx="51958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8E1AE7-D96E-49CD-9398-4FA3E8F92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6816725"/>
            <a:ext cx="27981275" cy="47053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12436475"/>
            <a:ext cx="23044150" cy="5607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5" y="879475"/>
            <a:ext cx="7405688" cy="187245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879475"/>
            <a:ext cx="22067837" cy="18724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8" y="5121275"/>
            <a:ext cx="29625925" cy="1448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1763"/>
            <a:ext cx="27981275" cy="4359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163"/>
            <a:ext cx="27981275" cy="4800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3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3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9475"/>
            <a:ext cx="29625925" cy="3657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57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15362238"/>
            <a:ext cx="19751675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1960563"/>
            <a:ext cx="19751675" cy="1316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17175163"/>
            <a:ext cx="19751675" cy="2576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7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" name="Object 13"/>
          <p:cNvGraphicFramePr>
            <a:graphicFrameLocks noChangeAspect="1"/>
          </p:cNvGraphicFramePr>
          <p:nvPr userDrawn="1"/>
        </p:nvGraphicFramePr>
        <p:xfrm>
          <a:off x="26763663" y="21605875"/>
          <a:ext cx="52641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orelDRAW" r:id="rId14" imgW="8828280" imgH="313200" progId="CorelDRAW.Graphic.13">
                  <p:embed/>
                </p:oleObj>
              </mc:Choice>
              <mc:Fallback>
                <p:oleObj name="CorelDRAW" r:id="rId14" imgW="8828280" imgH="313200" progId="CorelDRAW.Graphic.1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3663" y="21605875"/>
                        <a:ext cx="52641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4813" indent="-782638" algn="l" defTabSz="3135313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0000">
              <a:srgbClr val="FF0000">
                <a:lumMod val="35000"/>
                <a:lumOff val="65000"/>
              </a:srgbClr>
            </a:gs>
            <a:gs pos="50000">
              <a:schemeClr val="bg1"/>
            </a:gs>
            <a:gs pos="0">
              <a:srgbClr val="0046D2">
                <a:lumMod val="12000"/>
                <a:lumOff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8540957" y="3310471"/>
            <a:ext cx="15606713" cy="1084310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8560352" y="14664285"/>
            <a:ext cx="15606713" cy="687762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65306" tIns="32653" rIns="65306" bIns="32653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4497817" y="3310471"/>
            <a:ext cx="7772400" cy="1807632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271791"/>
            <a:ext cx="7772400" cy="1811500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76275" y="4566680"/>
            <a:ext cx="7334250" cy="6206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California State </a:t>
            </a:r>
            <a:r>
              <a:rPr lang="en-US" altLang="en-US" sz="3600" b="1" dirty="0" smtClean="0">
                <a:latin typeface="+mj-lt"/>
              </a:rPr>
              <a:t>Legislature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dirty="0" smtClean="0">
                <a:latin typeface="+mj-lt"/>
              </a:rPr>
              <a:t>Senate</a:t>
            </a:r>
            <a:r>
              <a:rPr lang="en-US" altLang="en-US" sz="3600" dirty="0" smtClean="0">
                <a:latin typeface="+mj-lt"/>
              </a:rPr>
              <a:t>: 40 Seats (4 year term</a:t>
            </a:r>
            <a:r>
              <a:rPr lang="en-US" altLang="en-US" sz="3600" dirty="0" smtClean="0">
                <a:latin typeface="+mj-lt"/>
              </a:rPr>
              <a:t>)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dirty="0" smtClean="0">
                <a:latin typeface="+mj-lt"/>
              </a:rPr>
              <a:t> House/Assembly</a:t>
            </a:r>
            <a:r>
              <a:rPr lang="en-US" altLang="en-US" sz="3600" dirty="0" smtClean="0">
                <a:latin typeface="+mj-lt"/>
              </a:rPr>
              <a:t>: 80 Seats (2 year term</a:t>
            </a:r>
            <a:r>
              <a:rPr lang="en-US" altLang="en-US" sz="3600" dirty="0" smtClean="0">
                <a:latin typeface="+mj-lt"/>
              </a:rPr>
              <a:t>) </a:t>
            </a:r>
            <a:endParaRPr lang="en-US" altLang="en-US" sz="3600" dirty="0">
              <a:latin typeface="+mj-lt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3600" dirty="0" smtClean="0">
              <a:latin typeface="+mj-lt"/>
            </a:endParaRP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b="1" dirty="0" smtClean="0">
                <a:latin typeface="+mj-lt"/>
              </a:rPr>
              <a:t>State Partisanship</a:t>
            </a: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3600" dirty="0" smtClean="0">
                <a:latin typeface="+mj-lt"/>
              </a:rPr>
              <a:t>48 out of 80 assembly districts and 25 out of 40 senate districts have elected Democrats more times than Republicans since 1974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2400" dirty="0" smtClean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14350" y="11063957"/>
            <a:ext cx="7372350" cy="183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smtClean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altLang="en-US" sz="3600" b="1" dirty="0" smtClean="0"/>
              <a:t>(collected from 1974 to present)</a:t>
            </a:r>
            <a:endParaRPr lang="en-US" altLang="en-US" sz="3600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917400" y="437356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254000"/>
            <a:ext cx="31889700" cy="2868332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306" tIns="32653" rIns="65306" bIns="32653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14400" y="660400"/>
            <a:ext cx="30689550" cy="220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8900" b="1" dirty="0" smtClean="0"/>
              <a:t>Forecasting California </a:t>
            </a:r>
            <a:r>
              <a:rPr lang="en-US" altLang="en-US" sz="8900" b="1" dirty="0"/>
              <a:t>L</a:t>
            </a:r>
            <a:r>
              <a:rPr lang="en-US" altLang="en-US" sz="8900" b="1" dirty="0" smtClean="0"/>
              <a:t>egislative </a:t>
            </a:r>
            <a:r>
              <a:rPr lang="en-US" altLang="en-US" sz="8900" b="1" dirty="0" smtClean="0"/>
              <a:t>Elections</a:t>
            </a:r>
            <a:endParaRPr lang="en-US" altLang="en-US" sz="1400" b="1" dirty="0" smtClean="0"/>
          </a:p>
          <a:p>
            <a:pPr algn="ctr"/>
            <a:r>
              <a:rPr lang="en-US" altLang="en-US" sz="5000" b="1" dirty="0" smtClean="0"/>
              <a:t>EJ Arce, Jonathan </a:t>
            </a:r>
            <a:r>
              <a:rPr lang="en-US" altLang="en-US" sz="5000" b="1" dirty="0" err="1" smtClean="0"/>
              <a:t>Matz</a:t>
            </a:r>
            <a:endParaRPr lang="en-US" altLang="en-US" sz="5000" b="1" dirty="0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14350" y="147320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22578" y="16800697"/>
            <a:ext cx="62293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600" dirty="0"/>
              <a:t>Bibliography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670295" y="13357047"/>
            <a:ext cx="7067550" cy="74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Upper and </a:t>
            </a:r>
            <a:r>
              <a:rPr lang="en-US" altLang="en-US" sz="3200" dirty="0" smtClean="0">
                <a:latin typeface="+mj-lt"/>
              </a:rPr>
              <a:t>lower house </a:t>
            </a:r>
            <a:r>
              <a:rPr lang="en-US" altLang="en-US" sz="3200" dirty="0" smtClean="0">
                <a:latin typeface="+mj-lt"/>
              </a:rPr>
              <a:t>districts’ voting </a:t>
            </a:r>
            <a:r>
              <a:rPr lang="en-US" altLang="en-US" sz="3200" dirty="0" smtClean="0">
                <a:latin typeface="+mj-lt"/>
              </a:rPr>
              <a:t>totals awarded to democratic and republican candidates for the following seats: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Legislature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President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California governor</a:t>
            </a:r>
          </a:p>
          <a:p>
            <a:pPr marL="1511300" lvl="3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US Senate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Quarterly </a:t>
            </a:r>
            <a:r>
              <a:rPr lang="en-US" altLang="en-US" sz="3200" dirty="0" smtClean="0">
                <a:latin typeface="+mj-lt"/>
              </a:rPr>
              <a:t>average real personal </a:t>
            </a:r>
            <a:r>
              <a:rPr lang="en-US" altLang="en-US" sz="3200" dirty="0" smtClean="0">
                <a:latin typeface="+mj-lt"/>
              </a:rPr>
              <a:t>income (</a:t>
            </a:r>
            <a:r>
              <a:rPr lang="en-US" altLang="en-US" sz="3200" dirty="0" smtClean="0">
                <a:latin typeface="+mj-lt"/>
              </a:rPr>
              <a:t>national level)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Presidential approval </a:t>
            </a:r>
            <a:r>
              <a:rPr lang="en-US" altLang="en-US" sz="3200" dirty="0" smtClean="0">
                <a:latin typeface="+mj-lt"/>
              </a:rPr>
              <a:t>ratings (national </a:t>
            </a:r>
            <a:r>
              <a:rPr lang="en-US" altLang="en-US" sz="3200" dirty="0" smtClean="0">
                <a:latin typeface="+mj-lt"/>
              </a:rPr>
              <a:t>level</a:t>
            </a:r>
            <a:r>
              <a:rPr lang="en-US" altLang="en-US" sz="3200" dirty="0" smtClean="0">
                <a:latin typeface="+mj-lt"/>
              </a:rPr>
              <a:t>)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Incumbency status of legislative candidates</a:t>
            </a:r>
          </a:p>
          <a:p>
            <a:pPr marL="857250" indent="-857250" eaLnBrk="0" hangingPunct="0">
              <a:buFont typeface="Arial" charset="0"/>
              <a:buChar char="•"/>
            </a:pPr>
            <a:r>
              <a:rPr lang="en-US" altLang="en-US" sz="3200" dirty="0" smtClean="0">
                <a:latin typeface="+mj-lt"/>
              </a:rPr>
              <a:t>Midterm penalty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792378" y="18002001"/>
            <a:ext cx="688975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688" tIns="21843" rIns="43688" bIns="21843">
            <a:spAutoFit/>
          </a:bodyPr>
          <a:lstStyle>
            <a:lvl1pPr marL="244475" indent="-244475"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463550" indent="-2444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682625" indent="-244475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898525" indent="-244475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1117600" indent="-24447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5748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320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4892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46400" indent="-24447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endParaRPr lang="en-US" altLang="en-US" sz="2000" b="1" dirty="0">
              <a:latin typeface="Times New Roman" pitchFamily="18" charset="0"/>
            </a:endParaRPr>
          </a:p>
          <a:p>
            <a:pPr eaLnBrk="0" hangingPunct="0">
              <a:lnSpc>
                <a:spcPct val="95000"/>
              </a:lnSpc>
              <a:buFontTx/>
              <a:buAutoNum type="arabicPeriod"/>
            </a:pPr>
            <a:r>
              <a:rPr lang="en-US" altLang="en-US" sz="2000" b="1" dirty="0">
                <a:latin typeface="Times New Roman" pitchFamily="18" charset="0"/>
              </a:rPr>
              <a:t>Xxxxxxxxxxxxxxxxxxxxxxxxxxxxxxxxxxxxxxxxxxxxxxxxxxxxxxxxxxxxxxxxxxxxxxxxxxxxxxxxxxxxxxxxxxx</a:t>
            </a:r>
          </a:p>
          <a:p>
            <a:pPr eaLnBrk="0" hangingPunct="0">
              <a:lnSpc>
                <a:spcPct val="95000"/>
              </a:lnSpc>
              <a:buFontTx/>
              <a:buAutoNum type="arabicPeriod"/>
            </a:pPr>
            <a:r>
              <a:rPr lang="en-US" altLang="en-US" sz="2000" b="1" dirty="0">
                <a:latin typeface="Times New Roman" pitchFamily="18" charset="0"/>
              </a:rPr>
              <a:t>Xxxxxxxxxxxxxxxxxxxxxxxxxxxxxxxxxxxxxxxxxxxxxxxxxxxxxxxxxxxxxxxxxxxxxxxxxxxxxxxxxxxxxxxxxxxx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altLang="en-US" sz="2000" b="1" dirty="0">
                <a:latin typeface="Times New Roman" pitchFamily="18" charset="0"/>
              </a:rPr>
              <a:t>Xxxxxxxxxxxxxxxxxxxxxxxxxxxxxxxxxxxxxxxxxxxxxxxxxxxxxxxxxxxxxxxxxxxxxxxxxxxxxxxxxxxxxxxxxxxxxxxxxxxxxxxxxxxxxxxxxxxxxxx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US" altLang="en-US" sz="2000" b="1" dirty="0">
                <a:latin typeface="Times New Roman" pitchFamily="18" charset="0"/>
              </a:rPr>
              <a:t>Xxxxxxxxxxxxxxxxxxxxxxxxxxxxxxxxxxxxxxxxxxxxxxxxxxxxxxxxxxxxxxxxxxxxxxxxxxxxxxxxxxx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US" altLang="en-US" sz="2000" b="1" dirty="0">
              <a:latin typeface="Times New Roman" pitchFamily="18" charset="0"/>
            </a:endParaRP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4637586" y="6571768"/>
            <a:ext cx="7309264" cy="235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3688" tIns="21843" rIns="43688" bIns="21843">
            <a:spAutoFit/>
          </a:bodyPr>
          <a:lstStyle>
            <a:lvl1pPr algn="l" defTabSz="438150">
              <a:defRPr>
                <a:solidFill>
                  <a:schemeClr val="tx1"/>
                </a:solidFill>
                <a:latin typeface="Arial" charset="0"/>
              </a:defRPr>
            </a:lvl1pPr>
            <a:lvl2pPr marL="219075" algn="l" defTabSz="438150">
              <a:defRPr>
                <a:solidFill>
                  <a:schemeClr val="tx1"/>
                </a:solidFill>
                <a:latin typeface="Arial" charset="0"/>
              </a:defRPr>
            </a:lvl2pPr>
            <a:lvl3pPr marL="438150" algn="l" defTabSz="438150">
              <a:defRPr>
                <a:solidFill>
                  <a:schemeClr val="tx1"/>
                </a:solidFill>
                <a:latin typeface="Arial" charset="0"/>
              </a:defRPr>
            </a:lvl3pPr>
            <a:lvl4pPr marL="654050" algn="l" defTabSz="438150">
              <a:defRPr>
                <a:solidFill>
                  <a:schemeClr val="tx1"/>
                </a:solidFill>
                <a:latin typeface="Arial" charset="0"/>
              </a:defRPr>
            </a:lvl4pPr>
            <a:lvl5pPr marL="873125" algn="l" defTabSz="438150">
              <a:defRPr>
                <a:solidFill>
                  <a:schemeClr val="tx1"/>
                </a:solidFill>
                <a:latin typeface="Arial" charset="0"/>
              </a:defRPr>
            </a:lvl5pPr>
            <a:lvl6pPr marL="13303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7875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447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01925" defTabSz="438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2400" b="1" dirty="0"/>
              <a:t>Big Picture</a:t>
            </a:r>
          </a:p>
          <a:p>
            <a:pPr marL="995363" lvl="2" indent="-342900" eaLnBrk="0" hangingPunct="0">
              <a:lnSpc>
                <a:spcPct val="95000"/>
              </a:lnSpc>
              <a:buFont typeface="Arial"/>
              <a:buChar char="•"/>
            </a:pPr>
            <a:r>
              <a:rPr lang="en-US" altLang="en-US" sz="2400" dirty="0"/>
              <a:t>Many of these ‘factors’ can be used as covariates in a Mixed Effects Model to predict the probability of a democratic candidate winning an upcoming election.</a:t>
            </a:r>
          </a:p>
          <a:p>
            <a:pPr marL="342900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  <a:p>
            <a:pPr marL="669925" lvl="1" indent="-342900" eaLnBrk="0" hangingPunct="0">
              <a:lnSpc>
                <a:spcPct val="95000"/>
              </a:lnSpc>
              <a:buFont typeface="Arial"/>
              <a:buChar char="•"/>
            </a:pPr>
            <a:endParaRPr lang="en-US" altLang="en-US" sz="19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585304" y="3415483"/>
            <a:ext cx="737235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4606043" y="4368800"/>
            <a:ext cx="7372350" cy="194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smtClean="0"/>
              <a:t>How to model for state elections</a:t>
            </a:r>
            <a:endParaRPr lang="en-US" altLang="en-US" b="1" dirty="0"/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29544963" y="1492250"/>
            <a:ext cx="27432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306" tIns="32653" rIns="65306" bIns="32653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/>
          </a:p>
          <a:p>
            <a:pPr algn="ctr">
              <a:spcBef>
                <a:spcPct val="5000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6" y="4566680"/>
            <a:ext cx="6106192" cy="4361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25" y="9189454"/>
            <a:ext cx="5834631" cy="4167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405" y="14852424"/>
            <a:ext cx="12358606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2018 Election Results </a:t>
            </a:r>
            <a:r>
              <a:rPr lang="en-US" b="1" dirty="0"/>
              <a:t>F</a:t>
            </a:r>
            <a:r>
              <a:rPr lang="en-US" b="1" dirty="0" smtClean="0"/>
              <a:t>orecast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72925" y="15883475"/>
            <a:ext cx="14239042" cy="514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22116" y="3599173"/>
            <a:ext cx="947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 smtClean="0"/>
              <a:t>What determines state elections?</a:t>
            </a:r>
            <a:endParaRPr lang="en-US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7C4FF"/>
            </a:gs>
            <a:gs pos="100000">
              <a:schemeClr val="bg1"/>
            </a:gs>
          </a:gsLst>
          <a:lin ang="5400000" scaled="1"/>
        </a:gradFill>
        <a:ln w="9525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65306" tIns="32653" rIns="65306" bIns="32653" anchor="ctr"/>
      <a:lstStyle>
        <a:defPPr algn="ctr">
          <a:defRPr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165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Symbol</vt:lpstr>
      <vt:lpstr>Times New Roman</vt:lpstr>
      <vt:lpstr>Arial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48x72 Horizontal Template</dc:title>
  <dc:creator>Ethan Shulda</dc:creator>
  <dc:description>©MegaPrint Inc. 2009</dc:description>
  <cp:lastModifiedBy>Edsel Arce</cp:lastModifiedBy>
  <cp:revision>48</cp:revision>
  <dcterms:created xsi:type="dcterms:W3CDTF">2008-12-04T00:20:37Z</dcterms:created>
  <dcterms:modified xsi:type="dcterms:W3CDTF">2017-05-08T18:04:23Z</dcterms:modified>
  <cp:category>Research Poster</cp:category>
</cp:coreProperties>
</file>