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24">
          <p15:clr>
            <a:srgbClr val="A4A3A4"/>
          </p15:clr>
        </p15:guide>
        <p15:guide id="2" orient="horz" pos="13464">
          <p15:clr>
            <a:srgbClr val="A4A3A4"/>
          </p15:clr>
        </p15:guide>
        <p15:guide id="3" orient="horz" pos="1432">
          <p15:clr>
            <a:srgbClr val="A4A3A4"/>
          </p15:clr>
        </p15:guide>
        <p15:guide id="4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  <a:srgbClr val="C0C0C0"/>
    <a:srgbClr val="FF0000"/>
    <a:srgbClr val="698ED9"/>
    <a:srgbClr val="A7C4FF"/>
    <a:srgbClr val="003064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howGuides="1">
      <p:cViewPr>
        <p:scale>
          <a:sx n="37" d="100"/>
          <a:sy n="37" d="100"/>
        </p:scale>
        <p:origin x="-288" y="552"/>
      </p:cViewPr>
      <p:guideLst>
        <p:guide orient="horz" pos="3224"/>
        <p:guide orient="horz" pos="13464"/>
        <p:guide orient="horz" pos="143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692150"/>
            <a:ext cx="51958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8E1AE7-D96E-49CD-9398-4FA3E8F920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891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9CD7A-492C-466A-B0F1-D7B5135B13C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3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3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2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57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0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57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" name="Object 13"/>
          <p:cNvGraphicFramePr>
            <a:graphicFrameLocks noChangeAspect="1"/>
          </p:cNvGraphicFramePr>
          <p:nvPr userDrawn="1"/>
        </p:nvGraphicFramePr>
        <p:xfrm>
          <a:off x="26763663" y="21605875"/>
          <a:ext cx="52641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CorelDRAW" r:id="rId14" imgW="8828280" imgH="313200" progId="CorelDRAW.Graphic.13">
                  <p:embed/>
                </p:oleObj>
              </mc:Choice>
              <mc:Fallback>
                <p:oleObj name="CorelDRAW" r:id="rId14" imgW="8828280" imgH="313200" progId="CorelDRAW.Graphic.1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3663" y="21605875"/>
                        <a:ext cx="526415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2pPr>
      <a:lvl3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3pPr>
      <a:lvl4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4pPr>
      <a:lvl5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9pPr>
    </p:titleStyle>
    <p:bodyStyle>
      <a:lvl1pPr marL="1176338" indent="-1176338" algn="l" defTabSz="3135313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  <a:cs typeface="+mn-cs"/>
        </a:defRPr>
      </a:lvl1pPr>
      <a:lvl2pPr marL="2546350" indent="-979488" algn="l" defTabSz="3135313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17950" indent="-782638" algn="l" defTabSz="3135313" rtl="0" fontAlgn="base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</a:defRPr>
      </a:lvl3pPr>
      <a:lvl4pPr marL="5484813" indent="-782638" algn="l" defTabSz="3135313" rtl="0" fontAlgn="base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</a:defRPr>
      </a:lvl4pPr>
      <a:lvl5pPr marL="70532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0000">
              <a:srgbClr val="FF0000">
                <a:lumMod val="35000"/>
                <a:lumOff val="65000"/>
              </a:srgbClr>
            </a:gs>
            <a:gs pos="50000">
              <a:schemeClr val="bg1"/>
            </a:gs>
            <a:gs pos="0">
              <a:srgbClr val="0046D2">
                <a:lumMod val="12000"/>
                <a:lumOff val="88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8540957" y="3310471"/>
            <a:ext cx="15606713" cy="10843104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5306" tIns="32653" rIns="65306" bIns="32653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8560352" y="14664285"/>
            <a:ext cx="15606713" cy="68776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65306" tIns="32653" rIns="65306" bIns="32653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77" name="AutoShape 29"/>
          <p:cNvSpPr>
            <a:spLocks noChangeArrowheads="1"/>
          </p:cNvSpPr>
          <p:nvPr/>
        </p:nvSpPr>
        <p:spPr bwMode="auto">
          <a:xfrm>
            <a:off x="24497817" y="3310471"/>
            <a:ext cx="7772400" cy="1807632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3271791"/>
            <a:ext cx="7772400" cy="1811500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15800" y="4365090"/>
            <a:ext cx="7334250" cy="474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600" b="1" dirty="0" smtClean="0">
                <a:latin typeface="+mj-lt"/>
              </a:rPr>
              <a:t>California State Legislature</a:t>
            </a: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+mj-lt"/>
              </a:rPr>
              <a:t>Senate: 40 Seats (4 year term)</a:t>
            </a: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+mj-lt"/>
              </a:rPr>
              <a:t> House/Assembly: 80 Seats (2 year term) </a:t>
            </a:r>
            <a:endParaRPr lang="en-US" altLang="en-US" sz="3600" dirty="0" smtClean="0">
              <a:latin typeface="+mj-lt"/>
            </a:endParaRPr>
          </a:p>
          <a:p>
            <a:pPr marL="342900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600" b="1" dirty="0" smtClean="0">
                <a:latin typeface="+mj-lt"/>
              </a:rPr>
              <a:t>State Partisanship</a:t>
            </a: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+mj-lt"/>
              </a:rPr>
              <a:t>48 out of 80 assembly districts and 25 out of 40 senate districts have elected Democrats more times than Republicans since 1974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endParaRPr lang="en-US" altLang="en-US" sz="2400" dirty="0" smtClean="0">
              <a:latin typeface="+mj-lt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14350" y="9209329"/>
            <a:ext cx="7372350" cy="100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5000" b="1" dirty="0" smtClean="0"/>
              <a:t>Data</a:t>
            </a:r>
            <a:r>
              <a:rPr lang="en-US" altLang="en-US" b="1" dirty="0" smtClean="0"/>
              <a:t> </a:t>
            </a:r>
            <a:r>
              <a:rPr lang="en-US" altLang="en-US" sz="3000" b="1" dirty="0" smtClean="0"/>
              <a:t>(1974 </a:t>
            </a:r>
            <a:r>
              <a:rPr lang="en-US" altLang="en-US" sz="3000" b="1" dirty="0" smtClean="0"/>
              <a:t>to present)</a:t>
            </a:r>
            <a:endParaRPr lang="en-US" altLang="en-US" sz="3000" b="1" dirty="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4917400" y="4373563"/>
            <a:ext cx="737235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b="1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514350" y="254000"/>
            <a:ext cx="31889700" cy="2868332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306" tIns="32653" rIns="65306" bIns="32653" anchor="ctr"/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914400" y="660400"/>
            <a:ext cx="30689550" cy="2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8900" b="1" dirty="0" smtClean="0"/>
              <a:t>Forecasting California </a:t>
            </a:r>
            <a:r>
              <a:rPr lang="en-US" altLang="en-US" sz="8900" b="1" dirty="0"/>
              <a:t>L</a:t>
            </a:r>
            <a:r>
              <a:rPr lang="en-US" altLang="en-US" sz="8900" b="1" dirty="0" smtClean="0"/>
              <a:t>egislative Elections</a:t>
            </a:r>
            <a:endParaRPr lang="en-US" altLang="en-US" sz="1400" b="1" dirty="0" smtClean="0"/>
          </a:p>
          <a:p>
            <a:pPr algn="ctr"/>
            <a:r>
              <a:rPr lang="en-US" altLang="en-US" sz="5000" b="1" dirty="0" smtClean="0"/>
              <a:t>EJ Arce, Jonathan </a:t>
            </a:r>
            <a:r>
              <a:rPr lang="en-US" altLang="en-US" sz="5000" b="1" dirty="0" err="1" smtClean="0"/>
              <a:t>Matz</a:t>
            </a:r>
            <a:endParaRPr lang="en-US" altLang="en-US" sz="5000" b="1" dirty="0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514350" y="1473200"/>
            <a:ext cx="2743200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b="1" dirty="0"/>
          </a:p>
          <a:p>
            <a:pPr algn="ctr">
              <a:spcBef>
                <a:spcPct val="50000"/>
              </a:spcBef>
            </a:pP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25122578" y="16800697"/>
            <a:ext cx="6229350" cy="77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600" dirty="0" smtClean="0"/>
              <a:t>References</a:t>
            </a: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738946" y="10576842"/>
            <a:ext cx="7067550" cy="74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688" tIns="21843" rIns="43688" bIns="21843">
            <a:spAutoFit/>
          </a:bodyPr>
          <a:lstStyle>
            <a:lvl1pPr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2190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438150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654050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87312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3303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7875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447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019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Upper and lower house districts’ voting totals awarded to democratic and republican candidates for the following seats: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Legislature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US President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California governor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US Senate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Quarterly average real personal income (national level)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Presidential approval ratings (national level)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Incumbency status of legislative candidates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Midterm penalty</a:t>
            </a:r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24792378" y="18002001"/>
            <a:ext cx="7267878" cy="390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688" tIns="21843" rIns="43688" bIns="21843">
            <a:spAutoFit/>
          </a:bodyPr>
          <a:lstStyle>
            <a:lvl1pPr marL="244475" indent="-244475"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463550" indent="-2444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682625" indent="-244475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898525" indent="-244475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1117600" indent="-24447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5748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320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4892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464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5000"/>
              </a:lnSpc>
            </a:pPr>
            <a:r>
              <a:rPr lang="en-US" altLang="en-US" sz="2000" b="1" dirty="0" err="1" smtClean="0">
                <a:latin typeface="Arial"/>
                <a:cs typeface="Arial"/>
              </a:rPr>
              <a:t>Karner</a:t>
            </a:r>
            <a:r>
              <a:rPr lang="en-US" altLang="en-US" sz="2000" b="1" dirty="0" smtClean="0">
                <a:latin typeface="Arial"/>
                <a:cs typeface="Arial"/>
              </a:rPr>
              <a:t>, Carl. </a:t>
            </a:r>
            <a:r>
              <a:rPr lang="en-US" altLang="en-US" sz="2000" b="1" dirty="0" smtClean="0">
                <a:latin typeface="Arial"/>
                <a:cs typeface="Arial"/>
              </a:rPr>
              <a:t>California</a:t>
            </a:r>
            <a:r>
              <a:rPr lang="en-US" altLang="en-US" sz="2000" b="1" dirty="0" smtClean="0">
                <a:latin typeface="Arial"/>
                <a:cs typeface="Arial"/>
              </a:rPr>
              <a:t> State Legislative Forecast Data.</a:t>
            </a:r>
            <a:endParaRPr lang="en-US" altLang="en-US" sz="2000" b="1" dirty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endParaRPr lang="en-US" sz="2000" b="1" dirty="0" smtClean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r>
              <a:rPr lang="en-US" sz="2000" b="1" dirty="0" err="1" smtClean="0">
                <a:latin typeface="Arial"/>
                <a:cs typeface="Arial"/>
              </a:rPr>
              <a:t>Klarner</a:t>
            </a:r>
            <a:r>
              <a:rPr lang="en-US" sz="2000" b="1" dirty="0">
                <a:latin typeface="Arial"/>
                <a:cs typeface="Arial"/>
              </a:rPr>
              <a:t>, Carl. Presidential Approval </a:t>
            </a:r>
            <a:r>
              <a:rPr lang="en-US" sz="2000" b="1" dirty="0" smtClean="0">
                <a:latin typeface="Arial"/>
                <a:cs typeface="Arial"/>
              </a:rPr>
              <a:t>Data from </a:t>
            </a:r>
            <a:r>
              <a:rPr lang="en-US" sz="2000" b="1" dirty="0" err="1">
                <a:latin typeface="Arial"/>
                <a:cs typeface="Arial"/>
              </a:rPr>
              <a:t>Gallup.com</a:t>
            </a:r>
            <a:r>
              <a:rPr lang="en-US" sz="2000" b="1" dirty="0" smtClean="0">
                <a:latin typeface="Arial"/>
                <a:cs typeface="Arial"/>
              </a:rPr>
              <a:t>.</a:t>
            </a:r>
          </a:p>
          <a:p>
            <a:pPr marL="0" indent="0" eaLnBrk="0" hangingPunct="0">
              <a:lnSpc>
                <a:spcPct val="95000"/>
              </a:lnSpc>
            </a:pPr>
            <a:endParaRPr lang="en-US" altLang="en-US" sz="2000" b="1" dirty="0" smtClean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r>
              <a:rPr lang="en-US" altLang="en-US" sz="2000" b="1" dirty="0" smtClean="0">
                <a:latin typeface="Arial"/>
                <a:cs typeface="Arial"/>
              </a:rPr>
              <a:t>Statewide Election Results 2010-2016. California Secretary </a:t>
            </a:r>
            <a:r>
              <a:rPr lang="en-US" altLang="en-US" sz="2000" b="1" dirty="0">
                <a:latin typeface="Arial"/>
                <a:cs typeface="Arial"/>
              </a:rPr>
              <a:t>of State</a:t>
            </a:r>
            <a:r>
              <a:rPr lang="en-US" altLang="en-US" sz="2000" b="1" dirty="0" smtClean="0">
                <a:latin typeface="Arial"/>
                <a:cs typeface="Arial"/>
              </a:rPr>
              <a:t>. </a:t>
            </a:r>
          </a:p>
          <a:p>
            <a:pPr marL="0" indent="0" eaLnBrk="0" hangingPunct="0">
              <a:lnSpc>
                <a:spcPct val="95000"/>
              </a:lnSpc>
            </a:pPr>
            <a:endParaRPr lang="en-US" altLang="en-US" sz="2000" b="1" dirty="0" smtClean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r>
              <a:rPr lang="en-US" altLang="en-US" sz="2000" b="1" dirty="0" smtClean="0">
                <a:latin typeface="Arial"/>
                <a:cs typeface="Arial"/>
              </a:rPr>
              <a:t>Table 2.1. P</a:t>
            </a:r>
            <a:r>
              <a:rPr lang="en-US" altLang="en-US" sz="2000" b="1" dirty="0" smtClean="0">
                <a:latin typeface="Arial"/>
                <a:cs typeface="Arial"/>
              </a:rPr>
              <a:t>ersonal Income and </a:t>
            </a:r>
            <a:r>
              <a:rPr lang="en-US" altLang="en-US" sz="2000" b="1" dirty="0" smtClean="0">
                <a:latin typeface="Arial"/>
                <a:cs typeface="Arial"/>
              </a:rPr>
              <a:t>Its Disposition. </a:t>
            </a:r>
            <a:r>
              <a:rPr lang="en-US" altLang="en-US" sz="2000" b="1" dirty="0" smtClean="0">
                <a:latin typeface="Arial"/>
                <a:cs typeface="Arial"/>
              </a:rPr>
              <a:t>US Bureau of </a:t>
            </a:r>
            <a:r>
              <a:rPr lang="en-US" altLang="en-US" sz="2000" b="1" dirty="0">
                <a:latin typeface="Arial"/>
                <a:cs typeface="Arial"/>
              </a:rPr>
              <a:t>Economic Analysis</a:t>
            </a:r>
            <a:r>
              <a:rPr lang="en-US" altLang="en-US" sz="2000" b="1" dirty="0" smtClean="0">
                <a:latin typeface="Arial"/>
                <a:cs typeface="Arial"/>
              </a:rPr>
              <a:t>.</a:t>
            </a:r>
            <a:endParaRPr lang="en-US" altLang="en-US" sz="2000" b="1" dirty="0" smtClean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endParaRPr lang="en-US" altLang="en-US" sz="2800" b="1" dirty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endParaRPr lang="en-US" altLang="en-US" sz="2800" b="1" dirty="0" smtClean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endParaRPr lang="en-US" altLang="en-US" sz="2800" b="1" dirty="0">
              <a:latin typeface="Arial"/>
              <a:cs typeface="Arial"/>
            </a:endParaRPr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24637586" y="6571768"/>
            <a:ext cx="7309264" cy="1096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688" tIns="21843" rIns="43688" bIns="21843">
            <a:spAutoFit/>
          </a:bodyPr>
          <a:lstStyle>
            <a:lvl1pPr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2190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438150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654050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87312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3303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7875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447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019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33388" lvl="1" eaLnBrk="0" hangingPunct="0">
              <a:lnSpc>
                <a:spcPct val="95000"/>
              </a:lnSpc>
            </a:pPr>
            <a:r>
              <a:rPr lang="en-US" altLang="en-US" sz="3200" b="1" dirty="0" smtClean="0"/>
              <a:t>A Mixture of Fixed and Random Effects</a:t>
            </a:r>
          </a:p>
          <a:p>
            <a:pPr marL="890588" lvl="1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/>
              <a:t>Intercepts vary by chamber-district</a:t>
            </a:r>
          </a:p>
          <a:p>
            <a:pPr marL="890588" lvl="1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/>
              <a:t>Fixed slopes for the variables:</a:t>
            </a:r>
          </a:p>
          <a:p>
            <a:pPr marL="1109663" lvl="2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/>
              <a:t>Midterm penalty</a:t>
            </a:r>
          </a:p>
          <a:p>
            <a:pPr marL="1109663" lvl="2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/>
              <a:t>Incumbency</a:t>
            </a:r>
          </a:p>
          <a:p>
            <a:pPr marL="1109663" lvl="2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/>
              <a:t>Proportion of votes for Democratic US Senate candidate from the previous election</a:t>
            </a:r>
            <a:endParaRPr lang="en-US" altLang="en-US" sz="3200" dirty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 smtClean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 smtClean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 smtClean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r>
              <a:rPr lang="en-US" altLang="en-US" sz="3200" b="1" dirty="0" smtClean="0">
                <a:latin typeface="Arial"/>
                <a:cs typeface="Arial"/>
              </a:rPr>
              <a:t>Why?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Arial"/>
                <a:cs typeface="Arial"/>
              </a:rPr>
              <a:t>Accounts for random differences between districts and their voting tendencies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Arial"/>
                <a:cs typeface="Arial"/>
              </a:rPr>
              <a:t>Each predictor was statistically significant and led to lower RSS errors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Arial"/>
                <a:cs typeface="Arial"/>
              </a:rPr>
              <a:t>Useful for simulating future elections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endParaRPr lang="en-US" altLang="en-US" sz="2400" dirty="0">
              <a:latin typeface="Arial"/>
              <a:cs typeface="Arial"/>
            </a:endParaRP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endParaRPr lang="en-US" altLang="en-US" sz="1900" dirty="0">
              <a:latin typeface="Times New Roman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585304" y="3415483"/>
            <a:ext cx="7372350" cy="83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5000" b="1" dirty="0"/>
              <a:t>Introduction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24606043" y="4368800"/>
            <a:ext cx="7372350" cy="194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 smtClean="0"/>
              <a:t>How to model for state elections</a:t>
            </a:r>
            <a:endParaRPr lang="en-US" altLang="en-US" b="1" dirty="0"/>
          </a:p>
        </p:txBody>
      </p:sp>
      <p:sp>
        <p:nvSpPr>
          <p:cNvPr id="2097" name="Text Box 49"/>
          <p:cNvSpPr txBox="1">
            <a:spLocks noChangeArrowheads="1"/>
          </p:cNvSpPr>
          <p:nvPr/>
        </p:nvSpPr>
        <p:spPr bwMode="auto">
          <a:xfrm>
            <a:off x="29544963" y="1492250"/>
            <a:ext cx="2743200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b="1" dirty="0"/>
          </a:p>
          <a:p>
            <a:pPr algn="ctr">
              <a:spcBef>
                <a:spcPct val="50000"/>
              </a:spcBef>
            </a:pP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26" y="4566680"/>
            <a:ext cx="5753944" cy="4109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9277650"/>
            <a:ext cx="5711156" cy="4079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84405" y="14852424"/>
            <a:ext cx="1235860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2018 Election Results </a:t>
            </a:r>
            <a:r>
              <a:rPr lang="en-US" b="1" dirty="0"/>
              <a:t>F</a:t>
            </a:r>
            <a:r>
              <a:rPr lang="en-US" b="1" dirty="0" smtClean="0"/>
              <a:t>orecast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72925" y="15883475"/>
            <a:ext cx="14239042" cy="51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22116" y="3599173"/>
            <a:ext cx="9474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 b="1" dirty="0" smtClean="0"/>
              <a:t>What determines state elections?</a:t>
            </a:r>
            <a:endParaRPr lang="en-US" altLang="en-US" sz="4400" b="1" dirty="0"/>
          </a:p>
        </p:txBody>
      </p:sp>
      <p:pic>
        <p:nvPicPr>
          <p:cNvPr id="2" name="Picture 1" descr="unnamed-chunk-11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0" y="9413988"/>
            <a:ext cx="5710973" cy="4079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40200" y="4699000"/>
            <a:ext cx="6375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Incumbency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/>
              <a:t>Heavily increases chances of re-election (Figure 1)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/>
              <a:t>Democrats have seen increased success in elections with no incumbent (Figure 2)</a:t>
            </a:r>
          </a:p>
          <a:p>
            <a:pPr algn="l"/>
            <a:r>
              <a:rPr lang="en-US" sz="3200" dirty="0" smtClean="0"/>
              <a:t>Voting behavior and Presidential Approval Rating (Figure 3)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33430" y="13467803"/>
            <a:ext cx="16900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Figure 3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05824" y="13467804"/>
            <a:ext cx="16900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Figure 2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3887852" y="5196840"/>
            <a:ext cx="16900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Figure 1</a:t>
            </a:r>
            <a:endParaRPr lang="en-US" sz="3200" dirty="0"/>
          </a:p>
        </p:txBody>
      </p:sp>
      <p:pic>
        <p:nvPicPr>
          <p:cNvPr id="13" name="Picture 12" descr="201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37" y="16581318"/>
            <a:ext cx="5206324" cy="3718803"/>
          </a:xfrm>
          <a:prstGeom prst="rect">
            <a:avLst/>
          </a:prstGeom>
        </p:spPr>
      </p:pic>
      <p:pic>
        <p:nvPicPr>
          <p:cNvPr id="14" name="Picture 13" descr="2018 assembl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739" y="16587387"/>
            <a:ext cx="5228847" cy="37348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250980" y="15925616"/>
            <a:ext cx="4596214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Vote Expectations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/>
              <a:t>18 seats will flip parties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/>
              <a:t>Republicans net gain of 4 seats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3200" dirty="0" smtClean="0"/>
              <a:t>Gain 5 in the Assembly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3200" dirty="0" smtClean="0"/>
              <a:t>Lose 1 in the Senate</a:t>
            </a:r>
          </a:p>
          <a:p>
            <a:pPr marL="457200" indent="-457200" algn="l">
              <a:buFont typeface="Arial"/>
              <a:buChar char="•"/>
            </a:pPr>
            <a:endParaRPr lang="en-US" sz="3200" dirty="0" smtClean="0"/>
          </a:p>
        </p:txBody>
      </p:sp>
      <p:pic>
        <p:nvPicPr>
          <p:cNvPr id="16" name="Picture 15" descr="Screen Shot 2017-05-10 at 1.33.49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69" y="18122818"/>
            <a:ext cx="5395598" cy="3105257"/>
          </a:xfrm>
          <a:prstGeom prst="rect">
            <a:avLst/>
          </a:prstGeom>
        </p:spPr>
      </p:pic>
      <p:pic>
        <p:nvPicPr>
          <p:cNvPr id="17" name="Picture 16" descr="Screen Shot 2017-05-10 at 1.38.29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685" y="11098064"/>
            <a:ext cx="3467100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7C4FF"/>
            </a:gs>
            <a:gs pos="100000">
              <a:schemeClr val="bg1"/>
            </a:gs>
          </a:gsLst>
          <a:lin ang="5400000" scaled="1"/>
        </a:gradFill>
        <a:ln w="9525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lIns="65306" tIns="32653" rIns="65306" bIns="32653" anchor="ctr"/>
      <a:lstStyle>
        <a:defPPr algn="ctr">
          <a:defRPr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305</Words>
  <Application>Microsoft Macintosh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48x72 Horizontal Template</dc:title>
  <dc:creator>Ethan Shulda</dc:creator>
  <dc:description>©MegaPrint Inc. 2009</dc:description>
  <cp:lastModifiedBy>Jonathan Matz</cp:lastModifiedBy>
  <cp:revision>57</cp:revision>
  <dcterms:created xsi:type="dcterms:W3CDTF">2008-12-04T00:20:37Z</dcterms:created>
  <dcterms:modified xsi:type="dcterms:W3CDTF">2017-05-10T08:39:06Z</dcterms:modified>
  <cp:category>Research Poster</cp:category>
</cp:coreProperties>
</file>