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C0C0C0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 snapToGrid="0" showGuides="1">
      <p:cViewPr>
        <p:scale>
          <a:sx n="45" d="100"/>
          <a:sy n="45" d="100"/>
        </p:scale>
        <p:origin x="-80" y="640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0000">
              <a:srgbClr val="FF0000">
                <a:lumMod val="35000"/>
                <a:lumOff val="65000"/>
              </a:srgbClr>
            </a:gs>
            <a:gs pos="50000">
              <a:schemeClr val="bg1"/>
            </a:gs>
            <a:gs pos="0">
              <a:srgbClr val="0046D2">
                <a:lumMod val="12000"/>
                <a:lumOff val="8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540957" y="3310471"/>
            <a:ext cx="15606713" cy="10843104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5306" tIns="32653" rIns="65306" bIns="32653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8560352" y="14664285"/>
            <a:ext cx="15606713" cy="68776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24497817" y="3310471"/>
            <a:ext cx="7772400" cy="1807632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3271791"/>
            <a:ext cx="7772400" cy="181150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15800" y="5381058"/>
            <a:ext cx="7334250" cy="4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California </a:t>
            </a:r>
            <a:r>
              <a:rPr lang="en-US" altLang="en-US" sz="3600" b="1" dirty="0" smtClean="0">
                <a:latin typeface="+mj-lt"/>
              </a:rPr>
              <a:t>State Legislature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Senate: 40 Seats (4 year term)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 House/Assembly: 80 Seats (2 year term) </a:t>
            </a:r>
            <a:endParaRPr lang="en-US" altLang="en-US" sz="3600" dirty="0" smtClean="0">
              <a:latin typeface="+mj-lt"/>
            </a:endParaRPr>
          </a:p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State Partisanship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48 out of 80 assembly districts and 25 out of 40 senate districts have elected Democrats more times than Republicans since 1974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 smtClean="0">
              <a:latin typeface="+mj-lt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14350" y="9547984"/>
            <a:ext cx="7372350" cy="10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 smtClean="0"/>
              <a:t>Data</a:t>
            </a:r>
            <a:r>
              <a:rPr lang="en-US" altLang="en-US" b="1" dirty="0" smtClean="0"/>
              <a:t> </a:t>
            </a:r>
            <a:r>
              <a:rPr lang="en-US" altLang="en-US" sz="3000" b="1" dirty="0" smtClean="0"/>
              <a:t>(1974 to present)</a:t>
            </a:r>
            <a:endParaRPr lang="en-US" altLang="en-US" sz="3000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17400" y="4373563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254000"/>
            <a:ext cx="31889700" cy="2868332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14400" y="660400"/>
            <a:ext cx="30689550" cy="2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8900" b="1" dirty="0" smtClean="0"/>
              <a:t>Forecasting California </a:t>
            </a:r>
            <a:r>
              <a:rPr lang="en-US" altLang="en-US" sz="8900" b="1" dirty="0"/>
              <a:t>L</a:t>
            </a:r>
            <a:r>
              <a:rPr lang="en-US" altLang="en-US" sz="8900" b="1" dirty="0" smtClean="0"/>
              <a:t>egislative Elections</a:t>
            </a:r>
            <a:endParaRPr lang="en-US" altLang="en-US" sz="1400" b="1" dirty="0" smtClean="0"/>
          </a:p>
          <a:p>
            <a:pPr algn="ctr"/>
            <a:r>
              <a:rPr lang="en-US" altLang="en-US" sz="5000" b="1" dirty="0" smtClean="0"/>
              <a:t>EJ Arce, Jonathan </a:t>
            </a:r>
            <a:r>
              <a:rPr lang="en-US" altLang="en-US" sz="5000" b="1" dirty="0" err="1" smtClean="0"/>
              <a:t>Matz</a:t>
            </a:r>
            <a:endParaRPr lang="en-US" altLang="en-US" sz="5000" b="1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14350" y="147320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5122578" y="16800697"/>
            <a:ext cx="6229350" cy="74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dirty="0" smtClean="0"/>
              <a:t>References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738946" y="10576842"/>
            <a:ext cx="7067550" cy="74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Upper and lower house districts’ voting totals awarded to democratic and republican candidates for the following seats: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Legislature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President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California governor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Senate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Quarterly average real personal income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Presidential approval ratings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Incumbency status of legislative candidates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Midterm penalty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4792378" y="18002001"/>
            <a:ext cx="7267878" cy="390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2000" b="1" dirty="0" err="1" smtClean="0">
                <a:latin typeface="Arial"/>
                <a:cs typeface="Arial"/>
              </a:rPr>
              <a:t>Karner</a:t>
            </a:r>
            <a:r>
              <a:rPr lang="en-US" altLang="en-US" sz="2000" b="1" dirty="0" smtClean="0">
                <a:latin typeface="Arial"/>
                <a:cs typeface="Arial"/>
              </a:rPr>
              <a:t>, Carl. California State Legislative Forecast Data.</a:t>
            </a:r>
            <a:endParaRPr lang="en-US" altLang="en-US" sz="20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sz="2000" b="1" dirty="0" err="1" smtClean="0">
                <a:latin typeface="Arial"/>
                <a:cs typeface="Arial"/>
              </a:rPr>
              <a:t>Klarner</a:t>
            </a:r>
            <a:r>
              <a:rPr lang="en-US" sz="2000" b="1" dirty="0">
                <a:latin typeface="Arial"/>
                <a:cs typeface="Arial"/>
              </a:rPr>
              <a:t>, Carl. Presidential Approval </a:t>
            </a:r>
            <a:r>
              <a:rPr lang="en-US" sz="2000" b="1" dirty="0" smtClean="0">
                <a:latin typeface="Arial"/>
                <a:cs typeface="Arial"/>
              </a:rPr>
              <a:t>Data from </a:t>
            </a:r>
            <a:r>
              <a:rPr lang="en-US" sz="2000" b="1" dirty="0" err="1">
                <a:latin typeface="Arial"/>
                <a:cs typeface="Arial"/>
              </a:rPr>
              <a:t>Gallup.com</a:t>
            </a:r>
            <a:r>
              <a:rPr lang="en-US" sz="2000" b="1" dirty="0" smtClean="0">
                <a:latin typeface="Arial"/>
                <a:cs typeface="Arial"/>
              </a:rPr>
              <a:t>.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Statewide Election Results 2010-2016. California Secretary </a:t>
            </a:r>
            <a:r>
              <a:rPr lang="en-US" altLang="en-US" sz="2000" b="1" dirty="0">
                <a:latin typeface="Arial"/>
                <a:cs typeface="Arial"/>
              </a:rPr>
              <a:t>of State</a:t>
            </a:r>
            <a:r>
              <a:rPr lang="en-US" altLang="en-US" sz="2000" b="1" dirty="0" smtClean="0">
                <a:latin typeface="Arial"/>
                <a:cs typeface="Arial"/>
              </a:rPr>
              <a:t>. 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Table 2.1. Personal Income and Its Disposition. US Bureau of </a:t>
            </a:r>
            <a:r>
              <a:rPr lang="en-US" altLang="en-US" sz="2000" b="1" dirty="0">
                <a:latin typeface="Arial"/>
                <a:cs typeface="Arial"/>
              </a:rPr>
              <a:t>Economic Analysis</a:t>
            </a:r>
            <a:r>
              <a:rPr lang="en-US" altLang="en-US" sz="2000" b="1" dirty="0" smtClean="0">
                <a:latin typeface="Arial"/>
                <a:cs typeface="Arial"/>
              </a:rPr>
              <a:t>.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4637586" y="6092005"/>
            <a:ext cx="7309264" cy="114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33388" lvl="1" eaLnBrk="0" hangingPunct="0">
              <a:lnSpc>
                <a:spcPct val="95000"/>
              </a:lnSpc>
            </a:pPr>
            <a:r>
              <a:rPr lang="en-US" altLang="en-US" sz="3200" b="1" dirty="0" smtClean="0"/>
              <a:t>A Mixture of Fixed and Random Effects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Intercepts vary by chamber-district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Fixed slopes for the variables: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Midterm penalty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Incumbency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Proportion of votes for Democratic US Senate candidate from the previous election</a:t>
            </a:r>
            <a:endParaRPr lang="en-US" altLang="en-US" sz="3200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r>
              <a:rPr lang="en-US" altLang="en-US" sz="3200" b="1" dirty="0" smtClean="0">
                <a:latin typeface="Arial"/>
                <a:cs typeface="Arial"/>
              </a:rPr>
              <a:t>Why</a:t>
            </a:r>
            <a:r>
              <a:rPr lang="en-US" altLang="en-US" sz="3200" b="1" dirty="0" smtClean="0">
                <a:latin typeface="Arial"/>
                <a:cs typeface="Arial"/>
              </a:rPr>
              <a:t>?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Accounts for random differences between districts and their voting tendencies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Each predictor was statistically significant and led to lower RSS errors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Useful for simulating future elections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>
              <a:latin typeface="Arial"/>
              <a:cs typeface="Arial"/>
            </a:endParaRP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19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585304" y="3415483"/>
            <a:ext cx="7372350" cy="74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 smtClean="0"/>
              <a:t>Objective</a:t>
            </a:r>
            <a:endParaRPr lang="en-US" altLang="en-US" sz="4400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4606043" y="4368800"/>
            <a:ext cx="7372350" cy="14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 smtClean="0"/>
              <a:t>How to model for state elections</a:t>
            </a:r>
            <a:endParaRPr lang="en-US" altLang="en-US" sz="4400" b="1" dirty="0"/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29544963" y="149225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26" y="4566680"/>
            <a:ext cx="5753944" cy="4109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9277650"/>
            <a:ext cx="5711156" cy="4079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4405" y="14852424"/>
            <a:ext cx="12358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2018 Election Results </a:t>
            </a:r>
            <a:r>
              <a:rPr lang="en-US" sz="4400" b="1" dirty="0"/>
              <a:t>F</a:t>
            </a:r>
            <a:r>
              <a:rPr lang="en-US" sz="4400" b="1" dirty="0" smtClean="0"/>
              <a:t>orecast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172925" y="15883475"/>
            <a:ext cx="14239042" cy="51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22116" y="3599173"/>
            <a:ext cx="947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 smtClean="0"/>
              <a:t>What determines state elections?</a:t>
            </a:r>
            <a:endParaRPr lang="en-US" altLang="en-US" sz="4400" b="1" dirty="0"/>
          </a:p>
        </p:txBody>
      </p:sp>
      <p:pic>
        <p:nvPicPr>
          <p:cNvPr id="2" name="Picture 1" descr="unnamed-chunk-11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0" y="9413988"/>
            <a:ext cx="5710973" cy="4079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40200" y="4699000"/>
            <a:ext cx="637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Incumbency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Heavily increases chances of re-election (Figure 1)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Democrats have seen increased success in elections with no incumbent (Figure 2)</a:t>
            </a:r>
          </a:p>
          <a:p>
            <a:pPr algn="l"/>
            <a:r>
              <a:rPr lang="en-US" sz="3200" dirty="0" smtClean="0"/>
              <a:t>Voting behavior and Presidential Approval Rating (Figure 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3430" y="13467803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3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05824" y="13467804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87852" y="5196840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1</a:t>
            </a:r>
            <a:endParaRPr lang="en-US" sz="3200" dirty="0"/>
          </a:p>
        </p:txBody>
      </p:sp>
      <p:pic>
        <p:nvPicPr>
          <p:cNvPr id="13" name="Picture 12" descr="20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7" y="16581318"/>
            <a:ext cx="5206324" cy="3718803"/>
          </a:xfrm>
          <a:prstGeom prst="rect">
            <a:avLst/>
          </a:prstGeom>
        </p:spPr>
      </p:pic>
      <p:pic>
        <p:nvPicPr>
          <p:cNvPr id="14" name="Picture 13" descr="2018 assembl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39" y="16587387"/>
            <a:ext cx="5228847" cy="37348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250980" y="15925616"/>
            <a:ext cx="4596214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Vote Expectations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18 seats will flip parties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Republicans net gain of 4 seats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200" dirty="0" smtClean="0"/>
              <a:t>Gain 5 in the Assembly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200" dirty="0" smtClean="0"/>
              <a:t>Lose 1 in the Senate</a:t>
            </a:r>
          </a:p>
          <a:p>
            <a:pPr marL="457200" indent="-457200" algn="l">
              <a:buFont typeface="Arial"/>
              <a:buChar char="•"/>
            </a:pPr>
            <a:endParaRPr lang="en-US" sz="3200" dirty="0" smtClean="0"/>
          </a:p>
        </p:txBody>
      </p:sp>
      <p:pic>
        <p:nvPicPr>
          <p:cNvPr id="16" name="Picture 15" descr="Screen Shot 2017-05-10 at 1.33.4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63" y="18205321"/>
            <a:ext cx="5252243" cy="3022754"/>
          </a:xfrm>
          <a:prstGeom prst="rect">
            <a:avLst/>
          </a:prstGeom>
        </p:spPr>
      </p:pic>
      <p:pic>
        <p:nvPicPr>
          <p:cNvPr id="18" name="Picture 17" descr="Screen Shot 2017-05-16 at 8.44.03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769" y="10720955"/>
            <a:ext cx="3073400" cy="1663700"/>
          </a:xfrm>
          <a:prstGeom prst="rect">
            <a:avLst/>
          </a:prstGeom>
        </p:spPr>
      </p:pic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596590" y="4527409"/>
            <a:ext cx="7372350" cy="74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/>
              <a:t>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7C4FF"/>
            </a:gs>
            <a:gs pos="100000">
              <a:schemeClr val="bg1"/>
            </a:gs>
          </a:gsLst>
          <a:lin ang="5400000" scaled="1"/>
        </a:gradFill>
        <a:ln w="952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65306" tIns="32653" rIns="65306" bIns="32653" anchor="ctr"/>
      <a:lstStyle>
        <a:defPPr algn="ctr">
          <a:defRPr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306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Jonathan Matz</cp:lastModifiedBy>
  <cp:revision>62</cp:revision>
  <dcterms:created xsi:type="dcterms:W3CDTF">2008-12-04T00:20:37Z</dcterms:created>
  <dcterms:modified xsi:type="dcterms:W3CDTF">2017-05-17T02:04:08Z</dcterms:modified>
  <cp:category>Research Poster</cp:category>
</cp:coreProperties>
</file>