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3" r:id="rId4"/>
  </p:sldMasterIdLst>
  <p:notesMasterIdLst>
    <p:notesMasterId r:id="rId6"/>
  </p:notesMasterIdLst>
  <p:sldIdLst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4">
          <p15:clr>
            <a:srgbClr val="A4A3A4"/>
          </p15:clr>
        </p15:guide>
        <p15:guide id="2" pos="5498">
          <p15:clr>
            <a:srgbClr val="A4A3A4"/>
          </p15:clr>
        </p15:guide>
        <p15:guide id="3" pos="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E31837"/>
    <a:srgbClr val="F3901D"/>
    <a:srgbClr val="7C3520"/>
    <a:srgbClr val="FDBC5F"/>
    <a:srgbClr val="DC4128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567" autoAdjust="0"/>
  </p:normalViewPr>
  <p:slideViewPr>
    <p:cSldViewPr snapToGrid="0" showGuides="1">
      <p:cViewPr varScale="1">
        <p:scale>
          <a:sx n="73" d="100"/>
          <a:sy n="73" d="100"/>
        </p:scale>
        <p:origin x="1626" y="72"/>
      </p:cViewPr>
      <p:guideLst>
        <p:guide orient="horz" pos="294"/>
        <p:guide pos="5498"/>
        <p:guide pos="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913CB7F-C942-453C-B5C9-17C427461085}" type="datetimeFigureOut">
              <a:rPr lang="en-US"/>
              <a:pPr>
                <a:defRPr/>
              </a:pPr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73FB264-DDA5-4157-893E-7C7300CBD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2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dge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ltGray">
          <a:xfrm>
            <a:off x="802" y="1"/>
            <a:ext cx="1984411" cy="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id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ltGray">
          <a:xfrm>
            <a:off x="459" y="2"/>
            <a:ext cx="2270124" cy="825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6" y="711203"/>
            <a:ext cx="82121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6" y="1971674"/>
            <a:ext cx="82121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571500" marR="0" lvl="2" indent="-2794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First level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90513" indent="-290513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90000"/>
        <a:buFont typeface="Arial" pitchFamily="34" charset="0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3pPr>
      <a:lvl4pPr marL="8509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36650" indent="-285750" algn="l" defTabSz="93345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7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/>
          <p:cNvSpPr txBox="1">
            <a:spLocks/>
          </p:cNvSpPr>
          <p:nvPr/>
        </p:nvSpPr>
        <p:spPr>
          <a:xfrm>
            <a:off x="3528204" y="303414"/>
            <a:ext cx="5384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914400" eaLnBrk="1" latinLnBrk="0" hangingPunct="1">
              <a:buNone/>
              <a:defRPr sz="2400" b="1">
                <a:solidFill>
                  <a:schemeClr val="tx2"/>
                </a:solidFill>
                <a:ea typeface="+mj-ea"/>
              </a:defRPr>
            </a:lvl1pPr>
          </a:lstStyle>
          <a:p>
            <a:r>
              <a:rPr lang="en-IN" dirty="0" smtClean="0"/>
              <a:t>Biju K. </a:t>
            </a:r>
            <a:r>
              <a:rPr lang="en-IN" dirty="0" smtClean="0"/>
              <a:t>Sasidharan – Data Scientist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6858" y="1870381"/>
            <a:ext cx="6605560" cy="13692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6E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9063" lvl="1" indent="-119063" algn="just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Arial" pitchFamily="34" charset="0"/>
              </a:rPr>
              <a:t>Professional Summary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Experienced </a:t>
            </a:r>
            <a:r>
              <a:rPr lang="en-US" sz="1100" dirty="0">
                <a:solidFill>
                  <a:schemeClr val="tx1"/>
                </a:solidFill>
              </a:rPr>
              <a:t>working with </a:t>
            </a:r>
            <a:r>
              <a:rPr lang="en-US" sz="1100" dirty="0" smtClean="0">
                <a:solidFill>
                  <a:schemeClr val="tx1"/>
                </a:solidFill>
              </a:rPr>
              <a:t>Fortune </a:t>
            </a:r>
            <a:r>
              <a:rPr lang="en-US" sz="1100" dirty="0">
                <a:solidFill>
                  <a:schemeClr val="tx1"/>
                </a:solidFill>
              </a:rPr>
              <a:t>50 companies as well with </a:t>
            </a:r>
            <a:r>
              <a:rPr lang="en-US" sz="1100" dirty="0" smtClean="0">
                <a:solidFill>
                  <a:schemeClr val="tx1"/>
                </a:solidFill>
              </a:rPr>
              <a:t>Start-ups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Expertise in all phases of Data Science.</a:t>
            </a:r>
            <a:endParaRPr lang="en-IN" sz="1100" dirty="0">
              <a:solidFill>
                <a:schemeClr val="tx1"/>
              </a:solidFill>
              <a:cs typeface="Calibri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Knowledgeable in Quality standards  and Lean software development.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Experienced working in Overseas sectors.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en-IN" sz="1100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accent1"/>
              </a:buClr>
              <a:buFont typeface="Wingdings" pitchFamily="2" charset="2"/>
              <a:buChar char="§"/>
            </a:pPr>
            <a:endParaRPr lang="en-US" sz="1100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6858" y="3345699"/>
            <a:ext cx="6605560" cy="19578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6E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9063" lvl="1" indent="-119063" algn="just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Arial" pitchFamily="34" charset="0"/>
              </a:rPr>
              <a:t>Relevant Experience</a:t>
            </a:r>
          </a:p>
          <a:p>
            <a:pPr algn="just">
              <a:buClr>
                <a:schemeClr val="accent1"/>
              </a:buClr>
              <a:buSzPct val="100000"/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4+ </a:t>
            </a:r>
            <a:r>
              <a:rPr lang="en-US" sz="1100" b="1" dirty="0">
                <a:solidFill>
                  <a:schemeClr val="tx1"/>
                </a:solidFill>
              </a:rPr>
              <a:t>years </a:t>
            </a:r>
            <a:r>
              <a:rPr lang="en-US" sz="1100" b="1" dirty="0" smtClean="0">
                <a:solidFill>
                  <a:schemeClr val="tx1"/>
                </a:solidFill>
              </a:rPr>
              <a:t>of experience </a:t>
            </a:r>
            <a:r>
              <a:rPr lang="en-US" sz="1100" b="1" dirty="0">
                <a:solidFill>
                  <a:schemeClr val="tx1"/>
                </a:solidFill>
              </a:rPr>
              <a:t>in </a:t>
            </a:r>
            <a:r>
              <a:rPr lang="en-US" sz="1100" b="1" dirty="0" smtClean="0">
                <a:solidFill>
                  <a:schemeClr val="tx1"/>
                </a:solidFill>
              </a:rPr>
              <a:t>Statistical Data Analysis </a:t>
            </a:r>
            <a:r>
              <a:rPr lang="en-US" sz="1100" b="1" dirty="0">
                <a:solidFill>
                  <a:schemeClr val="tx1"/>
                </a:solidFill>
              </a:rPr>
              <a:t>and </a:t>
            </a:r>
            <a:r>
              <a:rPr lang="en-US" sz="1100" b="1" dirty="0" smtClean="0">
                <a:solidFill>
                  <a:schemeClr val="tx1"/>
                </a:solidFill>
              </a:rPr>
              <a:t>Predictive Modeling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</a:rPr>
              <a:t>Churn prediction for wireline sector of </a:t>
            </a:r>
            <a:r>
              <a:rPr lang="en-US" sz="1100" dirty="0" smtClean="0">
                <a:solidFill>
                  <a:schemeClr val="tx1"/>
                </a:solidFill>
              </a:rPr>
              <a:t>topmost US </a:t>
            </a:r>
            <a:r>
              <a:rPr lang="en-US" sz="1100" dirty="0">
                <a:solidFill>
                  <a:schemeClr val="tx1"/>
                </a:solidFill>
              </a:rPr>
              <a:t>telecom giant.</a:t>
            </a: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</a:rPr>
              <a:t>Agent retention </a:t>
            </a:r>
            <a:r>
              <a:rPr lang="en-US" sz="1100" dirty="0" smtClean="0">
                <a:solidFill>
                  <a:schemeClr val="tx1"/>
                </a:solidFill>
              </a:rPr>
              <a:t>model based </a:t>
            </a:r>
            <a:r>
              <a:rPr lang="en-US" sz="1100" dirty="0">
                <a:solidFill>
                  <a:schemeClr val="tx1"/>
                </a:solidFill>
              </a:rPr>
              <a:t>on conversation data </a:t>
            </a:r>
            <a:r>
              <a:rPr lang="en-US" sz="1100" dirty="0" smtClean="0">
                <a:solidFill>
                  <a:schemeClr val="tx1"/>
                </a:solidFill>
              </a:rPr>
              <a:t>using NLP techniques.</a:t>
            </a: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Predictive modeling and Insights generation for reconciliation unit in </a:t>
            </a:r>
            <a:r>
              <a:rPr lang="en-US" sz="1100" dirty="0">
                <a:solidFill>
                  <a:schemeClr val="tx1"/>
                </a:solidFill>
              </a:rPr>
              <a:t>Banking </a:t>
            </a:r>
            <a:r>
              <a:rPr lang="en-US" sz="1100" dirty="0" smtClean="0">
                <a:solidFill>
                  <a:schemeClr val="tx1"/>
                </a:solidFill>
              </a:rPr>
              <a:t>sector.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Assistance in R&amp;D initiatives of in-house 'Data </a:t>
            </a:r>
            <a:r>
              <a:rPr lang="en-US" sz="1100" dirty="0">
                <a:solidFill>
                  <a:schemeClr val="tx1"/>
                </a:solidFill>
              </a:rPr>
              <a:t>Science </a:t>
            </a:r>
            <a:r>
              <a:rPr lang="en-US" sz="1100" dirty="0" smtClean="0">
                <a:solidFill>
                  <a:schemeClr val="tx1"/>
                </a:solidFill>
              </a:rPr>
              <a:t>Work Bench' tool.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tx1"/>
              </a:solidFill>
            </a:endParaRPr>
          </a:p>
          <a:p>
            <a:pPr algn="just">
              <a:buClr>
                <a:schemeClr val="accent1"/>
              </a:buClr>
              <a:buSzPct val="100000"/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Consulting Role </a:t>
            </a:r>
            <a:r>
              <a:rPr lang="en-US" sz="1100" b="1" dirty="0">
                <a:solidFill>
                  <a:schemeClr val="tx1"/>
                </a:solidFill>
              </a:rPr>
              <a:t>for </a:t>
            </a:r>
            <a:r>
              <a:rPr lang="en-US" sz="1100" b="1" dirty="0" smtClean="0">
                <a:solidFill>
                  <a:schemeClr val="tx1"/>
                </a:solidFill>
              </a:rPr>
              <a:t>Start-Ups</a:t>
            </a:r>
            <a:endParaRPr lang="en-US" sz="1100" b="1" dirty="0">
              <a:solidFill>
                <a:schemeClr val="tx1"/>
              </a:solidFill>
            </a:endParaRPr>
          </a:p>
          <a:p>
            <a:pPr marL="171450" indent="-1714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Experienced Consultant for start-ups (Identify use cases, Feasibility study, Data analytics, Delivery and implementation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858" y="5408023"/>
            <a:ext cx="6605560" cy="12017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6E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9063" lvl="1" indent="-119063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Arial" pitchFamily="34" charset="0"/>
              </a:rPr>
              <a:t>Skill Summary</a:t>
            </a: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solidFill>
                  <a:prstClr val="black"/>
                </a:solidFill>
                <a:ea typeface="Times New Roman"/>
                <a:cs typeface="Times New Roman"/>
              </a:rPr>
              <a:t>Strong in Data </a:t>
            </a:r>
            <a:r>
              <a:rPr lang="en-US" sz="1100" dirty="0" smtClean="0">
                <a:solidFill>
                  <a:prstClr val="black"/>
                </a:solidFill>
                <a:ea typeface="Times New Roman"/>
                <a:cs typeface="Times New Roman"/>
              </a:rPr>
              <a:t>analysis and Python coding.</a:t>
            </a:r>
            <a:endParaRPr lang="en-US" sz="11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  <a:ea typeface="Times New Roman"/>
                <a:cs typeface="Times New Roman"/>
              </a:rPr>
              <a:t>Expertise </a:t>
            </a:r>
            <a:r>
              <a:rPr lang="en-US" sz="1100" dirty="0">
                <a:solidFill>
                  <a:prstClr val="black"/>
                </a:solidFill>
                <a:ea typeface="Times New Roman"/>
                <a:cs typeface="Times New Roman"/>
              </a:rPr>
              <a:t>in </a:t>
            </a:r>
            <a:r>
              <a:rPr lang="en-US" sz="1100" dirty="0" smtClean="0">
                <a:solidFill>
                  <a:prstClr val="black"/>
                </a:solidFill>
                <a:ea typeface="Times New Roman"/>
                <a:cs typeface="Times New Roman"/>
              </a:rPr>
              <a:t>predictive modeling and identifying hidden insights from data.</a:t>
            </a:r>
            <a:endParaRPr lang="en-US" sz="11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Certified Developer for Hadoop by Cloudera.</a:t>
            </a:r>
            <a:r>
              <a:rPr lang="en-US" sz="1100" dirty="0" smtClean="0">
                <a:solidFill>
                  <a:prstClr val="black"/>
                </a:solidFill>
                <a:ea typeface="Times New Roman"/>
                <a:cs typeface="Times New Roman"/>
              </a:rPr>
              <a:t> </a:t>
            </a:r>
            <a:endParaRPr lang="en-GB" sz="1100" dirty="0" smtClean="0">
              <a:solidFill>
                <a:prstClr val="black"/>
              </a:solidFill>
              <a:ea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00" y="914400"/>
            <a:ext cx="2011257" cy="56954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u="sng" dirty="0" smtClean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u="sng" dirty="0" smtClean="0">
                <a:solidFill>
                  <a:schemeClr val="bg1"/>
                </a:solidFill>
              </a:rPr>
              <a:t>Experience</a:t>
            </a:r>
            <a:r>
              <a:rPr lang="en-US" sz="1200" b="1" dirty="0" smtClean="0">
                <a:solidFill>
                  <a:schemeClr val="bg1"/>
                </a:solidFill>
              </a:rPr>
              <a:t>: </a:t>
            </a:r>
          </a:p>
          <a:p>
            <a:pPr fontAlgn="b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IN" sz="1200" b="1" dirty="0" smtClean="0">
                <a:cs typeface="Arial" pitchFamily="34" charset="0"/>
              </a:rPr>
              <a:t>15 years of experience in IT with 4+ years  into Statistical Data Analytics and Machine Learning</a:t>
            </a:r>
          </a:p>
          <a:p>
            <a:pPr marL="90488" indent="-90488" algn="just" fontAlgn="b"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endParaRPr lang="en-IN" sz="1200" b="1" dirty="0">
              <a:cs typeface="Arial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u="sng" dirty="0" smtClean="0">
                <a:solidFill>
                  <a:schemeClr val="bg1"/>
                </a:solidFill>
              </a:rPr>
              <a:t>Academics/Certifications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Post Graduate in Computer </a:t>
            </a:r>
            <a:r>
              <a:rPr lang="en-US" sz="1200" dirty="0" smtClean="0">
                <a:solidFill>
                  <a:schemeClr val="bg1"/>
                </a:solidFill>
              </a:rPr>
              <a:t>Applications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Cloudera Certified Developer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</a:endParaRPr>
          </a:p>
          <a:p>
            <a:endParaRPr lang="en-IN" sz="1200" b="1" u="sng" dirty="0" smtClean="0">
              <a:solidFill>
                <a:schemeClr val="bg1"/>
              </a:solidFill>
            </a:endParaRPr>
          </a:p>
          <a:p>
            <a:r>
              <a:rPr lang="en-IN" sz="1200" b="1" u="sng" dirty="0" smtClean="0">
                <a:solidFill>
                  <a:schemeClr val="bg1"/>
                </a:solidFill>
              </a:rPr>
              <a:t>Key Skills</a:t>
            </a:r>
            <a:r>
              <a:rPr lang="en-IN" sz="1200" b="1" dirty="0" smtClean="0">
                <a:solidFill>
                  <a:schemeClr val="bg1"/>
                </a:solidFill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solidFill>
                  <a:schemeClr val="bg1"/>
                </a:solidFill>
              </a:rPr>
              <a:t>Python, R, H2O.ai, Tensorflow, SQL, Hadoop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5" y="1127550"/>
            <a:ext cx="1189626" cy="14856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06858" y="914400"/>
            <a:ext cx="6605560" cy="8237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6E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Data Scientist with Post Graduation in Computer Application using Python &amp; R for </a:t>
            </a: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Machine </a:t>
            </a: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learning</a:t>
            </a:r>
            <a:r>
              <a:rPr lang="en-IN" sz="1100" dirty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Big </a:t>
            </a:r>
            <a:r>
              <a:rPr lang="en-IN" sz="1100" dirty="0">
                <a:solidFill>
                  <a:schemeClr val="tx1"/>
                </a:solidFill>
                <a:cs typeface="Calibri" pitchFamily="34" charset="0"/>
              </a:rPr>
              <a:t>data analytics, </a:t>
            </a:r>
            <a:r>
              <a:rPr lang="en-IN" sz="1100" dirty="0" smtClean="0">
                <a:solidFill>
                  <a:schemeClr val="tx1"/>
                </a:solidFill>
                <a:cs typeface="Calibri" pitchFamily="34" charset="0"/>
              </a:rPr>
              <a:t>AI, Predictive analysis and Data exploration within the Telecom, Banking and Automotive space. Focus on Predictive modelling, NLP and Deep learning. </a:t>
            </a:r>
            <a:endParaRPr lang="en-US" sz="1100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Mahindra Powerpoint Template">
  <a:themeElements>
    <a:clrScheme name="Mahindra Satyam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ocument_x0020_Classification xmlns="fcfb129d-2c4d-4bcd-afb5-a92980dfa96d" xsi:nil="true"/>
    <Author_x0020_Name xmlns="fa210cbd-4d31-45da-a168-5b5ddf486e72">Varun Gugnani</Author_x0020_Name>
    <Target_x0020_Audience xmlns="fa210cbd-4d31-45da-a168-5b5ddf486e72" xsi:nil="true"/>
    <Folder xmlns="b6ae8028-3361-4878-ad09-deb2e128b95c" xsi:nil="true"/>
    <Document_x0020_Sub_x0020_Classification xmlns="fcfb129d-2c4d-4bcd-afb5-a92980dfa96d">Delivery</Document_x0020_Sub_x0020_Classification>
    <Subfolder xmlns="b6ae8028-3361-4878-ad09-deb2e128b95c" xsi:nil="true"/>
    <Service_x0020_Line xmlns="fcfb129d-2c4d-4bcd-afb5-a92980dfa96d">NA</Service_x0020_Line>
    <Asset_x0020_Type xmlns="b6ae8028-3361-4878-ad09-deb2e128b95c" xsi:nil="true"/>
    <Uploaded_x0020_By xmlns="fa210cbd-4d31-45da-a168-5b5ddf486e72" xsi:nil="true"/>
    <Service_x0020_Offering xmlns="fcfb129d-2c4d-4bcd-afb5-a92980dfa96d">NA</Service_x0020_Offering>
    <Domain xmlns="fcfb129d-2c4d-4bcd-afb5-a92980dfa96d" xsi:nil="true"/>
    <Technology xmlns="fcfb129d-2c4d-4bcd-afb5-a92980dfa96d">NA</Technology>
    <AverageRating xmlns="http://schemas.microsoft.com/sharepoint/v3">3.905</AverageRating>
    <RatingCount xmlns="http://schemas.microsoft.com/sharepoint/v3">21</RatingCou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B50A625C08A4E8BBFFC168B2DA761" ma:contentTypeVersion="16" ma:contentTypeDescription="Create a new document." ma:contentTypeScope="" ma:versionID="b814c6a34b4aaa9958867d668d7e551b">
  <xsd:schema xmlns:xsd="http://www.w3.org/2001/XMLSchema" xmlns:xs="http://www.w3.org/2001/XMLSchema" xmlns:p="http://schemas.microsoft.com/office/2006/metadata/properties" xmlns:ns1="http://schemas.microsoft.com/sharepoint/v3" xmlns:ns2="fcfb129d-2c4d-4bcd-afb5-a92980dfa96d" xmlns:ns3="b6ae8028-3361-4878-ad09-deb2e128b95c" xmlns:ns4="fa210cbd-4d31-45da-a168-5b5ddf486e72" targetNamespace="http://schemas.microsoft.com/office/2006/metadata/properties" ma:root="true" ma:fieldsID="47aab33e3166eefafa5152bf6b53901b" ns1:_="" ns2:_="" ns3:_="" ns4:_="">
    <xsd:import namespace="http://schemas.microsoft.com/sharepoint/v3"/>
    <xsd:import namespace="fcfb129d-2c4d-4bcd-afb5-a92980dfa96d"/>
    <xsd:import namespace="b6ae8028-3361-4878-ad09-deb2e128b95c"/>
    <xsd:import namespace="fa210cbd-4d31-45da-a168-5b5ddf486e72"/>
    <xsd:element name="properties">
      <xsd:complexType>
        <xsd:sequence>
          <xsd:element name="documentManagement">
            <xsd:complexType>
              <xsd:all>
                <xsd:element ref="ns2:Document_x0020_Sub_x0020_Classification" minOccurs="0"/>
                <xsd:element ref="ns2:Document_x0020_Classification" minOccurs="0"/>
                <xsd:element ref="ns2:Service_x0020_Offering" minOccurs="0"/>
                <xsd:element ref="ns2:Service_x0020_Line" minOccurs="0"/>
                <xsd:element ref="ns2:Technology" minOccurs="0"/>
                <xsd:element ref="ns2:Domain" minOccurs="0"/>
                <xsd:element ref="ns3:Asset_x0020_Type" minOccurs="0"/>
                <xsd:element ref="ns3:Folder" minOccurs="0"/>
                <xsd:element ref="ns3:Subfolder" minOccurs="0"/>
                <xsd:element ref="ns1:AverageRating" minOccurs="0"/>
                <xsd:element ref="ns1:RatingCount" minOccurs="0"/>
                <xsd:element ref="ns4:Uploaded_x0020_By" minOccurs="0"/>
                <xsd:element ref="ns4:Author_x0020_Name" minOccurs="0"/>
                <xsd:element ref="ns4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8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19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b129d-2c4d-4bcd-afb5-a92980dfa96d" elementFormDefault="qualified">
    <xsd:import namespace="http://schemas.microsoft.com/office/2006/documentManagement/types"/>
    <xsd:import namespace="http://schemas.microsoft.com/office/infopath/2007/PartnerControls"/>
    <xsd:element name="Document_x0020_Sub_x0020_Classification" ma:index="3" nillable="true" ma:displayName="Document Classification" ma:default="Delivery" ma:format="Dropdown" ma:internalName="Document_x0020_Sub_x0020_Classification">
      <xsd:simpleType>
        <xsd:restriction base="dms:Choice">
          <xsd:enumeration value="Delivery"/>
          <xsd:enumeration value="Sales &amp; Presales"/>
          <xsd:enumeration value="Process and Service Offering"/>
          <xsd:enumeration value="Alliances"/>
          <xsd:enumeration value="Operations"/>
        </xsd:restriction>
      </xsd:simpleType>
    </xsd:element>
    <xsd:element name="Document_x0020_Classification" ma:index="4" nillable="true" ma:displayName="Document Sub Classification" ma:format="Dropdown" ma:internalName="Document_x0020_Classification">
      <xsd:simpleType>
        <xsd:restriction base="dms:Choice">
          <xsd:enumeration value="Alliance info"/>
          <xsd:enumeration value="Architecture Docs"/>
          <xsd:enumeration value="Articles"/>
          <xsd:enumeration value="Best Practices"/>
          <xsd:enumeration value="Brochures"/>
          <xsd:enumeration value="Case Studies"/>
          <xsd:enumeration value="Contact List"/>
          <xsd:enumeration value="Customer Info"/>
          <xsd:enumeration value="Film"/>
          <xsd:enumeration value="Images"/>
          <xsd:enumeration value="Newsletter"/>
          <xsd:enumeration value="POCs"/>
          <xsd:enumeration value="Practice PPTs"/>
          <xsd:enumeration value="PreSales Kit"/>
          <xsd:enumeration value="Presentations"/>
          <xsd:enumeration value="Process Collateral"/>
          <xsd:enumeration value="Posters"/>
          <xsd:enumeration value="Profiles"/>
          <xsd:enumeration value="Questionnaire"/>
          <xsd:enumeration value="Reviews"/>
          <xsd:enumeration value="Reports"/>
          <xsd:enumeration value="RFP / Proposals / RFIs"/>
          <xsd:enumeration value="Sales Brochures"/>
          <xsd:enumeration value="SO Collateral"/>
          <xsd:enumeration value="Survey Results"/>
          <xsd:enumeration value="Technical Papers"/>
          <xsd:enumeration value="Templates"/>
          <xsd:enumeration value="White Papers"/>
          <xsd:enumeration value="Others"/>
        </xsd:restriction>
      </xsd:simpleType>
    </xsd:element>
    <xsd:element name="Service_x0020_Offering" ma:index="5" nillable="true" ma:displayName="Service Offering" ma:default="NA" ma:format="Dropdown" ma:internalName="Service_x0020_Offering">
      <xsd:simpleType>
        <xsd:restriction base="dms:Choice">
          <xsd:enumeration value="NA"/>
          <xsd:enumeration value="Aero Manufacturing"/>
          <xsd:enumeration value="Aero Structures"/>
          <xsd:enumeration value="Aero Systems"/>
          <xsd:enumeration value="Airline MRO Solutions"/>
          <xsd:enumeration value="Airlines and Travel services"/>
          <xsd:enumeration value="Airport Solutions"/>
          <xsd:enumeration value="Application Transition/Transformation Solutions"/>
          <xsd:enumeration value="Automotive Electronics"/>
          <xsd:enumeration value="Avionics Solutions for Aerospace &amp; Defense"/>
          <xsd:enumeration value="BI / DW Lifecycle Consulting"/>
          <xsd:enumeration value="BI / DW Technology Services (COE)"/>
          <xsd:enumeration value="BI / DW Testing, Maintenance and Support"/>
          <xsd:enumeration value="BPO Services"/>
          <xsd:enumeration value="Business Analytics"/>
          <xsd:enumeration value="Business Process Management  Solutions"/>
          <xsd:enumeration value="Business Process Re-engineering"/>
          <xsd:enumeration value="Central Banking Solutions"/>
          <xsd:enumeration value="Cloud computing  - new biz model, novel solutions"/>
          <xsd:enumeration value="CoE (Aerospace &amp; Defence)"/>
          <xsd:enumeration value="Communication enabled business process and applications(UC services &amp; Apps, Soln Arch)"/>
          <xsd:enumeration value="Consumer Lending"/>
          <xsd:enumeration value="Core Banking Solutions"/>
          <xsd:enumeration value="Corporate Performance Management"/>
          <xsd:enumeration value="CPG Solutions"/>
          <xsd:enumeration value="Custom &amp; Composite Applications Development using Oracle Middleware"/>
          <xsd:enumeration value="Customer Relationship Management  Solutions"/>
          <xsd:enumeration value="Data and Metadata Management Services"/>
          <xsd:enumeration value="DBA Services - DB2, Informix, Progress"/>
          <xsd:enumeration value="DBA Services - Oracle"/>
          <xsd:enumeration value="DBA Services - SQL Server, Sybase, Ingres"/>
          <xsd:enumeration value="DBA Services - Teradata"/>
          <xsd:enumeration value="Digital Convergence – IP/patent based Components"/>
          <xsd:enumeration value="eHealth"/>
          <xsd:enumeration value="Emergency Management (108)"/>
          <xsd:enumeration value="Emerging Network Management Solution"/>
          <xsd:enumeration value="Emerging Technologies and Rich Internet Applications"/>
          <xsd:enumeration value="Enterprise Application Integration Solutions"/>
          <xsd:enumeration value="Enterprise Architecture and SOA"/>
          <xsd:enumeration value="Enterprise Content Management Solutions"/>
          <xsd:enumeration value="Enterprise Risk Management"/>
          <xsd:enumeration value="EPM Solutions"/>
          <xsd:enumeration value="FUTURUS"/>
          <xsd:enumeration value="Gov E Services"/>
          <xsd:enumeration value="Governance, Compliance &amp; Risk Management (GRC) Implementation"/>
          <xsd:enumeration value="Health Insurance Solutions"/>
          <xsd:enumeration value="Hospital Information Systems"/>
          <xsd:enumeration value="Industrial &amp; defense Electronics"/>
          <xsd:enumeration value="Infrastructure Applications and Tools"/>
          <xsd:enumeration value="Infrastructure Enterprise Systems"/>
          <xsd:enumeration value="Infrastructure integration solutions"/>
          <xsd:enumeration value="Integrated Testing Solutions"/>
          <xsd:enumeration value="IT Quality Consulting"/>
          <xsd:enumeration value="IT Tooling Center of Excellence"/>
          <xsd:enumeration value="ITSM Consulting"/>
          <xsd:enumeration value="Java &amp; Open Source Solutions"/>
          <xsd:enumeration value="JDE Applications  Maintenance &amp; Support"/>
          <xsd:enumeration value="JDE Applications Custom Development"/>
          <xsd:enumeration value="JDE Applications Implementation"/>
          <xsd:enumeration value="JDE Applications Upgrade"/>
          <xsd:enumeration value="Lean &amp; 6 Sigma Consulting"/>
          <xsd:enumeration value="Life Insurance Solutions"/>
          <xsd:enumeration value="Life Sciences R&amp;D Solutions"/>
          <xsd:enumeration value="LS - Manufacturing and Supply Chain Solutions"/>
          <xsd:enumeration value="LS Sales and Marketing Solutions"/>
          <xsd:enumeration value="Mainframe Solutions"/>
          <xsd:enumeration value="Managed Services"/>
          <xsd:enumeration value="Manufacturing &amp; Sourcing"/>
          <xsd:enumeration value="Manufacturing Operations and Consulting Solutions"/>
          <xsd:enumeration value="Mechanical Structures"/>
          <xsd:enumeration value="Mechanical Systems"/>
          <xsd:enumeration value="Media analytics and IT solutions - advertising, online behavior"/>
          <xsd:enumeration value="Media publishing solutions - DAM/DRM, CDN (ingestion, conversion, repurposing and distribution)"/>
          <xsd:enumeration value="Media service provider solutions"/>
          <xsd:enumeration value="Microsoft Platform Solutions"/>
          <xsd:enumeration value="Mobility Solutions"/>
          <xsd:enumeration value="MTCA-Microsoft Technical Consulting &amp; Alliance"/>
          <xsd:enumeration value="Networking platforms and solutions"/>
          <xsd:enumeration value="O&amp;G Midstream, Refining &amp; Trading Solutions"/>
          <xsd:enumeration value="Oil &amp; GAS Upstream Solutions"/>
          <xsd:enumeration value="Oil and Gas Downstream Marketing and Retail"/>
          <xsd:enumeration value="Oracle 360 Commerce Implementation"/>
          <xsd:enumeration value="Oracle Content Management Services"/>
          <xsd:enumeration value="Oracle Ebusiness Applications Maintenance &amp; Support"/>
          <xsd:enumeration value="Oracle Ebusiness Custom Development"/>
          <xsd:enumeration value="Oracle Ebusiness Implementation"/>
          <xsd:enumeration value="Oracle Ebusiness Upgrade"/>
          <xsd:enumeration value="Oracle Identity and Access Management Services"/>
          <xsd:enumeration value="Oracle Master Data Management (MDM)"/>
          <xsd:enumeration value="Oracle Portal Services"/>
          <xsd:enumeration value="Oracle Retek Implementation"/>
          <xsd:enumeration value="Payments &amp; Cards"/>
          <xsd:enumeration value="PeopleSoft Applications Custom Development"/>
          <xsd:enumeration value="PeopleSoft Applications Implementation"/>
          <xsd:enumeration value="PeopleSoft Applications Maintenance &amp; Support"/>
          <xsd:enumeration value="PeopleSoft Applications Upgrade"/>
          <xsd:enumeration value="PLM and EDI Solutions"/>
          <xsd:enumeration value="PMO  Consulting and ProgramManagement"/>
          <xsd:enumeration value="Point Solutions"/>
          <xsd:enumeration value="Property and Casualty Insurance Solutions"/>
          <xsd:enumeration value="Public Health Management (104)"/>
          <xsd:enumeration value="Requirement Management Consulting"/>
          <xsd:enumeration value="Retail Solutions"/>
          <xsd:enumeration value="SaaS for Manufacturing"/>
          <xsd:enumeration value="Sales and After Market solutions"/>
          <xsd:enumeration value="SAP ABAP Development and Enhacement Services"/>
          <xsd:enumeration value="SAP BASIS System Administration Services"/>
          <xsd:enumeration value="SAP Branding and Product Alliance Services"/>
          <xsd:enumeration value="SAP CoE and Innovation Services"/>
          <xsd:enumeration value="SAP End-To-End Implementation &amp; Roll Out Services"/>
          <xsd:enumeration value="SAP Financial &amp; Analytics Services"/>
          <xsd:enumeration value="SAP Human Capital Management Solutions"/>
          <xsd:enumeration value="SAP Knowledge Management &amp; Learning Services"/>
          <xsd:enumeration value="SAP Manufacturing &amp; Supply Chain Services"/>
          <xsd:enumeration value="SAP NetWeaver &amp; Integration Solutions"/>
          <xsd:enumeration value="SAP O2C &amp; CRM Services"/>
          <xsd:enumeration value="SAP Upgrade and AMS Services"/>
          <xsd:enumeration value="Semicon Analytics and IT solutions"/>
          <xsd:enumeration value="Semicon equipment engg services -- mechanical, electronics"/>
          <xsd:enumeration value="Semicon Manufacturing IT solutions"/>
          <xsd:enumeration value="Siebel Applications  Maintenance &amp; Support"/>
          <xsd:enumeration value="Siebel Applications Custom Development"/>
          <xsd:enumeration value="Siebel Applications Implementation"/>
          <xsd:enumeration value="Siebel Applications Upgrade"/>
          <xsd:enumeration value="Software Engineering Consulting"/>
          <xsd:enumeration value="Software product engg services for computing platforms (Apple, MS, Oracle, IBM)"/>
          <xsd:enumeration value="Software product engg services for network equipment, devices and appliances"/>
          <xsd:enumeration value="Software product engg services for Online &amp; Video games"/>
          <xsd:enumeration value="Solutions for Development Banks"/>
          <xsd:enumeration value="Solutions for Higher Education"/>
          <xsd:enumeration value="Solutions for Infrastructure and Real Estate"/>
          <xsd:enumeration value="Solutions for Logistics Service Providers"/>
          <xsd:enumeration value="Sourcing &amp; Asset (MES, LIMS, EAM) Management Solutions"/>
          <xsd:enumeration value="Sports OSS/BSS services"/>
          <xsd:enumeration value="STP and Asset Servicing"/>
          <xsd:enumeration value="Strategic IT Advisory Services"/>
          <xsd:enumeration value="Strategic Sourcing Consulting"/>
          <xsd:enumeration value="Stress, Fatigue &amp; Damage Tolerance"/>
          <xsd:enumeration value="Technical Publication Solutions"/>
          <xsd:enumeration value="Telecom Analytics and IT solutions"/>
          <xsd:enumeration value="Telecom BSS services"/>
          <xsd:enumeration value="Telecom Electronics"/>
          <xsd:enumeration value="Telecom OSS and NMS services"/>
          <xsd:enumeration value="Telecom SDP"/>
          <xsd:enumeration value="Testing Frameworks"/>
          <xsd:enumeration value="TOC Consulting"/>
          <xsd:enumeration value="User Experience Management Solutions"/>
          <xsd:enumeration value="Utilities Solutions Offerings"/>
          <xsd:enumeration value="Vendor Collaboration Solutions"/>
          <xsd:enumeration value="Vertical Solutions Frameworks"/>
          <xsd:enumeration value="VisionPLUS - Credit Processing"/>
        </xsd:restriction>
      </xsd:simpleType>
    </xsd:element>
    <xsd:element name="Service_x0020_Line" ma:index="6" nillable="true" ma:displayName="Service Line" ma:default="NA" ma:format="Dropdown" ma:internalName="Service_x0020_Line">
      <xsd:simpleType>
        <xsd:restriction base="dms:Choice">
          <xsd:enumeration value="NA"/>
          <xsd:enumeration value="Application Development and Maintenance (ADMS)"/>
          <xsd:enumeration value="Business Process Outsourcing"/>
          <xsd:enumeration value="Enterprise Business Solutions"/>
          <xsd:enumeration value="Integrated Engineering Services"/>
          <xsd:enumeration value="Infrastructure Management Services"/>
          <xsd:enumeration value="Vertical or Industry Native Solutions"/>
        </xsd:restriction>
      </xsd:simpleType>
    </xsd:element>
    <xsd:element name="Technology" ma:index="7" nillable="true" ma:displayName="Technology" ma:default="NA" ma:format="Dropdown" ma:internalName="Technology">
      <xsd:simpleType>
        <xsd:restriction base="dms:Choice">
          <xsd:enumeration value="NA"/>
          <xsd:enumeration value="Applcn Server Technologies"/>
          <xsd:enumeration value="Actuate"/>
          <xsd:enumeration value="Ariba"/>
          <xsd:enumeration value="Baan"/>
          <xsd:enumeration value="Business Intelligence Solution"/>
          <xsd:enumeration value="Business Objects"/>
          <xsd:enumeration value="Client-Server Technologies"/>
          <xsd:enumeration value="Cognos"/>
          <xsd:enumeration value="Cold Fusion"/>
          <xsd:enumeration value="Component Technologies"/>
          <xsd:enumeration value="Date Stage"/>
          <xsd:enumeration value="Database"/>
          <xsd:enumeration value="DB2"/>
          <xsd:enumeration value="DW/Data Mining Technologies"/>
          <xsd:enumeration value="Engg Services CAD/CAM"/>
          <xsd:enumeration value="Enterprise App. Integration"/>
          <xsd:enumeration value="Enterprise Application"/>
          <xsd:enumeration value="ERP"/>
          <xsd:enumeration value="Hyperion"/>
          <xsd:enumeration value="IBM Technologies"/>
          <xsd:enumeration value="Infomatica"/>
          <xsd:enumeration value="Internet(Biz)"/>
          <xsd:enumeration value="Linux"/>
          <xsd:enumeration value="Lotus Domino"/>
          <xsd:enumeration value="Lotus Notes"/>
          <xsd:enumeration value="Mac OS"/>
          <xsd:enumeration value="Mainframe Technologies"/>
          <xsd:enumeration value="Microstrategy"/>
          <xsd:enumeration value="Maximo"/>
          <xsd:enumeration value="Not Applicable"/>
          <xsd:enumeration value="NSIG"/>
          <xsd:enumeration value="OLAP"/>
          <xsd:enumeration value="ORACLE"/>
          <xsd:enumeration value="Peoplesoft"/>
          <xsd:enumeration value="PSOS"/>
          <xsd:enumeration value="Quality"/>
          <xsd:enumeration value="SAP"/>
          <xsd:enumeration value="SAS"/>
          <xsd:enumeration value="SQL Server"/>
          <xsd:enumeration value="SUN Technologies"/>
          <xsd:enumeration value="System Software"/>
          <xsd:enumeration value="Teradata"/>
          <xsd:enumeration value="UML"/>
          <xsd:enumeration value="UNIX"/>
          <xsd:enumeration value="Visual Studio"/>
          <xsd:enumeration value="VxWorks"/>
          <xsd:enumeration value="WAP"/>
          <xsd:enumeration value="WebLogic"/>
          <xsd:enumeration value="WebSphere"/>
        </xsd:restriction>
      </xsd:simpleType>
    </xsd:element>
    <xsd:element name="Domain" ma:index="8" nillable="true" ma:displayName="Domain" ma:format="Dropdown" ma:internalName="Domain">
      <xsd:simpleType>
        <xsd:restriction base="dms:Choice">
          <xsd:enumeration value="NA"/>
          <xsd:enumeration value="Air Transport"/>
          <xsd:enumeration value="Automotive"/>
          <xsd:enumeration value="Banking and Finance"/>
          <xsd:enumeration value="Bioinformatics"/>
          <xsd:enumeration value="Business Process Outsourcing"/>
          <xsd:enumeration value="CMM"/>
          <xsd:enumeration value="Construction"/>
          <xsd:enumeration value="Consulting Organization"/>
          <xsd:enumeration value="Education and Training"/>
          <xsd:enumeration value="Embedded System"/>
          <xsd:enumeration value="Engineering Design"/>
          <xsd:enumeration value="GIS"/>
          <xsd:enumeration value="Government-eGovernment"/>
          <xsd:enumeration value="Healthcare"/>
          <xsd:enumeration value="Hospitality"/>
          <xsd:enumeration value="Human Resources"/>
          <xsd:enumeration value="IT Enabled Services"/>
          <xsd:enumeration value="IT Infrastructure"/>
          <xsd:enumeration value="IT Outsourcing"/>
          <xsd:enumeration value="Information Technology"/>
          <xsd:enumeration value="Infrastructure (Non-IT)"/>
          <xsd:enumeration value="Knowledge Management"/>
          <xsd:enumeration value="Legal"/>
          <xsd:enumeration value="Life and Health Insurance"/>
          <xsd:enumeration value="Manufacturing"/>
          <xsd:enumeration value="Media and Entertainment"/>
          <xsd:enumeration value="Non Profit Organization"/>
          <xsd:enumeration value="Not Applicable"/>
          <xsd:enumeration value="Oil and Gas Industry"/>
          <xsd:enumeration value="Others"/>
          <xsd:enumeration value="Pharmaceuticals"/>
          <xsd:enumeration value="Property and Casualty Insurance"/>
          <xsd:enumeration value="Real Estates"/>
          <xsd:enumeration value="Retail"/>
          <xsd:enumeration value="Sales and Marketing"/>
          <xsd:enumeration value="Semiconductor"/>
          <xsd:enumeration value="Surface Transport"/>
          <xsd:enumeration value="Telecom"/>
          <xsd:enumeration value="Transportation"/>
          <xsd:enumeration value="Utiliti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e8028-3361-4878-ad09-deb2e128b95c" elementFormDefault="qualified">
    <xsd:import namespace="http://schemas.microsoft.com/office/2006/documentManagement/types"/>
    <xsd:import namespace="http://schemas.microsoft.com/office/infopath/2007/PartnerControls"/>
    <xsd:element name="Asset_x0020_Type" ma:index="15" nillable="true" ma:displayName="Asset Type" ma:internalName="Asset_x0020_Type">
      <xsd:simpleType>
        <xsd:restriction base="dms:Text">
          <xsd:maxLength value="255"/>
        </xsd:restriction>
      </xsd:simpleType>
    </xsd:element>
    <xsd:element name="Folder" ma:index="16" nillable="true" ma:displayName="Folder" ma:format="Dropdown" ma:internalName="Folder">
      <xsd:simpleType>
        <xsd:restriction base="dms:Choice">
          <xsd:enumeration value="Corporate"/>
          <xsd:enumeration value="Industries"/>
          <xsd:enumeration value="Partners"/>
          <xsd:enumeration value="Services"/>
        </xsd:restriction>
      </xsd:simpleType>
    </xsd:element>
    <xsd:element name="Subfolder" ma:index="17" nillable="true" ma:displayName="Subfolder" ma:internalName="Subfold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10cbd-4d31-45da-a168-5b5ddf486e72" elementFormDefault="qualified">
    <xsd:import namespace="http://schemas.microsoft.com/office/2006/documentManagement/types"/>
    <xsd:import namespace="http://schemas.microsoft.com/office/infopath/2007/PartnerControls"/>
    <xsd:element name="Uploaded_x0020_By" ma:index="20" nillable="true" ma:displayName="Uploaded By" ma:internalName="Uploaded_x0020_By">
      <xsd:simpleType>
        <xsd:restriction base="dms:Text">
          <xsd:maxLength value="255"/>
        </xsd:restriction>
      </xsd:simpleType>
    </xsd:element>
    <xsd:element name="Author_x0020_Name" ma:index="21" nillable="true" ma:displayName="Author Name" ma:internalName="Author_x0020_Name">
      <xsd:simpleType>
        <xsd:restriction base="dms:Text">
          <xsd:maxLength value="255"/>
        </xsd:restriction>
      </xsd:simpleType>
    </xsd:element>
    <xsd:element name="Target_x0020_Audience" ma:index="22" nillable="true" ma:displayName="Target Audience" ma:internalName="Target_x0020_Audienc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2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4D2C2B-F850-49D1-A5D2-72A070BA6982}">
  <ds:schemaRefs>
    <ds:schemaRef ds:uri="http://purl.org/dc/terms/"/>
    <ds:schemaRef ds:uri="http://purl.org/dc/elements/1.1/"/>
    <ds:schemaRef ds:uri="http://purl.org/dc/dcmitype/"/>
    <ds:schemaRef ds:uri="fa210cbd-4d31-45da-a168-5b5ddf486e72"/>
    <ds:schemaRef ds:uri="fcfb129d-2c4d-4bcd-afb5-a92980dfa96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6ae8028-3361-4878-ad09-deb2e128b95c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7EC988A-A72C-417B-B345-4281CDAD4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fb129d-2c4d-4bcd-afb5-a92980dfa96d"/>
    <ds:schemaRef ds:uri="b6ae8028-3361-4878-ad09-deb2e128b95c"/>
    <ds:schemaRef ds:uri="fa210cbd-4d31-45da-a168-5b5ddf486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Mahindra Template 2015</Template>
  <TotalTime>0</TotalTime>
  <Words>243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Tech Mahindra Powerpoint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2015-09-17T08:56:00Z</dcterms:created>
  <dcterms:modified xsi:type="dcterms:W3CDTF">2019-05-30T07:11:41Z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0x01010030CB50A625C08A4E8BBFFC168B2DA761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edBy">
    <vt:lpwstr>TECHMAHINDRA\VR00367814</vt:lpwstr>
  </property>
  <property fmtid="{D5CDD505-2E9C-101B-9397-08002B2CF9AE}" pid="5" name="DLPManualFileClassificationLastModificationDate">
    <vt:lpwstr>1506332464</vt:lpwstr>
  </property>
  <property fmtid="{D5CDD505-2E9C-101B-9397-08002B2CF9AE}" pid="6" name="DLPManualFileClassificationVersion">
    <vt:lpwstr>10.0.100.37</vt:lpwstr>
  </property>
</Properties>
</file>