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94" r:id="rId3"/>
    <p:sldId id="303" r:id="rId4"/>
    <p:sldId id="295" r:id="rId5"/>
    <p:sldId id="296" r:id="rId6"/>
    <p:sldId id="297" r:id="rId7"/>
    <p:sldId id="300" r:id="rId8"/>
    <p:sldId id="298" r:id="rId9"/>
    <p:sldId id="299" r:id="rId10"/>
    <p:sldId id="314" r:id="rId11"/>
    <p:sldId id="306" r:id="rId12"/>
    <p:sldId id="301" r:id="rId13"/>
    <p:sldId id="302" r:id="rId14"/>
    <p:sldId id="304" r:id="rId15"/>
    <p:sldId id="310" r:id="rId16"/>
    <p:sldId id="307" r:id="rId17"/>
    <p:sldId id="319" r:id="rId18"/>
    <p:sldId id="308" r:id="rId19"/>
    <p:sldId id="309" r:id="rId20"/>
    <p:sldId id="313" r:id="rId21"/>
    <p:sldId id="315" r:id="rId22"/>
    <p:sldId id="316" r:id="rId23"/>
    <p:sldId id="317" r:id="rId24"/>
    <p:sldId id="318" r:id="rId25"/>
    <p:sldId id="263" r:id="rId26"/>
    <p:sldId id="312" r:id="rId27"/>
    <p:sldId id="30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F33541-5E58-43C3-A2D8-8288F878A3DB}">
          <p14:sldIdLst>
            <p14:sldId id="256"/>
            <p14:sldId id="294"/>
            <p14:sldId id="303"/>
            <p14:sldId id="295"/>
            <p14:sldId id="296"/>
            <p14:sldId id="297"/>
            <p14:sldId id="300"/>
            <p14:sldId id="298"/>
            <p14:sldId id="299"/>
            <p14:sldId id="314"/>
            <p14:sldId id="306"/>
            <p14:sldId id="301"/>
            <p14:sldId id="302"/>
            <p14:sldId id="304"/>
            <p14:sldId id="310"/>
            <p14:sldId id="307"/>
            <p14:sldId id="319"/>
            <p14:sldId id="308"/>
            <p14:sldId id="309"/>
            <p14:sldId id="313"/>
            <p14:sldId id="315"/>
            <p14:sldId id="316"/>
            <p14:sldId id="317"/>
            <p14:sldId id="318"/>
            <p14:sldId id="263"/>
            <p14:sldId id="312"/>
            <p14:sldId id="30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93B"/>
    <a:srgbClr val="D9D7D0"/>
    <a:srgbClr val="B1B6AF"/>
    <a:srgbClr val="FF9ED3"/>
    <a:srgbClr val="AFAFAF"/>
    <a:srgbClr val="04ABFD"/>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47" autoAdjust="0"/>
    <p:restoredTop sz="93882"/>
  </p:normalViewPr>
  <p:slideViewPr>
    <p:cSldViewPr snapToGrid="0">
      <p:cViewPr varScale="1">
        <p:scale>
          <a:sx n="94" d="100"/>
          <a:sy n="94" d="100"/>
        </p:scale>
        <p:origin x="208" y="472"/>
      </p:cViewPr>
      <p:guideLst/>
    </p:cSldViewPr>
  </p:slideViewPr>
  <p:notesTextViewPr>
    <p:cViewPr>
      <p:scale>
        <a:sx n="1" d="1"/>
        <a:sy n="1" d="1"/>
      </p:scale>
      <p:origin x="0" y="0"/>
    </p:cViewPr>
  </p:notesTextViewPr>
  <p:notesViewPr>
    <p:cSldViewPr snapToGrid="0">
      <p:cViewPr varScale="1">
        <p:scale>
          <a:sx n="55" d="100"/>
          <a:sy n="55" d="100"/>
        </p:scale>
        <p:origin x="202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dai.WHARTON\Desktop\2018.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dirty="0"/>
              <a:t>C</a:t>
            </a:r>
            <a:r>
              <a:rPr lang="en-US" altLang="zh-CN" dirty="0"/>
              <a:t>ore Database used</a:t>
            </a:r>
            <a:r>
              <a:rPr lang="en-US" altLang="zh-CN" baseline="0" dirty="0"/>
              <a:t> in Top Finance and Account Journals (2018)</a:t>
            </a:r>
            <a:endParaRPr lang="en-US" dirty="0"/>
          </a:p>
        </c:rich>
      </c:tx>
      <c:layout>
        <c:manualLayout>
          <c:xMode val="edge"/>
          <c:yMode val="edge"/>
          <c:x val="0.16606112452772043"/>
          <c:y val="1.5856066539441608E-2"/>
        </c:manualLayout>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6.114852374970639E-2"/>
          <c:y val="9.6847870451060622E-2"/>
          <c:w val="0.88951445271675667"/>
          <c:h val="0.70430211906941853"/>
        </c:manualLayout>
      </c:layout>
      <c:barChart>
        <c:barDir val="col"/>
        <c:grouping val="clustered"/>
        <c:varyColors val="0"/>
        <c:ser>
          <c:idx val="1"/>
          <c:order val="1"/>
          <c:tx>
            <c:strRef>
              <c:f>aaaa!$E$1</c:f>
              <c:strCache>
                <c:ptCount val="1"/>
                <c:pt idx="0">
                  <c:v>paper count</c:v>
                </c:pt>
              </c:strCache>
            </c:strRef>
          </c:tx>
          <c:spPr>
            <a:solidFill>
              <a:schemeClr val="accent2"/>
            </a:solidFill>
            <a:ln>
              <a:noFill/>
            </a:ln>
            <a:effectLst/>
          </c:spPr>
          <c:invertIfNegative val="0"/>
          <c:dPt>
            <c:idx val="3"/>
            <c:invertIfNegative val="0"/>
            <c:bubble3D val="0"/>
            <c:spPr>
              <a:solidFill>
                <a:schemeClr val="accent3">
                  <a:lumMod val="75000"/>
                </a:schemeClr>
              </a:solidFill>
              <a:ln>
                <a:noFill/>
              </a:ln>
              <a:effectLst/>
            </c:spPr>
            <c:extLst>
              <c:ext xmlns:c16="http://schemas.microsoft.com/office/drawing/2014/chart" uri="{C3380CC4-5D6E-409C-BE32-E72D297353CC}">
                <c16:uniqueId val="{00000001-F01B-4DA5-BE99-5C6CD1CFDFDE}"/>
              </c:ext>
            </c:extLst>
          </c:dPt>
          <c:dPt>
            <c:idx val="6"/>
            <c:invertIfNegative val="0"/>
            <c:bubble3D val="0"/>
            <c:spPr>
              <a:solidFill>
                <a:schemeClr val="tx2">
                  <a:lumMod val="75000"/>
                </a:schemeClr>
              </a:solidFill>
              <a:ln>
                <a:noFill/>
              </a:ln>
              <a:effectLst/>
            </c:spPr>
            <c:extLst>
              <c:ext xmlns:c16="http://schemas.microsoft.com/office/drawing/2014/chart" uri="{C3380CC4-5D6E-409C-BE32-E72D297353CC}">
                <c16:uniqueId val="{00000003-F01B-4DA5-BE99-5C6CD1CFDFDE}"/>
              </c:ext>
            </c:extLst>
          </c:dPt>
          <c:dPt>
            <c:idx val="7"/>
            <c:invertIfNegative val="0"/>
            <c:bubble3D val="0"/>
            <c:spPr>
              <a:solidFill>
                <a:schemeClr val="tx2">
                  <a:lumMod val="75000"/>
                </a:schemeClr>
              </a:solidFill>
              <a:ln>
                <a:noFill/>
              </a:ln>
              <a:effectLst/>
            </c:spPr>
            <c:extLst>
              <c:ext xmlns:c16="http://schemas.microsoft.com/office/drawing/2014/chart" uri="{C3380CC4-5D6E-409C-BE32-E72D297353CC}">
                <c16:uniqueId val="{00000005-F01B-4DA5-BE99-5C6CD1CFDFDE}"/>
              </c:ext>
            </c:extLst>
          </c:dPt>
          <c:cat>
            <c:strRef>
              <c:f>aaaa!$A$2:$A$11</c:f>
              <c:strCache>
                <c:ptCount val="10"/>
                <c:pt idx="0">
                  <c:v>CRSP</c:v>
                </c:pt>
                <c:pt idx="1">
                  <c:v>Compustat</c:v>
                </c:pt>
                <c:pt idx="2">
                  <c:v>Thomson SDC</c:v>
                </c:pt>
                <c:pt idx="3">
                  <c:v>Bloomberg</c:v>
                </c:pt>
                <c:pt idx="4">
                  <c:v>IBES</c:v>
                </c:pt>
                <c:pt idx="5">
                  <c:v>Thomson Mutual Funds</c:v>
                </c:pt>
                <c:pt idx="6">
                  <c:v>Factiva</c:v>
                </c:pt>
                <c:pt idx="7">
                  <c:v>DataStream</c:v>
                </c:pt>
                <c:pt idx="8">
                  <c:v>Thomson Reuters 13F</c:v>
                </c:pt>
                <c:pt idx="9">
                  <c:v>Execucomp</c:v>
                </c:pt>
              </c:strCache>
            </c:strRef>
          </c:cat>
          <c:val>
            <c:numRef>
              <c:f>aaaa!$E$2:$E$11</c:f>
              <c:numCache>
                <c:formatCode>General</c:formatCode>
                <c:ptCount val="10"/>
                <c:pt idx="0">
                  <c:v>377</c:v>
                </c:pt>
                <c:pt idx="1">
                  <c:v>377</c:v>
                </c:pt>
                <c:pt idx="2">
                  <c:v>104</c:v>
                </c:pt>
                <c:pt idx="3">
                  <c:v>116</c:v>
                </c:pt>
                <c:pt idx="4">
                  <c:v>131</c:v>
                </c:pt>
                <c:pt idx="5">
                  <c:v>69</c:v>
                </c:pt>
                <c:pt idx="6">
                  <c:v>53</c:v>
                </c:pt>
                <c:pt idx="7">
                  <c:v>96</c:v>
                </c:pt>
                <c:pt idx="8">
                  <c:v>66</c:v>
                </c:pt>
                <c:pt idx="9">
                  <c:v>88</c:v>
                </c:pt>
              </c:numCache>
            </c:numRef>
          </c:val>
          <c:extLst>
            <c:ext xmlns:c16="http://schemas.microsoft.com/office/drawing/2014/chart" uri="{C3380CC4-5D6E-409C-BE32-E72D297353CC}">
              <c16:uniqueId val="{00000006-F01B-4DA5-BE99-5C6CD1CFDFDE}"/>
            </c:ext>
          </c:extLst>
        </c:ser>
        <c:dLbls>
          <c:showLegendKey val="0"/>
          <c:showVal val="0"/>
          <c:showCatName val="0"/>
          <c:showSerName val="0"/>
          <c:showPercent val="0"/>
          <c:showBubbleSize val="0"/>
        </c:dLbls>
        <c:gapWidth val="247"/>
        <c:overlap val="-27"/>
        <c:axId val="90352160"/>
        <c:axId val="90343840"/>
      </c:barChart>
      <c:lineChart>
        <c:grouping val="stacked"/>
        <c:varyColors val="0"/>
        <c:ser>
          <c:idx val="0"/>
          <c:order val="0"/>
          <c:tx>
            <c:strRef>
              <c:f>aaaa!$D$1</c:f>
              <c:strCache>
                <c:ptCount val="1"/>
                <c:pt idx="0">
                  <c:v>eigenvalue</c:v>
                </c:pt>
              </c:strCache>
            </c:strRef>
          </c:tx>
          <c:spPr>
            <a:ln w="63500" cap="rnd">
              <a:solidFill>
                <a:schemeClr val="accent1"/>
              </a:solidFill>
              <a:round/>
            </a:ln>
            <a:effectLst/>
          </c:spPr>
          <c:marker>
            <c:symbol val="circle"/>
            <c:size val="6"/>
            <c:spPr>
              <a:solidFill>
                <a:schemeClr val="lt1"/>
              </a:solidFill>
              <a:ln w="15875">
                <a:solidFill>
                  <a:schemeClr val="accent1"/>
                </a:solidFill>
                <a:round/>
              </a:ln>
              <a:effectLst/>
            </c:spPr>
          </c:marker>
          <c:cat>
            <c:strRef>
              <c:f>aaaa!$A$2:$A$11</c:f>
              <c:strCache>
                <c:ptCount val="10"/>
                <c:pt idx="0">
                  <c:v>CRSP</c:v>
                </c:pt>
                <c:pt idx="1">
                  <c:v>Compustat</c:v>
                </c:pt>
                <c:pt idx="2">
                  <c:v>Thomson SDC</c:v>
                </c:pt>
                <c:pt idx="3">
                  <c:v>Bloomberg</c:v>
                </c:pt>
                <c:pt idx="4">
                  <c:v>IBES</c:v>
                </c:pt>
                <c:pt idx="5">
                  <c:v>Thomson Mutual Funds</c:v>
                </c:pt>
                <c:pt idx="6">
                  <c:v>Factiva</c:v>
                </c:pt>
                <c:pt idx="7">
                  <c:v>DataStream</c:v>
                </c:pt>
                <c:pt idx="8">
                  <c:v>Thomson Reuters 13F</c:v>
                </c:pt>
                <c:pt idx="9">
                  <c:v>Execucomp</c:v>
                </c:pt>
              </c:strCache>
            </c:strRef>
          </c:cat>
          <c:val>
            <c:numRef>
              <c:f>aaaa!$D$2:$D$11</c:f>
              <c:numCache>
                <c:formatCode>General</c:formatCode>
                <c:ptCount val="10"/>
                <c:pt idx="0">
                  <c:v>5.82367057329587E-2</c:v>
                </c:pt>
                <c:pt idx="1">
                  <c:v>5.8057715381454697E-2</c:v>
                </c:pt>
                <c:pt idx="2">
                  <c:v>5.5317580753079902E-2</c:v>
                </c:pt>
                <c:pt idx="3">
                  <c:v>5.38068899406847E-2</c:v>
                </c:pt>
                <c:pt idx="4">
                  <c:v>5.3032532643476703E-2</c:v>
                </c:pt>
                <c:pt idx="5">
                  <c:v>5.2950141327815697E-2</c:v>
                </c:pt>
                <c:pt idx="6">
                  <c:v>5.1579102204347901E-2</c:v>
                </c:pt>
                <c:pt idx="7">
                  <c:v>5.1009441806861802E-2</c:v>
                </c:pt>
                <c:pt idx="8">
                  <c:v>4.8911300352088599E-2</c:v>
                </c:pt>
                <c:pt idx="9">
                  <c:v>4.7326515099658698E-2</c:v>
                </c:pt>
              </c:numCache>
            </c:numRef>
          </c:val>
          <c:smooth val="0"/>
          <c:extLst>
            <c:ext xmlns:c16="http://schemas.microsoft.com/office/drawing/2014/chart" uri="{C3380CC4-5D6E-409C-BE32-E72D297353CC}">
              <c16:uniqueId val="{00000007-F01B-4DA5-BE99-5C6CD1CFDFDE}"/>
            </c:ext>
          </c:extLst>
        </c:ser>
        <c:dLbls>
          <c:showLegendKey val="0"/>
          <c:showVal val="0"/>
          <c:showCatName val="0"/>
          <c:showSerName val="0"/>
          <c:showPercent val="0"/>
          <c:showBubbleSize val="0"/>
        </c:dLbls>
        <c:marker val="1"/>
        <c:smooth val="0"/>
        <c:axId val="15208592"/>
        <c:axId val="15211088"/>
      </c:lineChart>
      <c:catAx>
        <c:axId val="15208592"/>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5211088"/>
        <c:crosses val="autoZero"/>
        <c:auto val="1"/>
        <c:lblAlgn val="ctr"/>
        <c:lblOffset val="100"/>
        <c:noMultiLvlLbl val="0"/>
      </c:catAx>
      <c:valAx>
        <c:axId val="15211088"/>
        <c:scaling>
          <c:orientation val="minMax"/>
          <c:min val="4.5000000000000012E-2"/>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5208592"/>
        <c:crosses val="autoZero"/>
        <c:crossBetween val="between"/>
      </c:valAx>
      <c:valAx>
        <c:axId val="90343840"/>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90352160"/>
        <c:crosses val="max"/>
        <c:crossBetween val="between"/>
      </c:valAx>
      <c:catAx>
        <c:axId val="90352160"/>
        <c:scaling>
          <c:orientation val="minMax"/>
        </c:scaling>
        <c:delete val="1"/>
        <c:axPos val="b"/>
        <c:numFmt formatCode="General" sourceLinked="1"/>
        <c:majorTickMark val="out"/>
        <c:minorTickMark val="none"/>
        <c:tickLblPos val="nextTo"/>
        <c:crossAx val="90343840"/>
        <c:crosses val="autoZero"/>
        <c:auto val="1"/>
        <c:lblAlgn val="ctr"/>
        <c:lblOffset val="100"/>
        <c:noMultiLvlLbl val="0"/>
      </c:cat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FAB296-C70E-40F1-B507-D2D143AD6EBF}" type="datetimeFigureOut">
              <a:rPr lang="en-US" smtClean="0"/>
              <a:t>5/10/20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9078BF-40EC-41E1-9B62-3081DB1209A1}" type="slidenum">
              <a:rPr lang="en-US" smtClean="0"/>
              <a:t>‹#›</a:t>
            </a:fld>
            <a:endParaRPr lang="en-US"/>
          </a:p>
        </p:txBody>
      </p:sp>
    </p:spTree>
    <p:extLst>
      <p:ext uri="{BB962C8B-B14F-4D97-AF65-F5344CB8AC3E}">
        <p14:creationId xmlns:p14="http://schemas.microsoft.com/office/powerpoint/2010/main" val="32090158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2892C-D9C7-4A81-A07C-60131499A005}" type="datetimeFigureOut">
              <a:rPr lang="en-US" smtClean="0"/>
              <a:t>5/10/20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1A37F7-1A90-4E51-A507-1AEFE7B69E09}" type="slidenum">
              <a:rPr lang="en-US" smtClean="0"/>
              <a:t>‹#›</a:t>
            </a:fld>
            <a:endParaRPr lang="en-US"/>
          </a:p>
        </p:txBody>
      </p:sp>
    </p:spTree>
    <p:extLst>
      <p:ext uri="{BB962C8B-B14F-4D97-AF65-F5344CB8AC3E}">
        <p14:creationId xmlns:p14="http://schemas.microsoft.com/office/powerpoint/2010/main" val="283155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1299/460652=0.28%</a:t>
            </a:r>
          </a:p>
        </p:txBody>
      </p:sp>
      <p:sp>
        <p:nvSpPr>
          <p:cNvPr id="4" name="Slide Number Placeholder 3"/>
          <p:cNvSpPr>
            <a:spLocks noGrp="1"/>
          </p:cNvSpPr>
          <p:nvPr>
            <p:ph type="sldNum" sz="quarter" idx="10"/>
          </p:nvPr>
        </p:nvSpPr>
        <p:spPr/>
        <p:txBody>
          <a:bodyPr/>
          <a:lstStyle/>
          <a:p>
            <a:fld id="{151A37F7-1A90-4E51-A507-1AEFE7B69E09}" type="slidenum">
              <a:rPr lang="en-US" smtClean="0"/>
              <a:t>15</a:t>
            </a:fld>
            <a:endParaRPr lang="en-US"/>
          </a:p>
        </p:txBody>
      </p:sp>
    </p:spTree>
    <p:extLst>
      <p:ext uri="{BB962C8B-B14F-4D97-AF65-F5344CB8AC3E}">
        <p14:creationId xmlns:p14="http://schemas.microsoft.com/office/powerpoint/2010/main" val="1253679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1299/460652=0.28%</a:t>
            </a:r>
          </a:p>
          <a:p>
            <a:endParaRPr lang="en-US" b="1" dirty="0"/>
          </a:p>
        </p:txBody>
      </p:sp>
      <p:sp>
        <p:nvSpPr>
          <p:cNvPr id="4" name="Slide Number Placeholder 3"/>
          <p:cNvSpPr>
            <a:spLocks noGrp="1"/>
          </p:cNvSpPr>
          <p:nvPr>
            <p:ph type="sldNum" sz="quarter" idx="10"/>
          </p:nvPr>
        </p:nvSpPr>
        <p:spPr/>
        <p:txBody>
          <a:bodyPr/>
          <a:lstStyle/>
          <a:p>
            <a:fld id="{151A37F7-1A90-4E51-A507-1AEFE7B69E09}" type="slidenum">
              <a:rPr lang="en-US" smtClean="0"/>
              <a:t>16</a:t>
            </a:fld>
            <a:endParaRPr lang="en-US"/>
          </a:p>
        </p:txBody>
      </p:sp>
    </p:spTree>
    <p:extLst>
      <p:ext uri="{BB962C8B-B14F-4D97-AF65-F5344CB8AC3E}">
        <p14:creationId xmlns:p14="http://schemas.microsoft.com/office/powerpoint/2010/main" val="1616161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51A37F7-1A90-4E51-A507-1AEFE7B69E09}" type="slidenum">
              <a:rPr lang="en-US" smtClean="0"/>
              <a:t>17</a:t>
            </a:fld>
            <a:endParaRPr lang="en-US"/>
          </a:p>
        </p:txBody>
      </p:sp>
    </p:spTree>
    <p:extLst>
      <p:ext uri="{BB962C8B-B14F-4D97-AF65-F5344CB8AC3E}">
        <p14:creationId xmlns:p14="http://schemas.microsoft.com/office/powerpoint/2010/main" val="22043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important feature of the I/B/E/S database is the possibility to track analysts over time.</a:t>
            </a:r>
          </a:p>
        </p:txBody>
      </p:sp>
      <p:sp>
        <p:nvSpPr>
          <p:cNvPr id="4" name="Slide Number Placeholder 3"/>
          <p:cNvSpPr>
            <a:spLocks noGrp="1"/>
          </p:cNvSpPr>
          <p:nvPr>
            <p:ph type="sldNum" sz="quarter" idx="10"/>
          </p:nvPr>
        </p:nvSpPr>
        <p:spPr/>
        <p:txBody>
          <a:bodyPr/>
          <a:lstStyle/>
          <a:p>
            <a:fld id="{151A37F7-1A90-4E51-A507-1AEFE7B69E09}" type="slidenum">
              <a:rPr lang="en-US" smtClean="0"/>
              <a:t>23</a:t>
            </a:fld>
            <a:endParaRPr lang="en-US"/>
          </a:p>
        </p:txBody>
      </p:sp>
    </p:spTree>
    <p:extLst>
      <p:ext uri="{BB962C8B-B14F-4D97-AF65-F5344CB8AC3E}">
        <p14:creationId xmlns:p14="http://schemas.microsoft.com/office/powerpoint/2010/main" val="405413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672" y="3896000"/>
            <a:ext cx="9144000" cy="646331"/>
          </a:xfrm>
        </p:spPr>
        <p:txBody>
          <a:bodyPr anchor="b"/>
          <a:lstStyle>
            <a:lvl1pPr algn="l">
              <a:defRPr sz="4000">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575672" y="4550000"/>
            <a:ext cx="9144000" cy="544444"/>
          </a:xfrm>
        </p:spPr>
        <p:txBody>
          <a:bodyPr lIns="0" rIns="0">
            <a:spAutoFit/>
          </a:bodyPr>
          <a:lstStyle>
            <a:lvl1pPr marL="0" indent="0" algn="l">
              <a:buNone/>
              <a:defRPr sz="26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 name="Freeform 8"/>
          <p:cNvSpPr/>
          <p:nvPr userDrawn="1"/>
        </p:nvSpPr>
        <p:spPr>
          <a:xfrm rot="5400000" flipV="1">
            <a:off x="5669239" y="334235"/>
            <a:ext cx="3262179" cy="9783338"/>
          </a:xfrm>
          <a:custGeom>
            <a:avLst/>
            <a:gdLst>
              <a:gd name="connsiteX0" fmla="*/ 4713115 w 4713115"/>
              <a:gd name="connsiteY0" fmla="*/ 9144002 h 9144002"/>
              <a:gd name="connsiteX1" fmla="*/ 4713115 w 4713115"/>
              <a:gd name="connsiteY1" fmla="*/ 0 h 9144002"/>
              <a:gd name="connsiteX2" fmla="*/ 3053915 w 4713115"/>
              <a:gd name="connsiteY2" fmla="*/ 0 h 9144002"/>
              <a:gd name="connsiteX3" fmla="*/ 0 w 4713115"/>
              <a:gd name="connsiteY3" fmla="*/ 9144002 h 9144002"/>
              <a:gd name="connsiteX0" fmla="*/ 2914983 w 4713115"/>
              <a:gd name="connsiteY0" fmla="*/ 9127277 h 9144002"/>
              <a:gd name="connsiteX1" fmla="*/ 4713115 w 4713115"/>
              <a:gd name="connsiteY1" fmla="*/ 0 h 9144002"/>
              <a:gd name="connsiteX2" fmla="*/ 3053915 w 4713115"/>
              <a:gd name="connsiteY2" fmla="*/ 0 h 9144002"/>
              <a:gd name="connsiteX3" fmla="*/ 0 w 4713115"/>
              <a:gd name="connsiteY3" fmla="*/ 9144002 h 9144002"/>
              <a:gd name="connsiteX4" fmla="*/ 2914983 w 4713115"/>
              <a:gd name="connsiteY4" fmla="*/ 9127277 h 9144002"/>
              <a:gd name="connsiteX0" fmla="*/ 2914983 w 3065524"/>
              <a:gd name="connsiteY0" fmla="*/ 9144004 h 9160729"/>
              <a:gd name="connsiteX1" fmla="*/ 3065524 w 3065524"/>
              <a:gd name="connsiteY1" fmla="*/ 0 h 9160729"/>
              <a:gd name="connsiteX2" fmla="*/ 3053915 w 3065524"/>
              <a:gd name="connsiteY2" fmla="*/ 16727 h 9160729"/>
              <a:gd name="connsiteX3" fmla="*/ 0 w 3065524"/>
              <a:gd name="connsiteY3" fmla="*/ 9160729 h 9160729"/>
              <a:gd name="connsiteX4" fmla="*/ 2914983 w 3065524"/>
              <a:gd name="connsiteY4" fmla="*/ 9144004 h 9160729"/>
              <a:gd name="connsiteX0" fmla="*/ 2914983 w 3065524"/>
              <a:gd name="connsiteY0" fmla="*/ 9144004 h 9160729"/>
              <a:gd name="connsiteX1" fmla="*/ 3065524 w 3065524"/>
              <a:gd name="connsiteY1" fmla="*/ 0 h 9160729"/>
              <a:gd name="connsiteX2" fmla="*/ 2142302 w 3065524"/>
              <a:gd name="connsiteY2" fmla="*/ 2726474 h 9160729"/>
              <a:gd name="connsiteX3" fmla="*/ 0 w 3065524"/>
              <a:gd name="connsiteY3" fmla="*/ 9160729 h 9160729"/>
              <a:gd name="connsiteX4" fmla="*/ 2914983 w 3065524"/>
              <a:gd name="connsiteY4" fmla="*/ 9144004 h 9160729"/>
              <a:gd name="connsiteX0" fmla="*/ 2914983 w 2914983"/>
              <a:gd name="connsiteY0" fmla="*/ 7320779 h 7337504"/>
              <a:gd name="connsiteX1" fmla="*/ 2446631 w 2914983"/>
              <a:gd name="connsiteY1" fmla="*/ 0 h 7337504"/>
              <a:gd name="connsiteX2" fmla="*/ 2142302 w 2914983"/>
              <a:gd name="connsiteY2" fmla="*/ 903249 h 7337504"/>
              <a:gd name="connsiteX3" fmla="*/ 0 w 2914983"/>
              <a:gd name="connsiteY3" fmla="*/ 7337504 h 7337504"/>
              <a:gd name="connsiteX4" fmla="*/ 2914983 w 2914983"/>
              <a:gd name="connsiteY4" fmla="*/ 7320779 h 7337504"/>
              <a:gd name="connsiteX0" fmla="*/ 2505176 w 2505176"/>
              <a:gd name="connsiteY0" fmla="*/ 7320779 h 7337504"/>
              <a:gd name="connsiteX1" fmla="*/ 2446631 w 2505176"/>
              <a:gd name="connsiteY1" fmla="*/ 0 h 7337504"/>
              <a:gd name="connsiteX2" fmla="*/ 2142302 w 2505176"/>
              <a:gd name="connsiteY2" fmla="*/ 903249 h 7337504"/>
              <a:gd name="connsiteX3" fmla="*/ 0 w 2505176"/>
              <a:gd name="connsiteY3" fmla="*/ 7337504 h 7337504"/>
              <a:gd name="connsiteX4" fmla="*/ 2505176 w 2505176"/>
              <a:gd name="connsiteY4" fmla="*/ 7320779 h 7337504"/>
              <a:gd name="connsiteX0" fmla="*/ 2446634 w 2446634"/>
              <a:gd name="connsiteY0" fmla="*/ 7304054 h 7337504"/>
              <a:gd name="connsiteX1" fmla="*/ 2446631 w 2446634"/>
              <a:gd name="connsiteY1" fmla="*/ 0 h 7337504"/>
              <a:gd name="connsiteX2" fmla="*/ 2142302 w 2446634"/>
              <a:gd name="connsiteY2" fmla="*/ 903249 h 7337504"/>
              <a:gd name="connsiteX3" fmla="*/ 0 w 2446634"/>
              <a:gd name="connsiteY3" fmla="*/ 7337504 h 7337504"/>
              <a:gd name="connsiteX4" fmla="*/ 2446634 w 2446634"/>
              <a:gd name="connsiteY4" fmla="*/ 7304054 h 7337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6634" h="7337504">
                <a:moveTo>
                  <a:pt x="2446634" y="7304054"/>
                </a:moveTo>
                <a:cubicBezTo>
                  <a:pt x="2446633" y="4869369"/>
                  <a:pt x="2446632" y="2434685"/>
                  <a:pt x="2446631" y="0"/>
                </a:cubicBezTo>
                <a:lnTo>
                  <a:pt x="2142302" y="903249"/>
                </a:lnTo>
                <a:lnTo>
                  <a:pt x="0" y="7337504"/>
                </a:lnTo>
                <a:lnTo>
                  <a:pt x="2446634" y="7304054"/>
                </a:lnTo>
                <a:close/>
              </a:path>
            </a:pathLst>
          </a:custGeom>
          <a:solidFill>
            <a:srgbClr val="0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 Placeholder 13"/>
          <p:cNvSpPr>
            <a:spLocks noGrp="1"/>
          </p:cNvSpPr>
          <p:nvPr>
            <p:ph type="body" sz="quarter" idx="12"/>
          </p:nvPr>
        </p:nvSpPr>
        <p:spPr>
          <a:xfrm>
            <a:off x="575672" y="5337129"/>
            <a:ext cx="9144000" cy="509691"/>
          </a:xfrm>
        </p:spPr>
        <p:txBody>
          <a:bodyPr lIns="0" rIns="0">
            <a:spAutoFit/>
          </a:bodyPr>
          <a:lstStyle>
            <a:lvl1pPr>
              <a:defRPr>
                <a:solidFill>
                  <a:schemeClr val="accent4"/>
                </a:solidFill>
                <a:latin typeface="Garamond" panose="02020404030301010803" pitchFamily="18" charset="0"/>
              </a:defRPr>
            </a:lvl1pPr>
            <a:lvl2pPr>
              <a:defRPr>
                <a:solidFill>
                  <a:schemeClr val="accent4"/>
                </a:solidFill>
                <a:latin typeface="Garamond" panose="02020404030301010803" pitchFamily="18" charset="0"/>
              </a:defRPr>
            </a:lvl2pPr>
            <a:lvl3pPr>
              <a:defRPr>
                <a:solidFill>
                  <a:schemeClr val="accent4"/>
                </a:solidFill>
                <a:latin typeface="Garamond" panose="02020404030301010803" pitchFamily="18" charset="0"/>
              </a:defRPr>
            </a:lvl3pPr>
            <a:lvl4pPr>
              <a:defRPr>
                <a:solidFill>
                  <a:schemeClr val="accent4"/>
                </a:solidFill>
                <a:latin typeface="Garamond" panose="02020404030301010803" pitchFamily="18" charset="0"/>
              </a:defRPr>
            </a:lvl4pPr>
            <a:lvl5pPr>
              <a:defRPr>
                <a:solidFill>
                  <a:schemeClr val="accent4"/>
                </a:solidFill>
                <a:latin typeface="Garamond" panose="02020404030301010803" pitchFamily="18" charset="0"/>
              </a:defRPr>
            </a:lvl5pPr>
          </a:lstStyle>
          <a:p>
            <a:pPr lvl="0"/>
            <a:r>
              <a:rPr lang="en-US" dirty="0"/>
              <a:t>Edit Master text styles</a:t>
            </a:r>
          </a:p>
        </p:txBody>
      </p:sp>
      <p:sp>
        <p:nvSpPr>
          <p:cNvPr id="8" name="Freeform 7"/>
          <p:cNvSpPr/>
          <p:nvPr userDrawn="1"/>
        </p:nvSpPr>
        <p:spPr>
          <a:xfrm flipV="1">
            <a:off x="10409503" y="-1"/>
            <a:ext cx="1782495" cy="5337130"/>
          </a:xfrm>
          <a:custGeom>
            <a:avLst/>
            <a:gdLst>
              <a:gd name="connsiteX0" fmla="*/ 0 w 1573014"/>
              <a:gd name="connsiteY0" fmla="*/ 4709905 h 4709905"/>
              <a:gd name="connsiteX1" fmla="*/ 1573014 w 1573014"/>
              <a:gd name="connsiteY1" fmla="*/ 4709905 h 4709905"/>
              <a:gd name="connsiteX2" fmla="*/ 1573014 w 1573014"/>
              <a:gd name="connsiteY2" fmla="*/ 0 h 4709905"/>
            </a:gdLst>
            <a:ahLst/>
            <a:cxnLst>
              <a:cxn ang="0">
                <a:pos x="connsiteX0" y="connsiteY0"/>
              </a:cxn>
              <a:cxn ang="0">
                <a:pos x="connsiteX1" y="connsiteY1"/>
              </a:cxn>
              <a:cxn ang="0">
                <a:pos x="connsiteX2" y="connsiteY2"/>
              </a:cxn>
            </a:cxnLst>
            <a:rect l="l" t="t" r="r" b="b"/>
            <a:pathLst>
              <a:path w="1573014" h="4709905">
                <a:moveTo>
                  <a:pt x="0" y="4709905"/>
                </a:moveTo>
                <a:lnTo>
                  <a:pt x="1573014" y="4709905"/>
                </a:lnTo>
                <a:lnTo>
                  <a:pt x="1573014" y="0"/>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 name="Picture 9"/>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71312" y="554100"/>
            <a:ext cx="2641600" cy="649323"/>
          </a:xfrm>
          <a:prstGeom prst="rect">
            <a:avLst/>
          </a:prstGeom>
        </p:spPr>
      </p:pic>
    </p:spTree>
    <p:extLst>
      <p:ext uri="{BB962C8B-B14F-4D97-AF65-F5344CB8AC3E}">
        <p14:creationId xmlns:p14="http://schemas.microsoft.com/office/powerpoint/2010/main" val="1735728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Name of Initiative</a:t>
            </a:r>
            <a:endParaRPr lang="en-US" dirty="0"/>
          </a:p>
        </p:txBody>
      </p:sp>
      <p:sp>
        <p:nvSpPr>
          <p:cNvPr id="6" name="Slide Number Placeholder 5"/>
          <p:cNvSpPr>
            <a:spLocks noGrp="1"/>
          </p:cNvSpPr>
          <p:nvPr>
            <p:ph type="sldNum" sz="quarter" idx="11"/>
          </p:nvPr>
        </p:nvSpPr>
        <p:spPr/>
        <p:txBody>
          <a:bodyPr/>
          <a:lstStyle/>
          <a:p>
            <a:fld id="{DD253308-F9C5-4FCB-8415-6DEE77C16A35}" type="slidenum">
              <a:rPr lang="en-US" smtClean="0"/>
              <a:pPr/>
              <a:t>‹#›</a:t>
            </a:fld>
            <a:endParaRPr lang="en-US"/>
          </a:p>
        </p:txBody>
      </p:sp>
    </p:spTree>
    <p:extLst>
      <p:ext uri="{BB962C8B-B14F-4D97-AF65-F5344CB8AC3E}">
        <p14:creationId xmlns:p14="http://schemas.microsoft.com/office/powerpoint/2010/main" val="1094976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Footer and Backgroun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Name of Initiative</a:t>
            </a:r>
            <a:endParaRPr lang="en-US" dirty="0"/>
          </a:p>
        </p:txBody>
      </p:sp>
      <p:sp>
        <p:nvSpPr>
          <p:cNvPr id="6" name="Slide Number Placeholder 5"/>
          <p:cNvSpPr>
            <a:spLocks noGrp="1"/>
          </p:cNvSpPr>
          <p:nvPr>
            <p:ph type="sldNum" sz="quarter" idx="11"/>
          </p:nvPr>
        </p:nvSpPr>
        <p:spPr/>
        <p:txBody>
          <a:bodyPr/>
          <a:lstStyle/>
          <a:p>
            <a:fld id="{DD253308-F9C5-4FCB-8415-6DEE77C16A35}" type="slidenum">
              <a:rPr lang="en-US" smtClean="0"/>
              <a:pPr/>
              <a:t>‹#›</a:t>
            </a:fld>
            <a:endParaRPr lang="en-US"/>
          </a:p>
        </p:txBody>
      </p:sp>
      <p:sp>
        <p:nvSpPr>
          <p:cNvPr id="8" name="Freeform 7"/>
          <p:cNvSpPr/>
          <p:nvPr userDrawn="1"/>
        </p:nvSpPr>
        <p:spPr>
          <a:xfrm rot="10800000" flipV="1">
            <a:off x="0" y="2122400"/>
            <a:ext cx="1463201" cy="4381103"/>
          </a:xfrm>
          <a:custGeom>
            <a:avLst/>
            <a:gdLst>
              <a:gd name="connsiteX0" fmla="*/ 1463201 w 1463201"/>
              <a:gd name="connsiteY0" fmla="*/ 0 h 4381103"/>
              <a:gd name="connsiteX1" fmla="*/ 0 w 1463201"/>
              <a:gd name="connsiteY1" fmla="*/ 4381103 h 4381103"/>
              <a:gd name="connsiteX2" fmla="*/ 1463201 w 1463201"/>
              <a:gd name="connsiteY2" fmla="*/ 4381103 h 4381103"/>
            </a:gdLst>
            <a:ahLst/>
            <a:cxnLst>
              <a:cxn ang="0">
                <a:pos x="connsiteX0" y="connsiteY0"/>
              </a:cxn>
              <a:cxn ang="0">
                <a:pos x="connsiteX1" y="connsiteY1"/>
              </a:cxn>
              <a:cxn ang="0">
                <a:pos x="connsiteX2" y="connsiteY2"/>
              </a:cxn>
            </a:cxnLst>
            <a:rect l="l" t="t" r="r" b="b"/>
            <a:pathLst>
              <a:path w="1463201" h="4381103">
                <a:moveTo>
                  <a:pt x="1463201" y="0"/>
                </a:moveTo>
                <a:lnTo>
                  <a:pt x="0" y="4381103"/>
                </a:lnTo>
                <a:lnTo>
                  <a:pt x="1463201" y="4381103"/>
                </a:lnTo>
                <a:close/>
              </a:path>
            </a:pathLst>
          </a:custGeom>
          <a:solidFill>
            <a:srgbClr val="0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0" name="Freeform 9"/>
          <p:cNvSpPr/>
          <p:nvPr userDrawn="1"/>
        </p:nvSpPr>
        <p:spPr>
          <a:xfrm rot="5400000" flipV="1">
            <a:off x="3910865" y="-1777629"/>
            <a:ext cx="4370271" cy="12191998"/>
          </a:xfrm>
          <a:custGeom>
            <a:avLst/>
            <a:gdLst>
              <a:gd name="connsiteX0" fmla="*/ 0 w 3277705"/>
              <a:gd name="connsiteY0" fmla="*/ 9144003 h 9144003"/>
              <a:gd name="connsiteX1" fmla="*/ 3277705 w 3277705"/>
              <a:gd name="connsiteY1" fmla="*/ 9144003 h 9144003"/>
              <a:gd name="connsiteX2" fmla="*/ 3277704 w 3277705"/>
              <a:gd name="connsiteY2" fmla="*/ 0 h 9144003"/>
              <a:gd name="connsiteX3" fmla="*/ 3053915 w 3277705"/>
              <a:gd name="connsiteY3" fmla="*/ 0 h 9144003"/>
            </a:gdLst>
            <a:ahLst/>
            <a:cxnLst>
              <a:cxn ang="0">
                <a:pos x="connsiteX0" y="connsiteY0"/>
              </a:cxn>
              <a:cxn ang="0">
                <a:pos x="connsiteX1" y="connsiteY1"/>
              </a:cxn>
              <a:cxn ang="0">
                <a:pos x="connsiteX2" y="connsiteY2"/>
              </a:cxn>
              <a:cxn ang="0">
                <a:pos x="connsiteX3" y="connsiteY3"/>
              </a:cxn>
            </a:cxnLst>
            <a:rect l="l" t="t" r="r" b="b"/>
            <a:pathLst>
              <a:path w="3277705" h="9144003">
                <a:moveTo>
                  <a:pt x="0" y="9144003"/>
                </a:moveTo>
                <a:lnTo>
                  <a:pt x="3277705" y="9144003"/>
                </a:lnTo>
                <a:lnTo>
                  <a:pt x="3277704" y="0"/>
                </a:lnTo>
                <a:lnTo>
                  <a:pt x="3053915" y="0"/>
                </a:lnTo>
                <a:close/>
              </a:path>
            </a:pathLst>
          </a:custGeom>
          <a:solidFill>
            <a:srgbClr val="000000">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988126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ackground Only: Blue">
    <p:bg>
      <p:bgPr>
        <a:solidFill>
          <a:schemeClr val="accent1"/>
        </a:solidFill>
        <a:effectLst/>
      </p:bgPr>
    </p:bg>
    <p:spTree>
      <p:nvGrpSpPr>
        <p:cNvPr id="1" name=""/>
        <p:cNvGrpSpPr/>
        <p:nvPr/>
      </p:nvGrpSpPr>
      <p:grpSpPr>
        <a:xfrm>
          <a:off x="0" y="0"/>
          <a:ext cx="0" cy="0"/>
          <a:chOff x="0" y="0"/>
          <a:chExt cx="0" cy="0"/>
        </a:xfrm>
      </p:grpSpPr>
      <p:sp>
        <p:nvSpPr>
          <p:cNvPr id="7" name="Freeform 6"/>
          <p:cNvSpPr/>
          <p:nvPr userDrawn="1"/>
        </p:nvSpPr>
        <p:spPr>
          <a:xfrm rot="16200000" flipV="1">
            <a:off x="3766429" y="-3766429"/>
            <a:ext cx="4659141" cy="12191999"/>
          </a:xfrm>
          <a:custGeom>
            <a:avLst/>
            <a:gdLst>
              <a:gd name="connsiteX0" fmla="*/ 0 w 4659141"/>
              <a:gd name="connsiteY0" fmla="*/ 12191999 h 12191999"/>
              <a:gd name="connsiteX1" fmla="*/ 4659141 w 4659141"/>
              <a:gd name="connsiteY1" fmla="*/ 12191999 h 12191999"/>
              <a:gd name="connsiteX2" fmla="*/ 4659141 w 4659141"/>
              <a:gd name="connsiteY2" fmla="*/ 0 h 12191999"/>
              <a:gd name="connsiteX3" fmla="*/ 4071885 w 4659141"/>
              <a:gd name="connsiteY3" fmla="*/ 0 h 12191999"/>
            </a:gdLst>
            <a:ahLst/>
            <a:cxnLst>
              <a:cxn ang="0">
                <a:pos x="connsiteX0" y="connsiteY0"/>
              </a:cxn>
              <a:cxn ang="0">
                <a:pos x="connsiteX1" y="connsiteY1"/>
              </a:cxn>
              <a:cxn ang="0">
                <a:pos x="connsiteX2" y="connsiteY2"/>
              </a:cxn>
              <a:cxn ang="0">
                <a:pos x="connsiteX3" y="connsiteY3"/>
              </a:cxn>
            </a:cxnLst>
            <a:rect l="l" t="t" r="r" b="b"/>
            <a:pathLst>
              <a:path w="4659141" h="12191999">
                <a:moveTo>
                  <a:pt x="0" y="12191999"/>
                </a:moveTo>
                <a:lnTo>
                  <a:pt x="4659141" y="12191999"/>
                </a:lnTo>
                <a:lnTo>
                  <a:pt x="4659141" y="0"/>
                </a:lnTo>
                <a:lnTo>
                  <a:pt x="4071885" y="0"/>
                </a:lnTo>
                <a:close/>
              </a:path>
            </a:pathLst>
          </a:custGeom>
          <a:solidFill>
            <a:srgbClr val="0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t> </a:t>
            </a:r>
          </a:p>
        </p:txBody>
      </p:sp>
      <p:sp>
        <p:nvSpPr>
          <p:cNvPr id="5" name="Freeform 4"/>
          <p:cNvSpPr/>
          <p:nvPr userDrawn="1"/>
        </p:nvSpPr>
        <p:spPr>
          <a:xfrm flipV="1">
            <a:off x="10618986" y="0"/>
            <a:ext cx="1573014" cy="4709905"/>
          </a:xfrm>
          <a:custGeom>
            <a:avLst/>
            <a:gdLst>
              <a:gd name="connsiteX0" fmla="*/ 0 w 1573014"/>
              <a:gd name="connsiteY0" fmla="*/ 4709905 h 4709905"/>
              <a:gd name="connsiteX1" fmla="*/ 1573014 w 1573014"/>
              <a:gd name="connsiteY1" fmla="*/ 4709905 h 4709905"/>
              <a:gd name="connsiteX2" fmla="*/ 1573014 w 1573014"/>
              <a:gd name="connsiteY2" fmla="*/ 0 h 4709905"/>
            </a:gdLst>
            <a:ahLst/>
            <a:cxnLst>
              <a:cxn ang="0">
                <a:pos x="connsiteX0" y="connsiteY0"/>
              </a:cxn>
              <a:cxn ang="0">
                <a:pos x="connsiteX1" y="connsiteY1"/>
              </a:cxn>
              <a:cxn ang="0">
                <a:pos x="connsiteX2" y="connsiteY2"/>
              </a:cxn>
            </a:cxnLst>
            <a:rect l="l" t="t" r="r" b="b"/>
            <a:pathLst>
              <a:path w="1573014" h="4709905">
                <a:moveTo>
                  <a:pt x="0" y="4709905"/>
                </a:moveTo>
                <a:lnTo>
                  <a:pt x="1573014" y="4709905"/>
                </a:lnTo>
                <a:lnTo>
                  <a:pt x="1573014" y="0"/>
                </a:lnTo>
                <a:close/>
              </a:path>
            </a:pathLst>
          </a:custGeom>
          <a:solidFill>
            <a:srgbClr val="0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09549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p>
            <a:r>
              <a:rPr lang="en-US"/>
              <a:t>Name of Initiative</a:t>
            </a:r>
            <a:endParaRPr lang="en-US" dirty="0"/>
          </a:p>
        </p:txBody>
      </p:sp>
      <p:sp>
        <p:nvSpPr>
          <p:cNvPr id="8" name="Slide Number Placeholder 7"/>
          <p:cNvSpPr>
            <a:spLocks noGrp="1"/>
          </p:cNvSpPr>
          <p:nvPr>
            <p:ph type="sldNum" sz="quarter" idx="11"/>
          </p:nvPr>
        </p:nvSpPr>
        <p:spPr/>
        <p:txBody>
          <a:bodyPr/>
          <a:lstStyle/>
          <a:p>
            <a:fld id="{DD253308-F9C5-4FCB-8415-6DEE77C16A35}" type="slidenum">
              <a:rPr lang="en-US" smtClean="0"/>
              <a:pPr/>
              <a:t>‹#›</a:t>
            </a:fld>
            <a:endParaRPr lang="en-US"/>
          </a:p>
        </p:txBody>
      </p:sp>
    </p:spTree>
    <p:extLst>
      <p:ext uri="{BB962C8B-B14F-4D97-AF65-F5344CB8AC3E}">
        <p14:creationId xmlns:p14="http://schemas.microsoft.com/office/powerpoint/2010/main" val="405616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Emphasi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p:nvPr userDrawn="1"/>
        </p:nvSpPr>
        <p:spPr>
          <a:xfrm>
            <a:off x="0" y="6503504"/>
            <a:ext cx="12192000" cy="384735"/>
          </a:xfrm>
          <a:prstGeom prst="rect">
            <a:avLst/>
          </a:prstGeom>
          <a:solidFill>
            <a:srgbClr val="003D7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rgbClr val="002C77"/>
              </a:solidFill>
            </a:endParaRPr>
          </a:p>
        </p:txBody>
      </p:sp>
      <p:sp>
        <p:nvSpPr>
          <p:cNvPr id="9" name="Freeform 8"/>
          <p:cNvSpPr/>
          <p:nvPr userDrawn="1"/>
        </p:nvSpPr>
        <p:spPr>
          <a:xfrm>
            <a:off x="0" y="6503504"/>
            <a:ext cx="1600200" cy="384735"/>
          </a:xfrm>
          <a:custGeom>
            <a:avLst/>
            <a:gdLst>
              <a:gd name="connsiteX0" fmla="*/ 0 w 1600200"/>
              <a:gd name="connsiteY0" fmla="*/ 0 h 384735"/>
              <a:gd name="connsiteX1" fmla="*/ 1472137 w 1600200"/>
              <a:gd name="connsiteY1" fmla="*/ 0 h 384735"/>
              <a:gd name="connsiteX2" fmla="*/ 1600200 w 1600200"/>
              <a:gd name="connsiteY2" fmla="*/ 384735 h 384735"/>
              <a:gd name="connsiteX3" fmla="*/ 0 w 1600200"/>
              <a:gd name="connsiteY3" fmla="*/ 384735 h 384735"/>
            </a:gdLst>
            <a:ahLst/>
            <a:cxnLst>
              <a:cxn ang="0">
                <a:pos x="connsiteX0" y="connsiteY0"/>
              </a:cxn>
              <a:cxn ang="0">
                <a:pos x="connsiteX1" y="connsiteY1"/>
              </a:cxn>
              <a:cxn ang="0">
                <a:pos x="connsiteX2" y="connsiteY2"/>
              </a:cxn>
              <a:cxn ang="0">
                <a:pos x="connsiteX3" y="connsiteY3"/>
              </a:cxn>
            </a:cxnLst>
            <a:rect l="l" t="t" r="r" b="b"/>
            <a:pathLst>
              <a:path w="1600200" h="384735">
                <a:moveTo>
                  <a:pt x="0" y="0"/>
                </a:moveTo>
                <a:lnTo>
                  <a:pt x="1472137" y="0"/>
                </a:lnTo>
                <a:lnTo>
                  <a:pt x="1600200" y="384735"/>
                </a:lnTo>
                <a:lnTo>
                  <a:pt x="0" y="384735"/>
                </a:ln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7" name="Footer Placeholder 6"/>
          <p:cNvSpPr>
            <a:spLocks noGrp="1"/>
          </p:cNvSpPr>
          <p:nvPr>
            <p:ph type="ftr" sz="quarter" idx="10"/>
          </p:nvPr>
        </p:nvSpPr>
        <p:spPr/>
        <p:txBody>
          <a:bodyPr/>
          <a:lstStyle/>
          <a:p>
            <a:r>
              <a:rPr lang="en-US"/>
              <a:t>Name of Initiative</a:t>
            </a:r>
            <a:endParaRPr lang="en-US" dirty="0"/>
          </a:p>
        </p:txBody>
      </p:sp>
      <p:sp>
        <p:nvSpPr>
          <p:cNvPr id="8" name="Slide Number Placeholder 7"/>
          <p:cNvSpPr>
            <a:spLocks noGrp="1"/>
          </p:cNvSpPr>
          <p:nvPr>
            <p:ph type="sldNum" sz="quarter" idx="11"/>
          </p:nvPr>
        </p:nvSpPr>
        <p:spPr/>
        <p:txBody>
          <a:bodyPr/>
          <a:lstStyle/>
          <a:p>
            <a:fld id="{DD253308-F9C5-4FCB-8415-6DEE77C16A35}" type="slidenum">
              <a:rPr lang="en-US" smtClean="0"/>
              <a:pPr/>
              <a:t>‹#›</a:t>
            </a:fld>
            <a:endParaRPr lang="en-US"/>
          </a:p>
        </p:txBody>
      </p:sp>
      <p:pic>
        <p:nvPicPr>
          <p:cNvPr id="11" name="Picture 10"/>
          <p:cNvPicPr>
            <a:picLocks noChangeAspect="1"/>
          </p:cNvPicPr>
          <p:nvPr userDrawn="1"/>
        </p:nvPicPr>
        <p:blipFill>
          <a:blip r:embed="rId2"/>
          <a:stretch>
            <a:fillRect/>
          </a:stretch>
        </p:blipFill>
        <p:spPr>
          <a:xfrm>
            <a:off x="152402" y="6595711"/>
            <a:ext cx="914444" cy="173098"/>
          </a:xfrm>
          <a:prstGeom prst="rect">
            <a:avLst/>
          </a:prstGeom>
        </p:spPr>
      </p:pic>
    </p:spTree>
    <p:extLst>
      <p:ext uri="{BB962C8B-B14F-4D97-AF65-F5344CB8AC3E}">
        <p14:creationId xmlns:p14="http://schemas.microsoft.com/office/powerpoint/2010/main" val="319557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4026944"/>
            <a:ext cx="10515600" cy="535531"/>
          </a:xfrm>
        </p:spPr>
        <p:txBody>
          <a:bodyPr anchor="b"/>
          <a:lstStyle>
            <a:lvl1pPr>
              <a:defRPr sz="32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Freeform 9"/>
          <p:cNvSpPr/>
          <p:nvPr userDrawn="1"/>
        </p:nvSpPr>
        <p:spPr>
          <a:xfrm rot="10800000" flipH="1">
            <a:off x="9377707" y="0"/>
            <a:ext cx="2814298" cy="6858000"/>
          </a:xfrm>
          <a:custGeom>
            <a:avLst/>
            <a:gdLst>
              <a:gd name="connsiteX0" fmla="*/ 0 w 2814298"/>
              <a:gd name="connsiteY0" fmla="*/ 6858000 h 6858000"/>
              <a:gd name="connsiteX1" fmla="*/ 2814298 w 2814298"/>
              <a:gd name="connsiteY1" fmla="*/ 6858000 h 6858000"/>
              <a:gd name="connsiteX2" fmla="*/ 2814298 w 2814298"/>
              <a:gd name="connsiteY2" fmla="*/ 0 h 6858000"/>
              <a:gd name="connsiteX3" fmla="*/ 2290436 w 2814298"/>
              <a:gd name="connsiteY3" fmla="*/ 0 h 6858000"/>
            </a:gdLst>
            <a:ahLst/>
            <a:cxnLst>
              <a:cxn ang="0">
                <a:pos x="connsiteX0" y="connsiteY0"/>
              </a:cxn>
              <a:cxn ang="0">
                <a:pos x="connsiteX1" y="connsiteY1"/>
              </a:cxn>
              <a:cxn ang="0">
                <a:pos x="connsiteX2" y="connsiteY2"/>
              </a:cxn>
              <a:cxn ang="0">
                <a:pos x="connsiteX3" y="connsiteY3"/>
              </a:cxn>
            </a:cxnLst>
            <a:rect l="l" t="t" r="r" b="b"/>
            <a:pathLst>
              <a:path w="2814298" h="6858000">
                <a:moveTo>
                  <a:pt x="0" y="6858000"/>
                </a:moveTo>
                <a:lnTo>
                  <a:pt x="2814298" y="6858000"/>
                </a:lnTo>
                <a:lnTo>
                  <a:pt x="2814298" y="0"/>
                </a:lnTo>
                <a:lnTo>
                  <a:pt x="2290436" y="0"/>
                </a:lnTo>
                <a:close/>
              </a:path>
            </a:pathLst>
          </a:custGeom>
          <a:solidFill>
            <a:srgbClr val="0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p:cNvSpPr/>
          <p:nvPr userDrawn="1"/>
        </p:nvSpPr>
        <p:spPr>
          <a:xfrm rot="5400000" flipV="1">
            <a:off x="7922680" y="2588676"/>
            <a:ext cx="2137767" cy="6400882"/>
          </a:xfrm>
          <a:custGeom>
            <a:avLst/>
            <a:gdLst>
              <a:gd name="connsiteX0" fmla="*/ 0 w 1573014"/>
              <a:gd name="connsiteY0" fmla="*/ 4709905 h 4709905"/>
              <a:gd name="connsiteX1" fmla="*/ 1573014 w 1573014"/>
              <a:gd name="connsiteY1" fmla="*/ 4709905 h 4709905"/>
              <a:gd name="connsiteX2" fmla="*/ 1573014 w 1573014"/>
              <a:gd name="connsiteY2" fmla="*/ 0 h 4709905"/>
            </a:gdLst>
            <a:ahLst/>
            <a:cxnLst>
              <a:cxn ang="0">
                <a:pos x="connsiteX0" y="connsiteY0"/>
              </a:cxn>
              <a:cxn ang="0">
                <a:pos x="connsiteX1" y="connsiteY1"/>
              </a:cxn>
              <a:cxn ang="0">
                <a:pos x="connsiteX2" y="connsiteY2"/>
              </a:cxn>
            </a:cxnLst>
            <a:rect l="l" t="t" r="r" b="b"/>
            <a:pathLst>
              <a:path w="1573014" h="4709905">
                <a:moveTo>
                  <a:pt x="0" y="4709905"/>
                </a:moveTo>
                <a:lnTo>
                  <a:pt x="1573014" y="4709905"/>
                </a:lnTo>
                <a:lnTo>
                  <a:pt x="1573014" y="0"/>
                </a:lnTo>
                <a:close/>
              </a:path>
            </a:pathLst>
          </a:custGeom>
          <a:solidFill>
            <a:srgbClr val="0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2276310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hasCustomPrompt="1"/>
          </p:nvPr>
        </p:nvSpPr>
        <p:spPr>
          <a:xfrm>
            <a:off x="839788" y="1681163"/>
            <a:ext cx="5157787" cy="823912"/>
          </a:xfrm>
        </p:spPr>
        <p:txBody>
          <a:bodyPr anchor="b">
            <a:normAutofit/>
          </a:bodyPr>
          <a:lstStyle>
            <a:lvl1pPr marL="0" indent="0">
              <a:buNone/>
              <a:defRPr sz="140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172200" y="1681163"/>
            <a:ext cx="5183188" cy="823912"/>
          </a:xfrm>
        </p:spPr>
        <p:txBody>
          <a:bodyPr anchor="b">
            <a:normAutofit/>
          </a:bodyPr>
          <a:lstStyle>
            <a:lvl1pPr marL="0" indent="0">
              <a:buNone/>
              <a:defRPr sz="140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9"/>
          <p:cNvSpPr>
            <a:spLocks noGrp="1"/>
          </p:cNvSpPr>
          <p:nvPr>
            <p:ph type="ftr" sz="quarter" idx="10"/>
          </p:nvPr>
        </p:nvSpPr>
        <p:spPr/>
        <p:txBody>
          <a:bodyPr/>
          <a:lstStyle/>
          <a:p>
            <a:r>
              <a:rPr lang="en-US"/>
              <a:t>Name of Initiative</a:t>
            </a:r>
            <a:endParaRPr lang="en-US" dirty="0"/>
          </a:p>
        </p:txBody>
      </p:sp>
      <p:sp>
        <p:nvSpPr>
          <p:cNvPr id="11" name="Slide Number Placeholder 10"/>
          <p:cNvSpPr>
            <a:spLocks noGrp="1"/>
          </p:cNvSpPr>
          <p:nvPr>
            <p:ph type="sldNum" sz="quarter" idx="11"/>
          </p:nvPr>
        </p:nvSpPr>
        <p:spPr/>
        <p:txBody>
          <a:bodyPr/>
          <a:lstStyle/>
          <a:p>
            <a:fld id="{DD253308-F9C5-4FCB-8415-6DEE77C16A35}" type="slidenum">
              <a:rPr lang="en-US" smtClean="0"/>
              <a:pPr/>
              <a:t>‹#›</a:t>
            </a:fld>
            <a:endParaRPr lang="en-US"/>
          </a:p>
        </p:txBody>
      </p:sp>
    </p:spTree>
    <p:extLst>
      <p:ext uri="{BB962C8B-B14F-4D97-AF65-F5344CB8AC3E}">
        <p14:creationId xmlns:p14="http://schemas.microsoft.com/office/powerpoint/2010/main" val="2663020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189470"/>
            <a:ext cx="3932237" cy="867930"/>
          </a:xfrm>
        </p:spPr>
        <p:txBody>
          <a:bodyPr anchor="b"/>
          <a:lstStyle>
            <a:lvl1pPr>
              <a:defRPr sz="28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2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8" name="Footer Placeholder 7"/>
          <p:cNvSpPr>
            <a:spLocks noGrp="1"/>
          </p:cNvSpPr>
          <p:nvPr>
            <p:ph type="ftr" sz="quarter" idx="10"/>
          </p:nvPr>
        </p:nvSpPr>
        <p:spPr/>
        <p:txBody>
          <a:bodyPr/>
          <a:lstStyle/>
          <a:p>
            <a:r>
              <a:rPr lang="en-US"/>
              <a:t>Name of Initiative</a:t>
            </a:r>
            <a:endParaRPr lang="en-US" dirty="0"/>
          </a:p>
        </p:txBody>
      </p:sp>
      <p:sp>
        <p:nvSpPr>
          <p:cNvPr id="9" name="Slide Number Placeholder 8"/>
          <p:cNvSpPr>
            <a:spLocks noGrp="1"/>
          </p:cNvSpPr>
          <p:nvPr>
            <p:ph type="sldNum" sz="quarter" idx="11"/>
          </p:nvPr>
        </p:nvSpPr>
        <p:spPr/>
        <p:txBody>
          <a:bodyPr/>
          <a:lstStyle/>
          <a:p>
            <a:fld id="{DD253308-F9C5-4FCB-8415-6DEE77C16A35}" type="slidenum">
              <a:rPr lang="en-US" smtClean="0"/>
              <a:pPr/>
              <a:t>‹#›</a:t>
            </a:fld>
            <a:endParaRPr lang="en-US"/>
          </a:p>
        </p:txBody>
      </p:sp>
    </p:spTree>
    <p:extLst>
      <p:ext uri="{BB962C8B-B14F-4D97-AF65-F5344CB8AC3E}">
        <p14:creationId xmlns:p14="http://schemas.microsoft.com/office/powerpoint/2010/main" val="405982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Footer Placeholder 5"/>
          <p:cNvSpPr>
            <a:spLocks noGrp="1"/>
          </p:cNvSpPr>
          <p:nvPr>
            <p:ph type="ftr" sz="quarter" idx="10"/>
          </p:nvPr>
        </p:nvSpPr>
        <p:spPr/>
        <p:txBody>
          <a:bodyPr/>
          <a:lstStyle/>
          <a:p>
            <a:r>
              <a:rPr lang="en-US"/>
              <a:t>Name of Initiative</a:t>
            </a:r>
            <a:endParaRPr lang="en-US" dirty="0"/>
          </a:p>
        </p:txBody>
      </p:sp>
      <p:sp>
        <p:nvSpPr>
          <p:cNvPr id="7" name="Slide Number Placeholder 6"/>
          <p:cNvSpPr>
            <a:spLocks noGrp="1"/>
          </p:cNvSpPr>
          <p:nvPr>
            <p:ph type="sldNum" sz="quarter" idx="11"/>
          </p:nvPr>
        </p:nvSpPr>
        <p:spPr/>
        <p:txBody>
          <a:bodyPr/>
          <a:lstStyle/>
          <a:p>
            <a:fld id="{DD253308-F9C5-4FCB-8415-6DEE77C16A35}" type="slidenum">
              <a:rPr lang="en-US" smtClean="0"/>
              <a:pPr/>
              <a:t>‹#›</a:t>
            </a:fld>
            <a:endParaRPr lang="en-US"/>
          </a:p>
        </p:txBody>
      </p:sp>
    </p:spTree>
    <p:extLst>
      <p:ext uri="{BB962C8B-B14F-4D97-AF65-F5344CB8AC3E}">
        <p14:creationId xmlns:p14="http://schemas.microsoft.com/office/powerpoint/2010/main" val="4290317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125"/>
            <a:ext cx="10515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10"/>
          </p:nvPr>
        </p:nvSpPr>
        <p:spPr/>
        <p:txBody>
          <a:bodyPr/>
          <a:lstStyle/>
          <a:p>
            <a:r>
              <a:rPr lang="en-US"/>
              <a:t>Name of Initiative</a:t>
            </a:r>
            <a:endParaRPr lang="en-US" dirty="0"/>
          </a:p>
        </p:txBody>
      </p:sp>
      <p:sp>
        <p:nvSpPr>
          <p:cNvPr id="8" name="Slide Number Placeholder 7"/>
          <p:cNvSpPr>
            <a:spLocks noGrp="1"/>
          </p:cNvSpPr>
          <p:nvPr>
            <p:ph type="sldNum" sz="quarter" idx="11"/>
          </p:nvPr>
        </p:nvSpPr>
        <p:spPr/>
        <p:txBody>
          <a:bodyPr/>
          <a:lstStyle/>
          <a:p>
            <a:fld id="{DD253308-F9C5-4FCB-8415-6DEE77C16A35}" type="slidenum">
              <a:rPr lang="en-US" smtClean="0"/>
              <a:pPr/>
              <a:t>‹#›</a:t>
            </a:fld>
            <a:endParaRPr lang="en-US"/>
          </a:p>
        </p:txBody>
      </p:sp>
    </p:spTree>
    <p:extLst>
      <p:ext uri="{BB962C8B-B14F-4D97-AF65-F5344CB8AC3E}">
        <p14:creationId xmlns:p14="http://schemas.microsoft.com/office/powerpoint/2010/main" val="1969943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Image with Text">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Name of Initiative</a:t>
            </a:r>
            <a:endParaRPr lang="en-US" dirty="0"/>
          </a:p>
        </p:txBody>
      </p:sp>
      <p:sp>
        <p:nvSpPr>
          <p:cNvPr id="6" name="Slide Number Placeholder 5"/>
          <p:cNvSpPr>
            <a:spLocks noGrp="1"/>
          </p:cNvSpPr>
          <p:nvPr>
            <p:ph type="sldNum" sz="quarter" idx="11"/>
          </p:nvPr>
        </p:nvSpPr>
        <p:spPr/>
        <p:txBody>
          <a:bodyPr/>
          <a:lstStyle/>
          <a:p>
            <a:fld id="{DD253308-F9C5-4FCB-8415-6DEE77C16A35}" type="slidenum">
              <a:rPr lang="en-US" smtClean="0"/>
              <a:pPr/>
              <a:t>‹#›</a:t>
            </a:fld>
            <a:endParaRPr lang="en-US"/>
          </a:p>
        </p:txBody>
      </p:sp>
      <p:sp>
        <p:nvSpPr>
          <p:cNvPr id="3" name="Picture Placeholder 2"/>
          <p:cNvSpPr>
            <a:spLocks noGrp="1"/>
          </p:cNvSpPr>
          <p:nvPr>
            <p:ph type="pic" sz="quarter" idx="12" hasCustomPrompt="1"/>
          </p:nvPr>
        </p:nvSpPr>
        <p:spPr>
          <a:xfrm>
            <a:off x="0" y="0"/>
            <a:ext cx="12192000" cy="6858000"/>
          </a:xfrm>
        </p:spPr>
        <p:txBody>
          <a:bodyPr/>
          <a:lstStyle>
            <a:lvl1pPr>
              <a:defRPr baseline="0"/>
            </a:lvl1pPr>
          </a:lstStyle>
          <a:p>
            <a:r>
              <a:rPr lang="en-US" dirty="0"/>
              <a:t>Click Icon to Add Picture</a:t>
            </a:r>
          </a:p>
        </p:txBody>
      </p:sp>
      <p:sp>
        <p:nvSpPr>
          <p:cNvPr id="7" name="Text Placeholder 3"/>
          <p:cNvSpPr>
            <a:spLocks noGrp="1"/>
          </p:cNvSpPr>
          <p:nvPr>
            <p:ph type="body" sz="half" idx="2"/>
          </p:nvPr>
        </p:nvSpPr>
        <p:spPr>
          <a:xfrm>
            <a:off x="629841" y="2057400"/>
            <a:ext cx="2949178" cy="3811588"/>
          </a:xfrm>
          <a:solidFill>
            <a:schemeClr val="accent1">
              <a:alpha val="85000"/>
            </a:schemeClr>
          </a:solidFill>
        </p:spPr>
        <p:txBody>
          <a:bodyPr lIns="274320" tIns="274320" rIns="274320" bIns="274320"/>
          <a:lstStyle>
            <a:lvl1pPr marL="0" indent="0">
              <a:buNone/>
              <a:defRPr sz="1400" b="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413731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5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tmplLst>
          <p:tmpl>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503504"/>
            <a:ext cx="12192000" cy="3847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rgbClr val="002C77"/>
              </a:solidFill>
            </a:endParaRPr>
          </a:p>
        </p:txBody>
      </p:sp>
      <p:sp>
        <p:nvSpPr>
          <p:cNvPr id="10" name="Freeform 9"/>
          <p:cNvSpPr/>
          <p:nvPr userDrawn="1"/>
        </p:nvSpPr>
        <p:spPr>
          <a:xfrm>
            <a:off x="0" y="6503504"/>
            <a:ext cx="1600200" cy="384735"/>
          </a:xfrm>
          <a:custGeom>
            <a:avLst/>
            <a:gdLst>
              <a:gd name="connsiteX0" fmla="*/ 0 w 1600200"/>
              <a:gd name="connsiteY0" fmla="*/ 0 h 384735"/>
              <a:gd name="connsiteX1" fmla="*/ 1472137 w 1600200"/>
              <a:gd name="connsiteY1" fmla="*/ 0 h 384735"/>
              <a:gd name="connsiteX2" fmla="*/ 1600200 w 1600200"/>
              <a:gd name="connsiteY2" fmla="*/ 384735 h 384735"/>
              <a:gd name="connsiteX3" fmla="*/ 0 w 1600200"/>
              <a:gd name="connsiteY3" fmla="*/ 384735 h 384735"/>
            </a:gdLst>
            <a:ahLst/>
            <a:cxnLst>
              <a:cxn ang="0">
                <a:pos x="connsiteX0" y="connsiteY0"/>
              </a:cxn>
              <a:cxn ang="0">
                <a:pos x="connsiteX1" y="connsiteY1"/>
              </a:cxn>
              <a:cxn ang="0">
                <a:pos x="connsiteX2" y="connsiteY2"/>
              </a:cxn>
              <a:cxn ang="0">
                <a:pos x="connsiteX3" y="connsiteY3"/>
              </a:cxn>
            </a:cxnLst>
            <a:rect l="l" t="t" r="r" b="b"/>
            <a:pathLst>
              <a:path w="1600200" h="384735">
                <a:moveTo>
                  <a:pt x="0" y="0"/>
                </a:moveTo>
                <a:lnTo>
                  <a:pt x="1472137" y="0"/>
                </a:lnTo>
                <a:lnTo>
                  <a:pt x="1600200" y="384735"/>
                </a:lnTo>
                <a:lnTo>
                  <a:pt x="0" y="384735"/>
                </a:lnTo>
                <a:close/>
              </a:path>
            </a:pathLst>
          </a:custGeom>
          <a:solidFill>
            <a:srgbClr val="0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pic>
        <p:nvPicPr>
          <p:cNvPr id="4" name="Picture 3"/>
          <p:cNvPicPr>
            <a:picLocks noChangeAspect="1"/>
          </p:cNvPicPr>
          <p:nvPr userDrawn="1"/>
        </p:nvPicPr>
        <p:blipFill>
          <a:blip r:embed="rId14"/>
          <a:stretch>
            <a:fillRect/>
          </a:stretch>
        </p:blipFill>
        <p:spPr>
          <a:xfrm>
            <a:off x="152402" y="6595711"/>
            <a:ext cx="914444" cy="173098"/>
          </a:xfrm>
          <a:prstGeom prst="rect">
            <a:avLst/>
          </a:prstGeom>
        </p:spPr>
      </p:pic>
      <p:sp>
        <p:nvSpPr>
          <p:cNvPr id="2" name="Title Placeholder 1"/>
          <p:cNvSpPr>
            <a:spLocks noGrp="1"/>
          </p:cNvSpPr>
          <p:nvPr>
            <p:ph type="title"/>
          </p:nvPr>
        </p:nvSpPr>
        <p:spPr>
          <a:xfrm>
            <a:off x="838200" y="365125"/>
            <a:ext cx="10515600" cy="480131"/>
          </a:xfrm>
          <a:prstGeom prst="rect">
            <a:avLst/>
          </a:prstGeom>
        </p:spPr>
        <p:txBody>
          <a:bodyPr vert="horz" lIns="0" tIns="45720" rIns="0" bIns="45720" rtlCol="0" anchor="t" anchorCtr="0">
            <a:spAutoFit/>
          </a:bodyPr>
          <a:lstStyle/>
          <a:p>
            <a:r>
              <a:rPr lang="en-US" dirty="0"/>
              <a:t>Click to edit Master title style</a:t>
            </a:r>
          </a:p>
        </p:txBody>
      </p:sp>
      <p:sp>
        <p:nvSpPr>
          <p:cNvPr id="3" name="Text Placeholder 2"/>
          <p:cNvSpPr>
            <a:spLocks noGrp="1"/>
          </p:cNvSpPr>
          <p:nvPr>
            <p:ph type="body" idx="1"/>
          </p:nvPr>
        </p:nvSpPr>
        <p:spPr>
          <a:xfrm>
            <a:off x="838200" y="1310108"/>
            <a:ext cx="10515600" cy="4351338"/>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7928904" y="6513308"/>
            <a:ext cx="4114800" cy="365125"/>
          </a:xfrm>
          <a:prstGeom prst="rect">
            <a:avLst/>
          </a:prstGeom>
        </p:spPr>
        <p:txBody>
          <a:bodyPr vert="horz" lIns="91440" tIns="45720" rIns="91440" bIns="45720" rtlCol="0" anchor="ctr"/>
          <a:lstStyle>
            <a:lvl1pPr algn="r">
              <a:defRPr sz="1000">
                <a:solidFill>
                  <a:srgbClr val="AFAFAF"/>
                </a:solidFill>
              </a:defRPr>
            </a:lvl1pPr>
          </a:lstStyle>
          <a:p>
            <a:r>
              <a:rPr lang="en-US" dirty="0"/>
              <a:t>Name of Initiative</a:t>
            </a:r>
          </a:p>
        </p:txBody>
      </p:sp>
      <p:sp>
        <p:nvSpPr>
          <p:cNvPr id="6" name="Slide Number Placeholder 5"/>
          <p:cNvSpPr>
            <a:spLocks noGrp="1"/>
          </p:cNvSpPr>
          <p:nvPr>
            <p:ph type="sldNum" sz="quarter" idx="4"/>
          </p:nvPr>
        </p:nvSpPr>
        <p:spPr>
          <a:xfrm>
            <a:off x="9300504" y="6126298"/>
            <a:ext cx="2743200" cy="365125"/>
          </a:xfrm>
          <a:prstGeom prst="rect">
            <a:avLst/>
          </a:prstGeom>
        </p:spPr>
        <p:txBody>
          <a:bodyPr vert="horz" lIns="91440" tIns="45720" rIns="91440" bIns="45720" rtlCol="0" anchor="ctr"/>
          <a:lstStyle>
            <a:lvl1pPr algn="r">
              <a:defRPr sz="1000" b="1">
                <a:solidFill>
                  <a:srgbClr val="AFAFAF"/>
                </a:solidFill>
              </a:defRPr>
            </a:lvl1pPr>
          </a:lstStyle>
          <a:p>
            <a:fld id="{DD253308-F9C5-4FCB-8415-6DEE77C16A35}" type="slidenum">
              <a:rPr lang="en-US" smtClean="0"/>
              <a:pPr/>
              <a:t>‹#›</a:t>
            </a:fld>
            <a:endParaRPr lang="en-US"/>
          </a:p>
        </p:txBody>
      </p:sp>
    </p:spTree>
    <p:extLst>
      <p:ext uri="{BB962C8B-B14F-4D97-AF65-F5344CB8AC3E}">
        <p14:creationId xmlns:p14="http://schemas.microsoft.com/office/powerpoint/2010/main" val="3253037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1" r:id="rId4"/>
    <p:sldLayoutId id="2147483653" r:id="rId5"/>
    <p:sldLayoutId id="2147483656" r:id="rId6"/>
    <p:sldLayoutId id="2147483654" r:id="rId7"/>
    <p:sldLayoutId id="2147483662" r:id="rId8"/>
    <p:sldLayoutId id="2147483663" r:id="rId9"/>
    <p:sldLayoutId id="2147483655" r:id="rId10"/>
    <p:sldLayoutId id="2147483659" r:id="rId11"/>
    <p:sldLayoutId id="2147483661" r:id="rId12"/>
  </p:sldLayoutIdLst>
  <p:hf hdr="0" dt="0"/>
  <p:txStyles>
    <p:titleStyle>
      <a:lvl1pPr algn="l" defTabSz="914400" rtl="0" eaLnBrk="1" latinLnBrk="0" hangingPunct="1">
        <a:lnSpc>
          <a:spcPct val="90000"/>
        </a:lnSpc>
        <a:spcBef>
          <a:spcPct val="0"/>
        </a:spcBef>
        <a:buNone/>
        <a:defRPr sz="2800" kern="1200">
          <a:solidFill>
            <a:srgbClr val="C5093B"/>
          </a:solidFill>
          <a:latin typeface="+mj-lt"/>
          <a:ea typeface="+mj-ea"/>
          <a:cs typeface="+mj-cs"/>
        </a:defRPr>
      </a:lvl1pPr>
    </p:titleStyle>
    <p:bodyStyle>
      <a:lvl1pPr marL="0" indent="0" algn="l" defTabSz="914400" rtl="0" eaLnBrk="1" latinLnBrk="0" hangingPunct="1">
        <a:lnSpc>
          <a:spcPct val="113000"/>
        </a:lnSpc>
        <a:spcBef>
          <a:spcPts val="800"/>
        </a:spcBef>
        <a:spcAft>
          <a:spcPts val="200"/>
        </a:spcAft>
        <a:buFont typeface="Arial" panose="020B0604020202020204" pitchFamily="34" charset="0"/>
        <a:buNone/>
        <a:defRPr sz="2200" kern="1200">
          <a:solidFill>
            <a:schemeClr val="tx2"/>
          </a:solidFill>
          <a:latin typeface="+mn-lt"/>
          <a:ea typeface="+mn-ea"/>
          <a:cs typeface="+mn-cs"/>
        </a:defRPr>
      </a:lvl1pPr>
      <a:lvl2pPr marL="457200" indent="0" algn="l" defTabSz="914400" rtl="0" eaLnBrk="1" latinLnBrk="0" hangingPunct="1">
        <a:lnSpc>
          <a:spcPct val="113000"/>
        </a:lnSpc>
        <a:spcBef>
          <a:spcPts val="800"/>
        </a:spcBef>
        <a:spcAft>
          <a:spcPts val="200"/>
        </a:spcAft>
        <a:buFont typeface="Arial" panose="020B0604020202020204" pitchFamily="34" charset="0"/>
        <a:buNone/>
        <a:defRPr sz="1600" kern="1200">
          <a:solidFill>
            <a:schemeClr val="tx2"/>
          </a:solidFill>
          <a:latin typeface="+mn-lt"/>
          <a:ea typeface="+mn-ea"/>
          <a:cs typeface="+mn-cs"/>
        </a:defRPr>
      </a:lvl2pPr>
      <a:lvl3pPr marL="914400" indent="0" algn="l" defTabSz="914400" rtl="0" eaLnBrk="1" latinLnBrk="0" hangingPunct="1">
        <a:lnSpc>
          <a:spcPct val="113000"/>
        </a:lnSpc>
        <a:spcBef>
          <a:spcPts val="800"/>
        </a:spcBef>
        <a:spcAft>
          <a:spcPts val="200"/>
        </a:spcAft>
        <a:buFont typeface="Arial" panose="020B0604020202020204" pitchFamily="34" charset="0"/>
        <a:buNone/>
        <a:defRPr sz="1600" kern="1200">
          <a:solidFill>
            <a:schemeClr val="tx2"/>
          </a:solidFill>
          <a:latin typeface="+mn-lt"/>
          <a:ea typeface="+mn-ea"/>
          <a:cs typeface="+mn-cs"/>
        </a:defRPr>
      </a:lvl3pPr>
      <a:lvl4pPr marL="1371600" indent="0" algn="l" defTabSz="914400" rtl="0" eaLnBrk="1" latinLnBrk="0" hangingPunct="1">
        <a:lnSpc>
          <a:spcPct val="113000"/>
        </a:lnSpc>
        <a:spcBef>
          <a:spcPts val="800"/>
        </a:spcBef>
        <a:spcAft>
          <a:spcPts val="200"/>
        </a:spcAft>
        <a:buFont typeface="Arial" panose="020B0604020202020204" pitchFamily="34" charset="0"/>
        <a:buNone/>
        <a:defRPr sz="1600" kern="1200">
          <a:solidFill>
            <a:schemeClr val="tx2"/>
          </a:solidFill>
          <a:latin typeface="+mn-lt"/>
          <a:ea typeface="+mn-ea"/>
          <a:cs typeface="+mn-cs"/>
        </a:defRPr>
      </a:lvl4pPr>
      <a:lvl5pPr marL="1828800" indent="0" algn="l" defTabSz="914400" rtl="0" eaLnBrk="1" latinLnBrk="0" hangingPunct="1">
        <a:lnSpc>
          <a:spcPct val="113000"/>
        </a:lnSpc>
        <a:spcBef>
          <a:spcPts val="800"/>
        </a:spcBef>
        <a:spcAft>
          <a:spcPts val="200"/>
        </a:spcAft>
        <a:buFont typeface="Arial" panose="020B0604020202020204" pitchFamily="34" charset="0"/>
        <a:buNone/>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wsj.com/articles/SB117288153945425442?shareToken=stc609c8fcf9cd4ef294764444d54b3b6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Garamond" panose="02020404030301010803" pitchFamily="18" charset="0"/>
              </a:rPr>
              <a:t>I/B/E/S</a:t>
            </a:r>
            <a:r>
              <a:rPr lang="en-US" dirty="0"/>
              <a:t> @WRDS 101</a:t>
            </a:r>
          </a:p>
        </p:txBody>
      </p:sp>
      <p:sp>
        <p:nvSpPr>
          <p:cNvPr id="3" name="Subtitle 2"/>
          <p:cNvSpPr>
            <a:spLocks noGrp="1"/>
          </p:cNvSpPr>
          <p:nvPr>
            <p:ph type="subTitle" idx="1"/>
          </p:nvPr>
        </p:nvSpPr>
        <p:spPr>
          <a:xfrm>
            <a:off x="575672" y="4550000"/>
            <a:ext cx="9144000" cy="507383"/>
          </a:xfrm>
        </p:spPr>
        <p:txBody>
          <a:bodyPr/>
          <a:lstStyle/>
          <a:p>
            <a:r>
              <a:rPr lang="en-US" dirty="0"/>
              <a:t>Introduction and Research Guide</a:t>
            </a:r>
          </a:p>
        </p:txBody>
      </p:sp>
      <p:sp>
        <p:nvSpPr>
          <p:cNvPr id="6" name="Text Placeholder 5"/>
          <p:cNvSpPr>
            <a:spLocks noGrp="1"/>
          </p:cNvSpPr>
          <p:nvPr>
            <p:ph type="body" sz="quarter" idx="12"/>
          </p:nvPr>
        </p:nvSpPr>
        <p:spPr>
          <a:xfrm>
            <a:off x="575672" y="5337129"/>
            <a:ext cx="9144000" cy="474874"/>
          </a:xfrm>
        </p:spPr>
        <p:txBody>
          <a:bodyPr/>
          <a:lstStyle/>
          <a:p>
            <a:r>
              <a:rPr lang="en-US" dirty="0"/>
              <a:t>Rui Dai Ph.D. CFA</a:t>
            </a:r>
          </a:p>
        </p:txBody>
      </p:sp>
      <p:pic>
        <p:nvPicPr>
          <p:cNvPr id="5" name="Pictur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473730" y="280213"/>
            <a:ext cx="1915251" cy="948223"/>
          </a:xfrm>
          <a:prstGeom prst="rect">
            <a:avLst/>
          </a:prstGeom>
        </p:spPr>
      </p:pic>
    </p:spTree>
    <p:extLst>
      <p:ext uri="{BB962C8B-B14F-4D97-AF65-F5344CB8AC3E}">
        <p14:creationId xmlns:p14="http://schemas.microsoft.com/office/powerpoint/2010/main" val="1546370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Forecasting Time Lines</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sz="2000" dirty="0"/>
              <a:t>Dates:</a:t>
            </a:r>
          </a:p>
          <a:p>
            <a:pPr marL="800100" lvl="1" indent="-342900">
              <a:buFont typeface="Arial" panose="020B0604020202020204" pitchFamily="34" charset="0"/>
              <a:buChar char="•"/>
            </a:pPr>
            <a:r>
              <a:rPr lang="en-US" sz="1400" dirty="0"/>
              <a:t>Announce date(ANNDATS): the date that the </a:t>
            </a:r>
            <a:r>
              <a:rPr lang="en-US" sz="1400" b="1" dirty="0"/>
              <a:t>forecast/actual</a:t>
            </a:r>
            <a:r>
              <a:rPr lang="en-US" sz="1400" dirty="0"/>
              <a:t> was </a:t>
            </a:r>
            <a:r>
              <a:rPr lang="en-US" sz="1400" u="sng" dirty="0"/>
              <a:t>reported</a:t>
            </a:r>
          </a:p>
          <a:p>
            <a:pPr marL="800100" lvl="1" indent="-342900">
              <a:buFont typeface="Arial" panose="020B0604020202020204" pitchFamily="34" charset="0"/>
              <a:buChar char="•"/>
            </a:pPr>
            <a:r>
              <a:rPr lang="en-US" sz="1400" dirty="0"/>
              <a:t>Activation date(ACTDATS): the date that the </a:t>
            </a:r>
            <a:r>
              <a:rPr lang="en-US" sz="1400" b="1" dirty="0"/>
              <a:t>forecast/actual </a:t>
            </a:r>
            <a:r>
              <a:rPr lang="en-US" sz="1400" dirty="0"/>
              <a:t>was </a:t>
            </a:r>
            <a:r>
              <a:rPr lang="en-US" sz="1400" u="sng" dirty="0"/>
              <a:t>recorded</a:t>
            </a:r>
            <a:r>
              <a:rPr lang="en-US" sz="1400" dirty="0"/>
              <a:t> by the data vendor</a:t>
            </a:r>
            <a:endParaRPr lang="en-US" sz="1400" u="sng" dirty="0"/>
          </a:p>
          <a:p>
            <a:pPr marL="800100" lvl="1" indent="-342900">
              <a:buFont typeface="Arial" panose="020B0604020202020204" pitchFamily="34" charset="0"/>
              <a:buChar char="•"/>
            </a:pPr>
            <a:r>
              <a:rPr lang="en-US" sz="1400" dirty="0"/>
              <a:t>Forecast Period End Date (FPEDATS): the date to which the estimate applies</a:t>
            </a:r>
          </a:p>
          <a:p>
            <a:pPr marL="800100" lvl="1" indent="-342900">
              <a:buFont typeface="Arial" panose="020B0604020202020204" pitchFamily="34" charset="0"/>
              <a:buChar char="•"/>
            </a:pPr>
            <a:r>
              <a:rPr lang="en-US" sz="1400" dirty="0"/>
              <a:t>Review Date (REVDATS): most recent date that an estimate was confirmed as accurate</a:t>
            </a:r>
          </a:p>
          <a:p>
            <a:pPr marL="800100" lvl="1" indent="-342900">
              <a:buFont typeface="Arial" panose="020B0604020202020204" pitchFamily="34" charset="0"/>
              <a:buChar char="•"/>
            </a:pPr>
            <a:r>
              <a:rPr lang="en-US" sz="1400" dirty="0"/>
              <a:t>Statistical Period (STATPERS): the date in a month summary statistics of estimates are calculated </a:t>
            </a:r>
          </a:p>
          <a:p>
            <a:endParaRPr lang="en-US" dirty="0"/>
          </a:p>
        </p:txBody>
      </p:sp>
      <p:sp>
        <p:nvSpPr>
          <p:cNvPr id="4" name="Footer Placeholder 3"/>
          <p:cNvSpPr>
            <a:spLocks noGrp="1"/>
          </p:cNvSpPr>
          <p:nvPr>
            <p:ph type="ftr" sz="quarter" idx="10"/>
          </p:nvPr>
        </p:nvSpPr>
        <p:spPr/>
        <p:txBody>
          <a:bodyPr/>
          <a:lstStyle/>
          <a:p>
            <a:r>
              <a:rPr lang="en-US" dirty="0"/>
              <a:t>Rui Dai, Ph.D. CFA</a:t>
            </a:r>
          </a:p>
        </p:txBody>
      </p:sp>
      <p:sp>
        <p:nvSpPr>
          <p:cNvPr id="5" name="Slide Number Placeholder 4"/>
          <p:cNvSpPr>
            <a:spLocks noGrp="1"/>
          </p:cNvSpPr>
          <p:nvPr>
            <p:ph type="sldNum" sz="quarter" idx="11"/>
          </p:nvPr>
        </p:nvSpPr>
        <p:spPr/>
        <p:txBody>
          <a:bodyPr/>
          <a:lstStyle/>
          <a:p>
            <a:fld id="{DD253308-F9C5-4FCB-8415-6DEE77C16A35}" type="slidenum">
              <a:rPr lang="en-US" smtClean="0"/>
              <a:pPr/>
              <a:t>10</a:t>
            </a:fld>
            <a:endParaRPr lang="en-US"/>
          </a:p>
        </p:txBody>
      </p:sp>
      <p:pic>
        <p:nvPicPr>
          <p:cNvPr id="7" name="Picture 6"/>
          <p:cNvPicPr>
            <a:picLocks noChangeAspect="1"/>
          </p:cNvPicPr>
          <p:nvPr/>
        </p:nvPicPr>
        <p:blipFill>
          <a:blip r:embed="rId2"/>
          <a:stretch>
            <a:fillRect/>
          </a:stretch>
        </p:blipFill>
        <p:spPr>
          <a:xfrm>
            <a:off x="1829914" y="3788278"/>
            <a:ext cx="6788594" cy="2703145"/>
          </a:xfrm>
          <a:prstGeom prst="rect">
            <a:avLst/>
          </a:prstGeom>
        </p:spPr>
      </p:pic>
      <p:sp>
        <p:nvSpPr>
          <p:cNvPr id="8" name="TextBox 7"/>
          <p:cNvSpPr txBox="1"/>
          <p:nvPr/>
        </p:nvSpPr>
        <p:spPr>
          <a:xfrm>
            <a:off x="7624700" y="5754862"/>
            <a:ext cx="3734997" cy="553998"/>
          </a:xfrm>
          <a:prstGeom prst="rect">
            <a:avLst/>
          </a:prstGeom>
          <a:noFill/>
        </p:spPr>
        <p:txBody>
          <a:bodyPr wrap="none" rtlCol="0">
            <a:spAutoFit/>
          </a:bodyPr>
          <a:lstStyle/>
          <a:p>
            <a:r>
              <a:rPr lang="en-US" sz="1600" dirty="0"/>
              <a:t>Reference:</a:t>
            </a:r>
          </a:p>
          <a:p>
            <a:pPr marL="285750" indent="-285750">
              <a:buFont typeface="Arial" panose="020B0604020202020204" pitchFamily="34" charset="0"/>
              <a:buChar char="•"/>
            </a:pPr>
            <a:r>
              <a:rPr lang="en-US" sz="1400" dirty="0"/>
              <a:t>Kaplan, et al (2019): Truncating optimism</a:t>
            </a:r>
          </a:p>
        </p:txBody>
      </p:sp>
    </p:spTree>
    <p:extLst>
      <p:ext uri="{BB962C8B-B14F-4D97-AF65-F5344CB8AC3E}">
        <p14:creationId xmlns:p14="http://schemas.microsoft.com/office/powerpoint/2010/main" val="3347740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Example</a:t>
            </a:r>
          </a:p>
        </p:txBody>
      </p:sp>
      <p:sp>
        <p:nvSpPr>
          <p:cNvPr id="3" name="Content Placeholder 2"/>
          <p:cNvSpPr>
            <a:spLocks noGrp="1"/>
          </p:cNvSpPr>
          <p:nvPr>
            <p:ph idx="1"/>
          </p:nvPr>
        </p:nvSpPr>
        <p:spPr>
          <a:xfrm>
            <a:off x="838200" y="1310107"/>
            <a:ext cx="10515600" cy="5012871"/>
          </a:xfrm>
        </p:spPr>
        <p:txBody>
          <a:bodyPr>
            <a:normAutofit/>
          </a:bodyPr>
          <a:lstStyle/>
          <a:p>
            <a:pPr marL="342900" indent="-342900">
              <a:buFont typeface="Arial" panose="020B0604020202020204" pitchFamily="34" charset="0"/>
              <a:buChar char="•"/>
            </a:pPr>
            <a:r>
              <a:rPr lang="en-US" dirty="0"/>
              <a:t>Detailed adjusted EPS estimate table</a:t>
            </a:r>
          </a:p>
          <a:p>
            <a:pPr marL="800100" lvl="1" indent="-342900">
              <a:buFont typeface="Arial" panose="020B0604020202020204" pitchFamily="34" charset="0"/>
              <a:buChar char="•"/>
            </a:pPr>
            <a:endParaRPr lang="en-US" sz="800" dirty="0"/>
          </a:p>
          <a:p>
            <a:pPr lvl="1"/>
            <a:endParaRPr lang="en-US" sz="800" dirty="0"/>
          </a:p>
          <a:p>
            <a:pPr marL="800100" lvl="1" indent="-342900">
              <a:buFont typeface="Arial" panose="020B0604020202020204" pitchFamily="34" charset="0"/>
              <a:buChar char="•"/>
            </a:pPr>
            <a:endParaRPr lang="en-US" dirty="0"/>
          </a:p>
          <a:p>
            <a:pPr marL="800100" lvl="1" indent="-342900" algn="just">
              <a:buFont typeface="Arial" panose="020B0604020202020204" pitchFamily="34" charset="0"/>
              <a:buChar char="•"/>
            </a:pPr>
            <a:r>
              <a:rPr lang="en-US" sz="1400" spc="-5" dirty="0">
                <a:latin typeface="Calibri"/>
                <a:cs typeface="Calibri"/>
              </a:rPr>
              <a:t>On </a:t>
            </a:r>
            <a:r>
              <a:rPr lang="en-US" sz="1400" b="1" spc="-5" dirty="0">
                <a:solidFill>
                  <a:srgbClr val="C00000"/>
                </a:solidFill>
                <a:latin typeface="Calibri"/>
                <a:cs typeface="Calibri"/>
              </a:rPr>
              <a:t>17‐Jan‐06 </a:t>
            </a:r>
            <a:r>
              <a:rPr lang="en-US" sz="1400" dirty="0">
                <a:latin typeface="Calibri"/>
                <a:cs typeface="Calibri"/>
              </a:rPr>
              <a:t>(ANNDATS), analyst </a:t>
            </a:r>
            <a:r>
              <a:rPr lang="en-US" sz="1400" spc="-5" dirty="0">
                <a:latin typeface="Calibri"/>
                <a:cs typeface="Calibri"/>
              </a:rPr>
              <a:t>49595 </a:t>
            </a:r>
            <a:r>
              <a:rPr lang="en-US" sz="1400" dirty="0">
                <a:latin typeface="Calibri"/>
                <a:cs typeface="Calibri"/>
              </a:rPr>
              <a:t>(ANALYS) at </a:t>
            </a:r>
            <a:r>
              <a:rPr lang="en-US" sz="1400" spc="-5" dirty="0">
                <a:latin typeface="Calibri"/>
                <a:cs typeface="Calibri"/>
              </a:rPr>
              <a:t>Estimator 85 (ESTIMATOR) </a:t>
            </a:r>
            <a:r>
              <a:rPr lang="en-US" sz="1400" dirty="0">
                <a:latin typeface="Calibri"/>
                <a:cs typeface="Calibri"/>
              </a:rPr>
              <a:t>predicts that </a:t>
            </a:r>
            <a:r>
              <a:rPr lang="en-US" sz="1400" spc="-5" dirty="0">
                <a:latin typeface="Calibri"/>
                <a:cs typeface="Calibri"/>
              </a:rPr>
              <a:t>the </a:t>
            </a:r>
            <a:r>
              <a:rPr lang="en-US" sz="1400" dirty="0">
                <a:latin typeface="Calibri"/>
                <a:cs typeface="Calibri"/>
              </a:rPr>
              <a:t>EPS </a:t>
            </a:r>
            <a:r>
              <a:rPr lang="en-US" sz="1400" spc="-5" dirty="0">
                <a:latin typeface="Calibri"/>
                <a:cs typeface="Calibri"/>
              </a:rPr>
              <a:t>for IBM </a:t>
            </a:r>
            <a:r>
              <a:rPr lang="en-US" sz="1400" dirty="0">
                <a:latin typeface="Calibri"/>
                <a:cs typeface="Calibri"/>
              </a:rPr>
              <a:t>with fiscal </a:t>
            </a:r>
            <a:r>
              <a:rPr lang="en-US" sz="1400" spc="-5" dirty="0">
                <a:latin typeface="Calibri"/>
                <a:cs typeface="Calibri"/>
              </a:rPr>
              <a:t>period </a:t>
            </a:r>
            <a:r>
              <a:rPr lang="en-US" sz="1400" dirty="0">
                <a:latin typeface="Calibri"/>
                <a:cs typeface="Calibri"/>
              </a:rPr>
              <a:t>ending </a:t>
            </a:r>
            <a:r>
              <a:rPr lang="en-US" sz="1400" b="1" spc="-5" dirty="0">
                <a:solidFill>
                  <a:srgbClr val="0070C0"/>
                </a:solidFill>
                <a:latin typeface="Calibri"/>
                <a:cs typeface="Calibri"/>
              </a:rPr>
              <a:t>31‐Dec‐06 </a:t>
            </a:r>
            <a:r>
              <a:rPr lang="en-US" sz="1400" dirty="0">
                <a:latin typeface="Calibri"/>
                <a:cs typeface="Calibri"/>
              </a:rPr>
              <a:t>(FPEDATS) is </a:t>
            </a:r>
            <a:r>
              <a:rPr lang="en-US" sz="1400" spc="-5" dirty="0">
                <a:latin typeface="Calibri"/>
                <a:cs typeface="Calibri"/>
              </a:rPr>
              <a:t>$5.8 (VALUE) </a:t>
            </a:r>
            <a:r>
              <a:rPr lang="en-US" sz="1400" dirty="0">
                <a:latin typeface="Calibri"/>
                <a:cs typeface="Calibri"/>
              </a:rPr>
              <a:t>. </a:t>
            </a:r>
            <a:r>
              <a:rPr lang="en-US" sz="1400" spc="-5" dirty="0">
                <a:latin typeface="Calibri"/>
                <a:cs typeface="Calibri"/>
              </a:rPr>
              <a:t>This </a:t>
            </a:r>
            <a:r>
              <a:rPr lang="en-US" sz="1400" dirty="0">
                <a:latin typeface="Calibri"/>
                <a:cs typeface="Calibri"/>
              </a:rPr>
              <a:t>estimates was entered </a:t>
            </a:r>
            <a:r>
              <a:rPr lang="en-US" sz="1400" spc="-5" dirty="0">
                <a:latin typeface="Calibri"/>
                <a:cs typeface="Calibri"/>
              </a:rPr>
              <a:t>into the </a:t>
            </a:r>
            <a:r>
              <a:rPr lang="en-US" sz="1400" dirty="0">
                <a:latin typeface="Calibri"/>
                <a:cs typeface="Calibri"/>
              </a:rPr>
              <a:t>I/B/E/S </a:t>
            </a:r>
            <a:r>
              <a:rPr lang="en-US" sz="1400" spc="-5" dirty="0">
                <a:latin typeface="Calibri"/>
                <a:cs typeface="Calibri"/>
              </a:rPr>
              <a:t>database on </a:t>
            </a:r>
            <a:r>
              <a:rPr lang="en-US" sz="1400" b="1" spc="-5" dirty="0">
                <a:solidFill>
                  <a:srgbClr val="00B050"/>
                </a:solidFill>
                <a:latin typeface="Calibri"/>
                <a:cs typeface="Calibri"/>
              </a:rPr>
              <a:t>18‐Jan‐06</a:t>
            </a:r>
            <a:r>
              <a:rPr lang="en-US" sz="1400" b="1" spc="35" dirty="0">
                <a:solidFill>
                  <a:srgbClr val="00B050"/>
                </a:solidFill>
                <a:latin typeface="Calibri"/>
                <a:cs typeface="Calibri"/>
              </a:rPr>
              <a:t> </a:t>
            </a:r>
            <a:r>
              <a:rPr lang="en-US" sz="1400" dirty="0">
                <a:latin typeface="Calibri"/>
                <a:cs typeface="Calibri"/>
              </a:rPr>
              <a:t>(ACTDATS).</a:t>
            </a:r>
            <a:r>
              <a:rPr lang="en-US" sz="1400" dirty="0"/>
              <a:t> </a:t>
            </a:r>
            <a:r>
              <a:rPr lang="en-US" sz="1400" spc="-5" dirty="0">
                <a:latin typeface="Calibri"/>
                <a:cs typeface="Calibri"/>
              </a:rPr>
              <a:t>On </a:t>
            </a:r>
            <a:r>
              <a:rPr lang="en-US" sz="1400" b="1" spc="-5" dirty="0">
                <a:solidFill>
                  <a:srgbClr val="7030A0"/>
                </a:solidFill>
                <a:latin typeface="Calibri"/>
                <a:cs typeface="Calibri"/>
              </a:rPr>
              <a:t>18‐Jan‐07</a:t>
            </a:r>
            <a:r>
              <a:rPr lang="en-US" sz="1400" spc="-5" dirty="0">
                <a:latin typeface="Calibri"/>
                <a:cs typeface="Calibri"/>
              </a:rPr>
              <a:t>(ANNDATS_ACT), IBM </a:t>
            </a:r>
            <a:r>
              <a:rPr lang="en-US" sz="1400" dirty="0">
                <a:latin typeface="Calibri"/>
                <a:cs typeface="Calibri"/>
              </a:rPr>
              <a:t>announced an actual </a:t>
            </a:r>
            <a:r>
              <a:rPr lang="en-US" sz="1400" spc="-5" dirty="0">
                <a:latin typeface="Calibri"/>
                <a:cs typeface="Calibri"/>
              </a:rPr>
              <a:t>EPS of $6.06 </a:t>
            </a:r>
            <a:r>
              <a:rPr lang="en-US" sz="1400" dirty="0">
                <a:latin typeface="Calibri"/>
                <a:cs typeface="Calibri"/>
              </a:rPr>
              <a:t>(ACTUAL) </a:t>
            </a:r>
            <a:r>
              <a:rPr lang="en-US" sz="1400" spc="-5" dirty="0">
                <a:latin typeface="Calibri"/>
                <a:cs typeface="Calibri"/>
              </a:rPr>
              <a:t>for </a:t>
            </a:r>
            <a:r>
              <a:rPr lang="en-US" sz="1400" dirty="0">
                <a:latin typeface="Calibri"/>
                <a:cs typeface="Calibri"/>
              </a:rPr>
              <a:t>this fiscal</a:t>
            </a:r>
            <a:r>
              <a:rPr lang="en-US" sz="1400" spc="85" dirty="0">
                <a:latin typeface="Calibri"/>
                <a:cs typeface="Calibri"/>
              </a:rPr>
              <a:t> </a:t>
            </a:r>
            <a:r>
              <a:rPr lang="en-US" sz="1400" spc="-5" dirty="0">
                <a:latin typeface="Calibri"/>
                <a:cs typeface="Calibri"/>
              </a:rPr>
              <a:t>period.</a:t>
            </a:r>
          </a:p>
          <a:p>
            <a:pPr marL="800100" lvl="1" indent="-342900" algn="just">
              <a:buFont typeface="Arial" panose="020B0604020202020204" pitchFamily="34" charset="0"/>
              <a:buChar char="•"/>
            </a:pPr>
            <a:endParaRPr lang="en-US" sz="1400" dirty="0"/>
          </a:p>
          <a:p>
            <a:pPr marL="342900" indent="-342900">
              <a:buFont typeface="Arial" panose="020B0604020202020204" pitchFamily="34" charset="0"/>
              <a:buChar char="•"/>
            </a:pPr>
            <a:r>
              <a:rPr lang="en-US" dirty="0"/>
              <a:t>Consensus adjusted EPS estimate table</a:t>
            </a:r>
          </a:p>
          <a:p>
            <a:pPr marL="342900"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sz="800" dirty="0"/>
          </a:p>
          <a:p>
            <a:pPr marL="800100" lvl="1" indent="-342900">
              <a:buFont typeface="Arial" panose="020B0604020202020204" pitchFamily="34" charset="0"/>
              <a:buChar char="•"/>
            </a:pPr>
            <a:r>
              <a:rPr lang="en-US" sz="1400" spc="-5" dirty="0">
                <a:latin typeface="Calibri"/>
                <a:cs typeface="Calibri"/>
              </a:rPr>
              <a:t>The </a:t>
            </a:r>
            <a:r>
              <a:rPr lang="en-US" sz="1400" dirty="0">
                <a:latin typeface="Calibri"/>
                <a:cs typeface="Calibri"/>
              </a:rPr>
              <a:t>Summary </a:t>
            </a:r>
            <a:r>
              <a:rPr lang="en-US" sz="1400" spc="-10" dirty="0">
                <a:latin typeface="Calibri"/>
                <a:cs typeface="Calibri"/>
              </a:rPr>
              <a:t>statistics </a:t>
            </a:r>
            <a:r>
              <a:rPr lang="en-US" sz="1400" spc="-5" dirty="0">
                <a:latin typeface="Calibri"/>
                <a:cs typeface="Calibri"/>
              </a:rPr>
              <a:t>calculated on </a:t>
            </a:r>
            <a:r>
              <a:rPr lang="en-US" sz="1400" b="1" spc="-5" dirty="0">
                <a:solidFill>
                  <a:srgbClr val="CC6500"/>
                </a:solidFill>
                <a:latin typeface="Calibri"/>
                <a:cs typeface="Calibri"/>
              </a:rPr>
              <a:t>19‐Jan‐06 </a:t>
            </a:r>
            <a:r>
              <a:rPr lang="en-US" sz="1400" spc="-25" dirty="0">
                <a:latin typeface="Calibri"/>
                <a:cs typeface="Calibri"/>
              </a:rPr>
              <a:t>(STATPERS) </a:t>
            </a:r>
            <a:r>
              <a:rPr lang="en-US" sz="1400" spc="-10" dirty="0">
                <a:latin typeface="Calibri"/>
                <a:cs typeface="Calibri"/>
              </a:rPr>
              <a:t>shows that for forecast  </a:t>
            </a:r>
            <a:r>
              <a:rPr lang="en-US" sz="1400" spc="-5" dirty="0">
                <a:latin typeface="Calibri"/>
                <a:cs typeface="Calibri"/>
              </a:rPr>
              <a:t>period </a:t>
            </a:r>
            <a:r>
              <a:rPr lang="en-US" sz="1400" dirty="0">
                <a:latin typeface="Calibri"/>
                <a:cs typeface="Calibri"/>
              </a:rPr>
              <a:t>ending </a:t>
            </a:r>
            <a:r>
              <a:rPr lang="en-US" sz="1400" b="1" spc="-5" dirty="0">
                <a:solidFill>
                  <a:srgbClr val="0070C0"/>
                </a:solidFill>
                <a:latin typeface="Calibri"/>
                <a:cs typeface="Calibri"/>
              </a:rPr>
              <a:t>31‐Dec‐06 </a:t>
            </a:r>
            <a:r>
              <a:rPr lang="en-US" sz="1400" spc="-15" dirty="0">
                <a:latin typeface="Calibri"/>
                <a:cs typeface="Calibri"/>
              </a:rPr>
              <a:t>(FPEDATS), </a:t>
            </a:r>
            <a:r>
              <a:rPr lang="en-US" sz="1400" spc="-10" dirty="0">
                <a:latin typeface="Calibri"/>
                <a:cs typeface="Calibri"/>
              </a:rPr>
              <a:t>forecasted </a:t>
            </a:r>
            <a:r>
              <a:rPr lang="en-US" sz="1400" dirty="0">
                <a:latin typeface="Calibri"/>
                <a:cs typeface="Calibri"/>
              </a:rPr>
              <a:t>earnings per </a:t>
            </a:r>
            <a:r>
              <a:rPr lang="en-US" sz="1400" spc="-5" dirty="0">
                <a:latin typeface="Calibri"/>
                <a:cs typeface="Calibri"/>
              </a:rPr>
              <a:t>share has </a:t>
            </a:r>
            <a:r>
              <a:rPr lang="en-US" sz="1400" dirty="0">
                <a:latin typeface="Calibri"/>
                <a:cs typeface="Calibri"/>
              </a:rPr>
              <a:t>a median </a:t>
            </a:r>
            <a:r>
              <a:rPr lang="en-US" sz="1400" spc="-5" dirty="0">
                <a:latin typeface="Calibri"/>
                <a:cs typeface="Calibri"/>
              </a:rPr>
              <a:t>of $5.8, </a:t>
            </a:r>
            <a:r>
              <a:rPr lang="en-US" sz="1400" dirty="0">
                <a:latin typeface="Calibri"/>
                <a:cs typeface="Calibri"/>
              </a:rPr>
              <a:t>mean </a:t>
            </a:r>
            <a:r>
              <a:rPr lang="en-US" sz="1400" spc="-5" dirty="0">
                <a:latin typeface="Calibri"/>
                <a:cs typeface="Calibri"/>
              </a:rPr>
              <a:t>of </a:t>
            </a:r>
            <a:r>
              <a:rPr lang="en-US" sz="1400" dirty="0">
                <a:latin typeface="Calibri"/>
                <a:cs typeface="Calibri"/>
              </a:rPr>
              <a:t>$5.79  with </a:t>
            </a:r>
            <a:r>
              <a:rPr lang="en-US" sz="1400" spc="-10" dirty="0">
                <a:latin typeface="Calibri"/>
                <a:cs typeface="Calibri"/>
              </a:rPr>
              <a:t>standard </a:t>
            </a:r>
            <a:r>
              <a:rPr lang="en-US" sz="1400" spc="-5" dirty="0">
                <a:latin typeface="Calibri"/>
                <a:cs typeface="Calibri"/>
              </a:rPr>
              <a:t>deviation of</a:t>
            </a:r>
            <a:r>
              <a:rPr lang="en-US" sz="1400" spc="-20" dirty="0">
                <a:latin typeface="Calibri"/>
                <a:cs typeface="Calibri"/>
              </a:rPr>
              <a:t> </a:t>
            </a:r>
            <a:r>
              <a:rPr lang="en-US" sz="1400" spc="-5" dirty="0">
                <a:latin typeface="Calibri"/>
                <a:cs typeface="Calibri"/>
              </a:rPr>
              <a:t>0.08, which is calculated from 23 </a:t>
            </a:r>
            <a:r>
              <a:rPr lang="en-US" sz="1400" spc="-5" dirty="0" err="1">
                <a:latin typeface="Calibri"/>
                <a:cs typeface="Calibri"/>
              </a:rPr>
              <a:t>esitmates</a:t>
            </a:r>
            <a:r>
              <a:rPr lang="en-US" sz="1400" spc="-5" dirty="0">
                <a:latin typeface="Calibri"/>
                <a:cs typeface="Calibri"/>
              </a:rPr>
              <a:t>.</a:t>
            </a:r>
            <a:endParaRPr lang="en-US" sz="1400" dirty="0"/>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r>
              <a:rPr lang="en-US" dirty="0"/>
              <a:t>Rui Dai, Ph.D. CFA</a:t>
            </a:r>
          </a:p>
        </p:txBody>
      </p:sp>
      <p:sp>
        <p:nvSpPr>
          <p:cNvPr id="5" name="Slide Number Placeholder 4"/>
          <p:cNvSpPr>
            <a:spLocks noGrp="1"/>
          </p:cNvSpPr>
          <p:nvPr>
            <p:ph type="sldNum" sz="quarter" idx="11"/>
          </p:nvPr>
        </p:nvSpPr>
        <p:spPr/>
        <p:txBody>
          <a:bodyPr/>
          <a:lstStyle/>
          <a:p>
            <a:fld id="{DD253308-F9C5-4FCB-8415-6DEE77C16A35}" type="slidenum">
              <a:rPr lang="en-US" smtClean="0"/>
              <a:pPr/>
              <a:t>11</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2834738503"/>
              </p:ext>
            </p:extLst>
          </p:nvPr>
        </p:nvGraphicFramePr>
        <p:xfrm>
          <a:off x="1512583" y="4419385"/>
          <a:ext cx="9966051" cy="708660"/>
        </p:xfrm>
        <a:graphic>
          <a:graphicData uri="http://schemas.openxmlformats.org/drawingml/2006/table">
            <a:tbl>
              <a:tblPr>
                <a:tableStyleId>{8EC20E35-A176-4012-BC5E-935CFFF8708E}</a:tableStyleId>
              </a:tblPr>
              <a:tblGrid>
                <a:gridCol w="798282">
                  <a:extLst>
                    <a:ext uri="{9D8B030D-6E8A-4147-A177-3AD203B41FA5}">
                      <a16:colId xmlns:a16="http://schemas.microsoft.com/office/drawing/2014/main" val="2102324349"/>
                    </a:ext>
                  </a:extLst>
                </a:gridCol>
                <a:gridCol w="798282">
                  <a:extLst>
                    <a:ext uri="{9D8B030D-6E8A-4147-A177-3AD203B41FA5}">
                      <a16:colId xmlns:a16="http://schemas.microsoft.com/office/drawing/2014/main" val="884200892"/>
                    </a:ext>
                  </a:extLst>
                </a:gridCol>
                <a:gridCol w="798282">
                  <a:extLst>
                    <a:ext uri="{9D8B030D-6E8A-4147-A177-3AD203B41FA5}">
                      <a16:colId xmlns:a16="http://schemas.microsoft.com/office/drawing/2014/main" val="989050681"/>
                    </a:ext>
                  </a:extLst>
                </a:gridCol>
                <a:gridCol w="798282">
                  <a:extLst>
                    <a:ext uri="{9D8B030D-6E8A-4147-A177-3AD203B41FA5}">
                      <a16:colId xmlns:a16="http://schemas.microsoft.com/office/drawing/2014/main" val="936305684"/>
                    </a:ext>
                  </a:extLst>
                </a:gridCol>
                <a:gridCol w="798282">
                  <a:extLst>
                    <a:ext uri="{9D8B030D-6E8A-4147-A177-3AD203B41FA5}">
                      <a16:colId xmlns:a16="http://schemas.microsoft.com/office/drawing/2014/main" val="3847783487"/>
                    </a:ext>
                  </a:extLst>
                </a:gridCol>
                <a:gridCol w="798282">
                  <a:extLst>
                    <a:ext uri="{9D8B030D-6E8A-4147-A177-3AD203B41FA5}">
                      <a16:colId xmlns:a16="http://schemas.microsoft.com/office/drawing/2014/main" val="1983651881"/>
                    </a:ext>
                  </a:extLst>
                </a:gridCol>
                <a:gridCol w="798282">
                  <a:extLst>
                    <a:ext uri="{9D8B030D-6E8A-4147-A177-3AD203B41FA5}">
                      <a16:colId xmlns:a16="http://schemas.microsoft.com/office/drawing/2014/main" val="2394194686"/>
                    </a:ext>
                  </a:extLst>
                </a:gridCol>
                <a:gridCol w="798282">
                  <a:extLst>
                    <a:ext uri="{9D8B030D-6E8A-4147-A177-3AD203B41FA5}">
                      <a16:colId xmlns:a16="http://schemas.microsoft.com/office/drawing/2014/main" val="3143072419"/>
                    </a:ext>
                  </a:extLst>
                </a:gridCol>
                <a:gridCol w="798282">
                  <a:extLst>
                    <a:ext uri="{9D8B030D-6E8A-4147-A177-3AD203B41FA5}">
                      <a16:colId xmlns:a16="http://schemas.microsoft.com/office/drawing/2014/main" val="2044973896"/>
                    </a:ext>
                  </a:extLst>
                </a:gridCol>
                <a:gridCol w="798282">
                  <a:extLst>
                    <a:ext uri="{9D8B030D-6E8A-4147-A177-3AD203B41FA5}">
                      <a16:colId xmlns:a16="http://schemas.microsoft.com/office/drawing/2014/main" val="2750262348"/>
                    </a:ext>
                  </a:extLst>
                </a:gridCol>
                <a:gridCol w="798282">
                  <a:extLst>
                    <a:ext uri="{9D8B030D-6E8A-4147-A177-3AD203B41FA5}">
                      <a16:colId xmlns:a16="http://schemas.microsoft.com/office/drawing/2014/main" val="1840503614"/>
                    </a:ext>
                  </a:extLst>
                </a:gridCol>
                <a:gridCol w="1184949">
                  <a:extLst>
                    <a:ext uri="{9D8B030D-6E8A-4147-A177-3AD203B41FA5}">
                      <a16:colId xmlns:a16="http://schemas.microsoft.com/office/drawing/2014/main" val="3583675978"/>
                    </a:ext>
                  </a:extLst>
                </a:gridCol>
              </a:tblGrid>
              <a:tr h="165062">
                <a:tc>
                  <a:txBody>
                    <a:bodyPr/>
                    <a:lstStyle/>
                    <a:p>
                      <a:pPr algn="ctr" fontAlgn="b"/>
                      <a:r>
                        <a:rPr lang="en-US" sz="1100" b="1" u="none" strike="noStrike" dirty="0">
                          <a:solidFill>
                            <a:schemeClr val="bg1"/>
                          </a:solidFill>
                          <a:effectLst/>
                        </a:rPr>
                        <a:t>TICKER</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en-US" sz="1100" b="1" u="none" strike="noStrike" dirty="0">
                          <a:solidFill>
                            <a:schemeClr val="bg1"/>
                          </a:solidFill>
                          <a:effectLst/>
                        </a:rPr>
                        <a:t>CUSIP</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en-US" sz="1100" b="1" u="none" strike="noStrike" dirty="0">
                          <a:solidFill>
                            <a:schemeClr val="bg1"/>
                          </a:solidFill>
                          <a:effectLst/>
                        </a:rPr>
                        <a:t>STATPERS</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en-US" sz="1100" b="1" u="none" strike="noStrike" dirty="0">
                          <a:solidFill>
                            <a:schemeClr val="bg1"/>
                          </a:solidFill>
                          <a:effectLst/>
                        </a:rPr>
                        <a:t>MEASURE</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en-US" sz="1100" b="1" u="none" strike="noStrike" dirty="0">
                          <a:solidFill>
                            <a:schemeClr val="bg1"/>
                          </a:solidFill>
                          <a:effectLst/>
                        </a:rPr>
                        <a:t>FPI</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en-US" sz="1100" b="1" u="none" strike="noStrike" dirty="0">
                          <a:solidFill>
                            <a:schemeClr val="bg1"/>
                          </a:solidFill>
                          <a:effectLst/>
                        </a:rPr>
                        <a:t>NUMEST</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en-US" sz="1100" b="1" u="none" strike="noStrike" dirty="0">
                          <a:solidFill>
                            <a:schemeClr val="bg1"/>
                          </a:solidFill>
                          <a:effectLst/>
                        </a:rPr>
                        <a:t>MEDEST</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en-US" sz="1100" b="1" u="none" strike="noStrike" dirty="0">
                          <a:solidFill>
                            <a:schemeClr val="bg1"/>
                          </a:solidFill>
                          <a:effectLst/>
                        </a:rPr>
                        <a:t>MEANEST</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en-US" sz="1100" b="1" u="none" strike="noStrike" dirty="0">
                          <a:solidFill>
                            <a:schemeClr val="bg1"/>
                          </a:solidFill>
                          <a:effectLst/>
                        </a:rPr>
                        <a:t>STDEV</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en-US" sz="1100" b="1" u="none" strike="noStrike" dirty="0">
                          <a:solidFill>
                            <a:schemeClr val="bg1"/>
                          </a:solidFill>
                          <a:effectLst/>
                        </a:rPr>
                        <a:t>FPEDATS</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en-US" sz="1100" b="1" u="none" strike="noStrike" dirty="0">
                          <a:solidFill>
                            <a:schemeClr val="bg1"/>
                          </a:solidFill>
                          <a:effectLst/>
                        </a:rPr>
                        <a:t>ACTUAL</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tc>
                  <a:txBody>
                    <a:bodyPr/>
                    <a:lstStyle/>
                    <a:p>
                      <a:pPr algn="ctr" fontAlgn="b"/>
                      <a:r>
                        <a:rPr lang="en-US" sz="1100" b="1" u="none" strike="noStrike" dirty="0">
                          <a:solidFill>
                            <a:schemeClr val="bg1"/>
                          </a:solidFill>
                          <a:effectLst/>
                        </a:rPr>
                        <a:t>ANNDATS_ACT</a:t>
                      </a:r>
                      <a:endParaRPr lang="en-US" sz="1100" b="1" i="0" u="none" strike="noStrike" dirty="0">
                        <a:solidFill>
                          <a:schemeClr val="bg1"/>
                        </a:solidFill>
                        <a:effectLst/>
                        <a:latin typeface="Calibri" panose="020F0502020204030204" pitchFamily="34" charset="0"/>
                      </a:endParaRPr>
                    </a:p>
                  </a:txBody>
                  <a:tcPr marL="9525" marR="9525" marT="9525" marB="0" anchor="b">
                    <a:solidFill>
                      <a:schemeClr val="accent1"/>
                    </a:solidFill>
                  </a:tcPr>
                </a:tc>
                <a:extLst>
                  <a:ext uri="{0D108BD9-81ED-4DB2-BD59-A6C34878D82A}">
                    <a16:rowId xmlns:a16="http://schemas.microsoft.com/office/drawing/2014/main" val="191800446"/>
                  </a:ext>
                </a:extLst>
              </a:tr>
              <a:tr h="165062">
                <a:tc>
                  <a:txBody>
                    <a:bodyPr/>
                    <a:lstStyle/>
                    <a:p>
                      <a:pPr algn="ctr" fontAlgn="b"/>
                      <a:r>
                        <a:rPr lang="en-US" sz="1100" b="0" i="0" u="none" strike="noStrike">
                          <a:solidFill>
                            <a:srgbClr val="000000"/>
                          </a:solidFill>
                          <a:effectLst/>
                          <a:latin typeface="+mn-lt"/>
                        </a:rPr>
                        <a:t>IBM</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mn-lt"/>
                        </a:rPr>
                        <a:t>45920010</a:t>
                      </a:r>
                    </a:p>
                  </a:txBody>
                  <a:tcPr marL="9525" marR="9525" marT="9525" marB="0" anchor="b">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19‐Jan‐06</a:t>
                      </a:r>
                    </a:p>
                  </a:txBody>
                  <a:tcPr marL="9525" marR="9525" marT="9525" marB="0" anchor="b">
                    <a:solidFill>
                      <a:srgbClr val="FFC000"/>
                    </a:solidFill>
                  </a:tcPr>
                </a:tc>
                <a:tc>
                  <a:txBody>
                    <a:bodyPr/>
                    <a:lstStyle/>
                    <a:p>
                      <a:pPr algn="ctr" fontAlgn="b"/>
                      <a:r>
                        <a:rPr lang="en-US" sz="1100" b="0" i="0" u="none" strike="noStrike" dirty="0">
                          <a:solidFill>
                            <a:srgbClr val="000000"/>
                          </a:solidFill>
                          <a:effectLst/>
                          <a:latin typeface="+mn-lt"/>
                        </a:rPr>
                        <a:t>EPS</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mn-lt"/>
                        </a:rPr>
                        <a:t>1</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mn-lt"/>
                        </a:rPr>
                        <a:t>23</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mn-lt"/>
                        </a:rPr>
                        <a:t>5.8</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mn-lt"/>
                        </a:rPr>
                        <a:t>5.79</a:t>
                      </a:r>
                    </a:p>
                  </a:txBody>
                  <a:tcPr marL="9525" marR="9525" marT="9525" marB="0" anchor="b">
                    <a:solidFill>
                      <a:schemeClr val="bg2"/>
                    </a:solidFill>
                  </a:tcPr>
                </a:tc>
                <a:tc>
                  <a:txBody>
                    <a:bodyPr/>
                    <a:lstStyle/>
                    <a:p>
                      <a:pPr algn="ctr" fontAlgn="b"/>
                      <a:r>
                        <a:rPr lang="en-US" sz="1100" b="0" i="0" u="none" strike="noStrike" dirty="0">
                          <a:solidFill>
                            <a:srgbClr val="000000"/>
                          </a:solidFill>
                          <a:effectLst/>
                          <a:latin typeface="+mn-lt"/>
                        </a:rPr>
                        <a:t>0.08</a:t>
                      </a:r>
                    </a:p>
                  </a:txBody>
                  <a:tcPr marL="9525" marR="9525" marT="9525" marB="0" anchor="b">
                    <a:solidFill>
                      <a:schemeClr val="bg2"/>
                    </a:solidFill>
                  </a:tcPr>
                </a:tc>
                <a:tc>
                  <a:txBody>
                    <a:bodyPr/>
                    <a:lstStyle/>
                    <a:p>
                      <a:pPr algn="ctr" fontAlgn="b"/>
                      <a:r>
                        <a:rPr lang="en-US" sz="1100" u="none" strike="noStrike" dirty="0">
                          <a:effectLst/>
                        </a:rPr>
                        <a:t>31‐Dec‐06</a:t>
                      </a:r>
                      <a:endParaRPr lang="en-US" sz="1100" b="0" i="0" u="none" strike="noStrike" dirty="0">
                        <a:solidFill>
                          <a:srgbClr val="000000"/>
                        </a:solidFill>
                        <a:effectLst/>
                        <a:latin typeface="+mn-lt"/>
                      </a:endParaRPr>
                    </a:p>
                  </a:txBody>
                  <a:tcPr marL="9525" marR="9525" marT="9525" marB="0" anchor="b">
                    <a:solidFill>
                      <a:srgbClr val="00B0F0"/>
                    </a:solidFill>
                  </a:tcPr>
                </a:tc>
                <a:tc>
                  <a:txBody>
                    <a:bodyPr/>
                    <a:lstStyle/>
                    <a:p>
                      <a:pPr algn="ctr" fontAlgn="b"/>
                      <a:r>
                        <a:rPr lang="en-US" sz="1100" b="0" i="0" u="none" strike="noStrike">
                          <a:solidFill>
                            <a:srgbClr val="000000"/>
                          </a:solidFill>
                          <a:effectLst/>
                          <a:latin typeface="+mn-lt"/>
                        </a:rPr>
                        <a:t>6.06</a:t>
                      </a:r>
                    </a:p>
                  </a:txBody>
                  <a:tcPr marL="9525" marR="9525" marT="9525" marB="0" anchor="b">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18‐Jan‐07</a:t>
                      </a:r>
                    </a:p>
                  </a:txBody>
                  <a:tcPr marL="9525" marR="9525" marT="9525" marB="0" anchor="b">
                    <a:solidFill>
                      <a:schemeClr val="bg2"/>
                    </a:solidFill>
                  </a:tcPr>
                </a:tc>
                <a:extLst>
                  <a:ext uri="{0D108BD9-81ED-4DB2-BD59-A6C34878D82A}">
                    <a16:rowId xmlns:a16="http://schemas.microsoft.com/office/drawing/2014/main" val="487796231"/>
                  </a:ext>
                </a:extLst>
              </a:tr>
              <a:tr h="165062">
                <a:tc>
                  <a:txBody>
                    <a:bodyPr/>
                    <a:lstStyle/>
                    <a:p>
                      <a:pPr algn="ctr" fontAlgn="b"/>
                      <a:r>
                        <a:rPr lang="en-US" sz="1100" b="0" i="0" u="none" strike="noStrike">
                          <a:solidFill>
                            <a:srgbClr val="000000"/>
                          </a:solidFill>
                          <a:effectLst/>
                          <a:latin typeface="+mn-lt"/>
                        </a:rPr>
                        <a:t>IBM</a:t>
                      </a:r>
                    </a:p>
                  </a:txBody>
                  <a:tcPr marL="9525" marR="9525" marT="9525" marB="0" anchor="b"/>
                </a:tc>
                <a:tc>
                  <a:txBody>
                    <a:bodyPr/>
                    <a:lstStyle/>
                    <a:p>
                      <a:pPr algn="ctr" fontAlgn="b"/>
                      <a:r>
                        <a:rPr lang="en-US" sz="1100" b="0" i="0" u="none" strike="noStrike">
                          <a:solidFill>
                            <a:srgbClr val="000000"/>
                          </a:solidFill>
                          <a:effectLst/>
                          <a:latin typeface="+mn-lt"/>
                        </a:rPr>
                        <a:t>45920010</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16‐Feb‐06</a:t>
                      </a:r>
                    </a:p>
                  </a:txBody>
                  <a:tcPr marL="9525" marR="9525" marT="9525" marB="0" anchor="b"/>
                </a:tc>
                <a:tc>
                  <a:txBody>
                    <a:bodyPr/>
                    <a:lstStyle/>
                    <a:p>
                      <a:pPr algn="ctr" fontAlgn="b"/>
                      <a:r>
                        <a:rPr lang="en-US" sz="1100" b="0" i="0" u="none" strike="noStrike">
                          <a:solidFill>
                            <a:srgbClr val="000000"/>
                          </a:solidFill>
                          <a:effectLst/>
                          <a:latin typeface="+mn-lt"/>
                        </a:rPr>
                        <a:t>EPS</a:t>
                      </a:r>
                    </a:p>
                  </a:txBody>
                  <a:tcPr marL="9525" marR="9525" marT="9525" marB="0" anchor="b"/>
                </a:tc>
                <a:tc>
                  <a:txBody>
                    <a:bodyPr/>
                    <a:lstStyle/>
                    <a:p>
                      <a:pPr algn="ctr" fontAlgn="b"/>
                      <a:r>
                        <a:rPr lang="en-US" sz="1100" b="0" i="0" u="none" strike="noStrike">
                          <a:solidFill>
                            <a:srgbClr val="000000"/>
                          </a:solidFill>
                          <a:effectLst/>
                          <a:latin typeface="+mn-lt"/>
                        </a:rPr>
                        <a:t>1</a:t>
                      </a:r>
                    </a:p>
                  </a:txBody>
                  <a:tcPr marL="9525" marR="9525" marT="9525" marB="0" anchor="b"/>
                </a:tc>
                <a:tc>
                  <a:txBody>
                    <a:bodyPr/>
                    <a:lstStyle/>
                    <a:p>
                      <a:pPr algn="ctr" fontAlgn="b"/>
                      <a:r>
                        <a:rPr lang="en-US" sz="1100" b="0" i="0" u="none" strike="noStrike">
                          <a:solidFill>
                            <a:srgbClr val="000000"/>
                          </a:solidFill>
                          <a:effectLst/>
                          <a:latin typeface="+mn-lt"/>
                        </a:rPr>
                        <a:t>23</a:t>
                      </a:r>
                    </a:p>
                  </a:txBody>
                  <a:tcPr marL="9525" marR="9525" marT="9525" marB="0" anchor="b"/>
                </a:tc>
                <a:tc>
                  <a:txBody>
                    <a:bodyPr/>
                    <a:lstStyle/>
                    <a:p>
                      <a:pPr algn="ctr" fontAlgn="b"/>
                      <a:r>
                        <a:rPr lang="en-US" sz="1100" b="0" i="0" u="none" strike="noStrike">
                          <a:solidFill>
                            <a:srgbClr val="000000"/>
                          </a:solidFill>
                          <a:effectLst/>
                          <a:latin typeface="+mn-lt"/>
                        </a:rPr>
                        <a:t>5.8</a:t>
                      </a:r>
                    </a:p>
                  </a:txBody>
                  <a:tcPr marL="9525" marR="9525" marT="9525" marB="0" anchor="b"/>
                </a:tc>
                <a:tc>
                  <a:txBody>
                    <a:bodyPr/>
                    <a:lstStyle/>
                    <a:p>
                      <a:pPr algn="ctr" fontAlgn="b"/>
                      <a:r>
                        <a:rPr lang="en-US" sz="1100" b="0" i="0" u="none" strike="noStrike">
                          <a:solidFill>
                            <a:srgbClr val="000000"/>
                          </a:solidFill>
                          <a:effectLst/>
                          <a:latin typeface="+mn-lt"/>
                        </a:rPr>
                        <a:t>5.81</a:t>
                      </a:r>
                    </a:p>
                  </a:txBody>
                  <a:tcPr marL="9525" marR="9525" marT="9525" marB="0" anchor="b"/>
                </a:tc>
                <a:tc>
                  <a:txBody>
                    <a:bodyPr/>
                    <a:lstStyle/>
                    <a:p>
                      <a:pPr algn="ctr" fontAlgn="b"/>
                      <a:r>
                        <a:rPr lang="en-US" sz="1100" b="0" i="0" u="none" strike="noStrike">
                          <a:solidFill>
                            <a:srgbClr val="000000"/>
                          </a:solidFill>
                          <a:effectLst/>
                          <a:latin typeface="+mn-lt"/>
                        </a:rPr>
                        <a:t>0.07</a:t>
                      </a:r>
                    </a:p>
                  </a:txBody>
                  <a:tcPr marL="9525" marR="9525" marT="9525" marB="0" anchor="b"/>
                </a:tc>
                <a:tc>
                  <a:txBody>
                    <a:bodyPr/>
                    <a:lstStyle/>
                    <a:p>
                      <a:pPr algn="ctr" fontAlgn="b"/>
                      <a:r>
                        <a:rPr lang="en-US" sz="1100" u="none" strike="noStrike" dirty="0">
                          <a:effectLst/>
                        </a:rPr>
                        <a:t>31‐Dec‐06</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b="0" i="0" u="none" strike="noStrike">
                          <a:solidFill>
                            <a:srgbClr val="000000"/>
                          </a:solidFill>
                          <a:effectLst/>
                          <a:latin typeface="+mn-lt"/>
                        </a:rPr>
                        <a:t>6.06</a:t>
                      </a:r>
                    </a:p>
                  </a:txBody>
                  <a:tcPr marL="9525" marR="9525" marT="9525"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18‐Jan‐07</a:t>
                      </a:r>
                    </a:p>
                  </a:txBody>
                  <a:tcPr marL="9525" marR="9525" marT="9525" marB="0" anchor="b"/>
                </a:tc>
                <a:extLst>
                  <a:ext uri="{0D108BD9-81ED-4DB2-BD59-A6C34878D82A}">
                    <a16:rowId xmlns:a16="http://schemas.microsoft.com/office/drawing/2014/main" val="1200915245"/>
                  </a:ext>
                </a:extLst>
              </a:tr>
              <a:tr h="165062">
                <a:tc>
                  <a:txBody>
                    <a:bodyPr/>
                    <a:lstStyle/>
                    <a:p>
                      <a:pPr algn="ctr" fontAlgn="b"/>
                      <a:r>
                        <a:rPr lang="en-US" sz="1100" b="0" i="0" u="none" strike="noStrike">
                          <a:solidFill>
                            <a:srgbClr val="000000"/>
                          </a:solidFill>
                          <a:effectLst/>
                          <a:latin typeface="+mn-lt"/>
                        </a:rPr>
                        <a:t>IBM</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mn-lt"/>
                        </a:rPr>
                        <a:t>45920010</a:t>
                      </a:r>
                    </a:p>
                  </a:txBody>
                  <a:tcPr marL="9525" marR="9525" marT="9525" marB="0" anchor="b">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16‐Mar‐06</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mn-lt"/>
                        </a:rPr>
                        <a:t>EPS</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mn-lt"/>
                        </a:rPr>
                        <a:t>1</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mn-lt"/>
                        </a:rPr>
                        <a:t>22</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mn-lt"/>
                        </a:rPr>
                        <a:t>5.8</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mn-lt"/>
                        </a:rPr>
                        <a:t>5.8</a:t>
                      </a: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mn-lt"/>
                        </a:rPr>
                        <a:t>0.07</a:t>
                      </a:r>
                    </a:p>
                  </a:txBody>
                  <a:tcPr marL="9525" marR="9525" marT="9525" marB="0" anchor="b">
                    <a:solidFill>
                      <a:schemeClr val="bg2"/>
                    </a:solidFill>
                  </a:tcPr>
                </a:tc>
                <a:tc>
                  <a:txBody>
                    <a:bodyPr/>
                    <a:lstStyle/>
                    <a:p>
                      <a:pPr algn="ctr" fontAlgn="b"/>
                      <a:r>
                        <a:rPr lang="en-US" sz="1100" u="none" strike="noStrike" dirty="0">
                          <a:effectLst/>
                        </a:rPr>
                        <a:t>31‐Dec‐06</a:t>
                      </a:r>
                      <a:endParaRPr lang="en-US" sz="1100" b="0" i="0" u="none" strike="noStrike" dirty="0">
                        <a:solidFill>
                          <a:srgbClr val="000000"/>
                        </a:solidFill>
                        <a:effectLst/>
                        <a:latin typeface="+mn-lt"/>
                      </a:endParaRPr>
                    </a:p>
                  </a:txBody>
                  <a:tcPr marL="9525" marR="9525" marT="9525" marB="0" anchor="b">
                    <a:solidFill>
                      <a:schemeClr val="bg2"/>
                    </a:solidFill>
                  </a:tcPr>
                </a:tc>
                <a:tc>
                  <a:txBody>
                    <a:bodyPr/>
                    <a:lstStyle/>
                    <a:p>
                      <a:pPr algn="ctr" fontAlgn="b"/>
                      <a:r>
                        <a:rPr lang="en-US" sz="1100" b="0" i="0" u="none" strike="noStrike">
                          <a:solidFill>
                            <a:srgbClr val="000000"/>
                          </a:solidFill>
                          <a:effectLst/>
                          <a:latin typeface="+mn-lt"/>
                        </a:rPr>
                        <a:t>6.06</a:t>
                      </a:r>
                    </a:p>
                  </a:txBody>
                  <a:tcPr marL="9525" marR="9525" marT="9525" marB="0" anchor="b">
                    <a:solidFill>
                      <a:schemeClr val="bg2"/>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18‐Jan‐07</a:t>
                      </a:r>
                    </a:p>
                  </a:txBody>
                  <a:tcPr marL="9525" marR="9525" marT="9525" marB="0" anchor="b">
                    <a:solidFill>
                      <a:schemeClr val="bg2"/>
                    </a:solidFill>
                  </a:tcPr>
                </a:tc>
                <a:extLst>
                  <a:ext uri="{0D108BD9-81ED-4DB2-BD59-A6C34878D82A}">
                    <a16:rowId xmlns:a16="http://schemas.microsoft.com/office/drawing/2014/main" val="380980296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557427296"/>
              </p:ext>
            </p:extLst>
          </p:nvPr>
        </p:nvGraphicFramePr>
        <p:xfrm>
          <a:off x="1512582" y="1776059"/>
          <a:ext cx="9966052" cy="952500"/>
        </p:xfrm>
        <a:graphic>
          <a:graphicData uri="http://schemas.openxmlformats.org/drawingml/2006/table">
            <a:tbl>
              <a:tblPr firstRow="1" bandRow="1">
                <a:tableStyleId>{6E25E649-3F16-4E02-A733-19D2CDBF48F0}</a:tableStyleId>
              </a:tblPr>
              <a:tblGrid>
                <a:gridCol w="662018">
                  <a:extLst>
                    <a:ext uri="{9D8B030D-6E8A-4147-A177-3AD203B41FA5}">
                      <a16:colId xmlns:a16="http://schemas.microsoft.com/office/drawing/2014/main" val="2225104664"/>
                    </a:ext>
                  </a:extLst>
                </a:gridCol>
                <a:gridCol w="845415">
                  <a:extLst>
                    <a:ext uri="{9D8B030D-6E8A-4147-A177-3AD203B41FA5}">
                      <a16:colId xmlns:a16="http://schemas.microsoft.com/office/drawing/2014/main" val="2668168315"/>
                    </a:ext>
                  </a:extLst>
                </a:gridCol>
                <a:gridCol w="876727">
                  <a:extLst>
                    <a:ext uri="{9D8B030D-6E8A-4147-A177-3AD203B41FA5}">
                      <a16:colId xmlns:a16="http://schemas.microsoft.com/office/drawing/2014/main" val="952238498"/>
                    </a:ext>
                  </a:extLst>
                </a:gridCol>
                <a:gridCol w="912511">
                  <a:extLst>
                    <a:ext uri="{9D8B030D-6E8A-4147-A177-3AD203B41FA5}">
                      <a16:colId xmlns:a16="http://schemas.microsoft.com/office/drawing/2014/main" val="3437943832"/>
                    </a:ext>
                  </a:extLst>
                </a:gridCol>
                <a:gridCol w="912511">
                  <a:extLst>
                    <a:ext uri="{9D8B030D-6E8A-4147-A177-3AD203B41FA5}">
                      <a16:colId xmlns:a16="http://schemas.microsoft.com/office/drawing/2014/main" val="2510628634"/>
                    </a:ext>
                  </a:extLst>
                </a:gridCol>
                <a:gridCol w="1055651">
                  <a:extLst>
                    <a:ext uri="{9D8B030D-6E8A-4147-A177-3AD203B41FA5}">
                      <a16:colId xmlns:a16="http://schemas.microsoft.com/office/drawing/2014/main" val="2294339616"/>
                    </a:ext>
                  </a:extLst>
                </a:gridCol>
                <a:gridCol w="738060">
                  <a:extLst>
                    <a:ext uri="{9D8B030D-6E8A-4147-A177-3AD203B41FA5}">
                      <a16:colId xmlns:a16="http://schemas.microsoft.com/office/drawing/2014/main" val="1389449592"/>
                    </a:ext>
                  </a:extLst>
                </a:gridCol>
                <a:gridCol w="357847">
                  <a:extLst>
                    <a:ext uri="{9D8B030D-6E8A-4147-A177-3AD203B41FA5}">
                      <a16:colId xmlns:a16="http://schemas.microsoft.com/office/drawing/2014/main" val="150790285"/>
                    </a:ext>
                  </a:extLst>
                </a:gridCol>
                <a:gridCol w="894618">
                  <a:extLst>
                    <a:ext uri="{9D8B030D-6E8A-4147-A177-3AD203B41FA5}">
                      <a16:colId xmlns:a16="http://schemas.microsoft.com/office/drawing/2014/main" val="3941805420"/>
                    </a:ext>
                  </a:extLst>
                </a:gridCol>
                <a:gridCol w="630706">
                  <a:extLst>
                    <a:ext uri="{9D8B030D-6E8A-4147-A177-3AD203B41FA5}">
                      <a16:colId xmlns:a16="http://schemas.microsoft.com/office/drawing/2014/main" val="545039661"/>
                    </a:ext>
                  </a:extLst>
                </a:gridCol>
                <a:gridCol w="1341928">
                  <a:extLst>
                    <a:ext uri="{9D8B030D-6E8A-4147-A177-3AD203B41FA5}">
                      <a16:colId xmlns:a16="http://schemas.microsoft.com/office/drawing/2014/main" val="605719728"/>
                    </a:ext>
                  </a:extLst>
                </a:gridCol>
                <a:gridCol w="738060">
                  <a:extLst>
                    <a:ext uri="{9D8B030D-6E8A-4147-A177-3AD203B41FA5}">
                      <a16:colId xmlns:a16="http://schemas.microsoft.com/office/drawing/2014/main" val="2188543041"/>
                    </a:ext>
                  </a:extLst>
                </a:gridCol>
              </a:tblGrid>
              <a:tr h="190500">
                <a:tc>
                  <a:txBody>
                    <a:bodyPr/>
                    <a:lstStyle/>
                    <a:p>
                      <a:pPr algn="ctr" fontAlgn="b"/>
                      <a:r>
                        <a:rPr lang="en-US" sz="1100" u="none" strike="noStrike" dirty="0">
                          <a:effectLst/>
                        </a:rPr>
                        <a:t>TICKER</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dirty="0">
                          <a:effectLst/>
                        </a:rPr>
                        <a:t>CUSIP</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dirty="0">
                          <a:effectLst/>
                        </a:rPr>
                        <a:t>ACTDATS</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a:effectLst/>
                        </a:rPr>
                        <a:t>ANNDATS</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a:effectLst/>
                        </a:rPr>
                        <a:t>FPEDATS</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a:effectLst/>
                        </a:rPr>
                        <a:t>ESTIMATOR</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a:effectLst/>
                        </a:rPr>
                        <a:t>ANALYS</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a:effectLst/>
                        </a:rPr>
                        <a:t>FPI</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a:effectLst/>
                        </a:rPr>
                        <a:t>MEASURE</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a:effectLst/>
                        </a:rPr>
                        <a:t>VALUE</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dirty="0">
                          <a:effectLst/>
                        </a:rPr>
                        <a:t>ANNDATS_ACT</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dirty="0">
                          <a:effectLst/>
                        </a:rPr>
                        <a:t>ACTUAL</a:t>
                      </a:r>
                      <a:endParaRPr lang="en-US" sz="11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905178153"/>
                  </a:ext>
                </a:extLst>
              </a:tr>
              <a:tr h="190500">
                <a:tc>
                  <a:txBody>
                    <a:bodyPr/>
                    <a:lstStyle/>
                    <a:p>
                      <a:pPr algn="ctr" fontAlgn="b"/>
                      <a:r>
                        <a:rPr lang="en-US" sz="1100" u="none" strike="noStrike" dirty="0">
                          <a:effectLst/>
                        </a:rPr>
                        <a:t>IBM</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dirty="0">
                          <a:effectLst/>
                        </a:rPr>
                        <a:t>45920010</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dirty="0">
                          <a:effectLst/>
                        </a:rPr>
                        <a:t>18‐Jan‐06</a:t>
                      </a:r>
                      <a:endParaRPr lang="en-US" sz="1100" b="0" i="0" u="none" strike="noStrike" dirty="0">
                        <a:solidFill>
                          <a:srgbClr val="000000"/>
                        </a:solidFill>
                        <a:effectLst/>
                        <a:latin typeface="+mn-lt"/>
                      </a:endParaRPr>
                    </a:p>
                  </a:txBody>
                  <a:tcPr marL="9525" marR="9525" marT="9525" marB="0" anchor="b">
                    <a:solidFill>
                      <a:srgbClr val="92D050"/>
                    </a:solidFill>
                  </a:tcPr>
                </a:tc>
                <a:tc>
                  <a:txBody>
                    <a:bodyPr/>
                    <a:lstStyle/>
                    <a:p>
                      <a:pPr algn="ctr" fontAlgn="b"/>
                      <a:r>
                        <a:rPr lang="en-US" sz="1100" u="none" strike="noStrike" dirty="0">
                          <a:effectLst/>
                        </a:rPr>
                        <a:t>17‐Jan‐06</a:t>
                      </a:r>
                      <a:endParaRPr lang="en-US" sz="1100" b="0" i="0" u="none" strike="noStrike" dirty="0">
                        <a:solidFill>
                          <a:srgbClr val="000000"/>
                        </a:solidFill>
                        <a:effectLst/>
                        <a:latin typeface="+mn-lt"/>
                      </a:endParaRPr>
                    </a:p>
                  </a:txBody>
                  <a:tcPr marL="9525" marR="9525" marT="9525" marB="0" anchor="b">
                    <a:solidFill>
                      <a:schemeClr val="accent2">
                        <a:lumMod val="60000"/>
                        <a:lumOff val="40000"/>
                      </a:schemeClr>
                    </a:solidFill>
                  </a:tcPr>
                </a:tc>
                <a:tc>
                  <a:txBody>
                    <a:bodyPr/>
                    <a:lstStyle/>
                    <a:p>
                      <a:pPr algn="ctr" fontAlgn="b"/>
                      <a:r>
                        <a:rPr lang="en-US" sz="1100" u="none" strike="noStrike" dirty="0">
                          <a:effectLst/>
                        </a:rPr>
                        <a:t>31‐Dec‐06</a:t>
                      </a:r>
                      <a:endParaRPr lang="en-US" sz="1100" b="0" i="0" u="none" strike="noStrike" dirty="0">
                        <a:solidFill>
                          <a:srgbClr val="000000"/>
                        </a:solidFill>
                        <a:effectLst/>
                        <a:latin typeface="+mn-lt"/>
                      </a:endParaRPr>
                    </a:p>
                  </a:txBody>
                  <a:tcPr marL="9525" marR="9525" marT="9525" marB="0" anchor="b">
                    <a:solidFill>
                      <a:srgbClr val="00B0F0"/>
                    </a:solidFill>
                  </a:tcPr>
                </a:tc>
                <a:tc>
                  <a:txBody>
                    <a:bodyPr/>
                    <a:lstStyle/>
                    <a:p>
                      <a:pPr algn="ctr" fontAlgn="b"/>
                      <a:r>
                        <a:rPr lang="en-US" sz="1100" u="none" strike="noStrike" dirty="0">
                          <a:effectLst/>
                        </a:rPr>
                        <a:t>85</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a:effectLst/>
                        </a:rPr>
                        <a:t>49595</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a:effectLst/>
                        </a:rPr>
                        <a:t>EPS</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a:effectLst/>
                        </a:rPr>
                        <a:t>5.8</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dirty="0">
                          <a:effectLst/>
                        </a:rPr>
                        <a:t>18‐Jan‐07</a:t>
                      </a:r>
                      <a:endParaRPr lang="en-US" sz="1100" b="0" i="0" u="none" strike="noStrike" dirty="0">
                        <a:solidFill>
                          <a:srgbClr val="000000"/>
                        </a:solidFill>
                        <a:effectLst/>
                        <a:latin typeface="+mn-lt"/>
                      </a:endParaRPr>
                    </a:p>
                  </a:txBody>
                  <a:tcPr marL="9525" marR="9525" marT="9525" marB="0" anchor="b">
                    <a:solidFill>
                      <a:schemeClr val="accent5">
                        <a:lumMod val="40000"/>
                        <a:lumOff val="60000"/>
                      </a:schemeClr>
                    </a:solidFill>
                  </a:tcPr>
                </a:tc>
                <a:tc>
                  <a:txBody>
                    <a:bodyPr/>
                    <a:lstStyle/>
                    <a:p>
                      <a:pPr algn="ctr" fontAlgn="b"/>
                      <a:r>
                        <a:rPr lang="en-US" sz="1100" u="none" strike="noStrike">
                          <a:effectLst/>
                        </a:rPr>
                        <a:t>6.06</a:t>
                      </a:r>
                      <a:endParaRPr lang="en-US" sz="11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3866622984"/>
                  </a:ext>
                </a:extLst>
              </a:tr>
              <a:tr h="190500">
                <a:tc>
                  <a:txBody>
                    <a:bodyPr/>
                    <a:lstStyle/>
                    <a:p>
                      <a:pPr algn="ctr" fontAlgn="b"/>
                      <a:r>
                        <a:rPr lang="en-US" sz="1100" u="none" strike="noStrike">
                          <a:effectLst/>
                        </a:rPr>
                        <a:t>IBM</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a:effectLst/>
                        </a:rPr>
                        <a:t>45920010</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a:effectLst/>
                        </a:rPr>
                        <a:t>18‐Jan‐06</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dirty="0">
                          <a:effectLst/>
                        </a:rPr>
                        <a:t>18‐Jan‐06</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dirty="0">
                          <a:effectLst/>
                        </a:rPr>
                        <a:t>31‐Dec‐06</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dirty="0">
                          <a:effectLst/>
                        </a:rPr>
                        <a:t>2191</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dirty="0">
                          <a:effectLst/>
                        </a:rPr>
                        <a:t>1032</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dirty="0">
                          <a:effectLst/>
                        </a:rPr>
                        <a:t>EPS</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dirty="0">
                          <a:effectLst/>
                        </a:rPr>
                        <a:t>5.9</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dirty="0">
                          <a:effectLst/>
                        </a:rPr>
                        <a:t>18‐Jan‐07</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a:effectLst/>
                        </a:rPr>
                        <a:t>6.06</a:t>
                      </a:r>
                      <a:endParaRPr lang="en-US" sz="11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4013387138"/>
                  </a:ext>
                </a:extLst>
              </a:tr>
              <a:tr h="190500">
                <a:tc>
                  <a:txBody>
                    <a:bodyPr/>
                    <a:lstStyle/>
                    <a:p>
                      <a:pPr algn="ctr" fontAlgn="b"/>
                      <a:r>
                        <a:rPr lang="en-US" sz="1100" u="none" strike="noStrike">
                          <a:effectLst/>
                        </a:rPr>
                        <a:t>IBM</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a:effectLst/>
                        </a:rPr>
                        <a:t>45920010</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a:effectLst/>
                        </a:rPr>
                        <a:t>18‐Jan‐06</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a:effectLst/>
                        </a:rPr>
                        <a:t>18‐Jan‐06</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a:effectLst/>
                        </a:rPr>
                        <a:t>31‐Dec‐06</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mn-lt"/>
                      </a:endParaRPr>
                    </a:p>
                  </a:txBody>
                  <a:tcPr marL="9525" marR="9525" marT="9525" marB="0" anchor="b"/>
                </a:tc>
                <a:extLst>
                  <a:ext uri="{0D108BD9-81ED-4DB2-BD59-A6C34878D82A}">
                    <a16:rowId xmlns:a16="http://schemas.microsoft.com/office/drawing/2014/main" val="2222800694"/>
                  </a:ext>
                </a:extLst>
              </a:tr>
              <a:tr h="190500">
                <a:tc>
                  <a:txBody>
                    <a:bodyPr/>
                    <a:lstStyle/>
                    <a:p>
                      <a:pPr algn="ctr" fontAlgn="b"/>
                      <a:r>
                        <a:rPr lang="en-US" sz="1100" u="none" strike="noStrike">
                          <a:effectLst/>
                        </a:rPr>
                        <a:t>IBM</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a:effectLst/>
                        </a:rPr>
                        <a:t>45920010</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a:effectLst/>
                        </a:rPr>
                        <a:t>18‐Jan‐06</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a:effectLst/>
                        </a:rPr>
                        <a:t>18‐Jan‐06</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a:effectLst/>
                        </a:rPr>
                        <a:t>31‐Dec‐06</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a:effectLst/>
                        </a:rPr>
                        <a:t>16</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a:effectLst/>
                        </a:rPr>
                        <a:t>10014</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a:effectLst/>
                        </a:rPr>
                        <a:t>1</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a:effectLst/>
                        </a:rPr>
                        <a:t>EPS</a:t>
                      </a:r>
                      <a:endParaRPr lang="en-US" sz="1100" b="0" i="0" u="none" strike="noStrike">
                        <a:solidFill>
                          <a:srgbClr val="000000"/>
                        </a:solidFill>
                        <a:effectLst/>
                        <a:latin typeface="+mn-lt"/>
                      </a:endParaRPr>
                    </a:p>
                  </a:txBody>
                  <a:tcPr marL="9525" marR="9525" marT="9525" marB="0" anchor="b"/>
                </a:tc>
                <a:tc>
                  <a:txBody>
                    <a:bodyPr/>
                    <a:lstStyle/>
                    <a:p>
                      <a:pPr algn="ctr" fontAlgn="b"/>
                      <a:r>
                        <a:rPr lang="en-US" sz="1100" u="none" strike="noStrike" dirty="0">
                          <a:effectLst/>
                        </a:rPr>
                        <a:t>5.8</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dirty="0">
                          <a:effectLst/>
                        </a:rPr>
                        <a:t>18‐Jan‐07</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dirty="0">
                          <a:effectLst/>
                        </a:rPr>
                        <a:t>6.06</a:t>
                      </a:r>
                      <a:endParaRPr lang="en-US" sz="11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819794373"/>
                  </a:ext>
                </a:extLst>
              </a:tr>
            </a:tbl>
          </a:graphicData>
        </a:graphic>
      </p:graphicFrame>
    </p:spTree>
    <p:extLst>
      <p:ext uri="{BB962C8B-B14F-4D97-AF65-F5344CB8AC3E}">
        <p14:creationId xmlns:p14="http://schemas.microsoft.com/office/powerpoint/2010/main" val="3564110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Accounting Background: Street Numbers</a:t>
            </a:r>
          </a:p>
        </p:txBody>
      </p:sp>
      <p:sp>
        <p:nvSpPr>
          <p:cNvPr id="3" name="Content Placeholder 2"/>
          <p:cNvSpPr>
            <a:spLocks noGrp="1"/>
          </p:cNvSpPr>
          <p:nvPr>
            <p:ph idx="1"/>
          </p:nvPr>
        </p:nvSpPr>
        <p:spPr>
          <a:xfrm>
            <a:off x="838200" y="1310108"/>
            <a:ext cx="10515600" cy="4351338"/>
          </a:xfrm>
        </p:spPr>
        <p:txBody>
          <a:bodyPr>
            <a:normAutofit/>
          </a:bodyPr>
          <a:lstStyle/>
          <a:p>
            <a:pPr marL="342900" indent="-342900">
              <a:buFont typeface="Arial" panose="020B0604020202020204" pitchFamily="34" charset="0"/>
              <a:buChar char="•"/>
            </a:pPr>
            <a:r>
              <a:rPr lang="en-US" sz="2000" dirty="0"/>
              <a:t>Generally Accepted Accounting Principals define the earnings reported on financial statements, commonly referred to as "GAAP earnings“</a:t>
            </a:r>
          </a:p>
          <a:p>
            <a:pPr marL="342900"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sz="2000" dirty="0"/>
              <a:t>However, in press releases and conference calls, managers and analysts often report earnings excluding items that appear in GAAP earnings (e.g., special items, stock-based compensation expense, etc.) </a:t>
            </a:r>
          </a:p>
          <a:p>
            <a:pPr marL="342900"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sz="2000" dirty="0"/>
              <a:t>The use and definition of these non-GAAP earnings numbers, popularly referred to as “pro forma earnings" or “Street earnings” varies by firm</a:t>
            </a:r>
          </a:p>
          <a:p>
            <a:pPr marL="342900"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sz="2000" dirty="0"/>
              <a:t>So be aware that earnings on </a:t>
            </a:r>
            <a:r>
              <a:rPr lang="en-US" sz="2000" dirty="0" err="1"/>
              <a:t>Compustat</a:t>
            </a:r>
            <a:r>
              <a:rPr lang="en-US" sz="2000" dirty="0"/>
              <a:t> are GAAP, while I/B/E/S tracks “Street Earnings”</a:t>
            </a:r>
          </a:p>
        </p:txBody>
      </p:sp>
      <p:sp>
        <p:nvSpPr>
          <p:cNvPr id="4" name="Footer Placeholder 3"/>
          <p:cNvSpPr>
            <a:spLocks noGrp="1"/>
          </p:cNvSpPr>
          <p:nvPr>
            <p:ph type="ftr" sz="quarter" idx="10"/>
          </p:nvPr>
        </p:nvSpPr>
        <p:spPr/>
        <p:txBody>
          <a:bodyPr/>
          <a:lstStyle/>
          <a:p>
            <a:r>
              <a:rPr lang="en-US" dirty="0"/>
              <a:t>Rui Dai, Ph.D. CFA</a:t>
            </a:r>
          </a:p>
        </p:txBody>
      </p:sp>
      <p:sp>
        <p:nvSpPr>
          <p:cNvPr id="5" name="Slide Number Placeholder 4"/>
          <p:cNvSpPr>
            <a:spLocks noGrp="1"/>
          </p:cNvSpPr>
          <p:nvPr>
            <p:ph type="sldNum" sz="quarter" idx="11"/>
          </p:nvPr>
        </p:nvSpPr>
        <p:spPr/>
        <p:txBody>
          <a:bodyPr/>
          <a:lstStyle/>
          <a:p>
            <a:fld id="{DD253308-F9C5-4FCB-8415-6DEE77C16A35}" type="slidenum">
              <a:rPr lang="en-US" smtClean="0"/>
              <a:pPr/>
              <a:t>12</a:t>
            </a:fld>
            <a:endParaRPr lang="en-US"/>
          </a:p>
        </p:txBody>
      </p:sp>
      <p:sp>
        <p:nvSpPr>
          <p:cNvPr id="6" name="TextBox 5"/>
          <p:cNvSpPr txBox="1"/>
          <p:nvPr/>
        </p:nvSpPr>
        <p:spPr>
          <a:xfrm>
            <a:off x="1060486" y="5743867"/>
            <a:ext cx="10359567" cy="769441"/>
          </a:xfrm>
          <a:prstGeom prst="rect">
            <a:avLst/>
          </a:prstGeom>
          <a:noFill/>
        </p:spPr>
        <p:txBody>
          <a:bodyPr wrap="none" rtlCol="0">
            <a:spAutoFit/>
          </a:bodyPr>
          <a:lstStyle/>
          <a:p>
            <a:r>
              <a:rPr lang="en-US" sz="1600" dirty="0"/>
              <a:t>Reference: </a:t>
            </a:r>
          </a:p>
          <a:p>
            <a:pPr marL="285750" indent="-285750">
              <a:buFont typeface="Arial" panose="020B0604020202020204" pitchFamily="34" charset="0"/>
              <a:buChar char="•"/>
            </a:pPr>
            <a:r>
              <a:rPr lang="en-US" sz="1400" dirty="0"/>
              <a:t>Bradshaw and Sloan (JAR, 2002) “GAAP vs. The Street: an Empirical Assessment of Two Alternative Definitions of Earnings”</a:t>
            </a:r>
          </a:p>
          <a:p>
            <a:endParaRPr lang="en-US" sz="1400" dirty="0"/>
          </a:p>
        </p:txBody>
      </p:sp>
    </p:spTree>
    <p:extLst>
      <p:ext uri="{BB962C8B-B14F-4D97-AF65-F5344CB8AC3E}">
        <p14:creationId xmlns:p14="http://schemas.microsoft.com/office/powerpoint/2010/main" val="824240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Street Numbers </a:t>
            </a:r>
            <a:r>
              <a:rPr lang="en-US" dirty="0" err="1"/>
              <a:t>v.s</a:t>
            </a:r>
            <a:r>
              <a:rPr lang="en-US" dirty="0"/>
              <a:t>. GAAP</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Intuit reports the performance metrics in its 2006 earnings announcement: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r>
              <a:rPr lang="en-US" dirty="0"/>
              <a:t>Street earnings (I/B/E/S) could exclude various expenses required by GAAP </a:t>
            </a:r>
          </a:p>
          <a:p>
            <a:endParaRPr lang="en-US" dirty="0"/>
          </a:p>
        </p:txBody>
      </p:sp>
      <p:sp>
        <p:nvSpPr>
          <p:cNvPr id="4" name="Footer Placeholder 3"/>
          <p:cNvSpPr>
            <a:spLocks noGrp="1"/>
          </p:cNvSpPr>
          <p:nvPr>
            <p:ph type="ftr" sz="quarter" idx="10"/>
          </p:nvPr>
        </p:nvSpPr>
        <p:spPr/>
        <p:txBody>
          <a:bodyPr/>
          <a:lstStyle/>
          <a:p>
            <a:r>
              <a:rPr lang="en-US" dirty="0"/>
              <a:t>Rui Dai, Ph.D. CFA</a:t>
            </a:r>
          </a:p>
        </p:txBody>
      </p:sp>
      <p:sp>
        <p:nvSpPr>
          <p:cNvPr id="5" name="Slide Number Placeholder 4"/>
          <p:cNvSpPr>
            <a:spLocks noGrp="1"/>
          </p:cNvSpPr>
          <p:nvPr>
            <p:ph type="sldNum" sz="quarter" idx="11"/>
          </p:nvPr>
        </p:nvSpPr>
        <p:spPr/>
        <p:txBody>
          <a:bodyPr/>
          <a:lstStyle/>
          <a:p>
            <a:fld id="{DD253308-F9C5-4FCB-8415-6DEE77C16A35}" type="slidenum">
              <a:rPr lang="en-US" smtClean="0"/>
              <a:pPr/>
              <a:t>13</a:t>
            </a:fld>
            <a:endParaRPr lang="en-US"/>
          </a:p>
        </p:txBody>
      </p:sp>
      <p:grpSp>
        <p:nvGrpSpPr>
          <p:cNvPr id="73" name="Group 172">
            <a:extLst>
              <a:ext uri="{FF2B5EF4-FFF2-40B4-BE49-F238E27FC236}">
                <a16:creationId xmlns:a16="http://schemas.microsoft.com/office/drawing/2014/main" id="{34AA265B-44C9-7645-B57C-5487D3CF46EA}"/>
              </a:ext>
            </a:extLst>
          </p:cNvPr>
          <p:cNvGrpSpPr>
            <a:grpSpLocks noChangeAspect="1"/>
          </p:cNvGrpSpPr>
          <p:nvPr/>
        </p:nvGrpSpPr>
        <p:grpSpPr bwMode="auto">
          <a:xfrm>
            <a:off x="2057400" y="1937994"/>
            <a:ext cx="9296400" cy="2508249"/>
            <a:chOff x="576" y="1312"/>
            <a:chExt cx="5856" cy="1580"/>
          </a:xfrm>
        </p:grpSpPr>
        <p:sp>
          <p:nvSpPr>
            <p:cNvPr id="74" name="AutoShape 171">
              <a:extLst>
                <a:ext uri="{FF2B5EF4-FFF2-40B4-BE49-F238E27FC236}">
                  <a16:creationId xmlns:a16="http://schemas.microsoft.com/office/drawing/2014/main" id="{DD04E13D-D8CF-804C-B058-4B9687FB3DFD}"/>
                </a:ext>
              </a:extLst>
            </p:cNvPr>
            <p:cNvSpPr>
              <a:spLocks noChangeAspect="1" noChangeArrowheads="1" noTextEdit="1"/>
            </p:cNvSpPr>
            <p:nvPr/>
          </p:nvSpPr>
          <p:spPr bwMode="auto">
            <a:xfrm>
              <a:off x="576" y="1392"/>
              <a:ext cx="5856" cy="1500"/>
            </a:xfrm>
            <a:prstGeom prst="rect">
              <a:avLst/>
            </a:prstGeom>
            <a:noFill/>
            <a:ln w="9525">
              <a:noFill/>
              <a:miter lim="800000"/>
              <a:headEnd/>
              <a:tailEnd/>
            </a:ln>
          </p:spPr>
          <p:txBody>
            <a:bodyPr/>
            <a:lstStyle/>
            <a:p>
              <a:endParaRPr lang="en-US"/>
            </a:p>
          </p:txBody>
        </p:sp>
        <p:sp>
          <p:nvSpPr>
            <p:cNvPr id="75" name="Rectangle 173">
              <a:extLst>
                <a:ext uri="{FF2B5EF4-FFF2-40B4-BE49-F238E27FC236}">
                  <a16:creationId xmlns:a16="http://schemas.microsoft.com/office/drawing/2014/main" id="{868CBE96-99B4-5D4D-8887-5402DF71903F}"/>
                </a:ext>
              </a:extLst>
            </p:cNvPr>
            <p:cNvSpPr>
              <a:spLocks noChangeArrowheads="1"/>
            </p:cNvSpPr>
            <p:nvPr/>
          </p:nvSpPr>
          <p:spPr bwMode="auto">
            <a:xfrm>
              <a:off x="714" y="1367"/>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76" name="Rectangle 174">
              <a:extLst>
                <a:ext uri="{FF2B5EF4-FFF2-40B4-BE49-F238E27FC236}">
                  <a16:creationId xmlns:a16="http://schemas.microsoft.com/office/drawing/2014/main" id="{7AFFD7A1-E819-7E4D-8B39-FE4A835E44D4}"/>
                </a:ext>
              </a:extLst>
            </p:cNvPr>
            <p:cNvSpPr>
              <a:spLocks noChangeArrowheads="1"/>
            </p:cNvSpPr>
            <p:nvPr/>
          </p:nvSpPr>
          <p:spPr bwMode="auto">
            <a:xfrm>
              <a:off x="2867" y="1323"/>
              <a:ext cx="580" cy="174"/>
            </a:xfrm>
            <a:prstGeom prst="rect">
              <a:avLst/>
            </a:prstGeom>
            <a:noFill/>
            <a:ln w="9525">
              <a:noFill/>
              <a:miter lim="800000"/>
              <a:headEnd/>
              <a:tailEnd/>
            </a:ln>
          </p:spPr>
          <p:txBody>
            <a:bodyPr wrap="none" lIns="0" tIns="0" rIns="0" bIns="0">
              <a:spAutoFit/>
            </a:bodyPr>
            <a:lstStyle/>
            <a:p>
              <a:r>
                <a:rPr lang="en-US" dirty="0">
                  <a:latin typeface="Microsoft Sans Serif" pitchFamily="34" charset="0"/>
                </a:rPr>
                <a:t>Q3 FY06</a:t>
              </a:r>
              <a:endParaRPr lang="en-US" dirty="0"/>
            </a:p>
          </p:txBody>
        </p:sp>
        <p:sp>
          <p:nvSpPr>
            <p:cNvPr id="77" name="Rectangle 175">
              <a:extLst>
                <a:ext uri="{FF2B5EF4-FFF2-40B4-BE49-F238E27FC236}">
                  <a16:creationId xmlns:a16="http://schemas.microsoft.com/office/drawing/2014/main" id="{974477F5-317C-4948-A2DB-B5A8D7D6288C}"/>
                </a:ext>
              </a:extLst>
            </p:cNvPr>
            <p:cNvSpPr>
              <a:spLocks noChangeArrowheads="1"/>
            </p:cNvSpPr>
            <p:nvPr/>
          </p:nvSpPr>
          <p:spPr bwMode="auto">
            <a:xfrm>
              <a:off x="3447" y="1367"/>
              <a:ext cx="38" cy="174"/>
            </a:xfrm>
            <a:prstGeom prst="rect">
              <a:avLst/>
            </a:prstGeom>
            <a:noFill/>
            <a:ln w="9525">
              <a:noFill/>
              <a:miter lim="800000"/>
              <a:headEnd/>
              <a:tailEnd/>
            </a:ln>
          </p:spPr>
          <p:txBody>
            <a:bodyPr wrap="none" lIns="0" tIns="0" rIns="0" bIns="0">
              <a:spAutoFit/>
            </a:bodyPr>
            <a:lstStyle/>
            <a:p>
              <a:r>
                <a:rPr lang="en-US" dirty="0">
                  <a:latin typeface="Microsoft Sans Serif" pitchFamily="34" charset="0"/>
                </a:rPr>
                <a:t> </a:t>
              </a:r>
              <a:endParaRPr lang="en-US" dirty="0"/>
            </a:p>
          </p:txBody>
        </p:sp>
        <p:sp>
          <p:nvSpPr>
            <p:cNvPr id="78" name="Rectangle 176">
              <a:extLst>
                <a:ext uri="{FF2B5EF4-FFF2-40B4-BE49-F238E27FC236}">
                  <a16:creationId xmlns:a16="http://schemas.microsoft.com/office/drawing/2014/main" id="{9A3A6833-A20C-274A-B956-DDF6602CE735}"/>
                </a:ext>
              </a:extLst>
            </p:cNvPr>
            <p:cNvSpPr>
              <a:spLocks noChangeArrowheads="1"/>
            </p:cNvSpPr>
            <p:nvPr/>
          </p:nvSpPr>
          <p:spPr bwMode="auto">
            <a:xfrm>
              <a:off x="3635" y="1317"/>
              <a:ext cx="580" cy="174"/>
            </a:xfrm>
            <a:prstGeom prst="rect">
              <a:avLst/>
            </a:prstGeom>
            <a:noFill/>
            <a:ln w="9525">
              <a:noFill/>
              <a:miter lim="800000"/>
              <a:headEnd/>
              <a:tailEnd/>
            </a:ln>
          </p:spPr>
          <p:txBody>
            <a:bodyPr wrap="none" lIns="0" tIns="0" rIns="0" bIns="0">
              <a:spAutoFit/>
            </a:bodyPr>
            <a:lstStyle/>
            <a:p>
              <a:r>
                <a:rPr lang="en-US" dirty="0">
                  <a:latin typeface="Microsoft Sans Serif" pitchFamily="34" charset="0"/>
                </a:rPr>
                <a:t>Q3 FY05</a:t>
              </a:r>
              <a:endParaRPr lang="en-US" dirty="0"/>
            </a:p>
          </p:txBody>
        </p:sp>
        <p:sp>
          <p:nvSpPr>
            <p:cNvPr id="79" name="Rectangle 177">
              <a:extLst>
                <a:ext uri="{FF2B5EF4-FFF2-40B4-BE49-F238E27FC236}">
                  <a16:creationId xmlns:a16="http://schemas.microsoft.com/office/drawing/2014/main" id="{1F922096-9EC4-DE4B-97DE-A0D255683524}"/>
                </a:ext>
              </a:extLst>
            </p:cNvPr>
            <p:cNvSpPr>
              <a:spLocks noChangeArrowheads="1"/>
            </p:cNvSpPr>
            <p:nvPr/>
          </p:nvSpPr>
          <p:spPr bwMode="auto">
            <a:xfrm>
              <a:off x="4204" y="1367"/>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80" name="Rectangle 178">
              <a:extLst>
                <a:ext uri="{FF2B5EF4-FFF2-40B4-BE49-F238E27FC236}">
                  <a16:creationId xmlns:a16="http://schemas.microsoft.com/office/drawing/2014/main" id="{2FD272FC-9FDC-B542-8937-886EAD6EE707}"/>
                </a:ext>
              </a:extLst>
            </p:cNvPr>
            <p:cNvSpPr>
              <a:spLocks noChangeArrowheads="1"/>
            </p:cNvSpPr>
            <p:nvPr/>
          </p:nvSpPr>
          <p:spPr bwMode="auto">
            <a:xfrm>
              <a:off x="4417" y="1312"/>
              <a:ext cx="663" cy="174"/>
            </a:xfrm>
            <a:prstGeom prst="rect">
              <a:avLst/>
            </a:prstGeom>
            <a:noFill/>
            <a:ln w="9525">
              <a:noFill/>
              <a:miter lim="800000"/>
              <a:headEnd/>
              <a:tailEnd/>
            </a:ln>
          </p:spPr>
          <p:txBody>
            <a:bodyPr wrap="none" lIns="0" tIns="0" rIns="0" bIns="0">
              <a:spAutoFit/>
            </a:bodyPr>
            <a:lstStyle/>
            <a:p>
              <a:r>
                <a:rPr lang="en-US" dirty="0">
                  <a:latin typeface="Microsoft Sans Serif" pitchFamily="34" charset="0"/>
                </a:rPr>
                <a:t>Difference</a:t>
              </a:r>
              <a:endParaRPr lang="en-US" dirty="0"/>
            </a:p>
          </p:txBody>
        </p:sp>
        <p:sp>
          <p:nvSpPr>
            <p:cNvPr id="81" name="Rectangle 179">
              <a:extLst>
                <a:ext uri="{FF2B5EF4-FFF2-40B4-BE49-F238E27FC236}">
                  <a16:creationId xmlns:a16="http://schemas.microsoft.com/office/drawing/2014/main" id="{29D4331B-07FD-D44E-B331-70BAFE4D06FB}"/>
                </a:ext>
              </a:extLst>
            </p:cNvPr>
            <p:cNvSpPr>
              <a:spLocks noChangeArrowheads="1"/>
            </p:cNvSpPr>
            <p:nvPr/>
          </p:nvSpPr>
          <p:spPr bwMode="auto">
            <a:xfrm>
              <a:off x="5008" y="1367"/>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82" name="Rectangle 180">
              <a:extLst>
                <a:ext uri="{FF2B5EF4-FFF2-40B4-BE49-F238E27FC236}">
                  <a16:creationId xmlns:a16="http://schemas.microsoft.com/office/drawing/2014/main" id="{EFC9E100-AF5E-984A-B6EB-48AE63FA28EE}"/>
                </a:ext>
              </a:extLst>
            </p:cNvPr>
            <p:cNvSpPr>
              <a:spLocks noChangeArrowheads="1"/>
            </p:cNvSpPr>
            <p:nvPr/>
          </p:nvSpPr>
          <p:spPr bwMode="auto">
            <a:xfrm>
              <a:off x="714" y="1538"/>
              <a:ext cx="582" cy="174"/>
            </a:xfrm>
            <a:prstGeom prst="rect">
              <a:avLst/>
            </a:prstGeom>
            <a:noFill/>
            <a:ln w="9525">
              <a:noFill/>
              <a:miter lim="800000"/>
              <a:headEnd/>
              <a:tailEnd/>
            </a:ln>
          </p:spPr>
          <p:txBody>
            <a:bodyPr wrap="none" lIns="0" tIns="0" rIns="0" bIns="0">
              <a:spAutoFit/>
            </a:bodyPr>
            <a:lstStyle/>
            <a:p>
              <a:r>
                <a:rPr lang="en-US" dirty="0">
                  <a:latin typeface="Microsoft Sans Serif" pitchFamily="34" charset="0"/>
                </a:rPr>
                <a:t>Revenue</a:t>
              </a:r>
              <a:endParaRPr lang="en-US" dirty="0"/>
            </a:p>
          </p:txBody>
        </p:sp>
        <p:sp>
          <p:nvSpPr>
            <p:cNvPr id="83" name="Rectangle 181">
              <a:extLst>
                <a:ext uri="{FF2B5EF4-FFF2-40B4-BE49-F238E27FC236}">
                  <a16:creationId xmlns:a16="http://schemas.microsoft.com/office/drawing/2014/main" id="{A45891C0-BAE1-9D4F-84E5-B677CACF388B}"/>
                </a:ext>
              </a:extLst>
            </p:cNvPr>
            <p:cNvSpPr>
              <a:spLocks noChangeArrowheads="1"/>
            </p:cNvSpPr>
            <p:nvPr/>
          </p:nvSpPr>
          <p:spPr bwMode="auto">
            <a:xfrm>
              <a:off x="1299" y="1538"/>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84" name="Rectangle 182">
              <a:extLst>
                <a:ext uri="{FF2B5EF4-FFF2-40B4-BE49-F238E27FC236}">
                  <a16:creationId xmlns:a16="http://schemas.microsoft.com/office/drawing/2014/main" id="{7AE043C6-DD99-694F-B835-01351B22C6F5}"/>
                </a:ext>
              </a:extLst>
            </p:cNvPr>
            <p:cNvSpPr>
              <a:spLocks noChangeArrowheads="1"/>
            </p:cNvSpPr>
            <p:nvPr/>
          </p:nvSpPr>
          <p:spPr bwMode="auto">
            <a:xfrm>
              <a:off x="3079" y="1538"/>
              <a:ext cx="364" cy="174"/>
            </a:xfrm>
            <a:prstGeom prst="rect">
              <a:avLst/>
            </a:prstGeom>
            <a:noFill/>
            <a:ln w="9525">
              <a:noFill/>
              <a:miter lim="800000"/>
              <a:headEnd/>
              <a:tailEnd/>
            </a:ln>
          </p:spPr>
          <p:txBody>
            <a:bodyPr wrap="none" lIns="0" tIns="0" rIns="0" bIns="0">
              <a:spAutoFit/>
            </a:bodyPr>
            <a:lstStyle/>
            <a:p>
              <a:r>
                <a:rPr lang="en-US" dirty="0">
                  <a:latin typeface="Microsoft Sans Serif" pitchFamily="34" charset="0"/>
                </a:rPr>
                <a:t>952.6</a:t>
              </a:r>
              <a:endParaRPr lang="en-US" dirty="0"/>
            </a:p>
          </p:txBody>
        </p:sp>
        <p:sp>
          <p:nvSpPr>
            <p:cNvPr id="85" name="Rectangle 183">
              <a:extLst>
                <a:ext uri="{FF2B5EF4-FFF2-40B4-BE49-F238E27FC236}">
                  <a16:creationId xmlns:a16="http://schemas.microsoft.com/office/drawing/2014/main" id="{92D30DDC-20BF-EB4B-9A30-F16DD878FE6D}"/>
                </a:ext>
              </a:extLst>
            </p:cNvPr>
            <p:cNvSpPr>
              <a:spLocks noChangeArrowheads="1"/>
            </p:cNvSpPr>
            <p:nvPr/>
          </p:nvSpPr>
          <p:spPr bwMode="auto">
            <a:xfrm>
              <a:off x="3447" y="1538"/>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86" name="Rectangle 184">
              <a:extLst>
                <a:ext uri="{FF2B5EF4-FFF2-40B4-BE49-F238E27FC236}">
                  <a16:creationId xmlns:a16="http://schemas.microsoft.com/office/drawing/2014/main" id="{A8CBA662-67AF-C24E-B4C9-CFF873598CDA}"/>
                </a:ext>
              </a:extLst>
            </p:cNvPr>
            <p:cNvSpPr>
              <a:spLocks noChangeArrowheads="1"/>
            </p:cNvSpPr>
            <p:nvPr/>
          </p:nvSpPr>
          <p:spPr bwMode="auto">
            <a:xfrm>
              <a:off x="3848" y="1538"/>
              <a:ext cx="364" cy="174"/>
            </a:xfrm>
            <a:prstGeom prst="rect">
              <a:avLst/>
            </a:prstGeom>
            <a:noFill/>
            <a:ln w="9525">
              <a:noFill/>
              <a:miter lim="800000"/>
              <a:headEnd/>
              <a:tailEnd/>
            </a:ln>
          </p:spPr>
          <p:txBody>
            <a:bodyPr wrap="none" lIns="0" tIns="0" rIns="0" bIns="0">
              <a:spAutoFit/>
            </a:bodyPr>
            <a:lstStyle/>
            <a:p>
              <a:r>
                <a:rPr lang="en-US" dirty="0">
                  <a:latin typeface="Microsoft Sans Serif" pitchFamily="34" charset="0"/>
                </a:rPr>
                <a:t>834.9</a:t>
              </a:r>
              <a:endParaRPr lang="en-US" dirty="0"/>
            </a:p>
          </p:txBody>
        </p:sp>
        <p:sp>
          <p:nvSpPr>
            <p:cNvPr id="87" name="Rectangle 185">
              <a:extLst>
                <a:ext uri="{FF2B5EF4-FFF2-40B4-BE49-F238E27FC236}">
                  <a16:creationId xmlns:a16="http://schemas.microsoft.com/office/drawing/2014/main" id="{5F73BAAE-B695-7146-ADFD-17F563F53309}"/>
                </a:ext>
              </a:extLst>
            </p:cNvPr>
            <p:cNvSpPr>
              <a:spLocks noChangeArrowheads="1"/>
            </p:cNvSpPr>
            <p:nvPr/>
          </p:nvSpPr>
          <p:spPr bwMode="auto">
            <a:xfrm>
              <a:off x="4204" y="1538"/>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88" name="Rectangle 186">
              <a:extLst>
                <a:ext uri="{FF2B5EF4-FFF2-40B4-BE49-F238E27FC236}">
                  <a16:creationId xmlns:a16="http://schemas.microsoft.com/office/drawing/2014/main" id="{CEEDE7AA-5A13-DA4C-8082-FE7C72579061}"/>
                </a:ext>
              </a:extLst>
            </p:cNvPr>
            <p:cNvSpPr>
              <a:spLocks noChangeArrowheads="1"/>
            </p:cNvSpPr>
            <p:nvPr/>
          </p:nvSpPr>
          <p:spPr bwMode="auto">
            <a:xfrm>
              <a:off x="4629" y="1538"/>
              <a:ext cx="376" cy="174"/>
            </a:xfrm>
            <a:prstGeom prst="rect">
              <a:avLst/>
            </a:prstGeom>
            <a:noFill/>
            <a:ln w="9525">
              <a:noFill/>
              <a:miter lim="800000"/>
              <a:headEnd/>
              <a:tailEnd/>
            </a:ln>
          </p:spPr>
          <p:txBody>
            <a:bodyPr wrap="none" lIns="0" tIns="0" rIns="0" bIns="0">
              <a:spAutoFit/>
            </a:bodyPr>
            <a:lstStyle/>
            <a:p>
              <a:r>
                <a:rPr lang="en-US" dirty="0">
                  <a:latin typeface="Microsoft Sans Serif" pitchFamily="34" charset="0"/>
                </a:rPr>
                <a:t>+14%</a:t>
              </a:r>
              <a:endParaRPr lang="en-US" dirty="0"/>
            </a:p>
          </p:txBody>
        </p:sp>
        <p:sp>
          <p:nvSpPr>
            <p:cNvPr id="89" name="Rectangle 187">
              <a:extLst>
                <a:ext uri="{FF2B5EF4-FFF2-40B4-BE49-F238E27FC236}">
                  <a16:creationId xmlns:a16="http://schemas.microsoft.com/office/drawing/2014/main" id="{3D80A08D-C3C1-6D4B-BF00-557BCAEA9C54}"/>
                </a:ext>
              </a:extLst>
            </p:cNvPr>
            <p:cNvSpPr>
              <a:spLocks noChangeArrowheads="1"/>
            </p:cNvSpPr>
            <p:nvPr/>
          </p:nvSpPr>
          <p:spPr bwMode="auto">
            <a:xfrm>
              <a:off x="5008" y="1538"/>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91" name="Rectangle 189">
              <a:extLst>
                <a:ext uri="{FF2B5EF4-FFF2-40B4-BE49-F238E27FC236}">
                  <a16:creationId xmlns:a16="http://schemas.microsoft.com/office/drawing/2014/main" id="{8822A9CA-2A17-3647-A6C2-F0000EB9D361}"/>
                </a:ext>
              </a:extLst>
            </p:cNvPr>
            <p:cNvSpPr>
              <a:spLocks noChangeArrowheads="1"/>
            </p:cNvSpPr>
            <p:nvPr/>
          </p:nvSpPr>
          <p:spPr bwMode="auto">
            <a:xfrm>
              <a:off x="3504" y="1563"/>
              <a:ext cx="1" cy="1"/>
            </a:xfrm>
            <a:prstGeom prst="rect">
              <a:avLst/>
            </a:prstGeom>
            <a:solidFill>
              <a:srgbClr val="000000"/>
            </a:solidFill>
            <a:ln w="9525">
              <a:noFill/>
              <a:miter lim="800000"/>
              <a:headEnd/>
              <a:tailEnd/>
            </a:ln>
          </p:spPr>
          <p:txBody>
            <a:bodyPr/>
            <a:lstStyle/>
            <a:p>
              <a:endParaRPr lang="en-US"/>
            </a:p>
          </p:txBody>
        </p:sp>
        <p:sp>
          <p:nvSpPr>
            <p:cNvPr id="93" name="Rectangle 191">
              <a:extLst>
                <a:ext uri="{FF2B5EF4-FFF2-40B4-BE49-F238E27FC236}">
                  <a16:creationId xmlns:a16="http://schemas.microsoft.com/office/drawing/2014/main" id="{C71CE8E1-68EE-CD48-B408-501D6867DBC0}"/>
                </a:ext>
              </a:extLst>
            </p:cNvPr>
            <p:cNvSpPr>
              <a:spLocks noChangeArrowheads="1"/>
            </p:cNvSpPr>
            <p:nvPr/>
          </p:nvSpPr>
          <p:spPr bwMode="auto">
            <a:xfrm>
              <a:off x="4273" y="1563"/>
              <a:ext cx="1" cy="1"/>
            </a:xfrm>
            <a:prstGeom prst="rect">
              <a:avLst/>
            </a:prstGeom>
            <a:solidFill>
              <a:srgbClr val="000000"/>
            </a:solidFill>
            <a:ln w="9525">
              <a:noFill/>
              <a:miter lim="800000"/>
              <a:headEnd/>
              <a:tailEnd/>
            </a:ln>
          </p:spPr>
          <p:txBody>
            <a:bodyPr/>
            <a:lstStyle/>
            <a:p>
              <a:endParaRPr lang="en-US"/>
            </a:p>
          </p:txBody>
        </p:sp>
        <p:sp>
          <p:nvSpPr>
            <p:cNvPr id="95" name="Rectangle 195">
              <a:extLst>
                <a:ext uri="{FF2B5EF4-FFF2-40B4-BE49-F238E27FC236}">
                  <a16:creationId xmlns:a16="http://schemas.microsoft.com/office/drawing/2014/main" id="{82486A33-8868-CA42-84B3-F14E7EC85331}"/>
                </a:ext>
              </a:extLst>
            </p:cNvPr>
            <p:cNvSpPr>
              <a:spLocks noChangeArrowheads="1"/>
            </p:cNvSpPr>
            <p:nvPr/>
          </p:nvSpPr>
          <p:spPr bwMode="auto">
            <a:xfrm>
              <a:off x="2287" y="1709"/>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96" name="Rectangle 197">
              <a:extLst>
                <a:ext uri="{FF2B5EF4-FFF2-40B4-BE49-F238E27FC236}">
                  <a16:creationId xmlns:a16="http://schemas.microsoft.com/office/drawing/2014/main" id="{CBB5A152-3F85-EF47-A628-710257255C24}"/>
                </a:ext>
              </a:extLst>
            </p:cNvPr>
            <p:cNvSpPr>
              <a:spLocks noChangeArrowheads="1"/>
            </p:cNvSpPr>
            <p:nvPr/>
          </p:nvSpPr>
          <p:spPr bwMode="auto">
            <a:xfrm>
              <a:off x="3447" y="1709"/>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97" name="Rectangle 199">
              <a:extLst>
                <a:ext uri="{FF2B5EF4-FFF2-40B4-BE49-F238E27FC236}">
                  <a16:creationId xmlns:a16="http://schemas.microsoft.com/office/drawing/2014/main" id="{D6A153D7-0D6A-1F42-BD0E-8EC7EFDC7B49}"/>
                </a:ext>
              </a:extLst>
            </p:cNvPr>
            <p:cNvSpPr>
              <a:spLocks noChangeArrowheads="1"/>
            </p:cNvSpPr>
            <p:nvPr/>
          </p:nvSpPr>
          <p:spPr bwMode="auto">
            <a:xfrm>
              <a:off x="4204" y="1709"/>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98" name="Rectangle 201">
              <a:extLst>
                <a:ext uri="{FF2B5EF4-FFF2-40B4-BE49-F238E27FC236}">
                  <a16:creationId xmlns:a16="http://schemas.microsoft.com/office/drawing/2014/main" id="{4094B2A2-FC67-284E-AA4C-F0DDF676B46C}"/>
                </a:ext>
              </a:extLst>
            </p:cNvPr>
            <p:cNvSpPr>
              <a:spLocks noChangeArrowheads="1"/>
            </p:cNvSpPr>
            <p:nvPr/>
          </p:nvSpPr>
          <p:spPr bwMode="auto">
            <a:xfrm>
              <a:off x="5008" y="1709"/>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99" name="Rectangle 205">
              <a:extLst>
                <a:ext uri="{FF2B5EF4-FFF2-40B4-BE49-F238E27FC236}">
                  <a16:creationId xmlns:a16="http://schemas.microsoft.com/office/drawing/2014/main" id="{D916F672-5D42-F54E-B5BE-879A01DAC047}"/>
                </a:ext>
              </a:extLst>
            </p:cNvPr>
            <p:cNvSpPr>
              <a:spLocks noChangeArrowheads="1"/>
            </p:cNvSpPr>
            <p:nvPr/>
          </p:nvSpPr>
          <p:spPr bwMode="auto">
            <a:xfrm>
              <a:off x="2608" y="1867"/>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100" name="Rectangle 207">
              <a:extLst>
                <a:ext uri="{FF2B5EF4-FFF2-40B4-BE49-F238E27FC236}">
                  <a16:creationId xmlns:a16="http://schemas.microsoft.com/office/drawing/2014/main" id="{58C02E5D-72D3-7B48-B88F-69071F48C573}"/>
                </a:ext>
              </a:extLst>
            </p:cNvPr>
            <p:cNvSpPr>
              <a:spLocks noChangeArrowheads="1"/>
            </p:cNvSpPr>
            <p:nvPr/>
          </p:nvSpPr>
          <p:spPr bwMode="auto">
            <a:xfrm>
              <a:off x="3447" y="1867"/>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101" name="Rectangle 209">
              <a:extLst>
                <a:ext uri="{FF2B5EF4-FFF2-40B4-BE49-F238E27FC236}">
                  <a16:creationId xmlns:a16="http://schemas.microsoft.com/office/drawing/2014/main" id="{5F0956BB-350C-7D46-AE89-9B71C7875FC6}"/>
                </a:ext>
              </a:extLst>
            </p:cNvPr>
            <p:cNvSpPr>
              <a:spLocks noChangeArrowheads="1"/>
            </p:cNvSpPr>
            <p:nvPr/>
          </p:nvSpPr>
          <p:spPr bwMode="auto">
            <a:xfrm>
              <a:off x="4204" y="1867"/>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102" name="Rectangle 211">
              <a:extLst>
                <a:ext uri="{FF2B5EF4-FFF2-40B4-BE49-F238E27FC236}">
                  <a16:creationId xmlns:a16="http://schemas.microsoft.com/office/drawing/2014/main" id="{8536A19D-DC09-2444-A166-E45A81F1B6FA}"/>
                </a:ext>
              </a:extLst>
            </p:cNvPr>
            <p:cNvSpPr>
              <a:spLocks noChangeArrowheads="1"/>
            </p:cNvSpPr>
            <p:nvPr/>
          </p:nvSpPr>
          <p:spPr bwMode="auto">
            <a:xfrm>
              <a:off x="5008" y="1867"/>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103" name="Rectangle 212">
              <a:extLst>
                <a:ext uri="{FF2B5EF4-FFF2-40B4-BE49-F238E27FC236}">
                  <a16:creationId xmlns:a16="http://schemas.microsoft.com/office/drawing/2014/main" id="{B9A59312-B1BD-2E4B-AA43-A13602288BF2}"/>
                </a:ext>
              </a:extLst>
            </p:cNvPr>
            <p:cNvSpPr>
              <a:spLocks noChangeArrowheads="1"/>
            </p:cNvSpPr>
            <p:nvPr/>
          </p:nvSpPr>
          <p:spPr bwMode="auto">
            <a:xfrm>
              <a:off x="714" y="1820"/>
              <a:ext cx="1152" cy="174"/>
            </a:xfrm>
            <a:prstGeom prst="rect">
              <a:avLst/>
            </a:prstGeom>
            <a:noFill/>
            <a:ln w="9525">
              <a:noFill/>
              <a:miter lim="800000"/>
              <a:headEnd/>
              <a:tailEnd/>
            </a:ln>
          </p:spPr>
          <p:txBody>
            <a:bodyPr wrap="none" lIns="0" tIns="0" rIns="0" bIns="0">
              <a:spAutoFit/>
            </a:bodyPr>
            <a:lstStyle/>
            <a:p>
              <a:r>
                <a:rPr lang="en-US" dirty="0">
                  <a:latin typeface="Microsoft Sans Serif" pitchFamily="34" charset="0"/>
                </a:rPr>
                <a:t>GAAP net income</a:t>
              </a:r>
              <a:endParaRPr lang="en-US" dirty="0"/>
            </a:p>
          </p:txBody>
        </p:sp>
        <p:sp>
          <p:nvSpPr>
            <p:cNvPr id="104" name="Rectangle 213">
              <a:extLst>
                <a:ext uri="{FF2B5EF4-FFF2-40B4-BE49-F238E27FC236}">
                  <a16:creationId xmlns:a16="http://schemas.microsoft.com/office/drawing/2014/main" id="{442C16C4-2C85-154D-9706-4DDF0685E3DC}"/>
                </a:ext>
              </a:extLst>
            </p:cNvPr>
            <p:cNvSpPr>
              <a:spLocks noChangeArrowheads="1"/>
            </p:cNvSpPr>
            <p:nvPr/>
          </p:nvSpPr>
          <p:spPr bwMode="auto">
            <a:xfrm>
              <a:off x="1874" y="2038"/>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105" name="Rectangle 214">
              <a:extLst>
                <a:ext uri="{FF2B5EF4-FFF2-40B4-BE49-F238E27FC236}">
                  <a16:creationId xmlns:a16="http://schemas.microsoft.com/office/drawing/2014/main" id="{D2A75B43-B2BE-174F-BBAF-3B589D0353B5}"/>
                </a:ext>
              </a:extLst>
            </p:cNvPr>
            <p:cNvSpPr>
              <a:spLocks noChangeArrowheads="1"/>
            </p:cNvSpPr>
            <p:nvPr/>
          </p:nvSpPr>
          <p:spPr bwMode="auto">
            <a:xfrm>
              <a:off x="3069" y="1822"/>
              <a:ext cx="364" cy="174"/>
            </a:xfrm>
            <a:prstGeom prst="rect">
              <a:avLst/>
            </a:prstGeom>
            <a:noFill/>
            <a:ln w="9525">
              <a:noFill/>
              <a:miter lim="800000"/>
              <a:headEnd/>
              <a:tailEnd/>
            </a:ln>
          </p:spPr>
          <p:txBody>
            <a:bodyPr wrap="none" lIns="0" tIns="0" rIns="0" bIns="0">
              <a:spAutoFit/>
            </a:bodyPr>
            <a:lstStyle/>
            <a:p>
              <a:r>
                <a:rPr lang="en-US" b="1" dirty="0">
                  <a:solidFill>
                    <a:srgbClr val="FF0000"/>
                  </a:solidFill>
                  <a:latin typeface="Microsoft Sans Serif" pitchFamily="34" charset="0"/>
                </a:rPr>
                <a:t>298.6</a:t>
              </a:r>
              <a:endParaRPr lang="en-US" b="1" dirty="0">
                <a:solidFill>
                  <a:srgbClr val="FF0000"/>
                </a:solidFill>
              </a:endParaRPr>
            </a:p>
          </p:txBody>
        </p:sp>
        <p:sp>
          <p:nvSpPr>
            <p:cNvPr id="106" name="Rectangle 215">
              <a:extLst>
                <a:ext uri="{FF2B5EF4-FFF2-40B4-BE49-F238E27FC236}">
                  <a16:creationId xmlns:a16="http://schemas.microsoft.com/office/drawing/2014/main" id="{D67F1666-D9DA-244A-B54F-0317DF168768}"/>
                </a:ext>
              </a:extLst>
            </p:cNvPr>
            <p:cNvSpPr>
              <a:spLocks noChangeArrowheads="1"/>
            </p:cNvSpPr>
            <p:nvPr/>
          </p:nvSpPr>
          <p:spPr bwMode="auto">
            <a:xfrm>
              <a:off x="3447" y="2038"/>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107" name="Rectangle 216">
              <a:extLst>
                <a:ext uri="{FF2B5EF4-FFF2-40B4-BE49-F238E27FC236}">
                  <a16:creationId xmlns:a16="http://schemas.microsoft.com/office/drawing/2014/main" id="{20902899-DD1C-5A49-8DFE-ACA07B63327D}"/>
                </a:ext>
              </a:extLst>
            </p:cNvPr>
            <p:cNvSpPr>
              <a:spLocks noChangeArrowheads="1"/>
            </p:cNvSpPr>
            <p:nvPr/>
          </p:nvSpPr>
          <p:spPr bwMode="auto">
            <a:xfrm>
              <a:off x="3841" y="1824"/>
              <a:ext cx="364" cy="174"/>
            </a:xfrm>
            <a:prstGeom prst="rect">
              <a:avLst/>
            </a:prstGeom>
            <a:noFill/>
            <a:ln w="9525">
              <a:noFill/>
              <a:miter lim="800000"/>
              <a:headEnd/>
              <a:tailEnd/>
            </a:ln>
          </p:spPr>
          <p:txBody>
            <a:bodyPr wrap="none" lIns="0" tIns="0" rIns="0" bIns="0">
              <a:spAutoFit/>
            </a:bodyPr>
            <a:lstStyle/>
            <a:p>
              <a:r>
                <a:rPr lang="en-US" dirty="0">
                  <a:latin typeface="Microsoft Sans Serif" pitchFamily="34" charset="0"/>
                </a:rPr>
                <a:t>300.5</a:t>
              </a:r>
              <a:endParaRPr lang="en-US" dirty="0"/>
            </a:p>
          </p:txBody>
        </p:sp>
        <p:sp>
          <p:nvSpPr>
            <p:cNvPr id="108" name="Rectangle 217">
              <a:extLst>
                <a:ext uri="{FF2B5EF4-FFF2-40B4-BE49-F238E27FC236}">
                  <a16:creationId xmlns:a16="http://schemas.microsoft.com/office/drawing/2014/main" id="{2DF0B9DD-F8BF-DB45-92AF-B767FB4302AD}"/>
                </a:ext>
              </a:extLst>
            </p:cNvPr>
            <p:cNvSpPr>
              <a:spLocks noChangeArrowheads="1"/>
            </p:cNvSpPr>
            <p:nvPr/>
          </p:nvSpPr>
          <p:spPr bwMode="auto">
            <a:xfrm>
              <a:off x="4204" y="2038"/>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109" name="Rectangle 218">
              <a:extLst>
                <a:ext uri="{FF2B5EF4-FFF2-40B4-BE49-F238E27FC236}">
                  <a16:creationId xmlns:a16="http://schemas.microsoft.com/office/drawing/2014/main" id="{E34B5B96-A0B0-CD44-B83A-5DD6723156D6}"/>
                </a:ext>
              </a:extLst>
            </p:cNvPr>
            <p:cNvSpPr>
              <a:spLocks noChangeArrowheads="1"/>
            </p:cNvSpPr>
            <p:nvPr/>
          </p:nvSpPr>
          <p:spPr bwMode="auto">
            <a:xfrm>
              <a:off x="4728" y="1801"/>
              <a:ext cx="48" cy="174"/>
            </a:xfrm>
            <a:prstGeom prst="rect">
              <a:avLst/>
            </a:prstGeom>
            <a:noFill/>
            <a:ln w="9525">
              <a:noFill/>
              <a:miter lim="800000"/>
              <a:headEnd/>
              <a:tailEnd/>
            </a:ln>
          </p:spPr>
          <p:txBody>
            <a:bodyPr wrap="none" lIns="0" tIns="0" rIns="0" bIns="0">
              <a:spAutoFit/>
            </a:bodyPr>
            <a:lstStyle/>
            <a:p>
              <a:r>
                <a:rPr lang="en-US" dirty="0">
                  <a:solidFill>
                    <a:srgbClr val="FF0000"/>
                  </a:solidFill>
                  <a:latin typeface="Microsoft Sans Serif" pitchFamily="34" charset="0"/>
                </a:rPr>
                <a:t>-</a:t>
              </a:r>
              <a:endParaRPr lang="en-US" dirty="0">
                <a:solidFill>
                  <a:srgbClr val="FF0000"/>
                </a:solidFill>
              </a:endParaRPr>
            </a:p>
          </p:txBody>
        </p:sp>
        <p:sp>
          <p:nvSpPr>
            <p:cNvPr id="110" name="Rectangle 219">
              <a:extLst>
                <a:ext uri="{FF2B5EF4-FFF2-40B4-BE49-F238E27FC236}">
                  <a16:creationId xmlns:a16="http://schemas.microsoft.com/office/drawing/2014/main" id="{83C5839B-D505-D44A-93E1-B6E7AA6C3623}"/>
                </a:ext>
              </a:extLst>
            </p:cNvPr>
            <p:cNvSpPr>
              <a:spLocks noChangeArrowheads="1"/>
            </p:cNvSpPr>
            <p:nvPr/>
          </p:nvSpPr>
          <p:spPr bwMode="auto">
            <a:xfrm>
              <a:off x="4803" y="1824"/>
              <a:ext cx="210" cy="174"/>
            </a:xfrm>
            <a:prstGeom prst="rect">
              <a:avLst/>
            </a:prstGeom>
            <a:noFill/>
            <a:ln w="9525">
              <a:noFill/>
              <a:miter lim="800000"/>
              <a:headEnd/>
              <a:tailEnd/>
            </a:ln>
          </p:spPr>
          <p:txBody>
            <a:bodyPr wrap="none" lIns="0" tIns="0" rIns="0" bIns="0">
              <a:spAutoFit/>
            </a:bodyPr>
            <a:lstStyle/>
            <a:p>
              <a:r>
                <a:rPr lang="en-US" dirty="0">
                  <a:solidFill>
                    <a:srgbClr val="FF0000"/>
                  </a:solidFill>
                  <a:latin typeface="Microsoft Sans Serif" pitchFamily="34" charset="0"/>
                </a:rPr>
                <a:t>1%</a:t>
              </a:r>
              <a:endParaRPr lang="en-US" dirty="0">
                <a:solidFill>
                  <a:srgbClr val="FF0000"/>
                </a:solidFill>
              </a:endParaRPr>
            </a:p>
          </p:txBody>
        </p:sp>
        <p:sp>
          <p:nvSpPr>
            <p:cNvPr id="111" name="Rectangle 220">
              <a:extLst>
                <a:ext uri="{FF2B5EF4-FFF2-40B4-BE49-F238E27FC236}">
                  <a16:creationId xmlns:a16="http://schemas.microsoft.com/office/drawing/2014/main" id="{6A93175E-B93D-A745-B03B-29EC194909AB}"/>
                </a:ext>
              </a:extLst>
            </p:cNvPr>
            <p:cNvSpPr>
              <a:spLocks noChangeArrowheads="1"/>
            </p:cNvSpPr>
            <p:nvPr/>
          </p:nvSpPr>
          <p:spPr bwMode="auto">
            <a:xfrm>
              <a:off x="5008" y="2038"/>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112" name="Rectangle 221">
              <a:extLst>
                <a:ext uri="{FF2B5EF4-FFF2-40B4-BE49-F238E27FC236}">
                  <a16:creationId xmlns:a16="http://schemas.microsoft.com/office/drawing/2014/main" id="{EC281A84-F220-CC45-9A66-177ACA7313E8}"/>
                </a:ext>
              </a:extLst>
            </p:cNvPr>
            <p:cNvSpPr>
              <a:spLocks noChangeArrowheads="1"/>
            </p:cNvSpPr>
            <p:nvPr/>
          </p:nvSpPr>
          <p:spPr bwMode="auto">
            <a:xfrm>
              <a:off x="714" y="2034"/>
              <a:ext cx="267" cy="174"/>
            </a:xfrm>
            <a:prstGeom prst="rect">
              <a:avLst/>
            </a:prstGeom>
            <a:noFill/>
            <a:ln w="9525">
              <a:noFill/>
              <a:miter lim="800000"/>
              <a:headEnd/>
              <a:tailEnd/>
            </a:ln>
          </p:spPr>
          <p:txBody>
            <a:bodyPr wrap="none" lIns="0" tIns="0" rIns="0" bIns="0">
              <a:spAutoFit/>
            </a:bodyPr>
            <a:lstStyle/>
            <a:p>
              <a:r>
                <a:rPr lang="en-US" dirty="0">
                  <a:latin typeface="Microsoft Sans Serif" pitchFamily="34" charset="0"/>
                </a:rPr>
                <a:t>Non</a:t>
              </a:r>
              <a:endParaRPr lang="en-US" dirty="0"/>
            </a:p>
          </p:txBody>
        </p:sp>
        <p:sp>
          <p:nvSpPr>
            <p:cNvPr id="113" name="Rectangle 223">
              <a:extLst>
                <a:ext uri="{FF2B5EF4-FFF2-40B4-BE49-F238E27FC236}">
                  <a16:creationId xmlns:a16="http://schemas.microsoft.com/office/drawing/2014/main" id="{C4234F56-DFA2-9841-AE85-1ACE34CC2321}"/>
                </a:ext>
              </a:extLst>
            </p:cNvPr>
            <p:cNvSpPr>
              <a:spLocks noChangeArrowheads="1"/>
            </p:cNvSpPr>
            <p:nvPr/>
          </p:nvSpPr>
          <p:spPr bwMode="auto">
            <a:xfrm>
              <a:off x="1035" y="2034"/>
              <a:ext cx="1152" cy="174"/>
            </a:xfrm>
            <a:prstGeom prst="rect">
              <a:avLst/>
            </a:prstGeom>
            <a:noFill/>
            <a:ln w="9525">
              <a:noFill/>
              <a:miter lim="800000"/>
              <a:headEnd/>
              <a:tailEnd/>
            </a:ln>
          </p:spPr>
          <p:txBody>
            <a:bodyPr wrap="none" lIns="0" tIns="0" rIns="0" bIns="0">
              <a:spAutoFit/>
            </a:bodyPr>
            <a:lstStyle/>
            <a:p>
              <a:r>
                <a:rPr lang="en-US" dirty="0">
                  <a:latin typeface="Microsoft Sans Serif" pitchFamily="34" charset="0"/>
                </a:rPr>
                <a:t>GAAP net income</a:t>
              </a:r>
              <a:endParaRPr lang="en-US" dirty="0"/>
            </a:p>
          </p:txBody>
        </p:sp>
        <p:sp>
          <p:nvSpPr>
            <p:cNvPr id="114" name="Rectangle 224">
              <a:extLst>
                <a:ext uri="{FF2B5EF4-FFF2-40B4-BE49-F238E27FC236}">
                  <a16:creationId xmlns:a16="http://schemas.microsoft.com/office/drawing/2014/main" id="{2AF6E68C-C7F8-3C4A-BFDB-4A30CD83980C}"/>
                </a:ext>
              </a:extLst>
            </p:cNvPr>
            <p:cNvSpPr>
              <a:spLocks noChangeArrowheads="1"/>
            </p:cNvSpPr>
            <p:nvPr/>
          </p:nvSpPr>
          <p:spPr bwMode="auto">
            <a:xfrm>
              <a:off x="2195" y="2209"/>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115" name="Rectangle 225">
              <a:extLst>
                <a:ext uri="{FF2B5EF4-FFF2-40B4-BE49-F238E27FC236}">
                  <a16:creationId xmlns:a16="http://schemas.microsoft.com/office/drawing/2014/main" id="{724B2E8B-DEC6-2A4F-895A-BB05F2D0BBDF}"/>
                </a:ext>
              </a:extLst>
            </p:cNvPr>
            <p:cNvSpPr>
              <a:spLocks noChangeArrowheads="1"/>
            </p:cNvSpPr>
            <p:nvPr/>
          </p:nvSpPr>
          <p:spPr bwMode="auto">
            <a:xfrm>
              <a:off x="3062" y="2034"/>
              <a:ext cx="364" cy="174"/>
            </a:xfrm>
            <a:prstGeom prst="rect">
              <a:avLst/>
            </a:prstGeom>
            <a:noFill/>
            <a:ln w="9525">
              <a:noFill/>
              <a:miter lim="800000"/>
              <a:headEnd/>
              <a:tailEnd/>
            </a:ln>
          </p:spPr>
          <p:txBody>
            <a:bodyPr wrap="none" lIns="0" tIns="0" rIns="0" bIns="0">
              <a:spAutoFit/>
            </a:bodyPr>
            <a:lstStyle/>
            <a:p>
              <a:r>
                <a:rPr lang="en-US" b="1" dirty="0">
                  <a:solidFill>
                    <a:srgbClr val="00B050"/>
                  </a:solidFill>
                  <a:latin typeface="Microsoft Sans Serif" pitchFamily="34" charset="0"/>
                </a:rPr>
                <a:t>318.3</a:t>
              </a:r>
              <a:endParaRPr lang="en-US" b="1" dirty="0">
                <a:solidFill>
                  <a:srgbClr val="00B050"/>
                </a:solidFill>
              </a:endParaRPr>
            </a:p>
          </p:txBody>
        </p:sp>
        <p:sp>
          <p:nvSpPr>
            <p:cNvPr id="116" name="Rectangle 226">
              <a:extLst>
                <a:ext uri="{FF2B5EF4-FFF2-40B4-BE49-F238E27FC236}">
                  <a16:creationId xmlns:a16="http://schemas.microsoft.com/office/drawing/2014/main" id="{75E4ABA6-CFE6-094A-8544-EE41CDC939D7}"/>
                </a:ext>
              </a:extLst>
            </p:cNvPr>
            <p:cNvSpPr>
              <a:spLocks noChangeArrowheads="1"/>
            </p:cNvSpPr>
            <p:nvPr/>
          </p:nvSpPr>
          <p:spPr bwMode="auto">
            <a:xfrm>
              <a:off x="3447" y="2209"/>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117" name="Rectangle 227">
              <a:extLst>
                <a:ext uri="{FF2B5EF4-FFF2-40B4-BE49-F238E27FC236}">
                  <a16:creationId xmlns:a16="http://schemas.microsoft.com/office/drawing/2014/main" id="{57131297-23BB-8D4E-B727-934EBD91A403}"/>
                </a:ext>
              </a:extLst>
            </p:cNvPr>
            <p:cNvSpPr>
              <a:spLocks noChangeArrowheads="1"/>
            </p:cNvSpPr>
            <p:nvPr/>
          </p:nvSpPr>
          <p:spPr bwMode="auto">
            <a:xfrm>
              <a:off x="3848" y="2034"/>
              <a:ext cx="364" cy="174"/>
            </a:xfrm>
            <a:prstGeom prst="rect">
              <a:avLst/>
            </a:prstGeom>
            <a:noFill/>
            <a:ln w="9525">
              <a:noFill/>
              <a:miter lim="800000"/>
              <a:headEnd/>
              <a:tailEnd/>
            </a:ln>
          </p:spPr>
          <p:txBody>
            <a:bodyPr wrap="none" lIns="0" tIns="0" rIns="0" bIns="0">
              <a:spAutoFit/>
            </a:bodyPr>
            <a:lstStyle/>
            <a:p>
              <a:r>
                <a:rPr lang="en-US" dirty="0">
                  <a:latin typeface="Microsoft Sans Serif" pitchFamily="34" charset="0"/>
                </a:rPr>
                <a:t>287.5</a:t>
              </a:r>
              <a:endParaRPr lang="en-US" dirty="0"/>
            </a:p>
          </p:txBody>
        </p:sp>
        <p:sp>
          <p:nvSpPr>
            <p:cNvPr id="118" name="Rectangle 228">
              <a:extLst>
                <a:ext uri="{FF2B5EF4-FFF2-40B4-BE49-F238E27FC236}">
                  <a16:creationId xmlns:a16="http://schemas.microsoft.com/office/drawing/2014/main" id="{7903E46F-5954-8D4D-AD47-4B116ADF475C}"/>
                </a:ext>
              </a:extLst>
            </p:cNvPr>
            <p:cNvSpPr>
              <a:spLocks noChangeArrowheads="1"/>
            </p:cNvSpPr>
            <p:nvPr/>
          </p:nvSpPr>
          <p:spPr bwMode="auto">
            <a:xfrm>
              <a:off x="4204" y="2209"/>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119" name="Rectangle 229">
              <a:extLst>
                <a:ext uri="{FF2B5EF4-FFF2-40B4-BE49-F238E27FC236}">
                  <a16:creationId xmlns:a16="http://schemas.microsoft.com/office/drawing/2014/main" id="{60E020E1-3D90-FE46-B557-446735DF6FE3}"/>
                </a:ext>
              </a:extLst>
            </p:cNvPr>
            <p:cNvSpPr>
              <a:spLocks noChangeArrowheads="1"/>
            </p:cNvSpPr>
            <p:nvPr/>
          </p:nvSpPr>
          <p:spPr bwMode="auto">
            <a:xfrm>
              <a:off x="4629" y="2033"/>
              <a:ext cx="376" cy="174"/>
            </a:xfrm>
            <a:prstGeom prst="rect">
              <a:avLst/>
            </a:prstGeom>
            <a:noFill/>
            <a:ln w="9525">
              <a:noFill/>
              <a:miter lim="800000"/>
              <a:headEnd/>
              <a:tailEnd/>
            </a:ln>
          </p:spPr>
          <p:txBody>
            <a:bodyPr wrap="none" lIns="0" tIns="0" rIns="0" bIns="0">
              <a:spAutoFit/>
            </a:bodyPr>
            <a:lstStyle/>
            <a:p>
              <a:r>
                <a:rPr lang="en-US" b="1" dirty="0">
                  <a:solidFill>
                    <a:srgbClr val="00B050"/>
                  </a:solidFill>
                  <a:latin typeface="Microsoft Sans Serif" pitchFamily="34" charset="0"/>
                </a:rPr>
                <a:t>+11%</a:t>
              </a:r>
              <a:endParaRPr lang="en-US" b="1" dirty="0">
                <a:solidFill>
                  <a:srgbClr val="00B050"/>
                </a:solidFill>
              </a:endParaRPr>
            </a:p>
          </p:txBody>
        </p:sp>
        <p:sp>
          <p:nvSpPr>
            <p:cNvPr id="120" name="Rectangle 230">
              <a:extLst>
                <a:ext uri="{FF2B5EF4-FFF2-40B4-BE49-F238E27FC236}">
                  <a16:creationId xmlns:a16="http://schemas.microsoft.com/office/drawing/2014/main" id="{84F6118D-C1FF-7B44-A043-72592D35D00C}"/>
                </a:ext>
              </a:extLst>
            </p:cNvPr>
            <p:cNvSpPr>
              <a:spLocks noChangeArrowheads="1"/>
            </p:cNvSpPr>
            <p:nvPr/>
          </p:nvSpPr>
          <p:spPr bwMode="auto">
            <a:xfrm>
              <a:off x="5008" y="2209"/>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121" name="Rectangle 231">
              <a:extLst>
                <a:ext uri="{FF2B5EF4-FFF2-40B4-BE49-F238E27FC236}">
                  <a16:creationId xmlns:a16="http://schemas.microsoft.com/office/drawing/2014/main" id="{F9ACF787-46D1-4040-98F5-AF790F075F43}"/>
                </a:ext>
              </a:extLst>
            </p:cNvPr>
            <p:cNvSpPr>
              <a:spLocks noChangeArrowheads="1"/>
            </p:cNvSpPr>
            <p:nvPr/>
          </p:nvSpPr>
          <p:spPr bwMode="auto">
            <a:xfrm>
              <a:off x="714" y="2367"/>
              <a:ext cx="1202" cy="174"/>
            </a:xfrm>
            <a:prstGeom prst="rect">
              <a:avLst/>
            </a:prstGeom>
            <a:noFill/>
            <a:ln w="9525">
              <a:noFill/>
              <a:miter lim="800000"/>
              <a:headEnd/>
              <a:tailEnd/>
            </a:ln>
          </p:spPr>
          <p:txBody>
            <a:bodyPr wrap="none" lIns="0" tIns="0" rIns="0" bIns="0">
              <a:spAutoFit/>
            </a:bodyPr>
            <a:lstStyle/>
            <a:p>
              <a:r>
                <a:rPr lang="en-US" dirty="0">
                  <a:latin typeface="Microsoft Sans Serif" pitchFamily="34" charset="0"/>
                </a:rPr>
                <a:t>GAAP diluted EPS</a:t>
              </a:r>
              <a:endParaRPr lang="en-US" dirty="0"/>
            </a:p>
          </p:txBody>
        </p:sp>
        <p:sp>
          <p:nvSpPr>
            <p:cNvPr id="122" name="Rectangle 232">
              <a:extLst>
                <a:ext uri="{FF2B5EF4-FFF2-40B4-BE49-F238E27FC236}">
                  <a16:creationId xmlns:a16="http://schemas.microsoft.com/office/drawing/2014/main" id="{7D33C8A8-45C6-E64D-8626-7603DCBAEF3C}"/>
                </a:ext>
              </a:extLst>
            </p:cNvPr>
            <p:cNvSpPr>
              <a:spLocks noChangeArrowheads="1"/>
            </p:cNvSpPr>
            <p:nvPr/>
          </p:nvSpPr>
          <p:spPr bwMode="auto">
            <a:xfrm>
              <a:off x="1931" y="2367"/>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123" name="Rectangle 233">
              <a:extLst>
                <a:ext uri="{FF2B5EF4-FFF2-40B4-BE49-F238E27FC236}">
                  <a16:creationId xmlns:a16="http://schemas.microsoft.com/office/drawing/2014/main" id="{A9AA6783-6AF7-CB45-9394-DF09B51590F1}"/>
                </a:ext>
              </a:extLst>
            </p:cNvPr>
            <p:cNvSpPr>
              <a:spLocks noChangeArrowheads="1"/>
            </p:cNvSpPr>
            <p:nvPr/>
          </p:nvSpPr>
          <p:spPr bwMode="auto">
            <a:xfrm>
              <a:off x="3160" y="2367"/>
              <a:ext cx="283"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1.68</a:t>
              </a:r>
              <a:endParaRPr lang="en-US"/>
            </a:p>
          </p:txBody>
        </p:sp>
        <p:sp>
          <p:nvSpPr>
            <p:cNvPr id="124" name="Rectangle 234">
              <a:extLst>
                <a:ext uri="{FF2B5EF4-FFF2-40B4-BE49-F238E27FC236}">
                  <a16:creationId xmlns:a16="http://schemas.microsoft.com/office/drawing/2014/main" id="{E26CA88B-3BA3-D345-BB12-B0244DF72FB1}"/>
                </a:ext>
              </a:extLst>
            </p:cNvPr>
            <p:cNvSpPr>
              <a:spLocks noChangeArrowheads="1"/>
            </p:cNvSpPr>
            <p:nvPr/>
          </p:nvSpPr>
          <p:spPr bwMode="auto">
            <a:xfrm>
              <a:off x="3447" y="2367"/>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125" name="Rectangle 235">
              <a:extLst>
                <a:ext uri="{FF2B5EF4-FFF2-40B4-BE49-F238E27FC236}">
                  <a16:creationId xmlns:a16="http://schemas.microsoft.com/office/drawing/2014/main" id="{5C86B7FF-E205-3C42-A862-D9B298BDB449}"/>
                </a:ext>
              </a:extLst>
            </p:cNvPr>
            <p:cNvSpPr>
              <a:spLocks noChangeArrowheads="1"/>
            </p:cNvSpPr>
            <p:nvPr/>
          </p:nvSpPr>
          <p:spPr bwMode="auto">
            <a:xfrm>
              <a:off x="3929" y="2367"/>
              <a:ext cx="283"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1.61</a:t>
              </a:r>
              <a:endParaRPr lang="en-US"/>
            </a:p>
          </p:txBody>
        </p:sp>
        <p:sp>
          <p:nvSpPr>
            <p:cNvPr id="126" name="Rectangle 236">
              <a:extLst>
                <a:ext uri="{FF2B5EF4-FFF2-40B4-BE49-F238E27FC236}">
                  <a16:creationId xmlns:a16="http://schemas.microsoft.com/office/drawing/2014/main" id="{B525718B-E526-1D4A-AB59-7F94E28CB19E}"/>
                </a:ext>
              </a:extLst>
            </p:cNvPr>
            <p:cNvSpPr>
              <a:spLocks noChangeArrowheads="1"/>
            </p:cNvSpPr>
            <p:nvPr/>
          </p:nvSpPr>
          <p:spPr bwMode="auto">
            <a:xfrm>
              <a:off x="4204" y="2367"/>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127" name="Rectangle 237">
              <a:extLst>
                <a:ext uri="{FF2B5EF4-FFF2-40B4-BE49-F238E27FC236}">
                  <a16:creationId xmlns:a16="http://schemas.microsoft.com/office/drawing/2014/main" id="{3784DAAB-918B-3D40-AAD3-7400757FC69D}"/>
                </a:ext>
              </a:extLst>
            </p:cNvPr>
            <p:cNvSpPr>
              <a:spLocks noChangeArrowheads="1"/>
            </p:cNvSpPr>
            <p:nvPr/>
          </p:nvSpPr>
          <p:spPr bwMode="auto">
            <a:xfrm>
              <a:off x="4710" y="2367"/>
              <a:ext cx="295"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+4%</a:t>
              </a:r>
              <a:endParaRPr lang="en-US"/>
            </a:p>
          </p:txBody>
        </p:sp>
        <p:sp>
          <p:nvSpPr>
            <p:cNvPr id="128" name="Rectangle 238">
              <a:extLst>
                <a:ext uri="{FF2B5EF4-FFF2-40B4-BE49-F238E27FC236}">
                  <a16:creationId xmlns:a16="http://schemas.microsoft.com/office/drawing/2014/main" id="{A99FAA59-651B-284A-BD3B-99F74D608A87}"/>
                </a:ext>
              </a:extLst>
            </p:cNvPr>
            <p:cNvSpPr>
              <a:spLocks noChangeArrowheads="1"/>
            </p:cNvSpPr>
            <p:nvPr/>
          </p:nvSpPr>
          <p:spPr bwMode="auto">
            <a:xfrm>
              <a:off x="5008" y="2367"/>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129" name="Rectangle 239">
              <a:extLst>
                <a:ext uri="{FF2B5EF4-FFF2-40B4-BE49-F238E27FC236}">
                  <a16:creationId xmlns:a16="http://schemas.microsoft.com/office/drawing/2014/main" id="{94465CEA-1729-5D41-A99C-8AC4B9293A4F}"/>
                </a:ext>
              </a:extLst>
            </p:cNvPr>
            <p:cNvSpPr>
              <a:spLocks noChangeArrowheads="1"/>
            </p:cNvSpPr>
            <p:nvPr/>
          </p:nvSpPr>
          <p:spPr bwMode="auto">
            <a:xfrm>
              <a:off x="714" y="2538"/>
              <a:ext cx="267"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Non</a:t>
              </a:r>
              <a:endParaRPr lang="en-US"/>
            </a:p>
          </p:txBody>
        </p:sp>
        <p:sp>
          <p:nvSpPr>
            <p:cNvPr id="130" name="Rectangle 240">
              <a:extLst>
                <a:ext uri="{FF2B5EF4-FFF2-40B4-BE49-F238E27FC236}">
                  <a16:creationId xmlns:a16="http://schemas.microsoft.com/office/drawing/2014/main" id="{285F9839-36E0-9245-AA06-A343E9C4988E}"/>
                </a:ext>
              </a:extLst>
            </p:cNvPr>
            <p:cNvSpPr>
              <a:spLocks noChangeArrowheads="1"/>
            </p:cNvSpPr>
            <p:nvPr/>
          </p:nvSpPr>
          <p:spPr bwMode="auto">
            <a:xfrm>
              <a:off x="989" y="2538"/>
              <a:ext cx="4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a:t>
              </a:r>
              <a:endParaRPr lang="en-US"/>
            </a:p>
          </p:txBody>
        </p:sp>
        <p:sp>
          <p:nvSpPr>
            <p:cNvPr id="131" name="Rectangle 241">
              <a:extLst>
                <a:ext uri="{FF2B5EF4-FFF2-40B4-BE49-F238E27FC236}">
                  <a16:creationId xmlns:a16="http://schemas.microsoft.com/office/drawing/2014/main" id="{CDA68905-B23F-F14A-8E8F-354B65907CC2}"/>
                </a:ext>
              </a:extLst>
            </p:cNvPr>
            <p:cNvSpPr>
              <a:spLocks noChangeArrowheads="1"/>
            </p:cNvSpPr>
            <p:nvPr/>
          </p:nvSpPr>
          <p:spPr bwMode="auto">
            <a:xfrm>
              <a:off x="1035" y="2538"/>
              <a:ext cx="1202" cy="174"/>
            </a:xfrm>
            <a:prstGeom prst="rect">
              <a:avLst/>
            </a:prstGeom>
            <a:noFill/>
            <a:ln w="9525">
              <a:noFill/>
              <a:miter lim="800000"/>
              <a:headEnd/>
              <a:tailEnd/>
            </a:ln>
          </p:spPr>
          <p:txBody>
            <a:bodyPr wrap="none" lIns="0" tIns="0" rIns="0" bIns="0">
              <a:spAutoFit/>
            </a:bodyPr>
            <a:lstStyle/>
            <a:p>
              <a:r>
                <a:rPr lang="en-US" dirty="0">
                  <a:latin typeface="Microsoft Sans Serif" pitchFamily="34" charset="0"/>
                </a:rPr>
                <a:t>GAAP diluted EPS</a:t>
              </a:r>
              <a:endParaRPr lang="en-US" dirty="0"/>
            </a:p>
          </p:txBody>
        </p:sp>
        <p:sp>
          <p:nvSpPr>
            <p:cNvPr id="132" name="Rectangle 242">
              <a:extLst>
                <a:ext uri="{FF2B5EF4-FFF2-40B4-BE49-F238E27FC236}">
                  <a16:creationId xmlns:a16="http://schemas.microsoft.com/office/drawing/2014/main" id="{F3F225DA-70AC-B44D-8C22-D2683F75414C}"/>
                </a:ext>
              </a:extLst>
            </p:cNvPr>
            <p:cNvSpPr>
              <a:spLocks noChangeArrowheads="1"/>
            </p:cNvSpPr>
            <p:nvPr/>
          </p:nvSpPr>
          <p:spPr bwMode="auto">
            <a:xfrm>
              <a:off x="2241" y="2538"/>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133" name="Rectangle 243">
              <a:extLst>
                <a:ext uri="{FF2B5EF4-FFF2-40B4-BE49-F238E27FC236}">
                  <a16:creationId xmlns:a16="http://schemas.microsoft.com/office/drawing/2014/main" id="{6489E763-ED81-7E45-AD9D-D5B7F26FB789}"/>
                </a:ext>
              </a:extLst>
            </p:cNvPr>
            <p:cNvSpPr>
              <a:spLocks noChangeArrowheads="1"/>
            </p:cNvSpPr>
            <p:nvPr/>
          </p:nvSpPr>
          <p:spPr bwMode="auto">
            <a:xfrm>
              <a:off x="3160" y="2538"/>
              <a:ext cx="283"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1.79</a:t>
              </a:r>
              <a:endParaRPr lang="en-US"/>
            </a:p>
          </p:txBody>
        </p:sp>
        <p:sp>
          <p:nvSpPr>
            <p:cNvPr id="134" name="Rectangle 244">
              <a:extLst>
                <a:ext uri="{FF2B5EF4-FFF2-40B4-BE49-F238E27FC236}">
                  <a16:creationId xmlns:a16="http://schemas.microsoft.com/office/drawing/2014/main" id="{F276FE6A-3593-5241-8CD2-7E48E4163026}"/>
                </a:ext>
              </a:extLst>
            </p:cNvPr>
            <p:cNvSpPr>
              <a:spLocks noChangeArrowheads="1"/>
            </p:cNvSpPr>
            <p:nvPr/>
          </p:nvSpPr>
          <p:spPr bwMode="auto">
            <a:xfrm>
              <a:off x="3447" y="2538"/>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135" name="Rectangle 245">
              <a:extLst>
                <a:ext uri="{FF2B5EF4-FFF2-40B4-BE49-F238E27FC236}">
                  <a16:creationId xmlns:a16="http://schemas.microsoft.com/office/drawing/2014/main" id="{06B0D2BB-19B3-AA40-BBA8-FDAA6360398C}"/>
                </a:ext>
              </a:extLst>
            </p:cNvPr>
            <p:cNvSpPr>
              <a:spLocks noChangeArrowheads="1"/>
            </p:cNvSpPr>
            <p:nvPr/>
          </p:nvSpPr>
          <p:spPr bwMode="auto">
            <a:xfrm>
              <a:off x="3929" y="2538"/>
              <a:ext cx="283"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1.54</a:t>
              </a:r>
              <a:endParaRPr lang="en-US"/>
            </a:p>
          </p:txBody>
        </p:sp>
        <p:sp>
          <p:nvSpPr>
            <p:cNvPr id="136" name="Rectangle 246">
              <a:extLst>
                <a:ext uri="{FF2B5EF4-FFF2-40B4-BE49-F238E27FC236}">
                  <a16:creationId xmlns:a16="http://schemas.microsoft.com/office/drawing/2014/main" id="{5E88D29A-3E43-2A40-A5D2-19D63B07AD88}"/>
                </a:ext>
              </a:extLst>
            </p:cNvPr>
            <p:cNvSpPr>
              <a:spLocks noChangeArrowheads="1"/>
            </p:cNvSpPr>
            <p:nvPr/>
          </p:nvSpPr>
          <p:spPr bwMode="auto">
            <a:xfrm>
              <a:off x="4204" y="2538"/>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137" name="Rectangle 247">
              <a:extLst>
                <a:ext uri="{FF2B5EF4-FFF2-40B4-BE49-F238E27FC236}">
                  <a16:creationId xmlns:a16="http://schemas.microsoft.com/office/drawing/2014/main" id="{A689D5DA-E11D-334D-952B-6786FE82DC1B}"/>
                </a:ext>
              </a:extLst>
            </p:cNvPr>
            <p:cNvSpPr>
              <a:spLocks noChangeArrowheads="1"/>
            </p:cNvSpPr>
            <p:nvPr/>
          </p:nvSpPr>
          <p:spPr bwMode="auto">
            <a:xfrm>
              <a:off x="4629" y="2538"/>
              <a:ext cx="376" cy="174"/>
            </a:xfrm>
            <a:prstGeom prst="rect">
              <a:avLst/>
            </a:prstGeom>
            <a:noFill/>
            <a:ln w="9525">
              <a:noFill/>
              <a:miter lim="800000"/>
              <a:headEnd/>
              <a:tailEnd/>
            </a:ln>
          </p:spPr>
          <p:txBody>
            <a:bodyPr wrap="none" lIns="0" tIns="0" rIns="0" bIns="0">
              <a:spAutoFit/>
            </a:bodyPr>
            <a:lstStyle/>
            <a:p>
              <a:r>
                <a:rPr lang="en-US" dirty="0">
                  <a:latin typeface="Microsoft Sans Serif" pitchFamily="34" charset="0"/>
                </a:rPr>
                <a:t>+16%</a:t>
              </a:r>
              <a:endParaRPr lang="en-US" dirty="0"/>
            </a:p>
          </p:txBody>
        </p:sp>
        <p:sp>
          <p:nvSpPr>
            <p:cNvPr id="138" name="Rectangle 248">
              <a:extLst>
                <a:ext uri="{FF2B5EF4-FFF2-40B4-BE49-F238E27FC236}">
                  <a16:creationId xmlns:a16="http://schemas.microsoft.com/office/drawing/2014/main" id="{5AF23A92-4579-424E-9E30-926E129E5D0F}"/>
                </a:ext>
              </a:extLst>
            </p:cNvPr>
            <p:cNvSpPr>
              <a:spLocks noChangeArrowheads="1"/>
            </p:cNvSpPr>
            <p:nvPr/>
          </p:nvSpPr>
          <p:spPr bwMode="auto">
            <a:xfrm>
              <a:off x="5008" y="2538"/>
              <a:ext cx="38" cy="174"/>
            </a:xfrm>
            <a:prstGeom prst="rect">
              <a:avLst/>
            </a:prstGeom>
            <a:noFill/>
            <a:ln w="9525">
              <a:noFill/>
              <a:miter lim="800000"/>
              <a:headEnd/>
              <a:tailEnd/>
            </a:ln>
          </p:spPr>
          <p:txBody>
            <a:bodyPr wrap="none" lIns="0" tIns="0" rIns="0" bIns="0">
              <a:spAutoFit/>
            </a:bodyPr>
            <a:lstStyle/>
            <a:p>
              <a:r>
                <a:rPr lang="en-US">
                  <a:latin typeface="Microsoft Sans Serif" pitchFamily="34" charset="0"/>
                </a:rPr>
                <a:t> </a:t>
              </a:r>
              <a:endParaRPr lang="en-US"/>
            </a:p>
          </p:txBody>
        </p:sp>
        <p:sp>
          <p:nvSpPr>
            <p:cNvPr id="139" name="Rectangle 249">
              <a:extLst>
                <a:ext uri="{FF2B5EF4-FFF2-40B4-BE49-F238E27FC236}">
                  <a16:creationId xmlns:a16="http://schemas.microsoft.com/office/drawing/2014/main" id="{67E5648B-A05D-8444-BFBB-8417D26665D9}"/>
                </a:ext>
              </a:extLst>
            </p:cNvPr>
            <p:cNvSpPr>
              <a:spLocks noChangeArrowheads="1"/>
            </p:cNvSpPr>
            <p:nvPr/>
          </p:nvSpPr>
          <p:spPr bwMode="auto">
            <a:xfrm>
              <a:off x="656" y="2709"/>
              <a:ext cx="33" cy="174"/>
            </a:xfrm>
            <a:prstGeom prst="rect">
              <a:avLst/>
            </a:prstGeom>
            <a:noFill/>
            <a:ln w="9525">
              <a:noFill/>
              <a:miter lim="800000"/>
              <a:headEnd/>
              <a:tailEnd/>
            </a:ln>
          </p:spPr>
          <p:txBody>
            <a:bodyPr wrap="none" lIns="0" tIns="0" rIns="0" bIns="0">
              <a:spAutoFit/>
            </a:bodyPr>
            <a:lstStyle/>
            <a:p>
              <a:r>
                <a:rPr lang="en-US"/>
                <a:t> </a:t>
              </a:r>
            </a:p>
          </p:txBody>
        </p:sp>
      </p:grpSp>
      <p:cxnSp>
        <p:nvCxnSpPr>
          <p:cNvPr id="141" name="Straight Connector 140"/>
          <p:cNvCxnSpPr/>
          <p:nvPr/>
        </p:nvCxnSpPr>
        <p:spPr>
          <a:xfrm>
            <a:off x="5214026" y="2231681"/>
            <a:ext cx="4262484" cy="2381"/>
          </a:xfrm>
          <a:prstGeom prst="line">
            <a:avLst/>
          </a:prstGeom>
        </p:spPr>
        <p:style>
          <a:lnRef idx="2">
            <a:schemeClr val="dk1"/>
          </a:lnRef>
          <a:fillRef idx="0">
            <a:schemeClr val="dk1"/>
          </a:fillRef>
          <a:effectRef idx="1">
            <a:schemeClr val="dk1"/>
          </a:effectRef>
          <a:fontRef idx="minor">
            <a:schemeClr val="tx1"/>
          </a:fontRef>
        </p:style>
      </p:cxnSp>
      <p:sp>
        <p:nvSpPr>
          <p:cNvPr id="144" name="TextBox 143"/>
          <p:cNvSpPr txBox="1"/>
          <p:nvPr/>
        </p:nvSpPr>
        <p:spPr>
          <a:xfrm>
            <a:off x="1076528" y="5108203"/>
            <a:ext cx="10038943" cy="523220"/>
          </a:xfrm>
          <a:prstGeom prst="rect">
            <a:avLst/>
          </a:prstGeom>
          <a:noFill/>
        </p:spPr>
        <p:txBody>
          <a:bodyPr wrap="square" rtlCol="0">
            <a:spAutoFit/>
          </a:bodyPr>
          <a:lstStyle/>
          <a:p>
            <a:r>
              <a:rPr lang="en-US" sz="1400" dirty="0">
                <a:solidFill>
                  <a:schemeClr val="bg2">
                    <a:lumMod val="25000"/>
                  </a:schemeClr>
                </a:solidFill>
              </a:rPr>
              <a:t>Note: there is another reason why </a:t>
            </a:r>
            <a:r>
              <a:rPr lang="en-US" sz="1400" dirty="0" err="1">
                <a:solidFill>
                  <a:schemeClr val="bg2">
                    <a:lumMod val="25000"/>
                  </a:schemeClr>
                </a:solidFill>
              </a:rPr>
              <a:t>Compustat</a:t>
            </a:r>
            <a:r>
              <a:rPr lang="en-US" sz="1400" dirty="0">
                <a:solidFill>
                  <a:schemeClr val="bg2">
                    <a:lumMod val="25000"/>
                  </a:schemeClr>
                </a:solidFill>
              </a:rPr>
              <a:t> reports different numbers from I/B/E/S: </a:t>
            </a:r>
            <a:r>
              <a:rPr lang="en-US" sz="1400" dirty="0" err="1">
                <a:solidFill>
                  <a:schemeClr val="bg2">
                    <a:lumMod val="25000"/>
                  </a:schemeClr>
                </a:solidFill>
              </a:rPr>
              <a:t>Compustat</a:t>
            </a:r>
            <a:r>
              <a:rPr lang="en-US" sz="1400" dirty="0">
                <a:solidFill>
                  <a:schemeClr val="bg2">
                    <a:lumMod val="25000"/>
                  </a:schemeClr>
                </a:solidFill>
              </a:rPr>
              <a:t> quarterly data reports restated values, while I/B/E/S includes the originally reported earnings. </a:t>
            </a:r>
          </a:p>
        </p:txBody>
      </p:sp>
    </p:spTree>
    <p:extLst>
      <p:ext uri="{BB962C8B-B14F-4D97-AF65-F5344CB8AC3E}">
        <p14:creationId xmlns:p14="http://schemas.microsoft.com/office/powerpoint/2010/main" val="2804363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II: Empirical Research Guide</a:t>
            </a:r>
          </a:p>
        </p:txBody>
      </p:sp>
    </p:spTree>
    <p:extLst>
      <p:ext uri="{BB962C8B-B14F-4D97-AF65-F5344CB8AC3E}">
        <p14:creationId xmlns:p14="http://schemas.microsoft.com/office/powerpoint/2010/main" val="2993483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ounded Rectangle 102"/>
          <p:cNvSpPr/>
          <p:nvPr/>
        </p:nvSpPr>
        <p:spPr>
          <a:xfrm>
            <a:off x="7331892" y="4148447"/>
            <a:ext cx="2430387" cy="1298197"/>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Rounding Issues in I/B/E/S Adjusted Summary Data</a:t>
            </a:r>
          </a:p>
        </p:txBody>
      </p:sp>
      <p:sp>
        <p:nvSpPr>
          <p:cNvPr id="4" name="Footer Placeholder 3"/>
          <p:cNvSpPr>
            <a:spLocks noGrp="1"/>
          </p:cNvSpPr>
          <p:nvPr>
            <p:ph type="ftr" sz="quarter" idx="10"/>
          </p:nvPr>
        </p:nvSpPr>
        <p:spPr/>
        <p:txBody>
          <a:bodyPr/>
          <a:lstStyle/>
          <a:p>
            <a:r>
              <a:rPr lang="en-US" dirty="0"/>
              <a:t>Rui Dai, Ph.D. CFA</a:t>
            </a:r>
          </a:p>
        </p:txBody>
      </p:sp>
      <p:sp>
        <p:nvSpPr>
          <p:cNvPr id="5" name="Slide Number Placeholder 4"/>
          <p:cNvSpPr>
            <a:spLocks noGrp="1"/>
          </p:cNvSpPr>
          <p:nvPr>
            <p:ph type="sldNum" sz="quarter" idx="11"/>
          </p:nvPr>
        </p:nvSpPr>
        <p:spPr/>
        <p:txBody>
          <a:bodyPr/>
          <a:lstStyle/>
          <a:p>
            <a:fld id="{DD253308-F9C5-4FCB-8415-6DEE77C16A35}" type="slidenum">
              <a:rPr lang="en-US" smtClean="0"/>
              <a:pPr/>
              <a:t>15</a:t>
            </a:fld>
            <a:endParaRPr lang="en-US"/>
          </a:p>
        </p:txBody>
      </p:sp>
      <p:sp>
        <p:nvSpPr>
          <p:cNvPr id="19" name="Content Placeholder 18"/>
          <p:cNvSpPr>
            <a:spLocks noGrp="1"/>
          </p:cNvSpPr>
          <p:nvPr>
            <p:ph idx="1"/>
          </p:nvPr>
        </p:nvSpPr>
        <p:spPr/>
        <p:txBody>
          <a:bodyPr/>
          <a:lstStyle/>
          <a:p>
            <a:pPr marL="342900" indent="-342900">
              <a:buFont typeface="Arial" panose="020B0604020202020204" pitchFamily="34" charset="0"/>
              <a:buChar char="•"/>
            </a:pPr>
            <a:r>
              <a:rPr lang="en-US" dirty="0"/>
              <a:t>I/B/E/S Adjusted Consensus files </a:t>
            </a:r>
            <a:r>
              <a:rPr lang="en-US" sz="1600" dirty="0"/>
              <a:t>(easiest-to-use)</a:t>
            </a:r>
            <a:r>
              <a:rPr lang="en-US" dirty="0"/>
              <a:t> are rounded to 2 decimals </a:t>
            </a:r>
          </a:p>
          <a:p>
            <a:pPr marL="342900" indent="-342900">
              <a:buFont typeface="Arial" panose="020B0604020202020204" pitchFamily="34" charset="0"/>
              <a:buChar char="•"/>
            </a:pPr>
            <a:r>
              <a:rPr lang="en-US" dirty="0"/>
              <a:t>Key Factor: Shares Outstanding</a:t>
            </a:r>
          </a:p>
        </p:txBody>
      </p:sp>
      <p:cxnSp>
        <p:nvCxnSpPr>
          <p:cNvPr id="21" name="Straight Arrow Connector 20"/>
          <p:cNvCxnSpPr/>
          <p:nvPr/>
        </p:nvCxnSpPr>
        <p:spPr>
          <a:xfrm>
            <a:off x="930564" y="3585016"/>
            <a:ext cx="102338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71054" y="2983258"/>
            <a:ext cx="1662699" cy="369332"/>
          </a:xfrm>
          <a:prstGeom prst="rect">
            <a:avLst/>
          </a:prstGeom>
          <a:noFill/>
        </p:spPr>
        <p:txBody>
          <a:bodyPr wrap="none" rtlCol="0">
            <a:spAutoFit/>
          </a:bodyPr>
          <a:lstStyle/>
          <a:p>
            <a:r>
              <a:rPr lang="en-US" dirty="0"/>
              <a:t>Earning Ann</a:t>
            </a:r>
            <a:r>
              <a:rPr lang="en-US" baseline="-25000" dirty="0"/>
              <a:t>q-1</a:t>
            </a:r>
          </a:p>
        </p:txBody>
      </p:sp>
      <p:cxnSp>
        <p:nvCxnSpPr>
          <p:cNvPr id="24" name="Straight Connector 23"/>
          <p:cNvCxnSpPr/>
          <p:nvPr/>
        </p:nvCxnSpPr>
        <p:spPr>
          <a:xfrm>
            <a:off x="1302327" y="3483415"/>
            <a:ext cx="0" cy="149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812229" y="3483415"/>
            <a:ext cx="0" cy="14936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14700" y="3734378"/>
            <a:ext cx="2000869" cy="369332"/>
          </a:xfrm>
          <a:prstGeom prst="rect">
            <a:avLst/>
          </a:prstGeom>
          <a:noFill/>
        </p:spPr>
        <p:txBody>
          <a:bodyPr wrap="none" rtlCol="0">
            <a:spAutoFit/>
          </a:bodyPr>
          <a:lstStyle/>
          <a:p>
            <a:r>
              <a:rPr lang="en-US" dirty="0"/>
              <a:t>I/B/E/S sum </a:t>
            </a:r>
            <a:r>
              <a:rPr lang="en-US" dirty="0" err="1"/>
              <a:t>date</a:t>
            </a:r>
            <a:r>
              <a:rPr lang="en-US" baseline="-25000" dirty="0" err="1"/>
              <a:t>q</a:t>
            </a:r>
            <a:endParaRPr lang="en-US" baseline="-25000" dirty="0"/>
          </a:p>
        </p:txBody>
      </p:sp>
      <p:cxnSp>
        <p:nvCxnSpPr>
          <p:cNvPr id="27" name="Straight Connector 26"/>
          <p:cNvCxnSpPr/>
          <p:nvPr/>
        </p:nvCxnSpPr>
        <p:spPr>
          <a:xfrm>
            <a:off x="7453746" y="3472598"/>
            <a:ext cx="0" cy="149362"/>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504607" y="3680688"/>
            <a:ext cx="1898277" cy="369332"/>
          </a:xfrm>
          <a:prstGeom prst="rect">
            <a:avLst/>
          </a:prstGeom>
          <a:noFill/>
        </p:spPr>
        <p:txBody>
          <a:bodyPr wrap="none" rtlCol="0">
            <a:spAutoFit/>
          </a:bodyPr>
          <a:lstStyle/>
          <a:p>
            <a:r>
              <a:rPr lang="en-US" dirty="0"/>
              <a:t>Fiscal QTR </a:t>
            </a:r>
            <a:r>
              <a:rPr lang="en-US" dirty="0" err="1"/>
              <a:t>End</a:t>
            </a:r>
            <a:r>
              <a:rPr lang="en-US" baseline="-25000" dirty="0" err="1"/>
              <a:t>q</a:t>
            </a:r>
            <a:endParaRPr lang="en-US" baseline="-25000" dirty="0"/>
          </a:p>
        </p:txBody>
      </p:sp>
      <p:sp>
        <p:nvSpPr>
          <p:cNvPr id="29" name="TextBox 28"/>
          <p:cNvSpPr txBox="1"/>
          <p:nvPr/>
        </p:nvSpPr>
        <p:spPr>
          <a:xfrm>
            <a:off x="9663531" y="2974419"/>
            <a:ext cx="1577740" cy="369332"/>
          </a:xfrm>
          <a:prstGeom prst="rect">
            <a:avLst/>
          </a:prstGeom>
          <a:noFill/>
        </p:spPr>
        <p:txBody>
          <a:bodyPr wrap="none" rtlCol="0">
            <a:spAutoFit/>
          </a:bodyPr>
          <a:lstStyle/>
          <a:p>
            <a:r>
              <a:rPr lang="en-US" dirty="0"/>
              <a:t>Earning </a:t>
            </a:r>
            <a:r>
              <a:rPr lang="en-US" dirty="0" err="1"/>
              <a:t>Ann</a:t>
            </a:r>
            <a:r>
              <a:rPr lang="en-US" baseline="-25000" dirty="0" err="1"/>
              <a:t>q</a:t>
            </a:r>
            <a:endParaRPr lang="en-US" baseline="-25000" dirty="0"/>
          </a:p>
        </p:txBody>
      </p:sp>
      <p:cxnSp>
        <p:nvCxnSpPr>
          <p:cNvPr id="30" name="Straight Connector 29"/>
          <p:cNvCxnSpPr/>
          <p:nvPr/>
        </p:nvCxnSpPr>
        <p:spPr>
          <a:xfrm>
            <a:off x="10494804" y="3474576"/>
            <a:ext cx="0" cy="149362"/>
          </a:xfrm>
          <a:prstGeom prst="line">
            <a:avLst/>
          </a:prstGeom>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638578" y="4096023"/>
            <a:ext cx="2874818" cy="563417"/>
            <a:chOff x="838200" y="4869023"/>
            <a:chExt cx="2874818" cy="563417"/>
          </a:xfrm>
        </p:grpSpPr>
        <p:sp>
          <p:nvSpPr>
            <p:cNvPr id="37" name="Rectangle 36"/>
            <p:cNvSpPr/>
            <p:nvPr/>
          </p:nvSpPr>
          <p:spPr>
            <a:xfrm>
              <a:off x="838200" y="4979481"/>
              <a:ext cx="1976582" cy="443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t>Estimated EPS= 1.01</a:t>
              </a:r>
            </a:p>
            <a:p>
              <a:pPr algn="ctr"/>
              <a:r>
                <a:rPr lang="en-US" sz="1200" dirty="0"/>
                <a:t>(mean)</a:t>
              </a:r>
            </a:p>
          </p:txBody>
        </p:sp>
        <p:cxnSp>
          <p:nvCxnSpPr>
            <p:cNvPr id="41" name="Straight Connector 40"/>
            <p:cNvCxnSpPr/>
            <p:nvPr/>
          </p:nvCxnSpPr>
          <p:spPr>
            <a:xfrm>
              <a:off x="2909458" y="4966861"/>
              <a:ext cx="0" cy="465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909458" y="5089236"/>
              <a:ext cx="5079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3417437" y="4869023"/>
              <a:ext cx="295581" cy="220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86915" y="4120235"/>
            <a:ext cx="2874818" cy="563417"/>
            <a:chOff x="838200" y="4869023"/>
            <a:chExt cx="2874818" cy="563417"/>
          </a:xfrm>
        </p:grpSpPr>
        <p:sp>
          <p:nvSpPr>
            <p:cNvPr id="59" name="Rectangle 58"/>
            <p:cNvSpPr/>
            <p:nvPr/>
          </p:nvSpPr>
          <p:spPr>
            <a:xfrm>
              <a:off x="838200" y="4979481"/>
              <a:ext cx="1976582" cy="443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t>Actual EPS= 0.99</a:t>
              </a:r>
            </a:p>
            <a:p>
              <a:pPr marL="285750" indent="-285750">
                <a:buFont typeface="Arial" panose="020B0604020202020204" pitchFamily="34" charset="0"/>
                <a:buChar char="•"/>
              </a:pPr>
              <a:r>
                <a:rPr lang="en-US" sz="1200" dirty="0"/>
                <a:t>Stock Price=2</a:t>
              </a:r>
            </a:p>
          </p:txBody>
        </p:sp>
        <p:cxnSp>
          <p:nvCxnSpPr>
            <p:cNvPr id="60" name="Straight Connector 59"/>
            <p:cNvCxnSpPr/>
            <p:nvPr/>
          </p:nvCxnSpPr>
          <p:spPr>
            <a:xfrm>
              <a:off x="2909458" y="4966861"/>
              <a:ext cx="0" cy="465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909458" y="5089236"/>
              <a:ext cx="5079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3417437" y="4869023"/>
              <a:ext cx="295581" cy="220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5174810" y="2519830"/>
            <a:ext cx="3431123" cy="1019774"/>
            <a:chOff x="788996" y="5568207"/>
            <a:chExt cx="3431123" cy="1019774"/>
          </a:xfrm>
        </p:grpSpPr>
        <p:sp>
          <p:nvSpPr>
            <p:cNvPr id="64" name="Rectangle 63"/>
            <p:cNvSpPr/>
            <p:nvPr/>
          </p:nvSpPr>
          <p:spPr>
            <a:xfrm>
              <a:off x="788996" y="5580827"/>
              <a:ext cx="1976582" cy="443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t>1 to 4 Stock Split</a:t>
              </a:r>
            </a:p>
          </p:txBody>
        </p:sp>
        <p:cxnSp>
          <p:nvCxnSpPr>
            <p:cNvPr id="65" name="Straight Connector 64"/>
            <p:cNvCxnSpPr/>
            <p:nvPr/>
          </p:nvCxnSpPr>
          <p:spPr>
            <a:xfrm>
              <a:off x="2860254" y="5568207"/>
              <a:ext cx="0" cy="465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860254" y="5904861"/>
              <a:ext cx="5079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3368233" y="5904861"/>
              <a:ext cx="851886" cy="683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7528879" y="4144941"/>
            <a:ext cx="2922062" cy="563417"/>
            <a:chOff x="790956" y="4869023"/>
            <a:chExt cx="2922062" cy="563417"/>
          </a:xfrm>
        </p:grpSpPr>
        <p:sp>
          <p:nvSpPr>
            <p:cNvPr id="76" name="Rectangle 75"/>
            <p:cNvSpPr/>
            <p:nvPr/>
          </p:nvSpPr>
          <p:spPr>
            <a:xfrm>
              <a:off x="790956" y="4979481"/>
              <a:ext cx="2023826" cy="443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200" dirty="0"/>
                <a:t>Announced EPS= 0.25</a:t>
              </a:r>
            </a:p>
          </p:txBody>
        </p:sp>
        <p:cxnSp>
          <p:nvCxnSpPr>
            <p:cNvPr id="77" name="Straight Connector 76"/>
            <p:cNvCxnSpPr/>
            <p:nvPr/>
          </p:nvCxnSpPr>
          <p:spPr>
            <a:xfrm>
              <a:off x="2909458" y="4966861"/>
              <a:ext cx="0" cy="465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2909458" y="5089236"/>
              <a:ext cx="5079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3417437" y="4869023"/>
              <a:ext cx="295581" cy="220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4" name="Rectangle 83"/>
          <p:cNvSpPr/>
          <p:nvPr/>
        </p:nvSpPr>
        <p:spPr>
          <a:xfrm>
            <a:off x="4286915" y="4878485"/>
            <a:ext cx="1976582" cy="4437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r>
              <a:rPr lang="en-US" sz="1200" dirty="0"/>
              <a:t>Estimated EPS= 1.01</a:t>
            </a:r>
          </a:p>
          <a:p>
            <a:pPr algn="ctr"/>
            <a:r>
              <a:rPr lang="en-US" sz="1200" dirty="0"/>
              <a:t>(mean)</a:t>
            </a:r>
          </a:p>
        </p:txBody>
      </p:sp>
      <p:cxnSp>
        <p:nvCxnSpPr>
          <p:cNvPr id="91" name="Curved Connector 90"/>
          <p:cNvCxnSpPr>
            <a:stCxn id="37" idx="2"/>
            <a:endCxn id="84" idx="1"/>
          </p:cNvCxnSpPr>
          <p:nvPr/>
        </p:nvCxnSpPr>
        <p:spPr>
          <a:xfrm rot="16200000" flipH="1">
            <a:off x="2731821" y="3545252"/>
            <a:ext cx="450143" cy="2660046"/>
          </a:xfrm>
          <a:prstGeom prst="curved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96" name="Rectangle 95"/>
          <p:cNvSpPr/>
          <p:nvPr/>
        </p:nvSpPr>
        <p:spPr>
          <a:xfrm>
            <a:off x="7528879" y="4878484"/>
            <a:ext cx="2020291" cy="44372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Arial" panose="020B0604020202020204" pitchFamily="34" charset="0"/>
              <a:buChar char="•"/>
            </a:pPr>
            <a:r>
              <a:rPr lang="en-US" sz="1200" dirty="0"/>
              <a:t>Estimated EPS= 0.25</a:t>
            </a:r>
          </a:p>
          <a:p>
            <a:pPr algn="ctr"/>
            <a:r>
              <a:rPr lang="en-US" sz="1200" dirty="0"/>
              <a:t>(mean)</a:t>
            </a:r>
          </a:p>
        </p:txBody>
      </p:sp>
      <p:cxnSp>
        <p:nvCxnSpPr>
          <p:cNvPr id="98" name="Straight Arrow Connector 97"/>
          <p:cNvCxnSpPr>
            <a:stCxn id="84" idx="3"/>
            <a:endCxn id="96" idx="1"/>
          </p:cNvCxnSpPr>
          <p:nvPr/>
        </p:nvCxnSpPr>
        <p:spPr>
          <a:xfrm flipV="1">
            <a:off x="6263497" y="5100346"/>
            <a:ext cx="1265382"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0" name="TextBox 99"/>
          <p:cNvSpPr txBox="1"/>
          <p:nvPr/>
        </p:nvSpPr>
        <p:spPr>
          <a:xfrm>
            <a:off x="3994432" y="5719278"/>
            <a:ext cx="3060453" cy="307777"/>
          </a:xfrm>
          <a:prstGeom prst="rect">
            <a:avLst/>
          </a:prstGeom>
          <a:noFill/>
        </p:spPr>
        <p:txBody>
          <a:bodyPr wrap="none" rtlCol="0">
            <a:spAutoFit/>
          </a:bodyPr>
          <a:lstStyle/>
          <a:p>
            <a:r>
              <a:rPr lang="en-US" sz="1400" dirty="0"/>
              <a:t>Forecast Error: (0.99-1.01)/2= - 0.01</a:t>
            </a:r>
          </a:p>
        </p:txBody>
      </p:sp>
      <p:sp>
        <p:nvSpPr>
          <p:cNvPr id="101" name="TextBox 100"/>
          <p:cNvSpPr txBox="1"/>
          <p:nvPr/>
        </p:nvSpPr>
        <p:spPr>
          <a:xfrm>
            <a:off x="7303297" y="5708259"/>
            <a:ext cx="2852063" cy="307777"/>
          </a:xfrm>
          <a:prstGeom prst="rect">
            <a:avLst/>
          </a:prstGeom>
          <a:noFill/>
        </p:spPr>
        <p:txBody>
          <a:bodyPr wrap="none" rtlCol="0">
            <a:spAutoFit/>
          </a:bodyPr>
          <a:lstStyle/>
          <a:p>
            <a:r>
              <a:rPr lang="en-US" sz="1400" dirty="0"/>
              <a:t>Forecast Error: (0.25-0.25)/0.5=0.</a:t>
            </a:r>
          </a:p>
        </p:txBody>
      </p:sp>
      <p:cxnSp>
        <p:nvCxnSpPr>
          <p:cNvPr id="105" name="Straight Arrow Connector 104"/>
          <p:cNvCxnSpPr>
            <a:endCxn id="76" idx="1"/>
          </p:cNvCxnSpPr>
          <p:nvPr/>
        </p:nvCxnSpPr>
        <p:spPr>
          <a:xfrm flipV="1">
            <a:off x="6358173" y="4477261"/>
            <a:ext cx="1170706" cy="15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8727754" y="3475764"/>
            <a:ext cx="0" cy="149362"/>
          </a:xfrm>
          <a:prstGeom prst="line">
            <a:avLst/>
          </a:prstGeom>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7715190" y="5428773"/>
            <a:ext cx="1663789" cy="276999"/>
          </a:xfrm>
          <a:prstGeom prst="rect">
            <a:avLst/>
          </a:prstGeom>
          <a:noFill/>
        </p:spPr>
        <p:txBody>
          <a:bodyPr wrap="none" rtlCol="0">
            <a:spAutoFit/>
          </a:bodyPr>
          <a:lstStyle/>
          <a:p>
            <a:r>
              <a:rPr lang="en-US" sz="1200" dirty="0"/>
              <a:t>I/B/E/S Adjusted Data</a:t>
            </a:r>
          </a:p>
        </p:txBody>
      </p:sp>
    </p:spTree>
    <p:extLst>
      <p:ext uri="{BB962C8B-B14F-4D97-AF65-F5344CB8AC3E}">
        <p14:creationId xmlns:p14="http://schemas.microsoft.com/office/powerpoint/2010/main" val="160128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22" grpId="0"/>
      <p:bldP spid="26" grpId="0"/>
      <p:bldP spid="28" grpId="0"/>
      <p:bldP spid="29" grpId="0"/>
      <p:bldP spid="84" grpId="0" animBg="1"/>
      <p:bldP spid="96" grpId="0" animBg="1"/>
      <p:bldP spid="100" grpId="0"/>
      <p:bldP spid="101" grpId="0"/>
      <p:bldP spid="1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Rounding Issues Implication</a:t>
            </a:r>
          </a:p>
        </p:txBody>
      </p:sp>
      <p:sp>
        <p:nvSpPr>
          <p:cNvPr id="3" name="Content Placeholder 2"/>
          <p:cNvSpPr>
            <a:spLocks noGrp="1"/>
          </p:cNvSpPr>
          <p:nvPr>
            <p:ph idx="1"/>
          </p:nvPr>
        </p:nvSpPr>
        <p:spPr>
          <a:xfrm>
            <a:off x="838200" y="1310107"/>
            <a:ext cx="10515600" cy="4554983"/>
          </a:xfrm>
        </p:spPr>
        <p:txBody>
          <a:bodyPr>
            <a:normAutofit/>
          </a:bodyPr>
          <a:lstStyle/>
          <a:p>
            <a:pPr lvl="1"/>
            <a:endParaRPr lang="en-US" sz="800" dirty="0"/>
          </a:p>
          <a:p>
            <a:pPr marL="342900" indent="-342900">
              <a:buFont typeface="Arial" panose="020B0604020202020204" pitchFamily="34" charset="0"/>
              <a:buChar char="•"/>
            </a:pPr>
            <a:r>
              <a:rPr lang="en-US" dirty="0"/>
              <a:t>Payne and Thomas (2003) concludes rounding issues are pronounced among larger firms, higher M/B, better performers. </a:t>
            </a:r>
          </a:p>
          <a:p>
            <a:endParaRPr lang="en-US" sz="800" dirty="0"/>
          </a:p>
          <a:p>
            <a:pPr marL="342900" indent="-342900">
              <a:buFont typeface="Arial" panose="020B0604020202020204" pitchFamily="34" charset="0"/>
              <a:buChar char="•"/>
            </a:pPr>
            <a:r>
              <a:rPr lang="en-US" dirty="0"/>
              <a:t>Research implication: the proportion of zero forecast errors over time</a:t>
            </a:r>
          </a:p>
          <a:p>
            <a:pPr marL="800100" lvl="1" indent="-342900">
              <a:buFont typeface="Arial" panose="020B0604020202020204" pitchFamily="34" charset="0"/>
              <a:buChar char="•"/>
            </a:pPr>
            <a:r>
              <a:rPr lang="en-US" dirty="0"/>
              <a:t>Market reaction </a:t>
            </a:r>
          </a:p>
          <a:p>
            <a:pPr marL="800100" lvl="1" indent="-342900">
              <a:buFont typeface="Arial" panose="020B0604020202020204" pitchFamily="34" charset="0"/>
              <a:buChar char="•"/>
            </a:pPr>
            <a:r>
              <a:rPr lang="en-US" dirty="0"/>
              <a:t>Earning management </a:t>
            </a:r>
          </a:p>
          <a:p>
            <a:pPr marL="800100" lvl="1" indent="-342900">
              <a:buFont typeface="Arial" panose="020B0604020202020204" pitchFamily="34" charset="0"/>
              <a:buChar char="•"/>
            </a:pPr>
            <a:endParaRPr lang="en-US" sz="900" dirty="0"/>
          </a:p>
          <a:p>
            <a:pPr marL="342900" indent="-342900">
              <a:buFont typeface="Arial" panose="020B0604020202020204" pitchFamily="34" charset="0"/>
              <a:buChar char="•"/>
            </a:pPr>
            <a:r>
              <a:rPr lang="en-US" dirty="0"/>
              <a:t>The median of stock split is 1-to-2 among US common stocks, while the 95</a:t>
            </a:r>
            <a:r>
              <a:rPr lang="en-US" baseline="30000" dirty="0"/>
              <a:t>th </a:t>
            </a:r>
            <a:r>
              <a:rPr lang="en-US" dirty="0"/>
              <a:t>(99</a:t>
            </a:r>
            <a:r>
              <a:rPr lang="en-US" baseline="30000" dirty="0"/>
              <a:t>th</a:t>
            </a:r>
            <a:r>
              <a:rPr lang="en-US" dirty="0"/>
              <a:t>) percentile of same figure is 1-to-2.5 (1-to-4) </a:t>
            </a:r>
          </a:p>
          <a:p>
            <a:pPr marL="800100" lvl="1" indent="-342900">
              <a:buFont typeface="Arial" panose="020B0604020202020204" pitchFamily="34" charset="0"/>
              <a:buChar char="•"/>
            </a:pPr>
            <a:r>
              <a:rPr lang="en-US" dirty="0"/>
              <a:t>Based on CRSP Factor to Adjust (shares), 12,626 stock-split events for 6,045 stocks from 1980 to 2019</a:t>
            </a:r>
          </a:p>
          <a:p>
            <a:pPr marL="342900" indent="-34290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r>
              <a:rPr lang="en-US" dirty="0"/>
              <a:t>Rui Dai, Ph.D. CFA</a:t>
            </a:r>
          </a:p>
        </p:txBody>
      </p:sp>
      <p:sp>
        <p:nvSpPr>
          <p:cNvPr id="5" name="Slide Number Placeholder 4"/>
          <p:cNvSpPr>
            <a:spLocks noGrp="1"/>
          </p:cNvSpPr>
          <p:nvPr>
            <p:ph type="sldNum" sz="quarter" idx="11"/>
          </p:nvPr>
        </p:nvSpPr>
        <p:spPr/>
        <p:txBody>
          <a:bodyPr/>
          <a:lstStyle/>
          <a:p>
            <a:fld id="{DD253308-F9C5-4FCB-8415-6DEE77C16A35}" type="slidenum">
              <a:rPr lang="en-US" smtClean="0"/>
              <a:pPr/>
              <a:t>16</a:t>
            </a:fld>
            <a:endParaRPr lang="en-US"/>
          </a:p>
        </p:txBody>
      </p:sp>
      <p:sp>
        <p:nvSpPr>
          <p:cNvPr id="6" name="Rectangle 5">
            <a:extLst>
              <a:ext uri="{FF2B5EF4-FFF2-40B4-BE49-F238E27FC236}">
                <a16:creationId xmlns:a16="http://schemas.microsoft.com/office/drawing/2014/main" id="{00FD554E-510D-4544-9215-16D4A9F7D330}"/>
              </a:ext>
            </a:extLst>
          </p:cNvPr>
          <p:cNvSpPr/>
          <p:nvPr/>
        </p:nvSpPr>
        <p:spPr>
          <a:xfrm>
            <a:off x="838200" y="5802346"/>
            <a:ext cx="10515601" cy="566822"/>
          </a:xfrm>
          <a:prstGeom prst="rect">
            <a:avLst/>
          </a:prstGeom>
        </p:spPr>
        <p:txBody>
          <a:bodyPr wrap="square">
            <a:spAutoFit/>
          </a:bodyPr>
          <a:lstStyle/>
          <a:p>
            <a:r>
              <a:rPr lang="en-US" sz="1600" dirty="0"/>
              <a:t>Reference: </a:t>
            </a:r>
          </a:p>
          <a:p>
            <a:pPr marL="298450" indent="-285750">
              <a:spcBef>
                <a:spcPts val="100"/>
              </a:spcBef>
              <a:buFont typeface="Arial" panose="020B0604020202020204" pitchFamily="34" charset="0"/>
              <a:buChar char="•"/>
            </a:pPr>
            <a:r>
              <a:rPr lang="en-US" sz="1400" spc="-5" dirty="0">
                <a:cs typeface="Arial"/>
              </a:rPr>
              <a:t>Payne and Thomas</a:t>
            </a:r>
            <a:r>
              <a:rPr lang="en-US" sz="1400" spc="-105" dirty="0">
                <a:cs typeface="Arial"/>
              </a:rPr>
              <a:t> </a:t>
            </a:r>
            <a:r>
              <a:rPr lang="en-US" sz="1400" spc="-10" dirty="0">
                <a:cs typeface="Arial"/>
              </a:rPr>
              <a:t>(TAR 2003)</a:t>
            </a:r>
            <a:r>
              <a:rPr lang="en-US" sz="1400" dirty="0">
                <a:cs typeface="Arial"/>
              </a:rPr>
              <a:t> </a:t>
            </a:r>
            <a:r>
              <a:rPr lang="en-US" sz="1400" spc="-5" dirty="0">
                <a:cs typeface="Arial"/>
              </a:rPr>
              <a:t>" The Implications of Using Stock-Split Adjusted IBES Data in Empirical Research."</a:t>
            </a:r>
            <a:endParaRPr lang="en-US" dirty="0"/>
          </a:p>
        </p:txBody>
      </p:sp>
      <p:sp>
        <p:nvSpPr>
          <p:cNvPr id="7" name="Rectangle 6">
            <a:extLst>
              <a:ext uri="{FF2B5EF4-FFF2-40B4-BE49-F238E27FC236}">
                <a16:creationId xmlns:a16="http://schemas.microsoft.com/office/drawing/2014/main" id="{5D3E7ED5-FE63-874F-A483-A0863233DE8C}"/>
              </a:ext>
            </a:extLst>
          </p:cNvPr>
          <p:cNvSpPr/>
          <p:nvPr/>
        </p:nvSpPr>
        <p:spPr>
          <a:xfrm>
            <a:off x="838199" y="5802346"/>
            <a:ext cx="10515601" cy="566822"/>
          </a:xfrm>
          <a:prstGeom prst="rect">
            <a:avLst/>
          </a:prstGeom>
        </p:spPr>
        <p:txBody>
          <a:bodyPr wrap="square">
            <a:spAutoFit/>
          </a:bodyPr>
          <a:lstStyle/>
          <a:p>
            <a:r>
              <a:rPr lang="en-US" sz="1600" dirty="0"/>
              <a:t>Reference: </a:t>
            </a:r>
          </a:p>
          <a:p>
            <a:pPr marL="298450" indent="-285750">
              <a:spcBef>
                <a:spcPts val="100"/>
              </a:spcBef>
              <a:buFont typeface="Arial" panose="020B0604020202020204" pitchFamily="34" charset="0"/>
              <a:buChar char="•"/>
            </a:pPr>
            <a:r>
              <a:rPr lang="en-US" sz="1400" spc="-5" dirty="0">
                <a:cs typeface="Arial"/>
              </a:rPr>
              <a:t>Payne and Thomas</a:t>
            </a:r>
            <a:r>
              <a:rPr lang="en-US" sz="1400" spc="-105" dirty="0">
                <a:cs typeface="Arial"/>
              </a:rPr>
              <a:t> </a:t>
            </a:r>
            <a:r>
              <a:rPr lang="en-US" sz="1400" spc="-10" dirty="0">
                <a:cs typeface="Arial"/>
              </a:rPr>
              <a:t>(TAR 2003)</a:t>
            </a:r>
            <a:r>
              <a:rPr lang="en-US" sz="1400" dirty="0">
                <a:cs typeface="Arial"/>
              </a:rPr>
              <a:t> </a:t>
            </a:r>
            <a:r>
              <a:rPr lang="en-US" sz="1400" spc="-5" dirty="0">
                <a:cs typeface="Arial"/>
              </a:rPr>
              <a:t>" The Implications of Using Stock-Split Adjusted IBES Data in Empirical Research."</a:t>
            </a:r>
            <a:endParaRPr lang="en-US" dirty="0"/>
          </a:p>
        </p:txBody>
      </p:sp>
    </p:spTree>
    <p:extLst>
      <p:ext uri="{BB962C8B-B14F-4D97-AF65-F5344CB8AC3E}">
        <p14:creationId xmlns:p14="http://schemas.microsoft.com/office/powerpoint/2010/main" val="2694624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Solutions for Rounding Issue (Solution 1) </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Use I/B/E/S unadjusted consensus data and utilize cumulative factors to adjust data without rounding.</a:t>
            </a:r>
          </a:p>
          <a:p>
            <a:pPr marL="800100" lvl="1" indent="-342900">
              <a:buFont typeface="Arial" panose="020B0604020202020204" pitchFamily="34" charset="0"/>
              <a:buChar char="•"/>
            </a:pPr>
            <a:r>
              <a:rPr lang="en-US" dirty="0"/>
              <a:t>Unfortunately, I/B/E/S effective split date is NOT necessarily the true date of the stock split. In fact, it is the date when the split became “effective” within the IBES database. (e.g. see Microsoft Quarterly Stats from Dec 89 to Jun 90.)</a:t>
            </a:r>
          </a:p>
          <a:p>
            <a:pPr marL="800100" lvl="1" indent="-342900">
              <a:buFont typeface="Arial" panose="020B0604020202020204" pitchFamily="34" charset="0"/>
              <a:buChar char="•"/>
            </a:pPr>
            <a:r>
              <a:rPr lang="en-US" dirty="0"/>
              <a:t>The split date from other data source, such as CRSP, may be needed.</a:t>
            </a:r>
          </a:p>
        </p:txBody>
      </p:sp>
      <p:sp>
        <p:nvSpPr>
          <p:cNvPr id="4" name="Footer Placeholder 3"/>
          <p:cNvSpPr>
            <a:spLocks noGrp="1"/>
          </p:cNvSpPr>
          <p:nvPr>
            <p:ph type="ftr" sz="quarter" idx="10"/>
          </p:nvPr>
        </p:nvSpPr>
        <p:spPr/>
        <p:txBody>
          <a:bodyPr/>
          <a:lstStyle/>
          <a:p>
            <a:r>
              <a:rPr lang="en-US" dirty="0"/>
              <a:t>Rui Dai, Ph.D. CFA</a:t>
            </a:r>
          </a:p>
        </p:txBody>
      </p:sp>
      <p:sp>
        <p:nvSpPr>
          <p:cNvPr id="5" name="Slide Number Placeholder 4"/>
          <p:cNvSpPr>
            <a:spLocks noGrp="1"/>
          </p:cNvSpPr>
          <p:nvPr>
            <p:ph type="sldNum" sz="quarter" idx="11"/>
          </p:nvPr>
        </p:nvSpPr>
        <p:spPr/>
        <p:txBody>
          <a:bodyPr/>
          <a:lstStyle/>
          <a:p>
            <a:fld id="{DD253308-F9C5-4FCB-8415-6DEE77C16A35}" type="slidenum">
              <a:rPr lang="en-US" smtClean="0"/>
              <a:pPr/>
              <a:t>17</a:t>
            </a:fld>
            <a:endParaRPr lang="en-US"/>
          </a:p>
        </p:txBody>
      </p:sp>
      <p:sp>
        <p:nvSpPr>
          <p:cNvPr id="12" name="Line Callout 2 11"/>
          <p:cNvSpPr/>
          <p:nvPr/>
        </p:nvSpPr>
        <p:spPr>
          <a:xfrm>
            <a:off x="9476774" y="3217372"/>
            <a:ext cx="746879" cy="266481"/>
          </a:xfrm>
          <a:prstGeom prst="borderCallout2">
            <a:avLst>
              <a:gd name="adj1" fmla="val 55417"/>
              <a:gd name="adj2" fmla="val -8333"/>
              <a:gd name="adj3" fmla="val 68750"/>
              <a:gd name="adj4" fmla="val -27363"/>
              <a:gd name="adj5" fmla="val 153842"/>
              <a:gd name="adj6" fmla="val -40767"/>
            </a:avLst>
          </a:prstGeom>
          <a:ln>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CRSP</a:t>
            </a:r>
          </a:p>
        </p:txBody>
      </p:sp>
      <p:graphicFrame>
        <p:nvGraphicFramePr>
          <p:cNvPr id="13" name="Table 12"/>
          <p:cNvGraphicFramePr>
            <a:graphicFrameLocks noGrp="1"/>
          </p:cNvGraphicFramePr>
          <p:nvPr>
            <p:extLst/>
          </p:nvPr>
        </p:nvGraphicFramePr>
        <p:xfrm>
          <a:off x="8645023" y="3669093"/>
          <a:ext cx="2130695" cy="2155156"/>
        </p:xfrm>
        <a:graphic>
          <a:graphicData uri="http://schemas.openxmlformats.org/drawingml/2006/table">
            <a:tbl>
              <a:tblPr firstRow="1" bandRow="1">
                <a:tableStyleId>{5C22544A-7EE6-4342-B048-85BDC9FD1C3A}</a:tableStyleId>
              </a:tblPr>
              <a:tblGrid>
                <a:gridCol w="738187">
                  <a:extLst>
                    <a:ext uri="{9D8B030D-6E8A-4147-A177-3AD203B41FA5}">
                      <a16:colId xmlns:a16="http://schemas.microsoft.com/office/drawing/2014/main" val="4105771833"/>
                    </a:ext>
                  </a:extLst>
                </a:gridCol>
                <a:gridCol w="1392508">
                  <a:extLst>
                    <a:ext uri="{9D8B030D-6E8A-4147-A177-3AD203B41FA5}">
                      <a16:colId xmlns:a16="http://schemas.microsoft.com/office/drawing/2014/main" val="3345819576"/>
                    </a:ext>
                  </a:extLst>
                </a:gridCol>
              </a:tblGrid>
              <a:tr h="206341">
                <a:tc>
                  <a:txBody>
                    <a:bodyPr/>
                    <a:lstStyle/>
                    <a:p>
                      <a:pPr algn="ctr" fontAlgn="b"/>
                      <a:r>
                        <a:rPr lang="en-US" sz="1100" u="none" strike="noStrike" dirty="0">
                          <a:effectLst/>
                        </a:rPr>
                        <a:t>CFACSHR</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ACTUAL</a:t>
                      </a:r>
                      <a:r>
                        <a:rPr lang="en-US" sz="1100" u="none" strike="noStrike" baseline="0" dirty="0">
                          <a:effectLst/>
                        </a:rPr>
                        <a:t> </a:t>
                      </a:r>
                      <a:r>
                        <a:rPr lang="en-US" sz="1100" u="none" strike="noStrike" dirty="0">
                          <a:effectLst/>
                        </a:rPr>
                        <a:t>Adjusted</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24981568"/>
                  </a:ext>
                </a:extLst>
              </a:tr>
              <a:tr h="139664">
                <a:tc>
                  <a:txBody>
                    <a:bodyPr/>
                    <a:lstStyle/>
                    <a:p>
                      <a:pPr algn="ctr"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‐3.102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6350616"/>
                  </a:ext>
                </a:extLst>
              </a:tr>
              <a:tr h="139664">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‐3.102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5442544"/>
                  </a:ext>
                </a:extLst>
              </a:tr>
              <a:tr h="139664">
                <a:tc>
                  <a:txBody>
                    <a:bodyPr/>
                    <a:lstStyle/>
                    <a:p>
                      <a:pPr algn="ct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‐3.102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5566974"/>
                  </a:ext>
                </a:extLst>
              </a:tr>
              <a:tr h="139664">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‐1.551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4357695"/>
                  </a:ext>
                </a:extLst>
              </a:tr>
              <a:tr h="139664">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‐1.551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832007"/>
                  </a:ext>
                </a:extLst>
              </a:tr>
              <a:tr h="139664">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‐1.551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759559"/>
                  </a:ext>
                </a:extLst>
              </a:tr>
              <a:tr h="139664">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3835991"/>
                  </a:ext>
                </a:extLst>
              </a:tr>
              <a:tr h="139664">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‐0.517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2473603"/>
                  </a:ext>
                </a:extLst>
              </a:tr>
              <a:tr h="139664">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‐0.517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5036931"/>
                  </a:ext>
                </a:extLst>
              </a:tr>
              <a:tr h="139664">
                <a:tc>
                  <a:txBody>
                    <a:bodyPr/>
                    <a:lstStyle/>
                    <a:p>
                      <a:pPr algn="ct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‐0.517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875297"/>
                  </a:ext>
                </a:extLst>
              </a:tr>
              <a:tr h="139664">
                <a:tc>
                  <a:txBody>
                    <a:bodyPr/>
                    <a:lstStyle/>
                    <a:p>
                      <a:pPr algn="ctr"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‐0.517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47312827"/>
                  </a:ext>
                </a:extLst>
              </a:tr>
            </a:tbl>
          </a:graphicData>
        </a:graphic>
      </p:graphicFrame>
      <p:graphicFrame>
        <p:nvGraphicFramePr>
          <p:cNvPr id="14" name="Table 13"/>
          <p:cNvGraphicFramePr>
            <a:graphicFrameLocks noGrp="1"/>
          </p:cNvGraphicFramePr>
          <p:nvPr>
            <p:extLst/>
          </p:nvPr>
        </p:nvGraphicFramePr>
        <p:xfrm>
          <a:off x="2571352" y="3660930"/>
          <a:ext cx="6057123" cy="2177593"/>
        </p:xfrm>
        <a:graphic>
          <a:graphicData uri="http://schemas.openxmlformats.org/drawingml/2006/table">
            <a:tbl>
              <a:tblPr firstRow="1" bandRow="1">
                <a:tableStyleId>{5C22544A-7EE6-4342-B048-85BDC9FD1C3A}</a:tableStyleId>
              </a:tblPr>
              <a:tblGrid>
                <a:gridCol w="804161">
                  <a:extLst>
                    <a:ext uri="{9D8B030D-6E8A-4147-A177-3AD203B41FA5}">
                      <a16:colId xmlns:a16="http://schemas.microsoft.com/office/drawing/2014/main" val="4209443688"/>
                    </a:ext>
                  </a:extLst>
                </a:gridCol>
                <a:gridCol w="943619">
                  <a:extLst>
                    <a:ext uri="{9D8B030D-6E8A-4147-A177-3AD203B41FA5}">
                      <a16:colId xmlns:a16="http://schemas.microsoft.com/office/drawing/2014/main" val="1636567814"/>
                    </a:ext>
                  </a:extLst>
                </a:gridCol>
                <a:gridCol w="903034">
                  <a:extLst>
                    <a:ext uri="{9D8B030D-6E8A-4147-A177-3AD203B41FA5}">
                      <a16:colId xmlns:a16="http://schemas.microsoft.com/office/drawing/2014/main" val="3796853353"/>
                    </a:ext>
                  </a:extLst>
                </a:gridCol>
                <a:gridCol w="1104900">
                  <a:extLst>
                    <a:ext uri="{9D8B030D-6E8A-4147-A177-3AD203B41FA5}">
                      <a16:colId xmlns:a16="http://schemas.microsoft.com/office/drawing/2014/main" val="4259498460"/>
                    </a:ext>
                  </a:extLst>
                </a:gridCol>
                <a:gridCol w="803599">
                  <a:extLst>
                    <a:ext uri="{9D8B030D-6E8A-4147-A177-3AD203B41FA5}">
                      <a16:colId xmlns:a16="http://schemas.microsoft.com/office/drawing/2014/main" val="1525470137"/>
                    </a:ext>
                  </a:extLst>
                </a:gridCol>
                <a:gridCol w="673724">
                  <a:extLst>
                    <a:ext uri="{9D8B030D-6E8A-4147-A177-3AD203B41FA5}">
                      <a16:colId xmlns:a16="http://schemas.microsoft.com/office/drawing/2014/main" val="1736254009"/>
                    </a:ext>
                  </a:extLst>
                </a:gridCol>
                <a:gridCol w="824086">
                  <a:extLst>
                    <a:ext uri="{9D8B030D-6E8A-4147-A177-3AD203B41FA5}">
                      <a16:colId xmlns:a16="http://schemas.microsoft.com/office/drawing/2014/main" val="1255634639"/>
                    </a:ext>
                  </a:extLst>
                </a:gridCol>
              </a:tblGrid>
              <a:tr h="210324">
                <a:tc>
                  <a:txBody>
                    <a:bodyPr/>
                    <a:lstStyle/>
                    <a:p>
                      <a:pPr algn="ctr" fontAlgn="b"/>
                      <a:r>
                        <a:rPr lang="en-US" sz="1100" u="none" strike="noStrike" dirty="0">
                          <a:effectLst/>
                        </a:rPr>
                        <a:t>TICKER</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ANNDATS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FPEDATS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ANNDATS_ACT</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ANALYS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VALUE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dirty="0">
                          <a:effectLst/>
                        </a:rPr>
                        <a:t>ACTUAL</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56370151"/>
                  </a:ext>
                </a:extLst>
              </a:tr>
              <a:tr h="79514">
                <a:tc>
                  <a:txBody>
                    <a:bodyPr/>
                    <a:lstStyle/>
                    <a:p>
                      <a:pPr algn="ctr" fontAlgn="b"/>
                      <a:r>
                        <a:rPr lang="en-US" sz="1100" u="none" strike="noStrike">
                          <a:effectLst/>
                        </a:rPr>
                        <a:t>AMZN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20‐May‐98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31‐Dec‐98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26‐Jan‐99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42186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‐0.517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3492332"/>
                  </a:ext>
                </a:extLst>
              </a:tr>
              <a:tr h="79514">
                <a:tc>
                  <a:txBody>
                    <a:bodyPr/>
                    <a:lstStyle/>
                    <a:p>
                      <a:pPr algn="ctr" fontAlgn="b"/>
                      <a:r>
                        <a:rPr lang="en-US" sz="1100" u="none" strike="noStrike">
                          <a:effectLst/>
                        </a:rPr>
                        <a:t>AMZN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26‐May‐98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31‐Dec‐98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26‐Jan‐99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‐0.517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2961139"/>
                  </a:ext>
                </a:extLst>
              </a:tr>
              <a:tr h="79514">
                <a:tc>
                  <a:txBody>
                    <a:bodyPr/>
                    <a:lstStyle/>
                    <a:p>
                      <a:pPr algn="ctr" fontAlgn="b"/>
                      <a:r>
                        <a:rPr lang="en-US" sz="1100" u="none" strike="noStrike">
                          <a:effectLst/>
                        </a:rPr>
                        <a:t>AMZN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28‐May‐98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31‐Dec‐98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26‐Jan‐99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32051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‐0.517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3432737"/>
                  </a:ext>
                </a:extLst>
              </a:tr>
              <a:tr h="195619">
                <a:tc>
                  <a:txBody>
                    <a:bodyPr/>
                    <a:lstStyle/>
                    <a:p>
                      <a:pPr algn="ctr" fontAlgn="b"/>
                      <a:r>
                        <a:rPr lang="en-US" sz="1100" u="none" strike="noStrike" dirty="0">
                          <a:effectLst/>
                        </a:rPr>
                        <a:t>AMZN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4‐Jun‐98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31‐Dec‐98</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26‐Jan‐99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42186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‐0.517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0997823"/>
                  </a:ext>
                </a:extLst>
              </a:tr>
              <a:tr h="79514">
                <a:tc>
                  <a:txBody>
                    <a:bodyPr/>
                    <a:lstStyle/>
                    <a:p>
                      <a:pPr algn="ctr" fontAlgn="b"/>
                      <a:r>
                        <a:rPr lang="en-US" sz="1100" u="none" strike="noStrike">
                          <a:effectLst/>
                        </a:rPr>
                        <a:t>AMZN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4‐Jun‐98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31‐Dec‐98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26‐Jan‐99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32051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‐0.517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64134774"/>
                  </a:ext>
                </a:extLst>
              </a:tr>
              <a:tr h="79514">
                <a:tc>
                  <a:txBody>
                    <a:bodyPr/>
                    <a:lstStyle/>
                    <a:p>
                      <a:pPr algn="ctr" fontAlgn="b"/>
                      <a:r>
                        <a:rPr lang="en-US" sz="1100" u="none" strike="noStrike">
                          <a:effectLst/>
                        </a:rPr>
                        <a:t>AMZN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8‐Jun‐98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31‐Dec‐98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26‐Jan‐99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45029</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‐1.21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‐0.517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1187856"/>
                  </a:ext>
                </a:extLst>
              </a:tr>
              <a:tr h="43930">
                <a:tc>
                  <a:txBody>
                    <a:bodyPr/>
                    <a:lstStyle/>
                    <a:p>
                      <a:pPr algn="ctr" fontAlgn="b"/>
                      <a:r>
                        <a:rPr lang="en-US" sz="1100" u="none" strike="noStrike">
                          <a:effectLst/>
                        </a:rPr>
                        <a:t>AMZN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7386244"/>
                  </a:ext>
                </a:extLst>
              </a:tr>
              <a:tr h="79514">
                <a:tc>
                  <a:txBody>
                    <a:bodyPr/>
                    <a:lstStyle/>
                    <a:p>
                      <a:pPr algn="ctr" fontAlgn="b"/>
                      <a:r>
                        <a:rPr lang="en-US" sz="1100" u="none" strike="noStrike">
                          <a:effectLst/>
                        </a:rPr>
                        <a:t>AMZN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5‐Jan‐99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31‐Dec‐98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26‐Jan‐99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‐0.67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‐0.517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7379152"/>
                  </a:ext>
                </a:extLst>
              </a:tr>
              <a:tr h="79514">
                <a:tc>
                  <a:txBody>
                    <a:bodyPr/>
                    <a:lstStyle/>
                    <a:p>
                      <a:pPr algn="ctr" fontAlgn="b"/>
                      <a:r>
                        <a:rPr lang="en-US" sz="1100" u="none" strike="noStrike">
                          <a:effectLst/>
                        </a:rPr>
                        <a:t>AMZN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5‐Jan‐99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31‐Dec‐98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26‐Jan‐99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30593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‐0.54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‐0.517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3616671"/>
                  </a:ext>
                </a:extLst>
              </a:tr>
              <a:tr h="79514">
                <a:tc>
                  <a:txBody>
                    <a:bodyPr/>
                    <a:lstStyle/>
                    <a:p>
                      <a:pPr algn="ctr" fontAlgn="b"/>
                      <a:r>
                        <a:rPr lang="en-US" sz="1100" u="none" strike="noStrike">
                          <a:effectLst/>
                        </a:rPr>
                        <a:t>AMZN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5‐Jan‐99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31‐Dec‐98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26‐Jan‐99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32051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‐0.517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7857661"/>
                  </a:ext>
                </a:extLst>
              </a:tr>
              <a:tr h="79514">
                <a:tc>
                  <a:txBody>
                    <a:bodyPr/>
                    <a:lstStyle/>
                    <a:p>
                      <a:pPr algn="ctr" fontAlgn="b"/>
                      <a:r>
                        <a:rPr lang="en-US" sz="1100" u="none" strike="noStrike">
                          <a:effectLst/>
                        </a:rPr>
                        <a:t>AMZN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14‐Jan‐99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31‐Dec‐98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26‐Jan‐99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53564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‐0.517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0720700"/>
                  </a:ext>
                </a:extLst>
              </a:tr>
            </a:tbl>
          </a:graphicData>
        </a:graphic>
      </p:graphicFrame>
      <p:sp>
        <p:nvSpPr>
          <p:cNvPr id="9" name="Rounded Rectangle 8"/>
          <p:cNvSpPr/>
          <p:nvPr/>
        </p:nvSpPr>
        <p:spPr>
          <a:xfrm>
            <a:off x="7174249" y="3847345"/>
            <a:ext cx="1407891" cy="558400"/>
          </a:xfrm>
          <a:prstGeom prst="roundRect">
            <a:avLst/>
          </a:prstGeom>
          <a:noFill/>
          <a:ln w="31750">
            <a:solidFill>
              <a:srgbClr val="C00000">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7174248" y="4405745"/>
            <a:ext cx="1407891" cy="558400"/>
          </a:xfrm>
          <a:prstGeom prst="roundRect">
            <a:avLst/>
          </a:prstGeom>
          <a:noFill/>
          <a:ln w="31750">
            <a:solidFill>
              <a:srgbClr val="002060">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7174247" y="5112689"/>
            <a:ext cx="1407891" cy="721499"/>
          </a:xfrm>
          <a:prstGeom prst="roundRect">
            <a:avLst/>
          </a:prstGeom>
          <a:noFill/>
          <a:ln w="31750">
            <a:solidFill>
              <a:srgbClr val="FFC000">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ine Callout 2 6"/>
          <p:cNvSpPr/>
          <p:nvPr/>
        </p:nvSpPr>
        <p:spPr>
          <a:xfrm>
            <a:off x="157018" y="4169161"/>
            <a:ext cx="1893454" cy="258618"/>
          </a:xfrm>
          <a:prstGeom prst="borderCallout2">
            <a:avLst>
              <a:gd name="adj1" fmla="val 47782"/>
              <a:gd name="adj2" fmla="val 101141"/>
              <a:gd name="adj3" fmla="val 47782"/>
              <a:gd name="adj4" fmla="val 109223"/>
              <a:gd name="adj5" fmla="val 76670"/>
              <a:gd name="adj6" fmla="val 128192"/>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Split 2-for-1 on 2-Jun-98</a:t>
            </a:r>
          </a:p>
        </p:txBody>
      </p:sp>
      <p:sp>
        <p:nvSpPr>
          <p:cNvPr id="8" name="Line Callout 2 7"/>
          <p:cNvSpPr/>
          <p:nvPr/>
        </p:nvSpPr>
        <p:spPr>
          <a:xfrm>
            <a:off x="157018" y="4873561"/>
            <a:ext cx="1893454" cy="258618"/>
          </a:xfrm>
          <a:prstGeom prst="borderCallout2">
            <a:avLst>
              <a:gd name="adj1" fmla="val 47782"/>
              <a:gd name="adj2" fmla="val 101141"/>
              <a:gd name="adj3" fmla="val 47782"/>
              <a:gd name="adj4" fmla="val 109223"/>
              <a:gd name="adj5" fmla="val 76670"/>
              <a:gd name="adj6" fmla="val 128192"/>
            </a:avLst>
          </a:prstGeom>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Split 3-for-1 on 5-Jan-99</a:t>
            </a:r>
          </a:p>
        </p:txBody>
      </p:sp>
      <p:sp>
        <p:nvSpPr>
          <p:cNvPr id="15" name="TextBox 14"/>
          <p:cNvSpPr txBox="1"/>
          <p:nvPr/>
        </p:nvSpPr>
        <p:spPr>
          <a:xfrm>
            <a:off x="3756991" y="5912478"/>
            <a:ext cx="4758739" cy="276999"/>
          </a:xfrm>
          <a:prstGeom prst="rect">
            <a:avLst/>
          </a:prstGeom>
          <a:noFill/>
        </p:spPr>
        <p:txBody>
          <a:bodyPr wrap="none" rtlCol="0">
            <a:spAutoFit/>
          </a:bodyPr>
          <a:lstStyle/>
          <a:p>
            <a:r>
              <a:rPr lang="en-US" sz="1200" dirty="0"/>
              <a:t>Unadjusted Detailed Estimates + Unadjusted Actual Announcement</a:t>
            </a:r>
          </a:p>
        </p:txBody>
      </p:sp>
      <p:sp>
        <p:nvSpPr>
          <p:cNvPr id="6" name="Rectangle 5"/>
          <p:cNvSpPr/>
          <p:nvPr/>
        </p:nvSpPr>
        <p:spPr>
          <a:xfrm>
            <a:off x="157018" y="3642922"/>
            <a:ext cx="11517746" cy="26424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p:cNvGraphicFramePr>
            <a:graphicFrameLocks noGrp="1"/>
          </p:cNvGraphicFramePr>
          <p:nvPr>
            <p:extLst/>
          </p:nvPr>
        </p:nvGraphicFramePr>
        <p:xfrm>
          <a:off x="1898652" y="3885193"/>
          <a:ext cx="9121962" cy="354330"/>
        </p:xfrm>
        <a:graphic>
          <a:graphicData uri="http://schemas.openxmlformats.org/drawingml/2006/table">
            <a:tbl>
              <a:tblPr>
                <a:tableStyleId>{3B4B98B0-60AC-42C2-AFA5-B58CD77FA1E5}</a:tableStyleId>
              </a:tblPr>
              <a:tblGrid>
                <a:gridCol w="573937">
                  <a:extLst>
                    <a:ext uri="{9D8B030D-6E8A-4147-A177-3AD203B41FA5}">
                      <a16:colId xmlns:a16="http://schemas.microsoft.com/office/drawing/2014/main" val="4234038457"/>
                    </a:ext>
                  </a:extLst>
                </a:gridCol>
                <a:gridCol w="835025">
                  <a:extLst>
                    <a:ext uri="{9D8B030D-6E8A-4147-A177-3AD203B41FA5}">
                      <a16:colId xmlns:a16="http://schemas.microsoft.com/office/drawing/2014/main" val="1496396353"/>
                    </a:ext>
                  </a:extLst>
                </a:gridCol>
                <a:gridCol w="742950">
                  <a:extLst>
                    <a:ext uri="{9D8B030D-6E8A-4147-A177-3AD203B41FA5}">
                      <a16:colId xmlns:a16="http://schemas.microsoft.com/office/drawing/2014/main" val="3923743009"/>
                    </a:ext>
                  </a:extLst>
                </a:gridCol>
                <a:gridCol w="835025">
                  <a:extLst>
                    <a:ext uri="{9D8B030D-6E8A-4147-A177-3AD203B41FA5}">
                      <a16:colId xmlns:a16="http://schemas.microsoft.com/office/drawing/2014/main" val="1348970435"/>
                    </a:ext>
                  </a:extLst>
                </a:gridCol>
                <a:gridCol w="812800">
                  <a:extLst>
                    <a:ext uri="{9D8B030D-6E8A-4147-A177-3AD203B41FA5}">
                      <a16:colId xmlns:a16="http://schemas.microsoft.com/office/drawing/2014/main" val="1722645293"/>
                    </a:ext>
                  </a:extLst>
                </a:gridCol>
                <a:gridCol w="612199">
                  <a:extLst>
                    <a:ext uri="{9D8B030D-6E8A-4147-A177-3AD203B41FA5}">
                      <a16:colId xmlns:a16="http://schemas.microsoft.com/office/drawing/2014/main" val="759561137"/>
                    </a:ext>
                  </a:extLst>
                </a:gridCol>
                <a:gridCol w="2112963">
                  <a:extLst>
                    <a:ext uri="{9D8B030D-6E8A-4147-A177-3AD203B41FA5}">
                      <a16:colId xmlns:a16="http://schemas.microsoft.com/office/drawing/2014/main" val="3858522168"/>
                    </a:ext>
                  </a:extLst>
                </a:gridCol>
                <a:gridCol w="2597063">
                  <a:extLst>
                    <a:ext uri="{9D8B030D-6E8A-4147-A177-3AD203B41FA5}">
                      <a16:colId xmlns:a16="http://schemas.microsoft.com/office/drawing/2014/main" val="2980710127"/>
                    </a:ext>
                  </a:extLst>
                </a:gridCol>
              </a:tblGrid>
              <a:tr h="149275">
                <a:tc>
                  <a:txBody>
                    <a:bodyPr/>
                    <a:lstStyle/>
                    <a:p>
                      <a:pPr algn="ctr" fontAlgn="b"/>
                      <a:r>
                        <a:rPr lang="en-US" sz="1100" b="1" u="none" strike="noStrike" dirty="0">
                          <a:solidFill>
                            <a:schemeClr val="bg1"/>
                          </a:solidFill>
                          <a:effectLst/>
                        </a:rPr>
                        <a:t>TICKER</a:t>
                      </a:r>
                      <a:endParaRPr lang="en-US" sz="1100" b="1" i="0" u="none" strike="noStrike" dirty="0">
                        <a:solidFill>
                          <a:schemeClr val="bg1"/>
                        </a:solidFill>
                        <a:effectLst/>
                        <a:latin typeface="+mn-lt"/>
                      </a:endParaRPr>
                    </a:p>
                  </a:txBody>
                  <a:tcPr marL="9525" marR="9525" marT="9525" marB="0" anchor="ctr">
                    <a:solidFill>
                      <a:schemeClr val="accent1"/>
                    </a:solidFill>
                  </a:tcPr>
                </a:tc>
                <a:tc>
                  <a:txBody>
                    <a:bodyPr/>
                    <a:lstStyle/>
                    <a:p>
                      <a:pPr algn="ctr" fontAlgn="b"/>
                      <a:r>
                        <a:rPr lang="en-US" sz="1100" b="1" u="none" strike="noStrike" dirty="0">
                          <a:solidFill>
                            <a:schemeClr val="bg1"/>
                          </a:solidFill>
                          <a:effectLst/>
                        </a:rPr>
                        <a:t>STATPERS</a:t>
                      </a:r>
                      <a:endParaRPr lang="en-US" sz="1100" b="1" i="0" u="none" strike="noStrike" dirty="0">
                        <a:solidFill>
                          <a:schemeClr val="bg1"/>
                        </a:solidFill>
                        <a:effectLst/>
                        <a:latin typeface="+mn-lt"/>
                      </a:endParaRPr>
                    </a:p>
                  </a:txBody>
                  <a:tcPr marL="9525" marR="9525" marT="9525" marB="0" anchor="ctr">
                    <a:solidFill>
                      <a:schemeClr val="accent1"/>
                    </a:solidFill>
                  </a:tcPr>
                </a:tc>
                <a:tc>
                  <a:txBody>
                    <a:bodyPr/>
                    <a:lstStyle/>
                    <a:p>
                      <a:pPr algn="ctr" fontAlgn="b"/>
                      <a:r>
                        <a:rPr lang="en-US" sz="1100" b="1" u="none" strike="noStrike" dirty="0">
                          <a:solidFill>
                            <a:schemeClr val="bg1"/>
                          </a:solidFill>
                          <a:effectLst/>
                        </a:rPr>
                        <a:t>MEANEST</a:t>
                      </a:r>
                      <a:endParaRPr lang="en-US" sz="1100" b="1" i="0" u="none" strike="noStrike" dirty="0">
                        <a:solidFill>
                          <a:schemeClr val="bg1"/>
                        </a:solidFill>
                        <a:effectLst/>
                        <a:latin typeface="+mn-lt"/>
                      </a:endParaRPr>
                    </a:p>
                  </a:txBody>
                  <a:tcPr marL="9525" marR="9525" marT="9525" marB="0" anchor="ctr">
                    <a:solidFill>
                      <a:schemeClr val="accent1"/>
                    </a:solidFill>
                  </a:tcPr>
                </a:tc>
                <a:tc>
                  <a:txBody>
                    <a:bodyPr/>
                    <a:lstStyle/>
                    <a:p>
                      <a:pPr algn="ctr" fontAlgn="b"/>
                      <a:r>
                        <a:rPr lang="en-US" sz="1100" b="1" u="none" strike="noStrike" dirty="0">
                          <a:solidFill>
                            <a:schemeClr val="bg1"/>
                          </a:solidFill>
                          <a:effectLst/>
                        </a:rPr>
                        <a:t>FPEDATS</a:t>
                      </a:r>
                      <a:endParaRPr lang="en-US" sz="1100" b="1" i="0" u="none" strike="noStrike" dirty="0">
                        <a:solidFill>
                          <a:schemeClr val="bg1"/>
                        </a:solidFill>
                        <a:effectLst/>
                        <a:latin typeface="+mn-lt"/>
                      </a:endParaRPr>
                    </a:p>
                  </a:txBody>
                  <a:tcPr marL="9525" marR="9525" marT="9525" marB="0" anchor="ctr">
                    <a:solidFill>
                      <a:schemeClr val="accent1"/>
                    </a:solidFill>
                  </a:tcPr>
                </a:tc>
                <a:tc>
                  <a:txBody>
                    <a:bodyPr/>
                    <a:lstStyle/>
                    <a:p>
                      <a:pPr algn="ctr" fontAlgn="b"/>
                      <a:r>
                        <a:rPr lang="en-US" sz="1100" b="1" u="none" strike="noStrike" dirty="0">
                          <a:solidFill>
                            <a:schemeClr val="bg1"/>
                          </a:solidFill>
                          <a:effectLst/>
                        </a:rPr>
                        <a:t>ANNDATS</a:t>
                      </a:r>
                      <a:endParaRPr lang="en-US" sz="1100" b="1" i="0" u="none" strike="noStrike" dirty="0">
                        <a:solidFill>
                          <a:schemeClr val="bg1"/>
                        </a:solidFill>
                        <a:effectLst/>
                        <a:latin typeface="+mn-lt"/>
                      </a:endParaRPr>
                    </a:p>
                  </a:txBody>
                  <a:tcPr marL="9525" marR="9525" marT="9525" marB="0" anchor="ctr">
                    <a:solidFill>
                      <a:schemeClr val="accent1"/>
                    </a:solidFill>
                  </a:tcPr>
                </a:tc>
                <a:tc>
                  <a:txBody>
                    <a:bodyPr/>
                    <a:lstStyle/>
                    <a:p>
                      <a:pPr algn="ctr" fontAlgn="b"/>
                      <a:r>
                        <a:rPr lang="en-US" sz="1100" b="1" u="none" strike="noStrike" dirty="0">
                          <a:solidFill>
                            <a:schemeClr val="bg1"/>
                          </a:solidFill>
                          <a:effectLst/>
                        </a:rPr>
                        <a:t>VALUE</a:t>
                      </a:r>
                      <a:endParaRPr lang="en-US" sz="1100" b="1" i="0" u="none" strike="noStrike" dirty="0">
                        <a:solidFill>
                          <a:schemeClr val="bg1"/>
                        </a:solidFill>
                        <a:effectLst/>
                        <a:latin typeface="+mn-lt"/>
                      </a:endParaRPr>
                    </a:p>
                  </a:txBody>
                  <a:tcPr marL="9525" marR="9525" marT="9525" marB="0" anchor="ctr">
                    <a:solidFill>
                      <a:schemeClr val="accent1"/>
                    </a:solidFill>
                  </a:tcPr>
                </a:tc>
                <a:tc>
                  <a:txBody>
                    <a:bodyPr/>
                    <a:lstStyle/>
                    <a:p>
                      <a:pPr algn="ctr" fontAlgn="b"/>
                      <a:r>
                        <a:rPr lang="en-US" sz="1100" b="1" u="none" strike="noStrike" dirty="0">
                          <a:solidFill>
                            <a:schemeClr val="bg1"/>
                          </a:solidFill>
                          <a:effectLst/>
                        </a:rPr>
                        <a:t>CFACSHR at </a:t>
                      </a:r>
                      <a:r>
                        <a:rPr lang="en-US" sz="1100" b="1" dirty="0">
                          <a:solidFill>
                            <a:schemeClr val="bg1"/>
                          </a:solidFill>
                        </a:rPr>
                        <a:t>Statistical Period </a:t>
                      </a:r>
                      <a:endParaRPr lang="en-US" sz="1100" b="1" i="0" u="none" strike="noStrike" dirty="0">
                        <a:solidFill>
                          <a:schemeClr val="bg1"/>
                        </a:solidFill>
                        <a:effectLst/>
                        <a:latin typeface="+mn-lt"/>
                      </a:endParaRPr>
                    </a:p>
                  </a:txBody>
                  <a:tcPr marL="9525" marR="9525" marT="9525" marB="0" anchor="ctr">
                    <a:solidFill>
                      <a:schemeClr val="accent2">
                        <a:lumMod val="75000"/>
                      </a:schemeClr>
                    </a:solidFill>
                  </a:tcPr>
                </a:tc>
                <a:tc>
                  <a:txBody>
                    <a:bodyPr/>
                    <a:lstStyle/>
                    <a:p>
                      <a:pPr algn="ctr" fontAlgn="b"/>
                      <a:r>
                        <a:rPr lang="en-US" sz="1100" b="1" u="none" strike="noStrike" dirty="0">
                          <a:solidFill>
                            <a:schemeClr val="bg1"/>
                          </a:solidFill>
                          <a:effectLst/>
                        </a:rPr>
                        <a:t>CFACSHR at Earning Announcement </a:t>
                      </a:r>
                      <a:endParaRPr lang="en-US" sz="1100" b="1" i="0" u="none" strike="noStrike" dirty="0">
                        <a:solidFill>
                          <a:schemeClr val="bg1"/>
                        </a:solidFill>
                        <a:effectLst/>
                        <a:latin typeface="+mn-lt"/>
                      </a:endParaRPr>
                    </a:p>
                  </a:txBody>
                  <a:tcPr marL="9525" marR="9525" marT="9525" marB="0" anchor="ctr">
                    <a:solidFill>
                      <a:schemeClr val="accent2">
                        <a:lumMod val="75000"/>
                      </a:schemeClr>
                    </a:solidFill>
                  </a:tcPr>
                </a:tc>
                <a:extLst>
                  <a:ext uri="{0D108BD9-81ED-4DB2-BD59-A6C34878D82A}">
                    <a16:rowId xmlns:a16="http://schemas.microsoft.com/office/drawing/2014/main" val="1571274861"/>
                  </a:ext>
                </a:extLst>
              </a:tr>
              <a:tr h="73895">
                <a:tc>
                  <a:txBody>
                    <a:bodyPr/>
                    <a:lstStyle/>
                    <a:p>
                      <a:pPr algn="ctr" fontAlgn="b"/>
                      <a:r>
                        <a:rPr lang="en-US" sz="1100" u="none" strike="noStrike" dirty="0">
                          <a:effectLst/>
                        </a:rPr>
                        <a:t>ALK</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dirty="0">
                          <a:effectLst/>
                        </a:rPr>
                        <a:t>15MAR2012</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b="1" u="none" strike="noStrike" dirty="0">
                          <a:effectLst/>
                        </a:rPr>
                        <a:t>0.71</a:t>
                      </a:r>
                      <a:endParaRPr lang="en-US" sz="1100" b="1" i="0" u="none" strike="noStrike" dirty="0">
                        <a:solidFill>
                          <a:srgbClr val="000000"/>
                        </a:solidFill>
                        <a:effectLst/>
                        <a:latin typeface="+mn-lt"/>
                      </a:endParaRPr>
                    </a:p>
                  </a:txBody>
                  <a:tcPr marL="9525" marR="9525" marT="9525" marB="0" anchor="b"/>
                </a:tc>
                <a:tc>
                  <a:txBody>
                    <a:bodyPr/>
                    <a:lstStyle/>
                    <a:p>
                      <a:pPr algn="ctr" fontAlgn="b"/>
                      <a:r>
                        <a:rPr lang="en-US" sz="1100" u="none" strike="noStrike" dirty="0">
                          <a:effectLst/>
                        </a:rPr>
                        <a:t>31MAR2012</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dirty="0">
                          <a:effectLst/>
                        </a:rPr>
                        <a:t>19APR2012</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b="1" u="none" strike="noStrike" dirty="0">
                          <a:effectLst/>
                        </a:rPr>
                        <a:t>0.39</a:t>
                      </a:r>
                      <a:endParaRPr lang="en-US" sz="1100" b="1" i="0" u="none" strike="noStrike" dirty="0">
                        <a:solidFill>
                          <a:srgbClr val="000000"/>
                        </a:solidFill>
                        <a:effectLst/>
                        <a:latin typeface="+mn-lt"/>
                      </a:endParaRPr>
                    </a:p>
                  </a:txBody>
                  <a:tcPr marL="9525" marR="9525" marT="9525" marB="0" anchor="b"/>
                </a:tc>
                <a:tc>
                  <a:txBody>
                    <a:bodyPr/>
                    <a:lstStyle/>
                    <a:p>
                      <a:pPr algn="ctr" fontAlgn="b"/>
                      <a:r>
                        <a:rPr lang="en-US" sz="1100" u="none" strike="noStrike" dirty="0">
                          <a:effectLst/>
                        </a:rPr>
                        <a:t>4</a:t>
                      </a:r>
                      <a:endParaRPr lang="en-US" sz="1100" b="0" i="0" u="none" strike="noStrike" dirty="0">
                        <a:solidFill>
                          <a:srgbClr val="000000"/>
                        </a:solidFill>
                        <a:effectLst/>
                        <a:latin typeface="+mn-lt"/>
                      </a:endParaRPr>
                    </a:p>
                  </a:txBody>
                  <a:tcPr marL="9525" marR="9525" marT="9525"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639523399"/>
                  </a:ext>
                </a:extLst>
              </a:tr>
            </a:tbl>
          </a:graphicData>
        </a:graphic>
      </p:graphicFrame>
      <p:sp>
        <p:nvSpPr>
          <p:cNvPr id="17" name="TextBox 16"/>
          <p:cNvSpPr txBox="1"/>
          <p:nvPr/>
        </p:nvSpPr>
        <p:spPr>
          <a:xfrm>
            <a:off x="1425296" y="4337930"/>
            <a:ext cx="4963923" cy="276999"/>
          </a:xfrm>
          <a:prstGeom prst="rect">
            <a:avLst/>
          </a:prstGeom>
          <a:noFill/>
        </p:spPr>
        <p:txBody>
          <a:bodyPr wrap="none" rtlCol="0">
            <a:spAutoFit/>
          </a:bodyPr>
          <a:lstStyle/>
          <a:p>
            <a:r>
              <a:rPr lang="en-US" sz="1200" dirty="0"/>
              <a:t>Unadjusted Consensus Estimates + Unadjusted Actual Announcement</a:t>
            </a:r>
          </a:p>
        </p:txBody>
      </p:sp>
      <mc:AlternateContent xmlns:mc="http://schemas.openxmlformats.org/markup-compatibility/2006" xmlns:a14="http://schemas.microsoft.com/office/drawing/2010/main">
        <mc:Choice Requires="a14">
          <p:sp>
            <p:nvSpPr>
              <p:cNvPr id="18" name="TextBox 17"/>
              <p:cNvSpPr txBox="1"/>
              <p:nvPr/>
            </p:nvSpPr>
            <p:spPr>
              <a:xfrm>
                <a:off x="3090461" y="5122242"/>
                <a:ext cx="5987537" cy="4047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i="1">
                              <a:latin typeface="Cambria Math" panose="02040503050406030204" pitchFamily="18" charset="0"/>
                            </a:rPr>
                            <m:t>𝑀𝐸𝐴𝑁𝐸𝑆𝑇</m:t>
                          </m:r>
                        </m:e>
                        <m:sub>
                          <m:r>
                            <a:rPr lang="en-US" sz="1400" b="0" i="1" smtClean="0">
                              <a:latin typeface="Cambria Math" panose="02040503050406030204" pitchFamily="18" charset="0"/>
                            </a:rPr>
                            <m:t>𝐴𝑑𝑗</m:t>
                          </m:r>
                        </m:sub>
                      </m:sSub>
                      <m:r>
                        <a:rPr lang="en-US" sz="1400" i="1" smtClean="0">
                          <a:latin typeface="Cambria Math" panose="02040503050406030204" pitchFamily="18" charset="0"/>
                        </a:rPr>
                        <m:t>=</m:t>
                      </m:r>
                      <m:r>
                        <a:rPr lang="en-US" sz="1400" i="1">
                          <a:latin typeface="Cambria Math" panose="02040503050406030204" pitchFamily="18" charset="0"/>
                        </a:rPr>
                        <m:t>𝑀𝐸𝐴𝑁𝐸𝑆𝑇</m:t>
                      </m:r>
                      <m:r>
                        <a:rPr lang="en-US" sz="1400" i="1" smtClean="0">
                          <a:latin typeface="Cambria Math" panose="02040503050406030204" pitchFamily="18" charset="0"/>
                          <a:ea typeface="Cambria Math" panose="02040503050406030204" pitchFamily="18" charset="0"/>
                        </a:rPr>
                        <m:t>×</m:t>
                      </m:r>
                      <m:f>
                        <m:fPr>
                          <m:ctrlPr>
                            <a:rPr lang="en-US" sz="1400" i="1" smtClean="0">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𝐶𝐹𝐴𝐶𝑆𝐻𝑅</m:t>
                          </m:r>
                          <m:r>
                            <a:rPr lang="en-US" sz="140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𝑎𝑡</m:t>
                          </m:r>
                          <m:r>
                            <a:rPr lang="en-US" sz="140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𝐸𝑎𝑟𝑛𝑖𝑛𝑔</m:t>
                          </m:r>
                          <m:r>
                            <a:rPr lang="en-US" sz="140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𝐴𝑛𝑛𝑜𝑢𝑛𝑐𝑒𝑚𝑒𝑛𝑡</m:t>
                          </m:r>
                        </m:num>
                        <m:den>
                          <m:r>
                            <a:rPr lang="en-US" sz="1400" i="1">
                              <a:latin typeface="Cambria Math" panose="02040503050406030204" pitchFamily="18" charset="0"/>
                              <a:ea typeface="Cambria Math" panose="02040503050406030204" pitchFamily="18" charset="0"/>
                            </a:rPr>
                            <m:t>𝐶𝐹𝐴𝐶𝑆𝐻𝑅</m:t>
                          </m:r>
                          <m:r>
                            <a:rPr lang="en-US" sz="140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𝑎𝑡</m:t>
                          </m:r>
                          <m:r>
                            <a:rPr lang="en-US" sz="140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𝑆𝑡𝑎𝑡𝑖𝑠𝑡𝑖𝑐𝑎𝑙</m:t>
                          </m:r>
                          <m:r>
                            <a:rPr lang="en-US" sz="140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𝑃𝑒𝑟𝑖𝑜𝑑</m:t>
                          </m:r>
                        </m:den>
                      </m:f>
                      <m:r>
                        <a:rPr lang="en-US" sz="1400" b="0" i="1" smtClean="0">
                          <a:latin typeface="Cambria Math" panose="02040503050406030204" pitchFamily="18" charset="0"/>
                          <a:ea typeface="Cambria Math" panose="02040503050406030204" pitchFamily="18" charset="0"/>
                        </a:rPr>
                        <m:t>=0.355</m:t>
                      </m:r>
                    </m:oMath>
                  </m:oMathPara>
                </a14:m>
                <a:endParaRPr lang="en-US" sz="14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090461" y="5122242"/>
                <a:ext cx="5987537" cy="404791"/>
              </a:xfrm>
              <a:prstGeom prst="rect">
                <a:avLst/>
              </a:prstGeom>
              <a:blipFill>
                <a:blip r:embed="rId3"/>
                <a:stretch>
                  <a:fillRect l="-102" t="-4478" r="-102" b="-13433"/>
                </a:stretch>
              </a:blipFill>
            </p:spPr>
            <p:txBody>
              <a:bodyPr/>
              <a:lstStyle/>
              <a:p>
                <a:r>
                  <a:rPr lang="en-US">
                    <a:noFill/>
                  </a:rPr>
                  <a:t> </a:t>
                </a:r>
              </a:p>
            </p:txBody>
          </p:sp>
        </mc:Fallback>
      </mc:AlternateContent>
    </p:spTree>
    <p:extLst>
      <p:ext uri="{BB962C8B-B14F-4D97-AF65-F5344CB8AC3E}">
        <p14:creationId xmlns:p14="http://schemas.microsoft.com/office/powerpoint/2010/main" val="412556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Solutions for Rounding Issue (Solution 2)</a:t>
            </a:r>
          </a:p>
        </p:txBody>
      </p:sp>
      <p:sp>
        <p:nvSpPr>
          <p:cNvPr id="3" name="Content Placeholder 2"/>
          <p:cNvSpPr>
            <a:spLocks noGrp="1"/>
          </p:cNvSpPr>
          <p:nvPr>
            <p:ph idx="1"/>
          </p:nvPr>
        </p:nvSpPr>
        <p:spPr>
          <a:xfrm>
            <a:off x="838200" y="1310107"/>
            <a:ext cx="10515600" cy="4712001"/>
          </a:xfrm>
        </p:spPr>
        <p:txBody>
          <a:bodyPr>
            <a:normAutofit/>
          </a:bodyPr>
          <a:lstStyle/>
          <a:p>
            <a:pPr marL="342900" indent="-342900">
              <a:buFont typeface="Arial" panose="020B0604020202020204" pitchFamily="34" charset="0"/>
              <a:buChar char="•"/>
            </a:pPr>
            <a:r>
              <a:rPr lang="en-US" sz="2400" dirty="0"/>
              <a:t>Recalculate I/B/E/S consensus statistics using the detail IBES adjusted data, which has rounding to 4 decimals.</a:t>
            </a:r>
          </a:p>
          <a:p>
            <a:pPr marL="342900" indent="-342900">
              <a:buFont typeface="Arial" panose="020B0604020202020204" pitchFamily="34" charset="0"/>
              <a:buChar char="•"/>
            </a:pPr>
            <a:endParaRPr lang="en-US" sz="800" dirty="0"/>
          </a:p>
          <a:p>
            <a:pPr marL="800100" lvl="1" indent="-342900">
              <a:buFont typeface="Arial" panose="020B0604020202020204" pitchFamily="34" charset="0"/>
              <a:buChar char="•"/>
            </a:pPr>
            <a:r>
              <a:rPr lang="en-US" sz="1800" dirty="0"/>
              <a:t>I/B/E/S consensus data includes only effective estimates while calculating the summary stats from detail, but provides no clear definition of what is considered an effective estimate. No way has been found to perfectly reconstruct I/B/E/S Summary data even in early years. </a:t>
            </a:r>
          </a:p>
          <a:p>
            <a:pPr marL="800100" lvl="1" indent="-342900">
              <a:buFont typeface="Arial" panose="020B0604020202020204" pitchFamily="34" charset="0"/>
              <a:buChar char="•"/>
            </a:pPr>
            <a:endParaRPr lang="en-US" sz="800" dirty="0"/>
          </a:p>
          <a:p>
            <a:pPr marL="800100" lvl="1" indent="-342900">
              <a:buFont typeface="Arial" panose="020B0604020202020204" pitchFamily="34" charset="0"/>
              <a:buChar char="•"/>
            </a:pPr>
            <a:r>
              <a:rPr lang="en-US" sz="1800" dirty="0"/>
              <a:t>I/B/E/S may be “lumping” forecasts of different analysts from a same estimator. </a:t>
            </a:r>
            <a:r>
              <a:rPr lang="en-US" sz="1800" dirty="0" err="1"/>
              <a:t>Shevorob</a:t>
            </a:r>
            <a:r>
              <a:rPr lang="en-US" sz="1800" dirty="0"/>
              <a:t> (2006) suggests the latest estimate for a given estimator is included (</a:t>
            </a:r>
            <a:r>
              <a:rPr lang="en-US" sz="1800" dirty="0">
                <a:hlinkClick r:id="rId2" action="ppaction://hlinksldjump"/>
              </a:rPr>
              <a:t>Appendix I</a:t>
            </a:r>
            <a:r>
              <a:rPr lang="en-US" sz="1800" dirty="0"/>
              <a:t>)</a:t>
            </a:r>
          </a:p>
          <a:p>
            <a:pPr marL="800100" lvl="1" indent="-342900">
              <a:buFont typeface="Arial" panose="020B0604020202020204" pitchFamily="34" charset="0"/>
              <a:buChar char="•"/>
            </a:pPr>
            <a:endParaRPr lang="en-US" sz="800" dirty="0"/>
          </a:p>
          <a:p>
            <a:pPr marL="800100" lvl="1" indent="-342900">
              <a:buFont typeface="Arial" panose="020B0604020202020204" pitchFamily="34" charset="0"/>
              <a:buChar char="•"/>
            </a:pPr>
            <a:r>
              <a:rPr lang="en-US" sz="1800" dirty="0"/>
              <a:t>It is found that estimators and analysts have been removed from the estimate database, which may cause further data inconsistence in between detailed and consensus metrics. </a:t>
            </a:r>
          </a:p>
        </p:txBody>
      </p:sp>
      <p:sp>
        <p:nvSpPr>
          <p:cNvPr id="4" name="Footer Placeholder 3"/>
          <p:cNvSpPr>
            <a:spLocks noGrp="1"/>
          </p:cNvSpPr>
          <p:nvPr>
            <p:ph type="ftr" sz="quarter" idx="10"/>
          </p:nvPr>
        </p:nvSpPr>
        <p:spPr/>
        <p:txBody>
          <a:bodyPr/>
          <a:lstStyle/>
          <a:p>
            <a:r>
              <a:rPr lang="en-US" dirty="0"/>
              <a:t>Rui Dai, Ph.D. CFA</a:t>
            </a:r>
          </a:p>
        </p:txBody>
      </p:sp>
      <p:sp>
        <p:nvSpPr>
          <p:cNvPr id="5" name="Slide Number Placeholder 4"/>
          <p:cNvSpPr>
            <a:spLocks noGrp="1"/>
          </p:cNvSpPr>
          <p:nvPr>
            <p:ph type="sldNum" sz="quarter" idx="11"/>
          </p:nvPr>
        </p:nvSpPr>
        <p:spPr/>
        <p:txBody>
          <a:bodyPr/>
          <a:lstStyle/>
          <a:p>
            <a:fld id="{DD253308-F9C5-4FCB-8415-6DEE77C16A35}" type="slidenum">
              <a:rPr lang="en-US" smtClean="0"/>
              <a:pPr/>
              <a:t>18</a:t>
            </a:fld>
            <a:endParaRPr lang="en-US"/>
          </a:p>
        </p:txBody>
      </p:sp>
      <p:sp>
        <p:nvSpPr>
          <p:cNvPr id="6" name="TextBox 5"/>
          <p:cNvSpPr txBox="1"/>
          <p:nvPr/>
        </p:nvSpPr>
        <p:spPr>
          <a:xfrm>
            <a:off x="1228236" y="5902184"/>
            <a:ext cx="7282506" cy="584775"/>
          </a:xfrm>
          <a:prstGeom prst="rect">
            <a:avLst/>
          </a:prstGeom>
          <a:noFill/>
        </p:spPr>
        <p:txBody>
          <a:bodyPr wrap="none" rtlCol="0">
            <a:spAutoFit/>
          </a:bodyPr>
          <a:lstStyle/>
          <a:p>
            <a:r>
              <a:rPr lang="en-US" dirty="0"/>
              <a:t>Reference: </a:t>
            </a:r>
          </a:p>
          <a:p>
            <a:pPr marL="285750" indent="-285750">
              <a:buFont typeface="Arial" panose="020B0604020202020204" pitchFamily="34" charset="0"/>
              <a:buChar char="•"/>
            </a:pPr>
            <a:r>
              <a:rPr lang="en-US" sz="1400" dirty="0" err="1"/>
              <a:t>Shvorob</a:t>
            </a:r>
            <a:r>
              <a:rPr lang="en-US" sz="1400" dirty="0"/>
              <a:t> (WRDS 2006) “A Note on Recreating Summary Statistics from Detail History”</a:t>
            </a:r>
          </a:p>
        </p:txBody>
      </p:sp>
    </p:spTree>
    <p:extLst>
      <p:ext uri="{BB962C8B-B14F-4D97-AF65-F5344CB8AC3E}">
        <p14:creationId xmlns:p14="http://schemas.microsoft.com/office/powerpoint/2010/main" val="855607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Rewriting History</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dirty="0" err="1"/>
              <a:t>Ljungqvist</a:t>
            </a:r>
            <a:r>
              <a:rPr lang="en-US" dirty="0"/>
              <a:t>, Malloy and Marston (JF, 2009) document widespread changes to the historical I/B/E/S analyst stock </a:t>
            </a:r>
            <a:r>
              <a:rPr lang="en-US" u="sng" dirty="0"/>
              <a:t>recommendations</a:t>
            </a:r>
            <a:r>
              <a:rPr lang="en-US" dirty="0"/>
              <a:t>: </a:t>
            </a:r>
          </a:p>
          <a:p>
            <a:pPr marL="800100" lvl="1" indent="-342900">
              <a:buFont typeface="Arial" panose="020B0604020202020204" pitchFamily="34" charset="0"/>
              <a:buChar char="•"/>
            </a:pPr>
            <a:r>
              <a:rPr lang="en-US" dirty="0"/>
              <a:t>Across seven I/B/E/S downloads, obtained between 2000 and 2007, authors find  between 1.6% and 21.7% of matched observations are different from one download to the next </a:t>
            </a:r>
          </a:p>
          <a:p>
            <a:pPr marL="800100" lvl="1" indent="-342900">
              <a:buFont typeface="Arial" panose="020B0604020202020204" pitchFamily="34" charset="0"/>
              <a:buChar char="•"/>
            </a:pPr>
            <a:r>
              <a:rPr lang="en-US" dirty="0"/>
              <a:t>Four types of changes: alterations, deletions, additions and anonymizations</a:t>
            </a:r>
          </a:p>
          <a:p>
            <a:pPr marL="800100" lvl="1"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dirty="0"/>
              <a:t>Non-trivial implications on research that analyzes </a:t>
            </a:r>
          </a:p>
          <a:p>
            <a:pPr marL="800100" lvl="1" indent="-342900">
              <a:buFont typeface="Arial" panose="020B0604020202020204" pitchFamily="34" charset="0"/>
              <a:buChar char="•"/>
            </a:pPr>
            <a:r>
              <a:rPr lang="en-US" dirty="0"/>
              <a:t>Profitability of trading signals and consensus recommendation changes</a:t>
            </a:r>
          </a:p>
          <a:p>
            <a:pPr marL="800100" lvl="1" indent="-342900">
              <a:buFont typeface="Arial" panose="020B0604020202020204" pitchFamily="34" charset="0"/>
              <a:buChar char="•"/>
            </a:pPr>
            <a:r>
              <a:rPr lang="en-US" dirty="0"/>
              <a:t>Persistence in individual analyst performance (analysts’ track records).  </a:t>
            </a:r>
          </a:p>
        </p:txBody>
      </p:sp>
      <p:sp>
        <p:nvSpPr>
          <p:cNvPr id="4" name="Footer Placeholder 3"/>
          <p:cNvSpPr>
            <a:spLocks noGrp="1"/>
          </p:cNvSpPr>
          <p:nvPr>
            <p:ph type="ftr" sz="quarter" idx="10"/>
          </p:nvPr>
        </p:nvSpPr>
        <p:spPr/>
        <p:txBody>
          <a:bodyPr/>
          <a:lstStyle/>
          <a:p>
            <a:r>
              <a:rPr lang="en-US" dirty="0"/>
              <a:t>Rui Dai, Ph.D. CFA</a:t>
            </a:r>
          </a:p>
        </p:txBody>
      </p:sp>
      <p:sp>
        <p:nvSpPr>
          <p:cNvPr id="5" name="Slide Number Placeholder 4"/>
          <p:cNvSpPr>
            <a:spLocks noGrp="1"/>
          </p:cNvSpPr>
          <p:nvPr>
            <p:ph type="sldNum" sz="quarter" idx="11"/>
          </p:nvPr>
        </p:nvSpPr>
        <p:spPr/>
        <p:txBody>
          <a:bodyPr/>
          <a:lstStyle/>
          <a:p>
            <a:fld id="{DD253308-F9C5-4FCB-8415-6DEE77C16A35}" type="slidenum">
              <a:rPr lang="en-US" smtClean="0"/>
              <a:pPr/>
              <a:t>19</a:t>
            </a:fld>
            <a:endParaRPr lang="en-US"/>
          </a:p>
        </p:txBody>
      </p:sp>
      <p:sp>
        <p:nvSpPr>
          <p:cNvPr id="6" name="Rectangle 5"/>
          <p:cNvSpPr/>
          <p:nvPr/>
        </p:nvSpPr>
        <p:spPr>
          <a:xfrm>
            <a:off x="1090109" y="5093653"/>
            <a:ext cx="9183444" cy="800219"/>
          </a:xfrm>
          <a:prstGeom prst="rect">
            <a:avLst/>
          </a:prstGeom>
        </p:spPr>
        <p:txBody>
          <a:bodyPr wrap="square">
            <a:spAutoFit/>
          </a:bodyPr>
          <a:lstStyle/>
          <a:p>
            <a:r>
              <a:rPr lang="en-US" dirty="0"/>
              <a:t>Reference: </a:t>
            </a:r>
          </a:p>
          <a:p>
            <a:pPr marL="285750" indent="-285750">
              <a:buFont typeface="Arial" panose="020B0604020202020204" pitchFamily="34" charset="0"/>
              <a:buChar char="•"/>
            </a:pPr>
            <a:r>
              <a:rPr lang="en-US" sz="1400" dirty="0" err="1"/>
              <a:t>Ljungqvist</a:t>
            </a:r>
            <a:r>
              <a:rPr lang="en-US" sz="1400" dirty="0"/>
              <a:t>, Malloy, and Marston (JF 2009)  “Rewriting History”.</a:t>
            </a:r>
          </a:p>
          <a:p>
            <a:pPr marL="285750" indent="-285750">
              <a:buFont typeface="Arial" panose="020B0604020202020204" pitchFamily="34" charset="0"/>
              <a:buChar char="•"/>
            </a:pPr>
            <a:r>
              <a:rPr lang="en-US" sz="1400" dirty="0"/>
              <a:t>Alpert (WSJ 2007) “</a:t>
            </a:r>
            <a:r>
              <a:rPr lang="en-US" sz="1400" dirty="0">
                <a:hlinkClick r:id="rId2"/>
              </a:rPr>
              <a:t>Mysterious Changes in Key Wall Street Data</a:t>
            </a:r>
            <a:r>
              <a:rPr lang="en-US" sz="1400" dirty="0"/>
              <a:t>”.</a:t>
            </a:r>
          </a:p>
        </p:txBody>
      </p:sp>
    </p:spTree>
    <p:extLst>
      <p:ext uri="{BB962C8B-B14F-4D97-AF65-F5344CB8AC3E}">
        <p14:creationId xmlns:p14="http://schemas.microsoft.com/office/powerpoint/2010/main" val="454812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ltLang="zh-CN" dirty="0"/>
              <a:t>Rui Dai, Ph.D. CFA</a:t>
            </a:r>
            <a:endParaRPr lang="en-US" dirty="0"/>
          </a:p>
        </p:txBody>
      </p:sp>
      <p:sp>
        <p:nvSpPr>
          <p:cNvPr id="3" name="Slide Number Placeholder 2"/>
          <p:cNvSpPr>
            <a:spLocks noGrp="1"/>
          </p:cNvSpPr>
          <p:nvPr>
            <p:ph type="sldNum" sz="quarter" idx="11"/>
          </p:nvPr>
        </p:nvSpPr>
        <p:spPr/>
        <p:txBody>
          <a:bodyPr/>
          <a:lstStyle/>
          <a:p>
            <a:fld id="{DD253308-F9C5-4FCB-8415-6DEE77C16A35}" type="slidenum">
              <a:rPr lang="en-US" smtClean="0"/>
              <a:pPr/>
              <a:t>2</a:t>
            </a:fld>
            <a:endParaRPr lang="en-US"/>
          </a:p>
        </p:txBody>
      </p:sp>
      <p:grpSp>
        <p:nvGrpSpPr>
          <p:cNvPr id="5" name="Group 4"/>
          <p:cNvGrpSpPr/>
          <p:nvPr/>
        </p:nvGrpSpPr>
        <p:grpSpPr>
          <a:xfrm>
            <a:off x="2290104" y="2133600"/>
            <a:ext cx="7696200" cy="3086103"/>
            <a:chOff x="685800" y="2209800"/>
            <a:chExt cx="7696200" cy="3086103"/>
          </a:xfrm>
        </p:grpSpPr>
        <p:sp>
          <p:nvSpPr>
            <p:cNvPr id="6" name="Rectangle 5"/>
            <p:cNvSpPr/>
            <p:nvPr/>
          </p:nvSpPr>
          <p:spPr>
            <a:xfrm>
              <a:off x="685800" y="2209800"/>
              <a:ext cx="7696200" cy="2590800"/>
            </a:xfrm>
            <a:prstGeom prst="rect">
              <a:avLst/>
            </a:prstGeom>
            <a:solidFill>
              <a:srgbClr val="C609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p:cNvSpPr/>
            <p:nvPr/>
          </p:nvSpPr>
          <p:spPr>
            <a:xfrm rot="10800000">
              <a:off x="7464550" y="4305297"/>
              <a:ext cx="917450" cy="990606"/>
            </a:xfrm>
            <a:prstGeom prst="triangle">
              <a:avLst>
                <a:gd name="adj" fmla="val 0"/>
              </a:avLst>
            </a:prstGeom>
            <a:solidFill>
              <a:srgbClr val="C609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p:cNvGrpSpPr/>
            <p:nvPr/>
          </p:nvGrpSpPr>
          <p:grpSpPr>
            <a:xfrm>
              <a:off x="1014845" y="2570020"/>
              <a:ext cx="6909955" cy="1679650"/>
              <a:chOff x="1052945" y="2456963"/>
              <a:chExt cx="6909955" cy="1679650"/>
            </a:xfrm>
          </p:grpSpPr>
          <p:sp>
            <p:nvSpPr>
              <p:cNvPr id="9" name="Text Placeholder 11"/>
              <p:cNvSpPr txBox="1">
                <a:spLocks/>
              </p:cNvSpPr>
              <p:nvPr/>
            </p:nvSpPr>
            <p:spPr>
              <a:xfrm>
                <a:off x="1052945" y="2456963"/>
                <a:ext cx="1030225" cy="842962"/>
              </a:xfrm>
              <a:prstGeom prst="rect">
                <a:avLst/>
              </a:prstGeom>
            </p:spPr>
            <p:txBody>
              <a:bodyPr vert="horz" lIns="0" tIns="0" rIns="0" bIns="0" rtlCol="0" anchor="t" anchorCtr="0">
                <a:noAutofit/>
              </a:bodyPr>
              <a:lstStyle>
                <a:lvl1pPr marL="0" indent="0" algn="l" defTabSz="1219140" rtl="0" eaLnBrk="1" latinLnBrk="0" hangingPunct="1">
                  <a:lnSpc>
                    <a:spcPct val="100000"/>
                  </a:lnSpc>
                  <a:spcBef>
                    <a:spcPts val="0"/>
                  </a:spcBef>
                  <a:spcAft>
                    <a:spcPts val="0"/>
                  </a:spcAft>
                  <a:buClr>
                    <a:schemeClr val="accent1"/>
                  </a:buClr>
                  <a:buFont typeface="Arial" pitchFamily="34" charset="0"/>
                  <a:buNone/>
                  <a:defRPr sz="3600" b="0" i="0" kern="1200" baseline="0">
                    <a:solidFill>
                      <a:srgbClr val="C5093B"/>
                    </a:solidFill>
                    <a:latin typeface="Garamond" panose="02020404030301010803" pitchFamily="18" charset="0"/>
                    <a:ea typeface="+mn-ea"/>
                    <a:cs typeface="Arial" pitchFamily="34" charset="0"/>
                  </a:defRPr>
                </a:lvl1pPr>
                <a:lvl2pPr marL="609570" indent="0" algn="l" defTabSz="1219140" rtl="0" eaLnBrk="1" latinLnBrk="0" hangingPunct="1">
                  <a:lnSpc>
                    <a:spcPct val="105000"/>
                  </a:lnSpc>
                  <a:spcBef>
                    <a:spcPts val="267"/>
                  </a:spcBef>
                  <a:spcAft>
                    <a:spcPts val="0"/>
                  </a:spcAft>
                  <a:buFont typeface="Arial" pitchFamily="34" charset="0"/>
                  <a:buNone/>
                  <a:defRPr sz="2400" b="0" kern="1200" baseline="0">
                    <a:solidFill>
                      <a:schemeClr val="tx1">
                        <a:tint val="75000"/>
                      </a:schemeClr>
                    </a:solidFill>
                    <a:latin typeface="Arial" pitchFamily="34" charset="0"/>
                    <a:ea typeface="+mn-ea"/>
                    <a:cs typeface="Arial" pitchFamily="34" charset="0"/>
                  </a:defRPr>
                </a:lvl2pPr>
                <a:lvl3pPr marL="1219140" indent="0" algn="l" defTabSz="1219140" rtl="0" eaLnBrk="1" latinLnBrk="0" hangingPunct="1">
                  <a:lnSpc>
                    <a:spcPct val="105000"/>
                  </a:lnSpc>
                  <a:spcBef>
                    <a:spcPts val="267"/>
                  </a:spcBef>
                  <a:spcAft>
                    <a:spcPts val="0"/>
                  </a:spcAft>
                  <a:buFont typeface="Arial" pitchFamily="34" charset="0"/>
                  <a:buNone/>
                  <a:defRPr sz="2133" b="0" kern="1200" baseline="0">
                    <a:solidFill>
                      <a:schemeClr val="tx1">
                        <a:tint val="75000"/>
                      </a:schemeClr>
                    </a:solidFill>
                    <a:latin typeface="Arial" pitchFamily="34" charset="0"/>
                    <a:ea typeface="+mn-ea"/>
                    <a:cs typeface="Arial" pitchFamily="34" charset="0"/>
                  </a:defRPr>
                </a:lvl3pPr>
                <a:lvl4pPr marL="1828709" indent="0" algn="l" defTabSz="1219140" rtl="0" eaLnBrk="1" latinLnBrk="0" hangingPunct="1">
                  <a:lnSpc>
                    <a:spcPct val="105000"/>
                  </a:lnSpc>
                  <a:spcBef>
                    <a:spcPts val="267"/>
                  </a:spcBef>
                  <a:spcAft>
                    <a:spcPts val="0"/>
                  </a:spcAft>
                  <a:buFont typeface="Arial" pitchFamily="34" charset="0"/>
                  <a:buNone/>
                  <a:defRPr sz="1867" b="0" kern="1200" baseline="0">
                    <a:solidFill>
                      <a:schemeClr val="tx1">
                        <a:tint val="75000"/>
                      </a:schemeClr>
                    </a:solidFill>
                    <a:latin typeface="Arial" pitchFamily="34" charset="0"/>
                    <a:ea typeface="+mn-ea"/>
                    <a:cs typeface="Arial" pitchFamily="34" charset="0"/>
                  </a:defRPr>
                </a:lvl4pPr>
                <a:lvl5pPr marL="2438278" indent="0" algn="l" defTabSz="1219140" rtl="0" eaLnBrk="1" latinLnBrk="0" hangingPunct="1">
                  <a:lnSpc>
                    <a:spcPct val="105000"/>
                  </a:lnSpc>
                  <a:spcBef>
                    <a:spcPts val="267"/>
                  </a:spcBef>
                  <a:spcAft>
                    <a:spcPts val="0"/>
                  </a:spcAft>
                  <a:buFont typeface="Arial" pitchFamily="34" charset="0"/>
                  <a:buNone/>
                  <a:defRPr sz="1867" b="0" kern="1200" baseline="0">
                    <a:solidFill>
                      <a:schemeClr val="tx1">
                        <a:tint val="75000"/>
                      </a:schemeClr>
                    </a:solidFill>
                    <a:latin typeface="Arial" pitchFamily="34" charset="0"/>
                    <a:ea typeface="+mn-ea"/>
                    <a:cs typeface="Arial" pitchFamily="34" charset="0"/>
                  </a:defRPr>
                </a:lvl5pPr>
                <a:lvl6pPr marL="3047848" indent="0" algn="l" defTabSz="1219140" rtl="0" eaLnBrk="1" latinLnBrk="0" hangingPunct="1">
                  <a:spcBef>
                    <a:spcPct val="20000"/>
                  </a:spcBef>
                  <a:buFont typeface="Arial" pitchFamily="34" charset="0"/>
                  <a:buNone/>
                  <a:defRPr sz="1867" kern="1200">
                    <a:solidFill>
                      <a:schemeClr val="tx1">
                        <a:tint val="75000"/>
                      </a:schemeClr>
                    </a:solidFill>
                    <a:latin typeface="+mn-lt"/>
                    <a:ea typeface="+mn-ea"/>
                    <a:cs typeface="+mn-cs"/>
                  </a:defRPr>
                </a:lvl6pPr>
                <a:lvl7pPr marL="3657418" indent="0" algn="l" defTabSz="1219140" rtl="0" eaLnBrk="1" latinLnBrk="0" hangingPunct="1">
                  <a:spcBef>
                    <a:spcPct val="20000"/>
                  </a:spcBef>
                  <a:buFont typeface="Arial" pitchFamily="34" charset="0"/>
                  <a:buNone/>
                  <a:defRPr sz="1867" kern="1200">
                    <a:solidFill>
                      <a:schemeClr val="tx1">
                        <a:tint val="75000"/>
                      </a:schemeClr>
                    </a:solidFill>
                    <a:latin typeface="+mn-lt"/>
                    <a:ea typeface="+mn-ea"/>
                    <a:cs typeface="+mn-cs"/>
                  </a:defRPr>
                </a:lvl7pPr>
                <a:lvl8pPr marL="4266987" indent="0" algn="l" defTabSz="1219140" rtl="0" eaLnBrk="1" latinLnBrk="0" hangingPunct="1">
                  <a:spcBef>
                    <a:spcPct val="20000"/>
                  </a:spcBef>
                  <a:buFont typeface="Arial" pitchFamily="34" charset="0"/>
                  <a:buNone/>
                  <a:defRPr sz="1867" kern="1200">
                    <a:solidFill>
                      <a:schemeClr val="tx1">
                        <a:tint val="75000"/>
                      </a:schemeClr>
                    </a:solidFill>
                    <a:latin typeface="+mn-lt"/>
                    <a:ea typeface="+mn-ea"/>
                    <a:cs typeface="+mn-cs"/>
                  </a:defRPr>
                </a:lvl8pPr>
                <a:lvl9pPr marL="4876557" indent="0" algn="l" defTabSz="1219140" rtl="0" eaLnBrk="1" latinLnBrk="0" hangingPunct="1">
                  <a:spcBef>
                    <a:spcPct val="20000"/>
                  </a:spcBef>
                  <a:buFont typeface="Arial" pitchFamily="34" charset="0"/>
                  <a:buNone/>
                  <a:defRPr sz="1867" kern="1200">
                    <a:solidFill>
                      <a:schemeClr val="tx1">
                        <a:tint val="75000"/>
                      </a:schemeClr>
                    </a:solidFill>
                    <a:latin typeface="+mn-lt"/>
                    <a:ea typeface="+mn-ea"/>
                    <a:cs typeface="+mn-cs"/>
                  </a:defRPr>
                </a:lvl9pPr>
              </a:lstStyle>
              <a:p>
                <a:r>
                  <a:rPr lang="en-US" sz="4800" dirty="0">
                    <a:solidFill>
                      <a:schemeClr val="bg1"/>
                    </a:solidFill>
                  </a:rPr>
                  <a:t>“</a:t>
                </a:r>
                <a:endParaRPr lang="en-US" sz="4800" b="1" cap="all" spc="400" dirty="0">
                  <a:solidFill>
                    <a:schemeClr val="bg1"/>
                  </a:solidFill>
                  <a:latin typeface="Arial" panose="020B0604020202020204" pitchFamily="34" charset="0"/>
                </a:endParaRPr>
              </a:p>
            </p:txBody>
          </p:sp>
          <p:sp>
            <p:nvSpPr>
              <p:cNvPr id="10" name="TextBox 9"/>
              <p:cNvSpPr txBox="1"/>
              <p:nvPr/>
            </p:nvSpPr>
            <p:spPr>
              <a:xfrm>
                <a:off x="1295400" y="2597730"/>
                <a:ext cx="6667500" cy="1538883"/>
              </a:xfrm>
              <a:prstGeom prst="rect">
                <a:avLst/>
              </a:prstGeom>
              <a:noFill/>
            </p:spPr>
            <p:txBody>
              <a:bodyPr wrap="square" rtlCol="0">
                <a:spAutoFit/>
              </a:bodyPr>
              <a:lstStyle/>
              <a:p>
                <a:r>
                  <a:rPr lang="en-US" sz="2200" dirty="0">
                    <a:solidFill>
                      <a:schemeClr val="bg1"/>
                    </a:solidFill>
                    <a:latin typeface="Garamond" panose="02020404030301010803" pitchFamily="18" charset="0"/>
                  </a:rPr>
                  <a:t>Before I/B/E/S collected such data, consensus earnings estimates were difficult to obtain and highly ambiguous.”</a:t>
                </a:r>
                <a:endParaRPr lang="en-US" sz="2200" dirty="0">
                  <a:solidFill>
                    <a:schemeClr val="bg1"/>
                  </a:solidFill>
                </a:endParaRPr>
              </a:p>
              <a:p>
                <a:pPr algn="r">
                  <a:spcBef>
                    <a:spcPts val="2400"/>
                  </a:spcBef>
                </a:pPr>
                <a:r>
                  <a:rPr lang="en-US" sz="1200" b="1" cap="all" spc="400" dirty="0">
                    <a:solidFill>
                      <a:schemeClr val="bg1"/>
                    </a:solidFill>
                    <a:latin typeface="Arial" panose="020B0604020202020204" pitchFamily="34" charset="0"/>
                  </a:rPr>
                  <a:t>— William Sharpe</a:t>
                </a:r>
              </a:p>
              <a:p>
                <a:endParaRPr lang="en-US" dirty="0"/>
              </a:p>
            </p:txBody>
          </p:sp>
        </p:grpSp>
      </p:grpSp>
    </p:spTree>
    <p:extLst>
      <p:ext uri="{BB962C8B-B14F-4D97-AF65-F5344CB8AC3E}">
        <p14:creationId xmlns:p14="http://schemas.microsoft.com/office/powerpoint/2010/main" val="74824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Vanishing History</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The finding of </a:t>
            </a:r>
            <a:r>
              <a:rPr lang="en-US" dirty="0" err="1"/>
              <a:t>Ljungqvist</a:t>
            </a:r>
            <a:r>
              <a:rPr lang="en-US" dirty="0"/>
              <a:t> et al. (2009) does not extend to the </a:t>
            </a:r>
            <a:r>
              <a:rPr lang="en-US" i="1" dirty="0"/>
              <a:t>I/B/E/S earnings forecast data</a:t>
            </a:r>
            <a:r>
              <a:rPr lang="en-US" dirty="0"/>
              <a:t> (see Wu and </a:t>
            </a:r>
            <a:r>
              <a:rPr lang="en-US" dirty="0" err="1"/>
              <a:t>Zang</a:t>
            </a:r>
            <a:r>
              <a:rPr lang="en-US" dirty="0"/>
              <a:t> 2009). </a:t>
            </a:r>
          </a:p>
          <a:p>
            <a:pPr marL="342900"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dirty="0"/>
              <a:t>Call et al (2020) finds substantial differences in the contents of these two versions of the detailed file from 2009 and 2015. </a:t>
            </a:r>
          </a:p>
          <a:p>
            <a:pPr marL="800100" lvl="1" indent="-342900">
              <a:buFont typeface="Arial" panose="020B0604020202020204" pitchFamily="34" charset="0"/>
              <a:buChar char="•"/>
            </a:pPr>
            <a:r>
              <a:rPr lang="en-US" dirty="0"/>
              <a:t>11.68% of detailed estimates in 2009 vintage is no long in 2015 vintage, and 6.01% vice versa. </a:t>
            </a:r>
          </a:p>
          <a:p>
            <a:pPr marL="800100" lvl="1"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dirty="0"/>
              <a:t>Call et al (2020) also finds changes made to the summary file are much less common than changes made to the detail file.</a:t>
            </a:r>
          </a:p>
          <a:p>
            <a:pPr marL="800100" lvl="1" indent="-342900">
              <a:buFont typeface="Arial" panose="020B0604020202020204" pitchFamily="34" charset="0"/>
              <a:buChar char="•"/>
            </a:pPr>
            <a:r>
              <a:rPr lang="en-US" dirty="0"/>
              <a:t>Only 0.11% of summary estimates in 2009 vintage is no long in 2015 vintage, and 1.49% vice versa. </a:t>
            </a:r>
          </a:p>
          <a:p>
            <a:pPr marL="342900" indent="-34290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r>
              <a:rPr lang="en-US" dirty="0"/>
              <a:t>Rui Dai, Ph.D. CFA</a:t>
            </a:r>
          </a:p>
        </p:txBody>
      </p:sp>
      <p:sp>
        <p:nvSpPr>
          <p:cNvPr id="5" name="Slide Number Placeholder 4"/>
          <p:cNvSpPr>
            <a:spLocks noGrp="1"/>
          </p:cNvSpPr>
          <p:nvPr>
            <p:ph type="sldNum" sz="quarter" idx="11"/>
          </p:nvPr>
        </p:nvSpPr>
        <p:spPr/>
        <p:txBody>
          <a:bodyPr/>
          <a:lstStyle/>
          <a:p>
            <a:fld id="{DD253308-F9C5-4FCB-8415-6DEE77C16A35}" type="slidenum">
              <a:rPr lang="en-US" smtClean="0"/>
              <a:pPr/>
              <a:t>20</a:t>
            </a:fld>
            <a:endParaRPr lang="en-US"/>
          </a:p>
        </p:txBody>
      </p:sp>
      <p:sp>
        <p:nvSpPr>
          <p:cNvPr id="6" name="Rectangle 5"/>
          <p:cNvSpPr/>
          <p:nvPr/>
        </p:nvSpPr>
        <p:spPr>
          <a:xfrm>
            <a:off x="928744" y="5508641"/>
            <a:ext cx="9183444" cy="800219"/>
          </a:xfrm>
          <a:prstGeom prst="rect">
            <a:avLst/>
          </a:prstGeom>
        </p:spPr>
        <p:txBody>
          <a:bodyPr wrap="square">
            <a:spAutoFit/>
          </a:bodyPr>
          <a:lstStyle/>
          <a:p>
            <a:r>
              <a:rPr lang="en-US" dirty="0"/>
              <a:t>Reference: </a:t>
            </a:r>
          </a:p>
          <a:p>
            <a:pPr marL="285750" indent="-285750">
              <a:buFont typeface="Arial" panose="020B0604020202020204" pitchFamily="34" charset="0"/>
              <a:buChar char="•"/>
            </a:pPr>
            <a:r>
              <a:rPr lang="en-US" sz="1400" dirty="0"/>
              <a:t>Call et all (2020) “Analysts’ Annual Earnings Forecasts and Changes to the I/B/E/S Database”.</a:t>
            </a:r>
          </a:p>
          <a:p>
            <a:pPr marL="285750" indent="-285750">
              <a:buFont typeface="Arial" panose="020B0604020202020204" pitchFamily="34" charset="0"/>
              <a:buChar char="•"/>
            </a:pPr>
            <a:r>
              <a:rPr lang="en-US" sz="1400" dirty="0"/>
              <a:t>Wu and </a:t>
            </a:r>
            <a:r>
              <a:rPr lang="en-US" sz="1400" dirty="0" err="1"/>
              <a:t>Zang</a:t>
            </a:r>
            <a:r>
              <a:rPr lang="en-US" sz="1400" dirty="0"/>
              <a:t> (2009) “What determine financial analysts’ career outcomes during mergers?”.</a:t>
            </a:r>
          </a:p>
        </p:txBody>
      </p:sp>
    </p:spTree>
    <p:extLst>
      <p:ext uri="{BB962C8B-B14F-4D97-AF65-F5344CB8AC3E}">
        <p14:creationId xmlns:p14="http://schemas.microsoft.com/office/powerpoint/2010/main" val="2549462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Institutional Background </a:t>
            </a:r>
          </a:p>
        </p:txBody>
      </p:sp>
      <p:sp>
        <p:nvSpPr>
          <p:cNvPr id="3" name="Content Placeholder 2"/>
          <p:cNvSpPr>
            <a:spLocks noGrp="1"/>
          </p:cNvSpPr>
          <p:nvPr>
            <p:ph idx="1"/>
          </p:nvPr>
        </p:nvSpPr>
        <p:spPr/>
        <p:txBody>
          <a:bodyPr>
            <a:normAutofit fontScale="92500"/>
          </a:bodyPr>
          <a:lstStyle/>
          <a:p>
            <a:pPr marL="342900" indent="-342900">
              <a:buFont typeface="Arial" panose="020B0604020202020204" pitchFamily="34" charset="0"/>
              <a:buChar char="•"/>
            </a:pPr>
            <a:r>
              <a:rPr lang="en-US" dirty="0"/>
              <a:t>Through interviews with I/B/E/S high-end representatives, the authors learn that many brokerages have the contractual right to restrict access to their analyst forecast. Upon requests, I/B/E/S would cease or activate distribution of their forecasts, even retroactively. </a:t>
            </a:r>
          </a:p>
          <a:p>
            <a:pPr marL="342900"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dirty="0"/>
              <a:t>This could be confirmed by many correspondences between WRDS and I/B/E/S:</a:t>
            </a:r>
          </a:p>
          <a:p>
            <a:pPr marL="927100" marR="170180">
              <a:lnSpc>
                <a:spcPct val="100000"/>
              </a:lnSpc>
              <a:spcBef>
                <a:spcPts val="530"/>
              </a:spcBef>
            </a:pPr>
            <a:r>
              <a:rPr lang="en-US" i="1" spc="-5" dirty="0">
                <a:latin typeface="Times New Roman"/>
                <a:cs typeface="Times New Roman"/>
              </a:rPr>
              <a:t>“[T]he great majority of the records </a:t>
            </a:r>
            <a:r>
              <a:rPr lang="en-US" i="1" spc="-10" dirty="0">
                <a:latin typeface="Times New Roman"/>
                <a:cs typeface="Times New Roman"/>
              </a:rPr>
              <a:t>missing </a:t>
            </a:r>
            <a:r>
              <a:rPr lang="en-US" i="1" spc="-5" dirty="0">
                <a:latin typeface="Times New Roman"/>
                <a:cs typeface="Times New Roman"/>
              </a:rPr>
              <a:t>in the July </a:t>
            </a:r>
            <a:r>
              <a:rPr lang="en-US" i="1" dirty="0">
                <a:latin typeface="Times New Roman"/>
                <a:cs typeface="Times New Roman"/>
              </a:rPr>
              <a:t>2007 </a:t>
            </a:r>
            <a:r>
              <a:rPr lang="en-US" i="1" spc="-5" dirty="0">
                <a:latin typeface="Times New Roman"/>
                <a:cs typeface="Times New Roman"/>
              </a:rPr>
              <a:t>vintage are for brokers Merrill Lynch </a:t>
            </a:r>
            <a:r>
              <a:rPr lang="en-US" i="1" dirty="0">
                <a:latin typeface="Times New Roman"/>
                <a:cs typeface="Times New Roman"/>
              </a:rPr>
              <a:t>(non-US and </a:t>
            </a:r>
            <a:r>
              <a:rPr lang="en-US" i="1" spc="-5" dirty="0">
                <a:latin typeface="Times New Roman"/>
                <a:cs typeface="Times New Roman"/>
              </a:rPr>
              <a:t>Canada)  and Lehman Brothers (Europe and Global), due to requests  from the two brokers that WRDS does </a:t>
            </a:r>
            <a:r>
              <a:rPr lang="en-US" i="1" dirty="0">
                <a:latin typeface="Times New Roman"/>
                <a:cs typeface="Times New Roman"/>
              </a:rPr>
              <a:t>not </a:t>
            </a:r>
            <a:r>
              <a:rPr lang="en-US" i="1" spc="-5" dirty="0">
                <a:latin typeface="Times New Roman"/>
                <a:cs typeface="Times New Roman"/>
              </a:rPr>
              <a:t>have access to their  forecast</a:t>
            </a:r>
            <a:r>
              <a:rPr lang="en-US" i="1" spc="-25" dirty="0">
                <a:latin typeface="Times New Roman"/>
                <a:cs typeface="Times New Roman"/>
              </a:rPr>
              <a:t> </a:t>
            </a:r>
            <a:r>
              <a:rPr lang="en-US" i="1" spc="-5" dirty="0">
                <a:latin typeface="Times New Roman"/>
                <a:cs typeface="Times New Roman"/>
              </a:rPr>
              <a:t>data”</a:t>
            </a:r>
            <a:endParaRPr lang="en-US" dirty="0">
              <a:latin typeface="Times New Roman"/>
              <a:cs typeface="Times New Roman"/>
            </a:endParaRPr>
          </a:p>
          <a:p>
            <a:pPr lvl="1"/>
            <a:endParaRPr lang="en-US" sz="800" dirty="0">
              <a:latin typeface="Times New Roman"/>
              <a:cs typeface="Times New Roman"/>
            </a:endParaRPr>
          </a:p>
          <a:p>
            <a:pPr marL="342900" indent="-342900">
              <a:buFont typeface="Arial" panose="020B0604020202020204" pitchFamily="34" charset="0"/>
              <a:buChar char="•"/>
            </a:pPr>
            <a:r>
              <a:rPr lang="en-US" dirty="0"/>
              <a:t>The finding of Call et all. (2020) also is consistent to the conjecture that many brokerages, like Goldman Sachs, only supply estimates to the summary files but not the detail files</a:t>
            </a:r>
          </a:p>
        </p:txBody>
      </p:sp>
      <p:sp>
        <p:nvSpPr>
          <p:cNvPr id="4" name="Footer Placeholder 3"/>
          <p:cNvSpPr>
            <a:spLocks noGrp="1"/>
          </p:cNvSpPr>
          <p:nvPr>
            <p:ph type="ftr" sz="quarter" idx="10"/>
          </p:nvPr>
        </p:nvSpPr>
        <p:spPr/>
        <p:txBody>
          <a:bodyPr/>
          <a:lstStyle/>
          <a:p>
            <a:r>
              <a:rPr lang="en-US" dirty="0"/>
              <a:t>Rui Dai, Ph.D. CFA</a:t>
            </a:r>
          </a:p>
        </p:txBody>
      </p:sp>
      <p:sp>
        <p:nvSpPr>
          <p:cNvPr id="5" name="Slide Number Placeholder 4"/>
          <p:cNvSpPr>
            <a:spLocks noGrp="1"/>
          </p:cNvSpPr>
          <p:nvPr>
            <p:ph type="sldNum" sz="quarter" idx="11"/>
          </p:nvPr>
        </p:nvSpPr>
        <p:spPr/>
        <p:txBody>
          <a:bodyPr/>
          <a:lstStyle/>
          <a:p>
            <a:fld id="{DD253308-F9C5-4FCB-8415-6DEE77C16A35}" type="slidenum">
              <a:rPr lang="en-US" smtClean="0"/>
              <a:pPr/>
              <a:t>21</a:t>
            </a:fld>
            <a:endParaRPr lang="en-US"/>
          </a:p>
        </p:txBody>
      </p:sp>
    </p:spTree>
    <p:extLst>
      <p:ext uri="{BB962C8B-B14F-4D97-AF65-F5344CB8AC3E}">
        <p14:creationId xmlns:p14="http://schemas.microsoft.com/office/powerpoint/2010/main" val="1843984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Encrypted History (Bad News for Academia) </a:t>
            </a:r>
          </a:p>
        </p:txBody>
      </p:sp>
      <p:sp>
        <p:nvSpPr>
          <p:cNvPr id="3" name="Content Placeholder 2"/>
          <p:cNvSpPr>
            <a:spLocks noGrp="1"/>
          </p:cNvSpPr>
          <p:nvPr>
            <p:ph idx="1"/>
          </p:nvPr>
        </p:nvSpPr>
        <p:spPr>
          <a:xfrm>
            <a:off x="838199" y="1310108"/>
            <a:ext cx="10949609" cy="4351338"/>
          </a:xfrm>
        </p:spPr>
        <p:txBody>
          <a:bodyPr/>
          <a:lstStyle/>
          <a:p>
            <a:pPr marL="342900" indent="-342900">
              <a:buFont typeface="Arial" panose="020B0604020202020204" pitchFamily="34" charset="0"/>
              <a:buChar char="•"/>
            </a:pPr>
            <a:r>
              <a:rPr lang="en-US" dirty="0"/>
              <a:t>To better adapt regulatory compliance (such as MiFID II), I/B/E/S changed the identifiers of a large number of brokers and analysts as of October, 2018.</a:t>
            </a:r>
          </a:p>
          <a:p>
            <a:pPr marL="800100" lvl="1" indent="-342900">
              <a:buFont typeface="Arial" panose="020B0604020202020204" pitchFamily="34" charset="0"/>
              <a:buChar char="•"/>
            </a:pPr>
            <a:r>
              <a:rPr lang="en-US" dirty="0"/>
              <a:t>The estimator and analyst names from 88 contributors will be anonymized in detailed estimates data</a:t>
            </a:r>
          </a:p>
          <a:p>
            <a:pPr marL="800100" lvl="1" indent="-342900">
              <a:buFont typeface="Arial" panose="020B0604020202020204" pitchFamily="34" charset="0"/>
              <a:buChar char="•"/>
            </a:pPr>
            <a:r>
              <a:rPr lang="en-US" dirty="0"/>
              <a:t>The estimates from UBS will be removed from the I/B/E/S detailed estimates data</a:t>
            </a:r>
          </a:p>
          <a:p>
            <a:pPr marL="800100" lvl="1"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dirty="0"/>
              <a:t>Through a conference call, I/B/E/S further inform WRDS individual broker IDs (and all affected analysts) </a:t>
            </a:r>
            <a:r>
              <a:rPr lang="en-US" b="1" dirty="0"/>
              <a:t>have been</a:t>
            </a:r>
            <a:r>
              <a:rPr lang="en-US" dirty="0"/>
              <a:t> and </a:t>
            </a:r>
            <a:r>
              <a:rPr lang="en-US" b="1" dirty="0"/>
              <a:t>will continue </a:t>
            </a:r>
            <a:r>
              <a:rPr lang="en-US" dirty="0"/>
              <a:t>to be subject to </a:t>
            </a:r>
            <a:r>
              <a:rPr lang="en-US" b="1" u="sng" dirty="0"/>
              <a:t>reshuffle without warning</a:t>
            </a:r>
            <a:r>
              <a:rPr lang="en-US" dirty="0"/>
              <a:t>.</a:t>
            </a:r>
          </a:p>
          <a:p>
            <a:pPr marL="800100" lvl="1" indent="-342900">
              <a:buFont typeface="Arial" panose="020B0604020202020204" pitchFamily="34" charset="0"/>
              <a:buChar char="•"/>
            </a:pPr>
            <a:r>
              <a:rPr lang="en-US" dirty="0"/>
              <a:t>The analyst id reshuffle may further complicate the inconsistent analyst code issue documented in Roger(2016). </a:t>
            </a:r>
          </a:p>
        </p:txBody>
      </p:sp>
      <p:sp>
        <p:nvSpPr>
          <p:cNvPr id="4" name="Footer Placeholder 3"/>
          <p:cNvSpPr>
            <a:spLocks noGrp="1"/>
          </p:cNvSpPr>
          <p:nvPr>
            <p:ph type="ftr" sz="quarter" idx="10"/>
          </p:nvPr>
        </p:nvSpPr>
        <p:spPr/>
        <p:txBody>
          <a:bodyPr/>
          <a:lstStyle/>
          <a:p>
            <a:r>
              <a:rPr lang="en-US" dirty="0"/>
              <a:t>Rui Dai, Ph.D. CFA</a:t>
            </a:r>
          </a:p>
        </p:txBody>
      </p:sp>
      <p:sp>
        <p:nvSpPr>
          <p:cNvPr id="5" name="Slide Number Placeholder 4"/>
          <p:cNvSpPr>
            <a:spLocks noGrp="1"/>
          </p:cNvSpPr>
          <p:nvPr>
            <p:ph type="sldNum" sz="quarter" idx="11"/>
          </p:nvPr>
        </p:nvSpPr>
        <p:spPr/>
        <p:txBody>
          <a:bodyPr/>
          <a:lstStyle/>
          <a:p>
            <a:fld id="{DD253308-F9C5-4FCB-8415-6DEE77C16A35}" type="slidenum">
              <a:rPr lang="en-US" smtClean="0"/>
              <a:pPr/>
              <a:t>22</a:t>
            </a:fld>
            <a:endParaRPr lang="en-US"/>
          </a:p>
        </p:txBody>
      </p:sp>
      <p:sp>
        <p:nvSpPr>
          <p:cNvPr id="6" name="Rectangle 5"/>
          <p:cNvSpPr/>
          <p:nvPr/>
        </p:nvSpPr>
        <p:spPr>
          <a:xfrm>
            <a:off x="838200" y="5625203"/>
            <a:ext cx="9183444" cy="584775"/>
          </a:xfrm>
          <a:prstGeom prst="rect">
            <a:avLst/>
          </a:prstGeom>
        </p:spPr>
        <p:txBody>
          <a:bodyPr wrap="square">
            <a:spAutoFit/>
          </a:bodyPr>
          <a:lstStyle/>
          <a:p>
            <a:r>
              <a:rPr lang="en-US" dirty="0"/>
              <a:t>Reference: </a:t>
            </a:r>
          </a:p>
          <a:p>
            <a:pPr marL="285750" indent="-285750">
              <a:buFont typeface="Arial" panose="020B0604020202020204" pitchFamily="34" charset="0"/>
              <a:buChar char="•"/>
            </a:pPr>
            <a:r>
              <a:rPr lang="en-US" sz="1400" dirty="0"/>
              <a:t>Roger (2016) “Reporting errors in the I/B/E/S earnings forecast database: J. Doe vs. J. Doe”.</a:t>
            </a:r>
          </a:p>
        </p:txBody>
      </p:sp>
    </p:spTree>
    <p:extLst>
      <p:ext uri="{BB962C8B-B14F-4D97-AF65-F5344CB8AC3E}">
        <p14:creationId xmlns:p14="http://schemas.microsoft.com/office/powerpoint/2010/main" val="1881129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Encrypted History (Cont.)</a:t>
            </a:r>
          </a:p>
        </p:txBody>
      </p:sp>
      <p:sp>
        <p:nvSpPr>
          <p:cNvPr id="3" name="Content Placeholder 2"/>
          <p:cNvSpPr>
            <a:spLocks noGrp="1"/>
          </p:cNvSpPr>
          <p:nvPr>
            <p:ph idx="1"/>
          </p:nvPr>
        </p:nvSpPr>
        <p:spPr/>
        <p:txBody>
          <a:bodyPr>
            <a:normAutofit lnSpcReduction="10000"/>
          </a:bodyPr>
          <a:lstStyle/>
          <a:p>
            <a:pPr marL="342900" indent="-342900">
              <a:buFont typeface="Arial" panose="020B0604020202020204" pitchFamily="34" charset="0"/>
              <a:buChar char="•"/>
            </a:pPr>
            <a:r>
              <a:rPr lang="en-US" sz="2000" dirty="0"/>
              <a:t>Pierson (WRDS 2020) compares two I/B/E/S detailed files from 2014 and 2019 vintage to calibrate the impact made in Oct 2018. </a:t>
            </a:r>
          </a:p>
          <a:p>
            <a:pPr marL="800100" lvl="1" indent="-342900">
              <a:buFont typeface="Arial" panose="020B0604020202020204" pitchFamily="34" charset="0"/>
              <a:buChar char="•"/>
            </a:pPr>
            <a:r>
              <a:rPr lang="en-US" sz="1400" dirty="0"/>
              <a:t>The data from two vintage are matched based on estimated amount, announcement data, security, etc. except analyst and estimator codes. </a:t>
            </a:r>
          </a:p>
          <a:p>
            <a:pPr marL="800100" lvl="1" indent="-342900">
              <a:buFont typeface="Arial" panose="020B0604020202020204" pitchFamily="34" charset="0"/>
              <a:buChar char="•"/>
            </a:pPr>
            <a:r>
              <a:rPr lang="en-US" sz="1400" dirty="0"/>
              <a:t>It is likely that 13.8% of all broker IDs (ESTIMATOR) has been modified, consistent to the listed 89 brokers</a:t>
            </a:r>
          </a:p>
          <a:p>
            <a:pPr marL="800100" lvl="1" indent="-342900">
              <a:buFont typeface="Arial" panose="020B0604020202020204" pitchFamily="34" charset="0"/>
              <a:buChar char="•"/>
            </a:pPr>
            <a:r>
              <a:rPr lang="en-US" sz="1400" dirty="0"/>
              <a:t>Also I/B/E/S may have resigned up to 30.7% of all analyst IDs (ANALYS), many of whom are not necessarily associated with those 89 brokers</a:t>
            </a:r>
          </a:p>
          <a:p>
            <a:pPr marL="800100" lvl="1"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sz="2000" dirty="0"/>
              <a:t>Fortunately, the changes are only made to detailed estimate datasets, presumably due to regulatory concerns.</a:t>
            </a:r>
          </a:p>
          <a:p>
            <a:pPr lvl="1"/>
            <a:r>
              <a:rPr lang="en-US" sz="1400" i="1" spc="-5" dirty="0">
                <a:latin typeface="Times New Roman"/>
                <a:cs typeface="Times New Roman"/>
              </a:rPr>
              <a:t>	</a:t>
            </a:r>
            <a:r>
              <a:rPr lang="en-US" i="1" spc="-5" dirty="0">
                <a:latin typeface="Times New Roman"/>
                <a:cs typeface="Times New Roman"/>
              </a:rPr>
              <a:t>“There will be no change to the I/B/E/S Summary History estimates product (consensus). Detailed estimates from all Pre-Approval brokers, including UBS, will remain within all summary/consensus calculations in accordance with existing methodology.”</a:t>
            </a:r>
          </a:p>
          <a:p>
            <a:pPr marL="800100" lvl="1" indent="-342900">
              <a:buFont typeface="Arial" panose="020B0604020202020204" pitchFamily="34" charset="0"/>
              <a:buChar char="•"/>
            </a:pPr>
            <a:endParaRPr lang="en-US" sz="1400" dirty="0"/>
          </a:p>
        </p:txBody>
      </p:sp>
      <p:sp>
        <p:nvSpPr>
          <p:cNvPr id="4" name="Footer Placeholder 3"/>
          <p:cNvSpPr>
            <a:spLocks noGrp="1"/>
          </p:cNvSpPr>
          <p:nvPr>
            <p:ph type="ftr" sz="quarter" idx="10"/>
          </p:nvPr>
        </p:nvSpPr>
        <p:spPr/>
        <p:txBody>
          <a:bodyPr/>
          <a:lstStyle/>
          <a:p>
            <a:r>
              <a:rPr lang="en-US" dirty="0"/>
              <a:t>Rui Dai, Ph.D. CFA</a:t>
            </a:r>
          </a:p>
        </p:txBody>
      </p:sp>
      <p:sp>
        <p:nvSpPr>
          <p:cNvPr id="5" name="Slide Number Placeholder 4"/>
          <p:cNvSpPr>
            <a:spLocks noGrp="1"/>
          </p:cNvSpPr>
          <p:nvPr>
            <p:ph type="sldNum" sz="quarter" idx="11"/>
          </p:nvPr>
        </p:nvSpPr>
        <p:spPr/>
        <p:txBody>
          <a:bodyPr/>
          <a:lstStyle/>
          <a:p>
            <a:fld id="{DD253308-F9C5-4FCB-8415-6DEE77C16A35}" type="slidenum">
              <a:rPr lang="en-US" smtClean="0"/>
              <a:pPr/>
              <a:t>23</a:t>
            </a:fld>
            <a:endParaRPr lang="en-US"/>
          </a:p>
        </p:txBody>
      </p:sp>
      <p:sp>
        <p:nvSpPr>
          <p:cNvPr id="6" name="Rectangle 5"/>
          <p:cNvSpPr/>
          <p:nvPr/>
        </p:nvSpPr>
        <p:spPr>
          <a:xfrm>
            <a:off x="1261254" y="5928533"/>
            <a:ext cx="9183444" cy="584775"/>
          </a:xfrm>
          <a:prstGeom prst="rect">
            <a:avLst/>
          </a:prstGeom>
        </p:spPr>
        <p:txBody>
          <a:bodyPr wrap="square">
            <a:spAutoFit/>
          </a:bodyPr>
          <a:lstStyle/>
          <a:p>
            <a:r>
              <a:rPr lang="en-US" dirty="0"/>
              <a:t>Reference: </a:t>
            </a:r>
          </a:p>
          <a:p>
            <a:pPr marL="285750" indent="-285750">
              <a:buFont typeface="Arial" panose="020B0604020202020204" pitchFamily="34" charset="0"/>
              <a:buChar char="•"/>
            </a:pPr>
            <a:r>
              <a:rPr lang="en-US" sz="1400" dirty="0"/>
              <a:t>Thomson Reuters Product Change Notification ref: CN 082718 </a:t>
            </a:r>
          </a:p>
        </p:txBody>
      </p:sp>
    </p:spTree>
    <p:extLst>
      <p:ext uri="{BB962C8B-B14F-4D97-AF65-F5344CB8AC3E}">
        <p14:creationId xmlns:p14="http://schemas.microsoft.com/office/powerpoint/2010/main" val="3343908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Takeaways </a:t>
            </a:r>
          </a:p>
        </p:txBody>
      </p:sp>
      <p:sp>
        <p:nvSpPr>
          <p:cNvPr id="3" name="Content Placeholder 2"/>
          <p:cNvSpPr>
            <a:spLocks noGrp="1"/>
          </p:cNvSpPr>
          <p:nvPr>
            <p:ph idx="1"/>
          </p:nvPr>
        </p:nvSpPr>
        <p:spPr>
          <a:xfrm>
            <a:off x="838199" y="1310108"/>
            <a:ext cx="10712669" cy="4351338"/>
          </a:xfrm>
        </p:spPr>
        <p:txBody>
          <a:bodyPr/>
          <a:lstStyle/>
          <a:p>
            <a:pPr marL="342900" indent="-342900">
              <a:buFont typeface="Arial" panose="020B0604020202020204" pitchFamily="34" charset="0"/>
              <a:buChar char="•"/>
            </a:pPr>
            <a:r>
              <a:rPr lang="en-US" dirty="0"/>
              <a:t>Working with I/B/E/S requires good understanding of some issues:</a:t>
            </a:r>
          </a:p>
          <a:p>
            <a:pPr marL="800100" lvl="1" indent="-342900">
              <a:buFont typeface="Arial" panose="020B0604020202020204" pitchFamily="34" charset="0"/>
              <a:buChar char="•"/>
            </a:pPr>
            <a:r>
              <a:rPr lang="en-US" dirty="0"/>
              <a:t>Be aware of rounding issues in Adjusted Consensus which may lead to biased estimates of earnings surprises</a:t>
            </a:r>
          </a:p>
          <a:p>
            <a:pPr marL="800100" lvl="1" indent="-342900">
              <a:buFont typeface="Arial" panose="020B0604020202020204" pitchFamily="34" charset="0"/>
              <a:buChar char="•"/>
            </a:pPr>
            <a:r>
              <a:rPr lang="en-US" dirty="0"/>
              <a:t>More recent version of the detail file does not reflect more comprehensive historical analyst estimates</a:t>
            </a:r>
          </a:p>
          <a:p>
            <a:pPr marL="800100" lvl="1" indent="-342900">
              <a:buFont typeface="Arial" panose="020B0604020202020204" pitchFamily="34" charset="0"/>
              <a:buChar char="•"/>
            </a:pPr>
            <a:r>
              <a:rPr lang="en-US" dirty="0"/>
              <a:t>Consensus estimates in the summary file may be the best proxy for the market’s expectations</a:t>
            </a:r>
          </a:p>
          <a:p>
            <a:pPr marL="800100" lvl="1"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dirty="0"/>
              <a:t>Further Material</a:t>
            </a:r>
          </a:p>
          <a:p>
            <a:pPr marL="800100" lvl="1" indent="-342900">
              <a:buFont typeface="Arial" panose="020B0604020202020204" pitchFamily="34" charset="0"/>
              <a:buChar char="•"/>
            </a:pPr>
            <a:r>
              <a:rPr lang="en-US" dirty="0"/>
              <a:t>WRDS Research</a:t>
            </a:r>
            <a:r>
              <a:rPr lang="zh-CN" altLang="en-US" dirty="0"/>
              <a:t> </a:t>
            </a:r>
            <a:r>
              <a:rPr lang="en-US" altLang="zh-CN" dirty="0"/>
              <a:t>Application: Post-Earning Announcement Drift (PEAD)</a:t>
            </a:r>
            <a:endParaRPr lang="en-US" dirty="0"/>
          </a:p>
          <a:p>
            <a:pPr marL="800100" lvl="1" indent="-342900">
              <a:buFont typeface="Arial" panose="020B0604020202020204" pitchFamily="34" charset="0"/>
              <a:buChar char="•"/>
            </a:pPr>
            <a:r>
              <a:rPr lang="en-US" altLang="zh-CN" dirty="0"/>
              <a:t>Replication Tutorial: SUE and PEAD with </a:t>
            </a:r>
            <a:r>
              <a:rPr lang="en-US" altLang="zh-CN" dirty="0" err="1"/>
              <a:t>Compustat</a:t>
            </a:r>
            <a:r>
              <a:rPr lang="en-US" altLang="zh-CN" dirty="0"/>
              <a:t> and I/B/E/S data </a:t>
            </a:r>
            <a:endParaRPr lang="en-US" dirty="0"/>
          </a:p>
        </p:txBody>
      </p:sp>
      <p:sp>
        <p:nvSpPr>
          <p:cNvPr id="4" name="Footer Placeholder 3"/>
          <p:cNvSpPr>
            <a:spLocks noGrp="1"/>
          </p:cNvSpPr>
          <p:nvPr>
            <p:ph type="ftr" sz="quarter" idx="10"/>
          </p:nvPr>
        </p:nvSpPr>
        <p:spPr/>
        <p:txBody>
          <a:bodyPr/>
          <a:lstStyle/>
          <a:p>
            <a:r>
              <a:rPr lang="en-US"/>
              <a:t>Name of Initiative</a:t>
            </a:r>
            <a:endParaRPr lang="en-US" dirty="0"/>
          </a:p>
        </p:txBody>
      </p:sp>
      <p:sp>
        <p:nvSpPr>
          <p:cNvPr id="5" name="Slide Number Placeholder 4"/>
          <p:cNvSpPr>
            <a:spLocks noGrp="1"/>
          </p:cNvSpPr>
          <p:nvPr>
            <p:ph type="sldNum" sz="quarter" idx="11"/>
          </p:nvPr>
        </p:nvSpPr>
        <p:spPr/>
        <p:txBody>
          <a:bodyPr/>
          <a:lstStyle/>
          <a:p>
            <a:fld id="{DD253308-F9C5-4FCB-8415-6DEE77C16A35}" type="slidenum">
              <a:rPr lang="en-US" smtClean="0"/>
              <a:pPr/>
              <a:t>24</a:t>
            </a:fld>
            <a:endParaRPr lang="en-US" dirty="0"/>
          </a:p>
        </p:txBody>
      </p:sp>
    </p:spTree>
    <p:extLst>
      <p:ext uri="{BB962C8B-B14F-4D97-AF65-F5344CB8AC3E}">
        <p14:creationId xmlns:p14="http://schemas.microsoft.com/office/powerpoint/2010/main" val="3351446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066679" y="4465885"/>
            <a:ext cx="4030185" cy="990647"/>
          </a:xfrm>
          <a:prstGeom prst="rect">
            <a:avLst/>
          </a:prstGeom>
        </p:spPr>
      </p:pic>
      <p:sp>
        <p:nvSpPr>
          <p:cNvPr id="3" name="Rectangle 2"/>
          <p:cNvSpPr/>
          <p:nvPr/>
        </p:nvSpPr>
        <p:spPr>
          <a:xfrm>
            <a:off x="4724400" y="914400"/>
            <a:ext cx="2743200" cy="3043608"/>
          </a:xfrm>
          <a:prstGeom prst="rect">
            <a:avLst/>
          </a:prstGeom>
          <a:blipFill dpi="0" rotWithShape="1">
            <a:blip r:embed="rId3">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1668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I: Recreating Summary Statistics from Detailed File</a:t>
            </a:r>
          </a:p>
        </p:txBody>
      </p:sp>
      <p:sp>
        <p:nvSpPr>
          <p:cNvPr id="3" name="Content Placeholder 2"/>
          <p:cNvSpPr>
            <a:spLocks noGrp="1"/>
          </p:cNvSpPr>
          <p:nvPr>
            <p:ph idx="1"/>
          </p:nvPr>
        </p:nvSpPr>
        <p:spPr/>
        <p:txBody>
          <a:bodyPr>
            <a:normAutofit fontScale="92500"/>
          </a:bodyPr>
          <a:lstStyle/>
          <a:p>
            <a:pPr marL="342900" indent="-342900">
              <a:buFont typeface="Arial" panose="020B0604020202020204" pitchFamily="34" charset="0"/>
              <a:buChar char="•"/>
            </a:pPr>
            <a:r>
              <a:rPr lang="en-US" dirty="0"/>
              <a:t>Consensus File: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Detail Table: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Exclude Table: Estimates removed from the consensus but still observable to clients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Stop Table: Estimates removed and no longer observable</a:t>
            </a:r>
          </a:p>
        </p:txBody>
      </p:sp>
      <p:sp>
        <p:nvSpPr>
          <p:cNvPr id="4" name="Footer Placeholder 3"/>
          <p:cNvSpPr>
            <a:spLocks noGrp="1"/>
          </p:cNvSpPr>
          <p:nvPr>
            <p:ph type="ftr" sz="quarter" idx="10"/>
          </p:nvPr>
        </p:nvSpPr>
        <p:spPr/>
        <p:txBody>
          <a:bodyPr/>
          <a:lstStyle/>
          <a:p>
            <a:r>
              <a:rPr lang="en-US"/>
              <a:t>Name of Initiative</a:t>
            </a:r>
            <a:endParaRPr lang="en-US" dirty="0"/>
          </a:p>
        </p:txBody>
      </p:sp>
      <p:sp>
        <p:nvSpPr>
          <p:cNvPr id="5" name="Slide Number Placeholder 4"/>
          <p:cNvSpPr>
            <a:spLocks noGrp="1"/>
          </p:cNvSpPr>
          <p:nvPr>
            <p:ph type="sldNum" sz="quarter" idx="11"/>
          </p:nvPr>
        </p:nvSpPr>
        <p:spPr/>
        <p:txBody>
          <a:bodyPr/>
          <a:lstStyle/>
          <a:p>
            <a:fld id="{DD253308-F9C5-4FCB-8415-6DEE77C16A35}" type="slidenum">
              <a:rPr lang="en-US" smtClean="0"/>
              <a:pPr/>
              <a:t>26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446109949"/>
              </p:ext>
            </p:extLst>
          </p:nvPr>
        </p:nvGraphicFramePr>
        <p:xfrm>
          <a:off x="1204858" y="2673821"/>
          <a:ext cx="10310307" cy="1368777"/>
        </p:xfrm>
        <a:graphic>
          <a:graphicData uri="http://schemas.openxmlformats.org/drawingml/2006/table">
            <a:tbl>
              <a:tblPr>
                <a:tableStyleId>{3B4B98B0-60AC-42C2-AFA5-B58CD77FA1E5}</a:tableStyleId>
              </a:tblPr>
              <a:tblGrid>
                <a:gridCol w="882743">
                  <a:extLst>
                    <a:ext uri="{9D8B030D-6E8A-4147-A177-3AD203B41FA5}">
                      <a16:colId xmlns:a16="http://schemas.microsoft.com/office/drawing/2014/main" val="467805826"/>
                    </a:ext>
                  </a:extLst>
                </a:gridCol>
                <a:gridCol w="1154699">
                  <a:extLst>
                    <a:ext uri="{9D8B030D-6E8A-4147-A177-3AD203B41FA5}">
                      <a16:colId xmlns:a16="http://schemas.microsoft.com/office/drawing/2014/main" val="3379225496"/>
                    </a:ext>
                  </a:extLst>
                </a:gridCol>
                <a:gridCol w="1069723">
                  <a:extLst>
                    <a:ext uri="{9D8B030D-6E8A-4147-A177-3AD203B41FA5}">
                      <a16:colId xmlns:a16="http://schemas.microsoft.com/office/drawing/2014/main" val="4127835044"/>
                    </a:ext>
                  </a:extLst>
                </a:gridCol>
                <a:gridCol w="421309">
                  <a:extLst>
                    <a:ext uri="{9D8B030D-6E8A-4147-A177-3AD203B41FA5}">
                      <a16:colId xmlns:a16="http://schemas.microsoft.com/office/drawing/2014/main" val="2590972551"/>
                    </a:ext>
                  </a:extLst>
                </a:gridCol>
                <a:gridCol w="1069723">
                  <a:extLst>
                    <a:ext uri="{9D8B030D-6E8A-4147-A177-3AD203B41FA5}">
                      <a16:colId xmlns:a16="http://schemas.microsoft.com/office/drawing/2014/main" val="2638763724"/>
                    </a:ext>
                  </a:extLst>
                </a:gridCol>
                <a:gridCol w="1328929">
                  <a:extLst>
                    <a:ext uri="{9D8B030D-6E8A-4147-A177-3AD203B41FA5}">
                      <a16:colId xmlns:a16="http://schemas.microsoft.com/office/drawing/2014/main" val="1254999662"/>
                    </a:ext>
                  </a:extLst>
                </a:gridCol>
                <a:gridCol w="945604">
                  <a:extLst>
                    <a:ext uri="{9D8B030D-6E8A-4147-A177-3AD203B41FA5}">
                      <a16:colId xmlns:a16="http://schemas.microsoft.com/office/drawing/2014/main" val="70419172"/>
                    </a:ext>
                  </a:extLst>
                </a:gridCol>
                <a:gridCol w="1022292">
                  <a:extLst>
                    <a:ext uri="{9D8B030D-6E8A-4147-A177-3AD203B41FA5}">
                      <a16:colId xmlns:a16="http://schemas.microsoft.com/office/drawing/2014/main" val="372606684"/>
                    </a:ext>
                  </a:extLst>
                </a:gridCol>
                <a:gridCol w="2415285">
                  <a:extLst>
                    <a:ext uri="{9D8B030D-6E8A-4147-A177-3AD203B41FA5}">
                      <a16:colId xmlns:a16="http://schemas.microsoft.com/office/drawing/2014/main" val="1090161418"/>
                    </a:ext>
                  </a:extLst>
                </a:gridCol>
              </a:tblGrid>
              <a:tr h="171694">
                <a:tc>
                  <a:txBody>
                    <a:bodyPr/>
                    <a:lstStyle/>
                    <a:p>
                      <a:pPr algn="ctr" fontAlgn="b"/>
                      <a:r>
                        <a:rPr lang="en-US" sz="1200" b="1" u="none" strike="noStrike" dirty="0">
                          <a:solidFill>
                            <a:schemeClr val="bg1"/>
                          </a:solidFill>
                          <a:effectLst/>
                          <a:latin typeface="+mn-lt"/>
                        </a:rPr>
                        <a:t>TICKER</a:t>
                      </a:r>
                      <a:endParaRPr lang="en-US" sz="1200" b="1" i="0" u="none" strike="noStrike" dirty="0">
                        <a:solidFill>
                          <a:schemeClr val="bg1"/>
                        </a:solidFill>
                        <a:effectLst/>
                        <a:latin typeface="+mn-lt"/>
                      </a:endParaRPr>
                    </a:p>
                  </a:txBody>
                  <a:tcPr marL="9525" marR="9525" marT="9525" marB="0" anchor="b">
                    <a:solidFill>
                      <a:schemeClr val="accent1"/>
                    </a:solidFill>
                  </a:tcPr>
                </a:tc>
                <a:tc>
                  <a:txBody>
                    <a:bodyPr/>
                    <a:lstStyle/>
                    <a:p>
                      <a:pPr algn="ctr" fontAlgn="b"/>
                      <a:r>
                        <a:rPr lang="en-US" sz="1200" b="1" u="none" strike="noStrike" dirty="0">
                          <a:solidFill>
                            <a:schemeClr val="bg1"/>
                          </a:solidFill>
                          <a:effectLst/>
                          <a:latin typeface="+mn-lt"/>
                        </a:rPr>
                        <a:t>MEASURE</a:t>
                      </a:r>
                      <a:endParaRPr lang="en-US" sz="1200" b="1" i="0" u="none" strike="noStrike" dirty="0">
                        <a:solidFill>
                          <a:schemeClr val="bg1"/>
                        </a:solidFill>
                        <a:effectLst/>
                        <a:latin typeface="+mn-lt"/>
                      </a:endParaRPr>
                    </a:p>
                  </a:txBody>
                  <a:tcPr marL="9525" marR="9525" marT="9525" marB="0" anchor="b">
                    <a:solidFill>
                      <a:schemeClr val="accent1"/>
                    </a:solidFill>
                  </a:tcPr>
                </a:tc>
                <a:tc>
                  <a:txBody>
                    <a:bodyPr/>
                    <a:lstStyle/>
                    <a:p>
                      <a:pPr algn="ctr" fontAlgn="b"/>
                      <a:r>
                        <a:rPr lang="en-US" sz="1200" b="1" u="none" strike="noStrike" dirty="0">
                          <a:solidFill>
                            <a:schemeClr val="bg1"/>
                          </a:solidFill>
                          <a:effectLst/>
                          <a:latin typeface="+mn-lt"/>
                        </a:rPr>
                        <a:t>FPEDATS</a:t>
                      </a:r>
                      <a:endParaRPr lang="en-US" sz="1200" b="1" i="0" u="none" strike="noStrike" dirty="0">
                        <a:solidFill>
                          <a:schemeClr val="bg1"/>
                        </a:solidFill>
                        <a:effectLst/>
                        <a:latin typeface="+mn-lt"/>
                      </a:endParaRPr>
                    </a:p>
                  </a:txBody>
                  <a:tcPr marL="9525" marR="9525" marT="9525" marB="0" anchor="b">
                    <a:solidFill>
                      <a:schemeClr val="accent1"/>
                    </a:solidFill>
                  </a:tcPr>
                </a:tc>
                <a:tc>
                  <a:txBody>
                    <a:bodyPr/>
                    <a:lstStyle/>
                    <a:p>
                      <a:pPr algn="ctr" fontAlgn="b"/>
                      <a:r>
                        <a:rPr lang="en-US" sz="1200" b="1" u="none" strike="noStrike" dirty="0">
                          <a:solidFill>
                            <a:schemeClr val="bg1"/>
                          </a:solidFill>
                          <a:effectLst/>
                          <a:latin typeface="+mn-lt"/>
                        </a:rPr>
                        <a:t>FPI</a:t>
                      </a:r>
                      <a:endParaRPr lang="en-US" sz="1200" b="1" i="0" u="none" strike="noStrike" dirty="0">
                        <a:solidFill>
                          <a:schemeClr val="bg1"/>
                        </a:solidFill>
                        <a:effectLst/>
                        <a:latin typeface="+mn-lt"/>
                      </a:endParaRPr>
                    </a:p>
                  </a:txBody>
                  <a:tcPr marL="9525" marR="9525" marT="9525" marB="0" anchor="b">
                    <a:solidFill>
                      <a:schemeClr val="accent1"/>
                    </a:solidFill>
                  </a:tcPr>
                </a:tc>
                <a:tc>
                  <a:txBody>
                    <a:bodyPr/>
                    <a:lstStyle/>
                    <a:p>
                      <a:pPr algn="ctr" fontAlgn="b"/>
                      <a:r>
                        <a:rPr lang="en-US" sz="1200" b="1" u="none" strike="noStrike" dirty="0">
                          <a:solidFill>
                            <a:schemeClr val="bg1"/>
                          </a:solidFill>
                          <a:effectLst/>
                          <a:latin typeface="+mn-lt"/>
                        </a:rPr>
                        <a:t>ESTDATS</a:t>
                      </a:r>
                      <a:endParaRPr lang="en-US" sz="1200" b="1" i="0" u="none" strike="noStrike" dirty="0">
                        <a:solidFill>
                          <a:schemeClr val="bg1"/>
                        </a:solidFill>
                        <a:effectLst/>
                        <a:latin typeface="+mn-lt"/>
                      </a:endParaRPr>
                    </a:p>
                  </a:txBody>
                  <a:tcPr marL="9525" marR="9525" marT="9525" marB="0" anchor="b">
                    <a:solidFill>
                      <a:schemeClr val="accent1"/>
                    </a:solidFill>
                  </a:tcPr>
                </a:tc>
                <a:tc>
                  <a:txBody>
                    <a:bodyPr/>
                    <a:lstStyle/>
                    <a:p>
                      <a:pPr algn="ctr" fontAlgn="b"/>
                      <a:r>
                        <a:rPr lang="en-US" sz="1200" b="1" u="none" strike="noStrike" dirty="0">
                          <a:solidFill>
                            <a:schemeClr val="bg1"/>
                          </a:solidFill>
                          <a:effectLst/>
                          <a:latin typeface="+mn-lt"/>
                        </a:rPr>
                        <a:t>ESTIMATOR</a:t>
                      </a:r>
                      <a:endParaRPr lang="en-US" sz="1200" b="1" i="0" u="none" strike="noStrike" dirty="0">
                        <a:solidFill>
                          <a:schemeClr val="bg1"/>
                        </a:solidFill>
                        <a:effectLst/>
                        <a:latin typeface="+mn-lt"/>
                      </a:endParaRPr>
                    </a:p>
                  </a:txBody>
                  <a:tcPr marL="9525" marR="9525" marT="9525" marB="0" anchor="b">
                    <a:solidFill>
                      <a:schemeClr val="accent1"/>
                    </a:solidFill>
                  </a:tcPr>
                </a:tc>
                <a:tc>
                  <a:txBody>
                    <a:bodyPr/>
                    <a:lstStyle/>
                    <a:p>
                      <a:pPr algn="ctr" fontAlgn="b"/>
                      <a:r>
                        <a:rPr lang="en-US" sz="1200" b="1" u="none" strike="noStrike" dirty="0">
                          <a:solidFill>
                            <a:schemeClr val="bg1"/>
                          </a:solidFill>
                          <a:effectLst/>
                          <a:latin typeface="+mn-lt"/>
                        </a:rPr>
                        <a:t>ANALYS</a:t>
                      </a:r>
                      <a:endParaRPr lang="en-US" sz="1200" b="1" i="0" u="none" strike="noStrike" dirty="0">
                        <a:solidFill>
                          <a:schemeClr val="bg1"/>
                        </a:solidFill>
                        <a:effectLst/>
                        <a:latin typeface="+mn-lt"/>
                      </a:endParaRPr>
                    </a:p>
                  </a:txBody>
                  <a:tcPr marL="9525" marR="9525" marT="9525" marB="0" anchor="b">
                    <a:solidFill>
                      <a:schemeClr val="accent1"/>
                    </a:solidFill>
                  </a:tcPr>
                </a:tc>
                <a:tc>
                  <a:txBody>
                    <a:bodyPr/>
                    <a:lstStyle/>
                    <a:p>
                      <a:pPr algn="ctr" fontAlgn="b"/>
                      <a:r>
                        <a:rPr lang="en-US" sz="1200" b="1" u="none" strike="noStrike" dirty="0">
                          <a:solidFill>
                            <a:schemeClr val="bg1"/>
                          </a:solidFill>
                          <a:effectLst/>
                          <a:latin typeface="+mn-lt"/>
                        </a:rPr>
                        <a:t>VALUE</a:t>
                      </a:r>
                      <a:endParaRPr lang="en-US" sz="1200" b="1" i="0" u="none" strike="noStrike" dirty="0">
                        <a:solidFill>
                          <a:schemeClr val="bg1"/>
                        </a:solidFill>
                        <a:effectLst/>
                        <a:latin typeface="+mn-lt"/>
                      </a:endParaRPr>
                    </a:p>
                  </a:txBody>
                  <a:tcPr marL="9525" marR="9525" marT="9525" marB="0" anchor="b">
                    <a:solidFill>
                      <a:schemeClr val="accent1"/>
                    </a:solidFill>
                  </a:tcPr>
                </a:tc>
                <a:tc>
                  <a:txBody>
                    <a:bodyPr/>
                    <a:lstStyle/>
                    <a:p>
                      <a:pPr algn="ctr" fontAlgn="b"/>
                      <a:r>
                        <a:rPr lang="en-US" sz="1200" b="1" i="0" u="none" strike="noStrike" dirty="0">
                          <a:solidFill>
                            <a:schemeClr val="bg1"/>
                          </a:solidFill>
                          <a:effectLst/>
                          <a:latin typeface="+mn-lt"/>
                        </a:rPr>
                        <a:t>Drop Reason</a:t>
                      </a:r>
                    </a:p>
                  </a:txBody>
                  <a:tcPr marL="9525" marR="9525" marT="9525" marB="0" anchor="b">
                    <a:solidFill>
                      <a:schemeClr val="accent1"/>
                    </a:solidFill>
                  </a:tcPr>
                </a:tc>
                <a:extLst>
                  <a:ext uri="{0D108BD9-81ED-4DB2-BD59-A6C34878D82A}">
                    <a16:rowId xmlns:a16="http://schemas.microsoft.com/office/drawing/2014/main" val="1597399366"/>
                  </a:ext>
                </a:extLst>
              </a:tr>
              <a:tr h="196062">
                <a:tc>
                  <a:txBody>
                    <a:bodyPr/>
                    <a:lstStyle/>
                    <a:p>
                      <a:pPr algn="ctr" fontAlgn="b"/>
                      <a:r>
                        <a:rPr lang="en-US" sz="1200" u="none" strike="noStrike" dirty="0">
                          <a:effectLst/>
                          <a:latin typeface="+mn-lt"/>
                        </a:rPr>
                        <a:t>BIT</a:t>
                      </a:r>
                      <a:endParaRPr lang="en-US" sz="1200" b="0" i="0" u="none" strike="noStrike" dirty="0">
                        <a:solidFill>
                          <a:srgbClr val="000000"/>
                        </a:solidFill>
                        <a:effectLst/>
                        <a:latin typeface="+mn-lt"/>
                      </a:endParaRPr>
                    </a:p>
                  </a:txBody>
                  <a:tcPr marL="9525" marR="9525" marT="9525" marB="0" anchor="b">
                    <a:solidFill>
                      <a:schemeClr val="bg1">
                        <a:lumMod val="95000"/>
                      </a:schemeClr>
                    </a:solidFill>
                  </a:tcPr>
                </a:tc>
                <a:tc>
                  <a:txBody>
                    <a:bodyPr/>
                    <a:lstStyle/>
                    <a:p>
                      <a:pPr algn="ctr" fontAlgn="b"/>
                      <a:r>
                        <a:rPr lang="en-US" sz="1200" u="none" strike="noStrike" dirty="0">
                          <a:effectLst/>
                          <a:latin typeface="+mn-lt"/>
                        </a:rPr>
                        <a:t>EPS</a:t>
                      </a:r>
                      <a:endParaRPr lang="en-US" sz="1200" b="0" i="0" u="none" strike="noStrike" dirty="0">
                        <a:solidFill>
                          <a:srgbClr val="000000"/>
                        </a:solidFill>
                        <a:effectLst/>
                        <a:latin typeface="+mn-lt"/>
                      </a:endParaRPr>
                    </a:p>
                  </a:txBody>
                  <a:tcPr marL="9525" marR="9525" marT="9525" marB="0" anchor="b">
                    <a:solidFill>
                      <a:schemeClr val="bg1">
                        <a:lumMod val="95000"/>
                      </a:schemeClr>
                    </a:solidFill>
                  </a:tcPr>
                </a:tc>
                <a:tc>
                  <a:txBody>
                    <a:bodyPr/>
                    <a:lstStyle/>
                    <a:p>
                      <a:pPr algn="ctr" fontAlgn="b"/>
                      <a:r>
                        <a:rPr lang="en-US" sz="1200" u="none" strike="noStrike" dirty="0">
                          <a:effectLst/>
                          <a:latin typeface="+mn-lt"/>
                        </a:rPr>
                        <a:t>12/31/2004</a:t>
                      </a:r>
                      <a:endParaRPr lang="en-US" sz="1200" b="0" i="0" u="none" strike="noStrike" dirty="0">
                        <a:solidFill>
                          <a:srgbClr val="000000"/>
                        </a:solidFill>
                        <a:effectLst/>
                        <a:latin typeface="+mn-lt"/>
                      </a:endParaRPr>
                    </a:p>
                  </a:txBody>
                  <a:tcPr marL="9525" marR="9525" marT="9525" marB="0" anchor="b">
                    <a:solidFill>
                      <a:schemeClr val="bg1">
                        <a:lumMod val="95000"/>
                      </a:schemeClr>
                    </a:solidFill>
                  </a:tcPr>
                </a:tc>
                <a:tc>
                  <a:txBody>
                    <a:bodyPr/>
                    <a:lstStyle/>
                    <a:p>
                      <a:pPr algn="ctr" fontAlgn="b"/>
                      <a:r>
                        <a:rPr lang="en-US" sz="1200" u="none" strike="noStrike">
                          <a:effectLst/>
                          <a:latin typeface="+mn-lt"/>
                        </a:rPr>
                        <a:t>1</a:t>
                      </a:r>
                      <a:endParaRPr lang="en-US" sz="1200" b="0" i="0" u="none" strike="noStrike">
                        <a:solidFill>
                          <a:srgbClr val="000000"/>
                        </a:solidFill>
                        <a:effectLst/>
                        <a:latin typeface="+mn-lt"/>
                      </a:endParaRPr>
                    </a:p>
                  </a:txBody>
                  <a:tcPr marL="9525" marR="9525" marT="9525" marB="0" anchor="b">
                    <a:solidFill>
                      <a:schemeClr val="bg1">
                        <a:lumMod val="95000"/>
                      </a:schemeClr>
                    </a:solidFill>
                  </a:tcPr>
                </a:tc>
                <a:tc>
                  <a:txBody>
                    <a:bodyPr/>
                    <a:lstStyle/>
                    <a:p>
                      <a:pPr marL="90805" marR="0" algn="ctr">
                        <a:lnSpc>
                          <a:spcPts val="1155"/>
                        </a:lnSpc>
                        <a:spcBef>
                          <a:spcPts val="45"/>
                        </a:spcBef>
                        <a:spcAft>
                          <a:spcPts val="0"/>
                        </a:spcAft>
                      </a:pPr>
                      <a:r>
                        <a:rPr lang="en-US" sz="1200" dirty="0">
                          <a:effectLst/>
                          <a:latin typeface="+mn-lt"/>
                          <a:ea typeface="Garamond" panose="02020404030301010803" pitchFamily="18" charset="0"/>
                          <a:cs typeface="Garamond" panose="02020404030301010803" pitchFamily="18" charset="0"/>
                        </a:rPr>
                        <a:t>2/9/2004</a:t>
                      </a:r>
                    </a:p>
                  </a:txBody>
                  <a:tcPr marL="0" marR="0" marT="0" marB="0">
                    <a:solidFill>
                      <a:schemeClr val="bg1">
                        <a:lumMod val="95000"/>
                      </a:schemeClr>
                    </a:solidFill>
                  </a:tcPr>
                </a:tc>
                <a:tc>
                  <a:txBody>
                    <a:bodyPr/>
                    <a:lstStyle/>
                    <a:p>
                      <a:pPr algn="ctr" fontAlgn="b"/>
                      <a:r>
                        <a:rPr lang="en-US" sz="1200" u="none" strike="noStrike" dirty="0">
                          <a:effectLst/>
                          <a:latin typeface="+mn-lt"/>
                        </a:rPr>
                        <a:t>2192</a:t>
                      </a:r>
                      <a:endParaRPr lang="en-US" sz="1200" b="0" i="0" u="none" strike="noStrike" dirty="0">
                        <a:solidFill>
                          <a:srgbClr val="000000"/>
                        </a:solidFill>
                        <a:effectLst/>
                        <a:latin typeface="+mn-lt"/>
                      </a:endParaRPr>
                    </a:p>
                  </a:txBody>
                  <a:tcPr marL="9525" marR="9525" marT="9525" marB="0" anchor="b">
                    <a:solidFill>
                      <a:schemeClr val="bg1">
                        <a:lumMod val="95000"/>
                      </a:schemeClr>
                    </a:solidFill>
                  </a:tcPr>
                </a:tc>
                <a:tc>
                  <a:txBody>
                    <a:bodyPr/>
                    <a:lstStyle/>
                    <a:p>
                      <a:pPr algn="ctr" fontAlgn="b"/>
                      <a:r>
                        <a:rPr lang="en-US" sz="1200" u="none" strike="noStrike" dirty="0">
                          <a:effectLst/>
                          <a:latin typeface="+mn-lt"/>
                        </a:rPr>
                        <a:t>9479</a:t>
                      </a:r>
                      <a:endParaRPr lang="en-US" sz="1200" b="0" i="0" u="none" strike="noStrike" dirty="0">
                        <a:solidFill>
                          <a:srgbClr val="000000"/>
                        </a:solidFill>
                        <a:effectLst/>
                        <a:latin typeface="+mn-lt"/>
                      </a:endParaRPr>
                    </a:p>
                  </a:txBody>
                  <a:tcPr marL="9525" marR="9525" marT="9525" marB="0" anchor="b">
                    <a:solidFill>
                      <a:schemeClr val="bg1">
                        <a:lumMod val="95000"/>
                      </a:schemeClr>
                    </a:solidFill>
                  </a:tcPr>
                </a:tc>
                <a:tc>
                  <a:txBody>
                    <a:bodyPr/>
                    <a:lstStyle/>
                    <a:p>
                      <a:pPr algn="ctr" fontAlgn="b"/>
                      <a:r>
                        <a:rPr lang="en-US" sz="1200" u="none" strike="noStrike" dirty="0">
                          <a:effectLst/>
                          <a:latin typeface="+mn-lt"/>
                        </a:rPr>
                        <a:t>0.14</a:t>
                      </a:r>
                      <a:endParaRPr lang="en-US" sz="1200" b="0" i="0" u="none" strike="noStrike" dirty="0">
                        <a:solidFill>
                          <a:srgbClr val="000000"/>
                        </a:solidFill>
                        <a:effectLst/>
                        <a:latin typeface="+mn-lt"/>
                      </a:endParaRPr>
                    </a:p>
                  </a:txBody>
                  <a:tcPr marL="9525" marR="9525" marT="9525" marB="0" anchor="b">
                    <a:solidFill>
                      <a:schemeClr val="bg1">
                        <a:lumMod val="95000"/>
                      </a:schemeClr>
                    </a:solidFill>
                  </a:tcPr>
                </a:tc>
                <a:tc>
                  <a:txBody>
                    <a:bodyPr/>
                    <a:lstStyle/>
                    <a:p>
                      <a:pPr algn="l" fontAlgn="b"/>
                      <a:r>
                        <a:rPr lang="en-US" sz="1200" b="0" i="0" u="none" strike="noStrike" dirty="0">
                          <a:solidFill>
                            <a:srgbClr val="C5093B"/>
                          </a:solidFill>
                          <a:effectLst/>
                          <a:latin typeface="+mn-lt"/>
                        </a:rPr>
                        <a:t>Superseded</a:t>
                      </a:r>
                    </a:p>
                  </a:txBody>
                  <a:tcPr marL="9525" marR="9525" marT="9525" marB="0" anchor="b">
                    <a:solidFill>
                      <a:schemeClr val="bg1">
                        <a:lumMod val="95000"/>
                      </a:schemeClr>
                    </a:solidFill>
                  </a:tcPr>
                </a:tc>
                <a:extLst>
                  <a:ext uri="{0D108BD9-81ED-4DB2-BD59-A6C34878D82A}">
                    <a16:rowId xmlns:a16="http://schemas.microsoft.com/office/drawing/2014/main" val="2888084463"/>
                  </a:ext>
                </a:extLst>
              </a:tr>
              <a:tr h="196062">
                <a:tc>
                  <a:txBody>
                    <a:bodyPr/>
                    <a:lstStyle/>
                    <a:p>
                      <a:pPr algn="ctr" fontAlgn="b"/>
                      <a:r>
                        <a:rPr lang="en-US" sz="1200" u="none" strike="noStrike">
                          <a:effectLst/>
                          <a:latin typeface="+mn-lt"/>
                        </a:rPr>
                        <a:t>BIT</a:t>
                      </a:r>
                      <a:endParaRPr lang="en-US" sz="1200" b="0" i="0" u="none" strike="noStrike">
                        <a:solidFill>
                          <a:srgbClr val="000000"/>
                        </a:solidFill>
                        <a:effectLst/>
                        <a:latin typeface="+mn-lt"/>
                      </a:endParaRPr>
                    </a:p>
                  </a:txBody>
                  <a:tcPr marL="9525" marR="9525" marT="9525" marB="0" anchor="b"/>
                </a:tc>
                <a:tc>
                  <a:txBody>
                    <a:bodyPr/>
                    <a:lstStyle/>
                    <a:p>
                      <a:pPr algn="ctr" fontAlgn="b"/>
                      <a:r>
                        <a:rPr lang="en-US" sz="1200" u="none" strike="noStrike">
                          <a:effectLst/>
                          <a:latin typeface="+mn-lt"/>
                        </a:rPr>
                        <a:t>EPS</a:t>
                      </a:r>
                      <a:endParaRPr lang="en-US" sz="1200" b="0" i="0" u="none" strike="noStrike">
                        <a:solidFill>
                          <a:srgbClr val="000000"/>
                        </a:solidFill>
                        <a:effectLst/>
                        <a:latin typeface="+mn-lt"/>
                      </a:endParaRPr>
                    </a:p>
                  </a:txBody>
                  <a:tcPr marL="9525" marR="9525" marT="9525" marB="0" anchor="b"/>
                </a:tc>
                <a:tc>
                  <a:txBody>
                    <a:bodyPr/>
                    <a:lstStyle/>
                    <a:p>
                      <a:pPr algn="ctr" fontAlgn="b"/>
                      <a:r>
                        <a:rPr lang="en-US" sz="1200" u="none" strike="noStrike" dirty="0">
                          <a:effectLst/>
                          <a:latin typeface="+mn-lt"/>
                        </a:rPr>
                        <a:t>12/31/2004</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u="none" strike="noStrike" dirty="0">
                          <a:effectLst/>
                          <a:latin typeface="+mn-lt"/>
                        </a:rPr>
                        <a:t>1</a:t>
                      </a:r>
                      <a:endParaRPr lang="en-US" sz="1200" b="0" i="0" u="none" strike="noStrike" dirty="0">
                        <a:solidFill>
                          <a:srgbClr val="000000"/>
                        </a:solidFill>
                        <a:effectLst/>
                        <a:latin typeface="+mn-lt"/>
                      </a:endParaRPr>
                    </a:p>
                  </a:txBody>
                  <a:tcPr marL="9525" marR="9525" marT="9525" marB="0" anchor="b"/>
                </a:tc>
                <a:tc>
                  <a:txBody>
                    <a:bodyPr/>
                    <a:lstStyle/>
                    <a:p>
                      <a:pPr marL="90805" marR="0" algn="ctr">
                        <a:lnSpc>
                          <a:spcPts val="1155"/>
                        </a:lnSpc>
                        <a:spcBef>
                          <a:spcPts val="15"/>
                        </a:spcBef>
                        <a:spcAft>
                          <a:spcPts val="0"/>
                        </a:spcAft>
                      </a:pPr>
                      <a:r>
                        <a:rPr lang="en-US" sz="1200" dirty="0">
                          <a:effectLst/>
                          <a:latin typeface="+mn-lt"/>
                          <a:ea typeface="Garamond" panose="02020404030301010803" pitchFamily="18" charset="0"/>
                          <a:cs typeface="Garamond" panose="02020404030301010803" pitchFamily="18" charset="0"/>
                        </a:rPr>
                        <a:t>5/7/2004</a:t>
                      </a:r>
                    </a:p>
                  </a:txBody>
                  <a:tcPr marL="0" marR="0" marT="0" marB="0"/>
                </a:tc>
                <a:tc>
                  <a:txBody>
                    <a:bodyPr/>
                    <a:lstStyle/>
                    <a:p>
                      <a:pPr algn="ctr" fontAlgn="b"/>
                      <a:r>
                        <a:rPr lang="en-US" sz="1200" u="none" strike="noStrike" dirty="0">
                          <a:effectLst/>
                          <a:latin typeface="+mn-lt"/>
                        </a:rPr>
                        <a:t>2192</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u="none" strike="noStrike" dirty="0">
                          <a:effectLst/>
                          <a:latin typeface="+mn-lt"/>
                        </a:rPr>
                        <a:t>72066</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u="none" strike="noStrike" dirty="0">
                          <a:effectLst/>
                          <a:latin typeface="+mn-lt"/>
                        </a:rPr>
                        <a:t>0.15</a:t>
                      </a:r>
                      <a:endParaRPr lang="en-US" sz="1200" b="0" i="0" u="none" strike="noStrike" dirty="0">
                        <a:solidFill>
                          <a:srgbClr val="000000"/>
                        </a:solidFill>
                        <a:effectLst/>
                        <a:latin typeface="+mn-lt"/>
                      </a:endParaRPr>
                    </a:p>
                  </a:txBody>
                  <a:tcPr marL="9525" marR="9525" marT="9525" marB="0" anchor="b"/>
                </a:tc>
                <a:tc>
                  <a:txBody>
                    <a:bodyPr/>
                    <a:lstStyle/>
                    <a:p>
                      <a:pPr algn="l" fontAlgn="b"/>
                      <a:endParaRPr lang="en-US" sz="1200" b="0" i="0" u="none" strike="noStrike" dirty="0">
                        <a:solidFill>
                          <a:srgbClr val="C5093B"/>
                        </a:solidFill>
                        <a:effectLst/>
                        <a:latin typeface="+mn-lt"/>
                      </a:endParaRPr>
                    </a:p>
                  </a:txBody>
                  <a:tcPr marL="9525" marR="9525" marT="9525" marB="0" anchor="b"/>
                </a:tc>
                <a:extLst>
                  <a:ext uri="{0D108BD9-81ED-4DB2-BD59-A6C34878D82A}">
                    <a16:rowId xmlns:a16="http://schemas.microsoft.com/office/drawing/2014/main" val="1172235987"/>
                  </a:ext>
                </a:extLst>
              </a:tr>
              <a:tr h="196062">
                <a:tc>
                  <a:txBody>
                    <a:bodyPr/>
                    <a:lstStyle/>
                    <a:p>
                      <a:pPr algn="ctr" fontAlgn="b"/>
                      <a:r>
                        <a:rPr lang="en-US" sz="1200" u="none" strike="noStrike">
                          <a:effectLst/>
                          <a:latin typeface="+mn-lt"/>
                        </a:rPr>
                        <a:t>BIT</a:t>
                      </a:r>
                      <a:endParaRPr lang="en-US" sz="1200" b="0" i="0" u="none" strike="noStrike">
                        <a:solidFill>
                          <a:srgbClr val="000000"/>
                        </a:solidFill>
                        <a:effectLst/>
                        <a:latin typeface="+mn-lt"/>
                      </a:endParaRPr>
                    </a:p>
                  </a:txBody>
                  <a:tcPr marL="9525" marR="9525" marT="9525" marB="0" anchor="b"/>
                </a:tc>
                <a:tc>
                  <a:txBody>
                    <a:bodyPr/>
                    <a:lstStyle/>
                    <a:p>
                      <a:pPr algn="ctr" fontAlgn="b"/>
                      <a:r>
                        <a:rPr lang="en-US" sz="1200" u="none" strike="noStrike">
                          <a:effectLst/>
                          <a:latin typeface="+mn-lt"/>
                        </a:rPr>
                        <a:t>EPS</a:t>
                      </a:r>
                      <a:endParaRPr lang="en-US" sz="1200" b="0" i="0" u="none" strike="noStrike">
                        <a:solidFill>
                          <a:srgbClr val="000000"/>
                        </a:solidFill>
                        <a:effectLst/>
                        <a:latin typeface="+mn-lt"/>
                      </a:endParaRPr>
                    </a:p>
                  </a:txBody>
                  <a:tcPr marL="9525" marR="9525" marT="9525" marB="0" anchor="b"/>
                </a:tc>
                <a:tc>
                  <a:txBody>
                    <a:bodyPr/>
                    <a:lstStyle/>
                    <a:p>
                      <a:pPr algn="ctr" fontAlgn="b"/>
                      <a:r>
                        <a:rPr lang="en-US" sz="1200" u="none" strike="noStrike" dirty="0">
                          <a:effectLst/>
                          <a:latin typeface="+mn-lt"/>
                        </a:rPr>
                        <a:t>12/31/2004</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u="none" strike="noStrike" dirty="0">
                          <a:effectLst/>
                          <a:latin typeface="+mn-lt"/>
                        </a:rPr>
                        <a:t>1</a:t>
                      </a:r>
                      <a:endParaRPr lang="en-US" sz="1200" b="0" i="0" u="none" strike="noStrike" dirty="0">
                        <a:solidFill>
                          <a:srgbClr val="000000"/>
                        </a:solidFill>
                        <a:effectLst/>
                        <a:latin typeface="+mn-lt"/>
                      </a:endParaRPr>
                    </a:p>
                  </a:txBody>
                  <a:tcPr marL="9525" marR="9525" marT="9525" marB="0" anchor="b"/>
                </a:tc>
                <a:tc>
                  <a:txBody>
                    <a:bodyPr/>
                    <a:lstStyle/>
                    <a:p>
                      <a:pPr marL="90805" marR="0" algn="ctr">
                        <a:lnSpc>
                          <a:spcPts val="1155"/>
                        </a:lnSpc>
                        <a:spcBef>
                          <a:spcPts val="15"/>
                        </a:spcBef>
                        <a:spcAft>
                          <a:spcPts val="0"/>
                        </a:spcAft>
                      </a:pPr>
                      <a:r>
                        <a:rPr lang="en-US" sz="1200" dirty="0">
                          <a:effectLst/>
                          <a:latin typeface="+mn-lt"/>
                          <a:ea typeface="Garamond" panose="02020404030301010803" pitchFamily="18" charset="0"/>
                          <a:cs typeface="Garamond" panose="02020404030301010803" pitchFamily="18" charset="0"/>
                        </a:rPr>
                        <a:t>8/3/2004</a:t>
                      </a:r>
                    </a:p>
                  </a:txBody>
                  <a:tcPr marL="0" marR="0" marT="0" marB="0"/>
                </a:tc>
                <a:tc>
                  <a:txBody>
                    <a:bodyPr/>
                    <a:lstStyle/>
                    <a:p>
                      <a:pPr algn="ctr" fontAlgn="b"/>
                      <a:r>
                        <a:rPr lang="en-US" sz="1200" u="none" strike="noStrike" dirty="0">
                          <a:effectLst/>
                          <a:latin typeface="+mn-lt"/>
                        </a:rPr>
                        <a:t>1996</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u="none" strike="noStrike" dirty="0">
                          <a:effectLst/>
                          <a:latin typeface="+mn-lt"/>
                        </a:rPr>
                        <a:t>107152</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u="none" strike="noStrike" dirty="0">
                          <a:effectLst/>
                          <a:latin typeface="+mn-lt"/>
                        </a:rPr>
                        <a:t>0.14</a:t>
                      </a:r>
                      <a:endParaRPr lang="en-US" sz="1200" b="0" i="0" u="none" strike="noStrike" dirty="0">
                        <a:solidFill>
                          <a:srgbClr val="000000"/>
                        </a:solidFill>
                        <a:effectLst/>
                        <a:latin typeface="+mn-lt"/>
                      </a:endParaRPr>
                    </a:p>
                  </a:txBody>
                  <a:tcPr marL="9525" marR="9525" marT="9525" marB="0" anchor="b"/>
                </a:tc>
                <a:tc>
                  <a:txBody>
                    <a:bodyPr/>
                    <a:lstStyle/>
                    <a:p>
                      <a:pPr algn="l" fontAlgn="b"/>
                      <a:endParaRPr lang="en-US" sz="1200" b="0" i="0" u="none" strike="noStrike" dirty="0">
                        <a:solidFill>
                          <a:srgbClr val="C5093B"/>
                        </a:solidFill>
                        <a:effectLst/>
                        <a:latin typeface="+mn-lt"/>
                      </a:endParaRPr>
                    </a:p>
                  </a:txBody>
                  <a:tcPr marL="9525" marR="9525" marT="9525" marB="0" anchor="b"/>
                </a:tc>
                <a:extLst>
                  <a:ext uri="{0D108BD9-81ED-4DB2-BD59-A6C34878D82A}">
                    <a16:rowId xmlns:a16="http://schemas.microsoft.com/office/drawing/2014/main" val="1962144091"/>
                  </a:ext>
                </a:extLst>
              </a:tr>
              <a:tr h="196062">
                <a:tc>
                  <a:txBody>
                    <a:bodyPr/>
                    <a:lstStyle/>
                    <a:p>
                      <a:pPr algn="ctr" fontAlgn="b"/>
                      <a:r>
                        <a:rPr lang="en-US" sz="1200" u="none" strike="noStrike">
                          <a:effectLst/>
                          <a:latin typeface="+mn-lt"/>
                        </a:rPr>
                        <a:t>BIT</a:t>
                      </a:r>
                      <a:endParaRPr lang="en-US" sz="1200" b="0" i="0" u="none" strike="noStrike">
                        <a:solidFill>
                          <a:srgbClr val="000000"/>
                        </a:solidFill>
                        <a:effectLst/>
                        <a:latin typeface="+mn-lt"/>
                      </a:endParaRPr>
                    </a:p>
                  </a:txBody>
                  <a:tcPr marL="9525" marR="9525" marT="9525" marB="0" anchor="b">
                    <a:solidFill>
                      <a:schemeClr val="bg1">
                        <a:lumMod val="95000"/>
                      </a:schemeClr>
                    </a:solidFill>
                  </a:tcPr>
                </a:tc>
                <a:tc>
                  <a:txBody>
                    <a:bodyPr/>
                    <a:lstStyle/>
                    <a:p>
                      <a:pPr algn="ctr" fontAlgn="b"/>
                      <a:r>
                        <a:rPr lang="en-US" sz="1200" u="none" strike="noStrike">
                          <a:effectLst/>
                          <a:latin typeface="+mn-lt"/>
                        </a:rPr>
                        <a:t>EPS</a:t>
                      </a:r>
                      <a:endParaRPr lang="en-US" sz="1200" b="0" i="0" u="none" strike="noStrike">
                        <a:solidFill>
                          <a:srgbClr val="000000"/>
                        </a:solidFill>
                        <a:effectLst/>
                        <a:latin typeface="+mn-lt"/>
                      </a:endParaRPr>
                    </a:p>
                  </a:txBody>
                  <a:tcPr marL="9525" marR="9525" marT="9525" marB="0" anchor="b">
                    <a:solidFill>
                      <a:schemeClr val="bg1">
                        <a:lumMod val="95000"/>
                      </a:schemeClr>
                    </a:solidFill>
                  </a:tcPr>
                </a:tc>
                <a:tc>
                  <a:txBody>
                    <a:bodyPr/>
                    <a:lstStyle/>
                    <a:p>
                      <a:pPr algn="ctr" fontAlgn="b"/>
                      <a:r>
                        <a:rPr lang="en-US" sz="1200" u="none" strike="noStrike" dirty="0">
                          <a:effectLst/>
                          <a:latin typeface="+mn-lt"/>
                        </a:rPr>
                        <a:t>12/31/2004</a:t>
                      </a:r>
                      <a:endParaRPr lang="en-US" sz="1200" b="0" i="0" u="none" strike="noStrike" dirty="0">
                        <a:solidFill>
                          <a:srgbClr val="000000"/>
                        </a:solidFill>
                        <a:effectLst/>
                        <a:latin typeface="+mn-lt"/>
                      </a:endParaRPr>
                    </a:p>
                  </a:txBody>
                  <a:tcPr marL="9525" marR="9525" marT="9525" marB="0" anchor="b">
                    <a:solidFill>
                      <a:schemeClr val="bg1">
                        <a:lumMod val="95000"/>
                      </a:schemeClr>
                    </a:solidFill>
                  </a:tcPr>
                </a:tc>
                <a:tc>
                  <a:txBody>
                    <a:bodyPr/>
                    <a:lstStyle/>
                    <a:p>
                      <a:pPr algn="ctr" fontAlgn="b"/>
                      <a:r>
                        <a:rPr lang="en-US" sz="1200" u="none" strike="noStrike">
                          <a:effectLst/>
                          <a:latin typeface="+mn-lt"/>
                        </a:rPr>
                        <a:t>2</a:t>
                      </a:r>
                      <a:endParaRPr lang="en-US" sz="1200" b="0" i="0" u="none" strike="noStrike">
                        <a:solidFill>
                          <a:srgbClr val="000000"/>
                        </a:solidFill>
                        <a:effectLst/>
                        <a:latin typeface="+mn-lt"/>
                      </a:endParaRPr>
                    </a:p>
                  </a:txBody>
                  <a:tcPr marL="9525" marR="9525" marT="9525" marB="0" anchor="b">
                    <a:solidFill>
                      <a:schemeClr val="bg1">
                        <a:lumMod val="95000"/>
                      </a:schemeClr>
                    </a:solidFill>
                  </a:tcPr>
                </a:tc>
                <a:tc>
                  <a:txBody>
                    <a:bodyPr/>
                    <a:lstStyle/>
                    <a:p>
                      <a:pPr marL="90805" marR="0" algn="ctr">
                        <a:lnSpc>
                          <a:spcPts val="1160"/>
                        </a:lnSpc>
                        <a:spcBef>
                          <a:spcPts val="15"/>
                        </a:spcBef>
                        <a:spcAft>
                          <a:spcPts val="0"/>
                        </a:spcAft>
                      </a:pPr>
                      <a:r>
                        <a:rPr lang="en-US" sz="1200" dirty="0">
                          <a:effectLst/>
                          <a:latin typeface="+mn-lt"/>
                          <a:ea typeface="Garamond" panose="02020404030301010803" pitchFamily="18" charset="0"/>
                          <a:cs typeface="Garamond" panose="02020404030301010803" pitchFamily="18" charset="0"/>
                        </a:rPr>
                        <a:t>7/8/2003</a:t>
                      </a:r>
                    </a:p>
                  </a:txBody>
                  <a:tcPr marL="0" marR="0" marT="0" marB="0">
                    <a:solidFill>
                      <a:schemeClr val="bg1">
                        <a:lumMod val="95000"/>
                      </a:schemeClr>
                    </a:solidFill>
                  </a:tcPr>
                </a:tc>
                <a:tc>
                  <a:txBody>
                    <a:bodyPr/>
                    <a:lstStyle/>
                    <a:p>
                      <a:pPr algn="ctr" fontAlgn="b"/>
                      <a:r>
                        <a:rPr lang="en-US" sz="1200" u="none" strike="noStrike" dirty="0">
                          <a:effectLst/>
                          <a:latin typeface="+mn-lt"/>
                        </a:rPr>
                        <a:t>1876</a:t>
                      </a:r>
                      <a:endParaRPr lang="en-US" sz="1200" b="0" i="0" u="none" strike="noStrike" dirty="0">
                        <a:solidFill>
                          <a:srgbClr val="000000"/>
                        </a:solidFill>
                        <a:effectLst/>
                        <a:latin typeface="+mn-lt"/>
                      </a:endParaRPr>
                    </a:p>
                  </a:txBody>
                  <a:tcPr marL="9525" marR="9525" marT="9525" marB="0" anchor="b">
                    <a:solidFill>
                      <a:schemeClr val="bg1">
                        <a:lumMod val="95000"/>
                      </a:schemeClr>
                    </a:solidFill>
                  </a:tcPr>
                </a:tc>
                <a:tc>
                  <a:txBody>
                    <a:bodyPr/>
                    <a:lstStyle/>
                    <a:p>
                      <a:pPr algn="ctr" fontAlgn="b"/>
                      <a:r>
                        <a:rPr lang="en-US" sz="1200" u="none" strike="noStrike" dirty="0">
                          <a:effectLst/>
                          <a:latin typeface="+mn-lt"/>
                        </a:rPr>
                        <a:t>7646</a:t>
                      </a:r>
                      <a:endParaRPr lang="en-US" sz="1200" b="0" i="0" u="none" strike="noStrike" dirty="0">
                        <a:solidFill>
                          <a:srgbClr val="000000"/>
                        </a:solidFill>
                        <a:effectLst/>
                        <a:latin typeface="+mn-lt"/>
                      </a:endParaRPr>
                    </a:p>
                  </a:txBody>
                  <a:tcPr marL="9525" marR="9525" marT="9525" marB="0" anchor="b">
                    <a:solidFill>
                      <a:schemeClr val="bg1">
                        <a:lumMod val="95000"/>
                      </a:schemeClr>
                    </a:solidFill>
                  </a:tcPr>
                </a:tc>
                <a:tc>
                  <a:txBody>
                    <a:bodyPr/>
                    <a:lstStyle/>
                    <a:p>
                      <a:pPr algn="ctr" fontAlgn="b"/>
                      <a:r>
                        <a:rPr lang="en-US" sz="1200" u="none" strike="noStrike" dirty="0">
                          <a:effectLst/>
                          <a:latin typeface="+mn-lt"/>
                        </a:rPr>
                        <a:t>0.23</a:t>
                      </a:r>
                      <a:endParaRPr lang="en-US" sz="1200" b="0" i="0" u="none" strike="noStrike" dirty="0">
                        <a:solidFill>
                          <a:srgbClr val="000000"/>
                        </a:solidFill>
                        <a:effectLst/>
                        <a:latin typeface="+mn-lt"/>
                      </a:endParaRPr>
                    </a:p>
                  </a:txBody>
                  <a:tcPr marL="9525" marR="9525" marT="9525" marB="0" anchor="b">
                    <a:solidFill>
                      <a:schemeClr val="bg1">
                        <a:lumMod val="95000"/>
                      </a:schemeClr>
                    </a:solidFill>
                  </a:tcPr>
                </a:tc>
                <a:tc>
                  <a:txBody>
                    <a:bodyPr/>
                    <a:lstStyle/>
                    <a:p>
                      <a:pPr algn="l" fontAlgn="b"/>
                      <a:r>
                        <a:rPr lang="en-US" sz="1200" b="0" i="0" u="none" strike="noStrike" dirty="0">
                          <a:solidFill>
                            <a:srgbClr val="C5093B"/>
                          </a:solidFill>
                          <a:effectLst/>
                          <a:latin typeface="+mn-lt"/>
                        </a:rPr>
                        <a:t>Stopped (In Stop Table )</a:t>
                      </a:r>
                    </a:p>
                  </a:txBody>
                  <a:tcPr marL="9525" marR="9525" marT="9525" marB="0" anchor="b">
                    <a:solidFill>
                      <a:schemeClr val="bg1">
                        <a:lumMod val="95000"/>
                      </a:schemeClr>
                    </a:solidFill>
                  </a:tcPr>
                </a:tc>
                <a:extLst>
                  <a:ext uri="{0D108BD9-81ED-4DB2-BD59-A6C34878D82A}">
                    <a16:rowId xmlns:a16="http://schemas.microsoft.com/office/drawing/2014/main" val="1790067114"/>
                  </a:ext>
                </a:extLst>
              </a:tr>
              <a:tr h="196062">
                <a:tc>
                  <a:txBody>
                    <a:bodyPr/>
                    <a:lstStyle/>
                    <a:p>
                      <a:pPr algn="ctr" fontAlgn="b"/>
                      <a:r>
                        <a:rPr lang="en-US" sz="1200" u="none" strike="noStrike">
                          <a:effectLst/>
                          <a:latin typeface="+mn-lt"/>
                        </a:rPr>
                        <a:t>BIT</a:t>
                      </a:r>
                      <a:endParaRPr lang="en-US" sz="1200" b="0" i="0" u="none" strike="noStrike">
                        <a:solidFill>
                          <a:srgbClr val="000000"/>
                        </a:solidFill>
                        <a:effectLst/>
                        <a:latin typeface="+mn-lt"/>
                      </a:endParaRPr>
                    </a:p>
                  </a:txBody>
                  <a:tcPr marL="9525" marR="9525" marT="9525" marB="0" anchor="b">
                    <a:solidFill>
                      <a:schemeClr val="bg1">
                        <a:lumMod val="95000"/>
                      </a:schemeClr>
                    </a:solidFill>
                  </a:tcPr>
                </a:tc>
                <a:tc>
                  <a:txBody>
                    <a:bodyPr/>
                    <a:lstStyle/>
                    <a:p>
                      <a:pPr algn="ctr" fontAlgn="b"/>
                      <a:r>
                        <a:rPr lang="en-US" sz="1200" u="none" strike="noStrike">
                          <a:effectLst/>
                          <a:latin typeface="+mn-lt"/>
                        </a:rPr>
                        <a:t>EPS</a:t>
                      </a:r>
                      <a:endParaRPr lang="en-US" sz="1200" b="0" i="0" u="none" strike="noStrike">
                        <a:solidFill>
                          <a:srgbClr val="000000"/>
                        </a:solidFill>
                        <a:effectLst/>
                        <a:latin typeface="+mn-lt"/>
                      </a:endParaRPr>
                    </a:p>
                  </a:txBody>
                  <a:tcPr marL="9525" marR="9525" marT="9525" marB="0" anchor="b">
                    <a:solidFill>
                      <a:schemeClr val="bg1">
                        <a:lumMod val="95000"/>
                      </a:schemeClr>
                    </a:solidFill>
                  </a:tcPr>
                </a:tc>
                <a:tc>
                  <a:txBody>
                    <a:bodyPr/>
                    <a:lstStyle/>
                    <a:p>
                      <a:pPr algn="ctr" fontAlgn="b"/>
                      <a:r>
                        <a:rPr lang="en-US" sz="1200" u="none" strike="noStrike" dirty="0">
                          <a:effectLst/>
                          <a:latin typeface="+mn-lt"/>
                        </a:rPr>
                        <a:t>12/31/2004</a:t>
                      </a:r>
                      <a:endParaRPr lang="en-US" sz="1200" b="0" i="0" u="none" strike="noStrike" dirty="0">
                        <a:solidFill>
                          <a:srgbClr val="000000"/>
                        </a:solidFill>
                        <a:effectLst/>
                        <a:latin typeface="+mn-lt"/>
                      </a:endParaRPr>
                    </a:p>
                  </a:txBody>
                  <a:tcPr marL="9525" marR="9525" marT="9525" marB="0" anchor="b">
                    <a:solidFill>
                      <a:schemeClr val="bg1">
                        <a:lumMod val="95000"/>
                      </a:schemeClr>
                    </a:solidFill>
                  </a:tcPr>
                </a:tc>
                <a:tc>
                  <a:txBody>
                    <a:bodyPr/>
                    <a:lstStyle/>
                    <a:p>
                      <a:pPr algn="ctr" fontAlgn="b"/>
                      <a:r>
                        <a:rPr lang="en-US" sz="1200" u="none" strike="noStrike">
                          <a:effectLst/>
                          <a:latin typeface="+mn-lt"/>
                        </a:rPr>
                        <a:t>2</a:t>
                      </a:r>
                      <a:endParaRPr lang="en-US" sz="1200" b="0" i="0" u="none" strike="noStrike">
                        <a:solidFill>
                          <a:srgbClr val="000000"/>
                        </a:solidFill>
                        <a:effectLst/>
                        <a:latin typeface="+mn-lt"/>
                      </a:endParaRPr>
                    </a:p>
                  </a:txBody>
                  <a:tcPr marL="9525" marR="9525" marT="9525" marB="0" anchor="b">
                    <a:solidFill>
                      <a:schemeClr val="bg1">
                        <a:lumMod val="95000"/>
                      </a:schemeClr>
                    </a:solidFill>
                  </a:tcPr>
                </a:tc>
                <a:tc>
                  <a:txBody>
                    <a:bodyPr/>
                    <a:lstStyle/>
                    <a:p>
                      <a:pPr marL="90805" marR="0" algn="ctr">
                        <a:lnSpc>
                          <a:spcPts val="1155"/>
                        </a:lnSpc>
                        <a:spcBef>
                          <a:spcPts val="25"/>
                        </a:spcBef>
                        <a:spcAft>
                          <a:spcPts val="0"/>
                        </a:spcAft>
                      </a:pPr>
                      <a:r>
                        <a:rPr lang="en-US" sz="1200" dirty="0">
                          <a:effectLst/>
                          <a:latin typeface="+mn-lt"/>
                          <a:ea typeface="Garamond" panose="02020404030301010803" pitchFamily="18" charset="0"/>
                          <a:cs typeface="Garamond" panose="02020404030301010803" pitchFamily="18" charset="0"/>
                        </a:rPr>
                        <a:t>10/9/2003</a:t>
                      </a:r>
                    </a:p>
                  </a:txBody>
                  <a:tcPr marL="0" marR="0" marT="0" marB="0">
                    <a:solidFill>
                      <a:schemeClr val="bg1">
                        <a:lumMod val="95000"/>
                      </a:schemeClr>
                    </a:solidFill>
                  </a:tcPr>
                </a:tc>
                <a:tc>
                  <a:txBody>
                    <a:bodyPr/>
                    <a:lstStyle/>
                    <a:p>
                      <a:pPr algn="ctr" fontAlgn="b"/>
                      <a:r>
                        <a:rPr lang="en-US" sz="1200" u="none" strike="noStrike" dirty="0">
                          <a:effectLst/>
                          <a:latin typeface="+mn-lt"/>
                        </a:rPr>
                        <a:t>1876</a:t>
                      </a:r>
                      <a:endParaRPr lang="en-US" sz="1200" b="0" i="0" u="none" strike="noStrike" dirty="0">
                        <a:solidFill>
                          <a:srgbClr val="000000"/>
                        </a:solidFill>
                        <a:effectLst/>
                        <a:latin typeface="+mn-lt"/>
                      </a:endParaRPr>
                    </a:p>
                  </a:txBody>
                  <a:tcPr marL="9525" marR="9525" marT="9525" marB="0" anchor="b">
                    <a:solidFill>
                      <a:schemeClr val="bg1">
                        <a:lumMod val="95000"/>
                      </a:schemeClr>
                    </a:solidFill>
                  </a:tcPr>
                </a:tc>
                <a:tc>
                  <a:txBody>
                    <a:bodyPr/>
                    <a:lstStyle/>
                    <a:p>
                      <a:pPr algn="ctr" fontAlgn="b"/>
                      <a:r>
                        <a:rPr lang="en-US" sz="1200" u="none" strike="noStrike" dirty="0">
                          <a:effectLst/>
                          <a:latin typeface="+mn-lt"/>
                        </a:rPr>
                        <a:t>7646</a:t>
                      </a:r>
                      <a:endParaRPr lang="en-US" sz="1200" b="0" i="0" u="none" strike="noStrike" dirty="0">
                        <a:solidFill>
                          <a:srgbClr val="000000"/>
                        </a:solidFill>
                        <a:effectLst/>
                        <a:latin typeface="+mn-lt"/>
                      </a:endParaRPr>
                    </a:p>
                  </a:txBody>
                  <a:tcPr marL="9525" marR="9525" marT="9525" marB="0" anchor="b">
                    <a:solidFill>
                      <a:schemeClr val="bg1">
                        <a:lumMod val="95000"/>
                      </a:schemeClr>
                    </a:solidFill>
                  </a:tcPr>
                </a:tc>
                <a:tc>
                  <a:txBody>
                    <a:bodyPr/>
                    <a:lstStyle/>
                    <a:p>
                      <a:pPr algn="ctr" fontAlgn="b"/>
                      <a:r>
                        <a:rPr lang="en-US" sz="1200" u="none" strike="noStrike" dirty="0">
                          <a:effectLst/>
                          <a:latin typeface="+mn-lt"/>
                        </a:rPr>
                        <a:t>0.19</a:t>
                      </a:r>
                      <a:endParaRPr lang="en-US" sz="1200" b="0" i="0" u="none" strike="noStrike" dirty="0">
                        <a:solidFill>
                          <a:srgbClr val="000000"/>
                        </a:solidFill>
                        <a:effectLst/>
                        <a:latin typeface="+mn-lt"/>
                      </a:endParaRPr>
                    </a:p>
                  </a:txBody>
                  <a:tcPr marL="9525" marR="9525" marT="9525" marB="0" anchor="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C5093B"/>
                          </a:solidFill>
                          <a:effectLst/>
                          <a:latin typeface="+mn-lt"/>
                        </a:rPr>
                        <a:t>Stopped (In Stop Table )</a:t>
                      </a:r>
                    </a:p>
                  </a:txBody>
                  <a:tcPr marL="9525" marR="9525" marT="9525" marB="0" anchor="b">
                    <a:solidFill>
                      <a:schemeClr val="bg1">
                        <a:lumMod val="95000"/>
                      </a:schemeClr>
                    </a:solidFill>
                  </a:tcPr>
                </a:tc>
                <a:extLst>
                  <a:ext uri="{0D108BD9-81ED-4DB2-BD59-A6C34878D82A}">
                    <a16:rowId xmlns:a16="http://schemas.microsoft.com/office/drawing/2014/main" val="182399950"/>
                  </a:ext>
                </a:extLst>
              </a:tr>
              <a:tr h="196062">
                <a:tc>
                  <a:txBody>
                    <a:bodyPr/>
                    <a:lstStyle/>
                    <a:p>
                      <a:pPr algn="ctr" fontAlgn="b"/>
                      <a:r>
                        <a:rPr lang="en-US" sz="1200" u="none" strike="noStrike">
                          <a:effectLst/>
                          <a:latin typeface="+mn-lt"/>
                        </a:rPr>
                        <a:t>BIT</a:t>
                      </a:r>
                      <a:endParaRPr lang="en-US" sz="1200" b="0" i="0" u="none" strike="noStrike">
                        <a:solidFill>
                          <a:srgbClr val="000000"/>
                        </a:solidFill>
                        <a:effectLst/>
                        <a:latin typeface="+mn-lt"/>
                      </a:endParaRPr>
                    </a:p>
                  </a:txBody>
                  <a:tcPr marL="9525" marR="9525" marT="9525" marB="0" anchor="b">
                    <a:solidFill>
                      <a:schemeClr val="bg1">
                        <a:lumMod val="95000"/>
                      </a:schemeClr>
                    </a:solidFill>
                  </a:tcPr>
                </a:tc>
                <a:tc>
                  <a:txBody>
                    <a:bodyPr/>
                    <a:lstStyle/>
                    <a:p>
                      <a:pPr algn="ctr" fontAlgn="b"/>
                      <a:r>
                        <a:rPr lang="en-US" sz="1200" u="none" strike="noStrike">
                          <a:effectLst/>
                          <a:latin typeface="+mn-lt"/>
                        </a:rPr>
                        <a:t>EPS</a:t>
                      </a:r>
                      <a:endParaRPr lang="en-US" sz="1200" b="0" i="0" u="none" strike="noStrike">
                        <a:solidFill>
                          <a:srgbClr val="000000"/>
                        </a:solidFill>
                        <a:effectLst/>
                        <a:latin typeface="+mn-lt"/>
                      </a:endParaRPr>
                    </a:p>
                  </a:txBody>
                  <a:tcPr marL="9525" marR="9525" marT="9525" marB="0" anchor="b">
                    <a:solidFill>
                      <a:schemeClr val="bg1">
                        <a:lumMod val="95000"/>
                      </a:schemeClr>
                    </a:solidFill>
                  </a:tcPr>
                </a:tc>
                <a:tc>
                  <a:txBody>
                    <a:bodyPr/>
                    <a:lstStyle/>
                    <a:p>
                      <a:pPr algn="ctr" fontAlgn="b"/>
                      <a:r>
                        <a:rPr lang="en-US" sz="1200" u="none" strike="noStrike" dirty="0">
                          <a:effectLst/>
                          <a:latin typeface="+mn-lt"/>
                        </a:rPr>
                        <a:t>12/31/2004</a:t>
                      </a:r>
                      <a:endParaRPr lang="en-US" sz="1200" b="0" i="0" u="none" strike="noStrike" dirty="0">
                        <a:solidFill>
                          <a:srgbClr val="000000"/>
                        </a:solidFill>
                        <a:effectLst/>
                        <a:latin typeface="+mn-lt"/>
                      </a:endParaRPr>
                    </a:p>
                  </a:txBody>
                  <a:tcPr marL="9525" marR="9525" marT="9525" marB="0" anchor="b">
                    <a:solidFill>
                      <a:schemeClr val="bg1">
                        <a:lumMod val="95000"/>
                      </a:schemeClr>
                    </a:solidFill>
                  </a:tcPr>
                </a:tc>
                <a:tc>
                  <a:txBody>
                    <a:bodyPr/>
                    <a:lstStyle/>
                    <a:p>
                      <a:pPr algn="ctr" fontAlgn="b"/>
                      <a:r>
                        <a:rPr lang="en-US" sz="1200" u="none" strike="noStrike">
                          <a:effectLst/>
                          <a:latin typeface="+mn-lt"/>
                        </a:rPr>
                        <a:t>2</a:t>
                      </a:r>
                      <a:endParaRPr lang="en-US" sz="1200" b="0" i="0" u="none" strike="noStrike">
                        <a:solidFill>
                          <a:srgbClr val="000000"/>
                        </a:solidFill>
                        <a:effectLst/>
                        <a:latin typeface="+mn-lt"/>
                      </a:endParaRPr>
                    </a:p>
                  </a:txBody>
                  <a:tcPr marL="9525" marR="9525" marT="9525" marB="0" anchor="b">
                    <a:solidFill>
                      <a:schemeClr val="bg1">
                        <a:lumMod val="95000"/>
                      </a:schemeClr>
                    </a:solidFill>
                  </a:tcPr>
                </a:tc>
                <a:tc>
                  <a:txBody>
                    <a:bodyPr/>
                    <a:lstStyle/>
                    <a:p>
                      <a:pPr marL="90805" marR="0" algn="ctr">
                        <a:lnSpc>
                          <a:spcPts val="1155"/>
                        </a:lnSpc>
                        <a:spcBef>
                          <a:spcPts val="45"/>
                        </a:spcBef>
                        <a:spcAft>
                          <a:spcPts val="0"/>
                        </a:spcAft>
                      </a:pPr>
                      <a:r>
                        <a:rPr lang="en-US" sz="1200" dirty="0">
                          <a:effectLst/>
                          <a:latin typeface="+mn-lt"/>
                          <a:ea typeface="Garamond" panose="02020404030301010803" pitchFamily="18" charset="0"/>
                          <a:cs typeface="Garamond" panose="02020404030301010803" pitchFamily="18" charset="0"/>
                        </a:rPr>
                        <a:t>2/9/2004</a:t>
                      </a:r>
                    </a:p>
                  </a:txBody>
                  <a:tcPr marL="0" marR="0" marT="0" marB="0">
                    <a:solidFill>
                      <a:schemeClr val="bg1">
                        <a:lumMod val="95000"/>
                      </a:schemeClr>
                    </a:solidFill>
                  </a:tcPr>
                </a:tc>
                <a:tc>
                  <a:txBody>
                    <a:bodyPr/>
                    <a:lstStyle/>
                    <a:p>
                      <a:pPr algn="ctr" fontAlgn="b"/>
                      <a:r>
                        <a:rPr lang="en-US" sz="1200" u="none" strike="noStrike">
                          <a:effectLst/>
                          <a:latin typeface="+mn-lt"/>
                        </a:rPr>
                        <a:t>1876</a:t>
                      </a:r>
                      <a:endParaRPr lang="en-US" sz="1200" b="0" i="0" u="none" strike="noStrike">
                        <a:solidFill>
                          <a:srgbClr val="000000"/>
                        </a:solidFill>
                        <a:effectLst/>
                        <a:latin typeface="+mn-lt"/>
                      </a:endParaRPr>
                    </a:p>
                  </a:txBody>
                  <a:tcPr marL="9525" marR="9525" marT="9525" marB="0" anchor="b">
                    <a:solidFill>
                      <a:schemeClr val="bg1">
                        <a:lumMod val="95000"/>
                      </a:schemeClr>
                    </a:solidFill>
                  </a:tcPr>
                </a:tc>
                <a:tc>
                  <a:txBody>
                    <a:bodyPr/>
                    <a:lstStyle/>
                    <a:p>
                      <a:pPr algn="ctr" fontAlgn="b"/>
                      <a:r>
                        <a:rPr lang="en-US" sz="1200" u="none" strike="noStrike" dirty="0">
                          <a:effectLst/>
                          <a:latin typeface="+mn-lt"/>
                        </a:rPr>
                        <a:t>7646</a:t>
                      </a:r>
                      <a:endParaRPr lang="en-US" sz="1200" b="0" i="0" u="none" strike="noStrike" dirty="0">
                        <a:solidFill>
                          <a:srgbClr val="000000"/>
                        </a:solidFill>
                        <a:effectLst/>
                        <a:latin typeface="+mn-lt"/>
                      </a:endParaRPr>
                    </a:p>
                  </a:txBody>
                  <a:tcPr marL="9525" marR="9525" marT="9525" marB="0" anchor="b">
                    <a:solidFill>
                      <a:schemeClr val="bg1">
                        <a:lumMod val="95000"/>
                      </a:schemeClr>
                    </a:solidFill>
                  </a:tcPr>
                </a:tc>
                <a:tc>
                  <a:txBody>
                    <a:bodyPr/>
                    <a:lstStyle/>
                    <a:p>
                      <a:pPr algn="ctr" fontAlgn="b"/>
                      <a:r>
                        <a:rPr lang="en-US" sz="1200" u="none" strike="noStrike" dirty="0">
                          <a:effectLst/>
                          <a:latin typeface="+mn-lt"/>
                        </a:rPr>
                        <a:t>0.22</a:t>
                      </a:r>
                      <a:endParaRPr lang="en-US" sz="1200" b="0" i="0" u="none" strike="noStrike" dirty="0">
                        <a:solidFill>
                          <a:srgbClr val="000000"/>
                        </a:solidFill>
                        <a:effectLst/>
                        <a:latin typeface="+mn-lt"/>
                      </a:endParaRPr>
                    </a:p>
                  </a:txBody>
                  <a:tcPr marL="9525" marR="9525" marT="9525" marB="0" anchor="b">
                    <a:solidFill>
                      <a:schemeClr val="bg1">
                        <a:lumMod val="95000"/>
                      </a:schemeClr>
                    </a:solidFill>
                  </a:tcPr>
                </a:tc>
                <a:tc>
                  <a:txBody>
                    <a:bodyPr/>
                    <a:lstStyle/>
                    <a:p>
                      <a:pPr algn="l" fontAlgn="b"/>
                      <a:r>
                        <a:rPr lang="en-US" sz="1200" b="0" i="0" u="none" strike="noStrike" dirty="0">
                          <a:solidFill>
                            <a:srgbClr val="C5093B"/>
                          </a:solidFill>
                          <a:effectLst/>
                          <a:latin typeface="+mn-lt"/>
                        </a:rPr>
                        <a:t>Excluded(In Exclusion</a:t>
                      </a:r>
                      <a:r>
                        <a:rPr lang="en-US" sz="1200" b="0" i="0" u="none" strike="noStrike" baseline="0" dirty="0">
                          <a:solidFill>
                            <a:srgbClr val="C5093B"/>
                          </a:solidFill>
                          <a:effectLst/>
                          <a:latin typeface="+mn-lt"/>
                        </a:rPr>
                        <a:t> Table</a:t>
                      </a:r>
                      <a:r>
                        <a:rPr lang="en-US" sz="1200" b="0" i="0" u="none" strike="noStrike" dirty="0">
                          <a:solidFill>
                            <a:srgbClr val="C5093B"/>
                          </a:solidFill>
                          <a:effectLst/>
                          <a:latin typeface="+mn-lt"/>
                        </a:rPr>
                        <a:t>)</a:t>
                      </a:r>
                    </a:p>
                  </a:txBody>
                  <a:tcPr marL="9525" marR="9525" marT="9525" marB="0" anchor="b">
                    <a:solidFill>
                      <a:schemeClr val="bg1">
                        <a:lumMod val="95000"/>
                      </a:schemeClr>
                    </a:solidFill>
                  </a:tcPr>
                </a:tc>
                <a:extLst>
                  <a:ext uri="{0D108BD9-81ED-4DB2-BD59-A6C34878D82A}">
                    <a16:rowId xmlns:a16="http://schemas.microsoft.com/office/drawing/2014/main" val="40065826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725241240"/>
              </p:ext>
            </p:extLst>
          </p:nvPr>
        </p:nvGraphicFramePr>
        <p:xfrm>
          <a:off x="1204858" y="1791835"/>
          <a:ext cx="8057476" cy="384810"/>
        </p:xfrm>
        <a:graphic>
          <a:graphicData uri="http://schemas.openxmlformats.org/drawingml/2006/table">
            <a:tbl>
              <a:tblPr>
                <a:tableStyleId>{3B4B98B0-60AC-42C2-AFA5-B58CD77FA1E5}</a:tableStyleId>
              </a:tblPr>
              <a:tblGrid>
                <a:gridCol w="822891">
                  <a:extLst>
                    <a:ext uri="{9D8B030D-6E8A-4147-A177-3AD203B41FA5}">
                      <a16:colId xmlns:a16="http://schemas.microsoft.com/office/drawing/2014/main" val="3790992372"/>
                    </a:ext>
                  </a:extLst>
                </a:gridCol>
                <a:gridCol w="822891">
                  <a:extLst>
                    <a:ext uri="{9D8B030D-6E8A-4147-A177-3AD203B41FA5}">
                      <a16:colId xmlns:a16="http://schemas.microsoft.com/office/drawing/2014/main" val="3748251142"/>
                    </a:ext>
                  </a:extLst>
                </a:gridCol>
                <a:gridCol w="1011471">
                  <a:extLst>
                    <a:ext uri="{9D8B030D-6E8A-4147-A177-3AD203B41FA5}">
                      <a16:colId xmlns:a16="http://schemas.microsoft.com/office/drawing/2014/main" val="1655632629"/>
                    </a:ext>
                  </a:extLst>
                </a:gridCol>
                <a:gridCol w="822891">
                  <a:extLst>
                    <a:ext uri="{9D8B030D-6E8A-4147-A177-3AD203B41FA5}">
                      <a16:colId xmlns:a16="http://schemas.microsoft.com/office/drawing/2014/main" val="2210241315"/>
                    </a:ext>
                  </a:extLst>
                </a:gridCol>
                <a:gridCol w="1285768">
                  <a:extLst>
                    <a:ext uri="{9D8B030D-6E8A-4147-A177-3AD203B41FA5}">
                      <a16:colId xmlns:a16="http://schemas.microsoft.com/office/drawing/2014/main" val="1533745056"/>
                    </a:ext>
                  </a:extLst>
                </a:gridCol>
                <a:gridCol w="822891">
                  <a:extLst>
                    <a:ext uri="{9D8B030D-6E8A-4147-A177-3AD203B41FA5}">
                      <a16:colId xmlns:a16="http://schemas.microsoft.com/office/drawing/2014/main" val="2665706256"/>
                    </a:ext>
                  </a:extLst>
                </a:gridCol>
                <a:gridCol w="822891">
                  <a:extLst>
                    <a:ext uri="{9D8B030D-6E8A-4147-A177-3AD203B41FA5}">
                      <a16:colId xmlns:a16="http://schemas.microsoft.com/office/drawing/2014/main" val="884566187"/>
                    </a:ext>
                  </a:extLst>
                </a:gridCol>
                <a:gridCol w="822891">
                  <a:extLst>
                    <a:ext uri="{9D8B030D-6E8A-4147-A177-3AD203B41FA5}">
                      <a16:colId xmlns:a16="http://schemas.microsoft.com/office/drawing/2014/main" val="3782700649"/>
                    </a:ext>
                  </a:extLst>
                </a:gridCol>
                <a:gridCol w="822891">
                  <a:extLst>
                    <a:ext uri="{9D8B030D-6E8A-4147-A177-3AD203B41FA5}">
                      <a16:colId xmlns:a16="http://schemas.microsoft.com/office/drawing/2014/main" val="1178118141"/>
                    </a:ext>
                  </a:extLst>
                </a:gridCol>
              </a:tblGrid>
              <a:tr h="114511">
                <a:tc>
                  <a:txBody>
                    <a:bodyPr/>
                    <a:lstStyle/>
                    <a:p>
                      <a:pPr algn="ctr" fontAlgn="b"/>
                      <a:r>
                        <a:rPr lang="en-US" sz="1200" b="1" u="none" strike="noStrike" dirty="0">
                          <a:solidFill>
                            <a:schemeClr val="bg1"/>
                          </a:solidFill>
                          <a:effectLst/>
                        </a:rPr>
                        <a:t>TICKER</a:t>
                      </a:r>
                      <a:endParaRPr lang="en-US" sz="1200" b="1" i="0" u="none" strike="noStrike" dirty="0">
                        <a:solidFill>
                          <a:schemeClr val="bg1"/>
                        </a:solidFill>
                        <a:effectLst/>
                        <a:latin typeface="+mn-lt"/>
                      </a:endParaRPr>
                    </a:p>
                  </a:txBody>
                  <a:tcPr marL="9525" marR="9525" marT="9525" marB="0" anchor="b">
                    <a:solidFill>
                      <a:schemeClr val="tx2"/>
                    </a:solidFill>
                  </a:tcPr>
                </a:tc>
                <a:tc>
                  <a:txBody>
                    <a:bodyPr/>
                    <a:lstStyle/>
                    <a:p>
                      <a:pPr algn="ctr" fontAlgn="b"/>
                      <a:r>
                        <a:rPr lang="en-US" sz="1200" b="1" u="none" strike="noStrike" dirty="0">
                          <a:solidFill>
                            <a:schemeClr val="bg1"/>
                          </a:solidFill>
                          <a:effectLst/>
                        </a:rPr>
                        <a:t> MEASURE</a:t>
                      </a:r>
                      <a:endParaRPr lang="en-US" sz="1200" b="1" i="0" u="none" strike="noStrike" dirty="0">
                        <a:solidFill>
                          <a:schemeClr val="bg1"/>
                        </a:solidFill>
                        <a:effectLst/>
                        <a:latin typeface="+mn-lt"/>
                      </a:endParaRPr>
                    </a:p>
                  </a:txBody>
                  <a:tcPr marL="9525" marR="9525" marT="9525" marB="0" anchor="b">
                    <a:solidFill>
                      <a:schemeClr val="tx2"/>
                    </a:solidFill>
                  </a:tcPr>
                </a:tc>
                <a:tc>
                  <a:txBody>
                    <a:bodyPr/>
                    <a:lstStyle/>
                    <a:p>
                      <a:pPr algn="ctr" fontAlgn="b"/>
                      <a:r>
                        <a:rPr lang="en-US" sz="1200" b="1" u="none" strike="noStrike" dirty="0">
                          <a:solidFill>
                            <a:schemeClr val="bg1"/>
                          </a:solidFill>
                          <a:effectLst/>
                        </a:rPr>
                        <a:t> FPEDATS</a:t>
                      </a:r>
                      <a:endParaRPr lang="en-US" sz="1200" b="1" i="0" u="none" strike="noStrike" dirty="0">
                        <a:solidFill>
                          <a:schemeClr val="bg1"/>
                        </a:solidFill>
                        <a:effectLst/>
                        <a:latin typeface="+mn-lt"/>
                      </a:endParaRPr>
                    </a:p>
                  </a:txBody>
                  <a:tcPr marL="9525" marR="9525" marT="9525" marB="0" anchor="b">
                    <a:solidFill>
                      <a:schemeClr val="tx2"/>
                    </a:solidFill>
                  </a:tcPr>
                </a:tc>
                <a:tc>
                  <a:txBody>
                    <a:bodyPr/>
                    <a:lstStyle/>
                    <a:p>
                      <a:pPr algn="ctr" fontAlgn="b"/>
                      <a:r>
                        <a:rPr lang="en-US" sz="1200" b="1" u="none" strike="noStrike" dirty="0">
                          <a:solidFill>
                            <a:schemeClr val="bg1"/>
                          </a:solidFill>
                          <a:effectLst/>
                        </a:rPr>
                        <a:t> FPI</a:t>
                      </a:r>
                      <a:endParaRPr lang="en-US" sz="1200" b="1" i="0" u="none" strike="noStrike" dirty="0">
                        <a:solidFill>
                          <a:schemeClr val="bg1"/>
                        </a:solidFill>
                        <a:effectLst/>
                        <a:latin typeface="+mn-lt"/>
                      </a:endParaRPr>
                    </a:p>
                  </a:txBody>
                  <a:tcPr marL="9525" marR="9525" marT="9525" marB="0" anchor="b">
                    <a:solidFill>
                      <a:schemeClr val="tx2"/>
                    </a:solidFill>
                  </a:tcPr>
                </a:tc>
                <a:tc>
                  <a:txBody>
                    <a:bodyPr/>
                    <a:lstStyle/>
                    <a:p>
                      <a:pPr algn="ctr" fontAlgn="b"/>
                      <a:r>
                        <a:rPr lang="en-US" sz="1200" b="1" u="none" strike="noStrike" dirty="0">
                          <a:solidFill>
                            <a:schemeClr val="bg1"/>
                          </a:solidFill>
                          <a:effectLst/>
                        </a:rPr>
                        <a:t> STATPERS</a:t>
                      </a:r>
                      <a:endParaRPr lang="en-US" sz="1200" b="1" i="0" u="none" strike="noStrike" dirty="0">
                        <a:solidFill>
                          <a:schemeClr val="bg1"/>
                        </a:solidFill>
                        <a:effectLst/>
                        <a:latin typeface="+mn-lt"/>
                      </a:endParaRPr>
                    </a:p>
                  </a:txBody>
                  <a:tcPr marL="9525" marR="9525" marT="9525" marB="0" anchor="b">
                    <a:solidFill>
                      <a:schemeClr val="tx2"/>
                    </a:solidFill>
                  </a:tcPr>
                </a:tc>
                <a:tc>
                  <a:txBody>
                    <a:bodyPr/>
                    <a:lstStyle/>
                    <a:p>
                      <a:pPr algn="ctr" fontAlgn="b"/>
                      <a:r>
                        <a:rPr lang="en-US" sz="1200" b="1" u="none" strike="noStrike" dirty="0">
                          <a:solidFill>
                            <a:schemeClr val="bg1"/>
                          </a:solidFill>
                          <a:effectLst/>
                        </a:rPr>
                        <a:t> NUMEST</a:t>
                      </a:r>
                      <a:endParaRPr lang="en-US" sz="1200" b="1" i="0" u="none" strike="noStrike" dirty="0">
                        <a:solidFill>
                          <a:schemeClr val="bg1"/>
                        </a:solidFill>
                        <a:effectLst/>
                        <a:latin typeface="+mn-lt"/>
                      </a:endParaRPr>
                    </a:p>
                  </a:txBody>
                  <a:tcPr marL="9525" marR="9525" marT="9525" marB="0" anchor="b">
                    <a:solidFill>
                      <a:schemeClr val="tx2"/>
                    </a:solidFill>
                  </a:tcPr>
                </a:tc>
                <a:tc>
                  <a:txBody>
                    <a:bodyPr/>
                    <a:lstStyle/>
                    <a:p>
                      <a:pPr algn="ctr" fontAlgn="b"/>
                      <a:r>
                        <a:rPr lang="en-US" sz="1200" b="1" u="none" strike="noStrike" dirty="0">
                          <a:solidFill>
                            <a:schemeClr val="bg1"/>
                          </a:solidFill>
                          <a:effectLst/>
                        </a:rPr>
                        <a:t> MEANEST</a:t>
                      </a:r>
                      <a:endParaRPr lang="en-US" sz="1200" b="1" i="0" u="none" strike="noStrike" dirty="0">
                        <a:solidFill>
                          <a:schemeClr val="bg1"/>
                        </a:solidFill>
                        <a:effectLst/>
                        <a:latin typeface="+mn-lt"/>
                      </a:endParaRPr>
                    </a:p>
                  </a:txBody>
                  <a:tcPr marL="9525" marR="9525" marT="9525" marB="0" anchor="b">
                    <a:solidFill>
                      <a:schemeClr val="tx2"/>
                    </a:solidFill>
                  </a:tcPr>
                </a:tc>
                <a:tc>
                  <a:txBody>
                    <a:bodyPr/>
                    <a:lstStyle/>
                    <a:p>
                      <a:pPr algn="ctr" fontAlgn="b"/>
                      <a:r>
                        <a:rPr lang="en-US" sz="1200" b="1" u="none" strike="noStrike" dirty="0">
                          <a:solidFill>
                            <a:schemeClr val="bg1"/>
                          </a:solidFill>
                          <a:effectLst/>
                        </a:rPr>
                        <a:t> STDEV</a:t>
                      </a:r>
                      <a:endParaRPr lang="en-US" sz="1200" b="1" i="0" u="none" strike="noStrike" dirty="0">
                        <a:solidFill>
                          <a:schemeClr val="bg1"/>
                        </a:solidFill>
                        <a:effectLst/>
                        <a:latin typeface="+mn-lt"/>
                      </a:endParaRPr>
                    </a:p>
                  </a:txBody>
                  <a:tcPr marL="9525" marR="9525" marT="9525" marB="0" anchor="b">
                    <a:solidFill>
                      <a:schemeClr val="tx2"/>
                    </a:solidFill>
                  </a:tcPr>
                </a:tc>
                <a:tc>
                  <a:txBody>
                    <a:bodyPr/>
                    <a:lstStyle/>
                    <a:p>
                      <a:pPr algn="ctr" fontAlgn="b"/>
                      <a:r>
                        <a:rPr lang="en-US" sz="1200" b="1" u="none" strike="noStrike" dirty="0">
                          <a:solidFill>
                            <a:schemeClr val="bg1"/>
                          </a:solidFill>
                          <a:effectLst/>
                        </a:rPr>
                        <a:t> ESTFLAG</a:t>
                      </a:r>
                      <a:endParaRPr lang="en-US" sz="1200" b="1" i="0" u="none" strike="noStrike" dirty="0">
                        <a:solidFill>
                          <a:schemeClr val="bg1"/>
                        </a:solidFill>
                        <a:effectLst/>
                        <a:latin typeface="+mn-lt"/>
                      </a:endParaRPr>
                    </a:p>
                  </a:txBody>
                  <a:tcPr marL="9525" marR="9525" marT="9525" marB="0" anchor="b">
                    <a:solidFill>
                      <a:schemeClr val="tx2"/>
                    </a:solidFill>
                  </a:tcPr>
                </a:tc>
                <a:extLst>
                  <a:ext uri="{0D108BD9-81ED-4DB2-BD59-A6C34878D82A}">
                    <a16:rowId xmlns:a16="http://schemas.microsoft.com/office/drawing/2014/main" val="2291946517"/>
                  </a:ext>
                </a:extLst>
              </a:tr>
              <a:tr h="0">
                <a:tc>
                  <a:txBody>
                    <a:bodyPr/>
                    <a:lstStyle/>
                    <a:p>
                      <a:pPr algn="ctr" fontAlgn="b"/>
                      <a:r>
                        <a:rPr lang="en-US" sz="1200" u="none" strike="noStrike">
                          <a:effectLst/>
                        </a:rPr>
                        <a:t>BIT</a:t>
                      </a:r>
                      <a:endParaRPr lang="en-US" sz="1200" b="0" i="0" u="none" strike="noStrike">
                        <a:solidFill>
                          <a:srgbClr val="000000"/>
                        </a:solidFill>
                        <a:effectLst/>
                        <a:latin typeface="+mn-lt"/>
                      </a:endParaRPr>
                    </a:p>
                  </a:txBody>
                  <a:tcPr marL="9525" marR="9525" marT="9525" marB="0" anchor="b"/>
                </a:tc>
                <a:tc>
                  <a:txBody>
                    <a:bodyPr/>
                    <a:lstStyle/>
                    <a:p>
                      <a:pPr algn="ctr" fontAlgn="b"/>
                      <a:r>
                        <a:rPr lang="en-US" sz="1200" u="none" strike="noStrike">
                          <a:effectLst/>
                        </a:rPr>
                        <a:t> EPS</a:t>
                      </a:r>
                      <a:endParaRPr lang="en-US" sz="1200" b="0" i="0" u="none" strike="noStrike">
                        <a:solidFill>
                          <a:srgbClr val="000000"/>
                        </a:solidFill>
                        <a:effectLst/>
                        <a:latin typeface="+mn-lt"/>
                      </a:endParaRPr>
                    </a:p>
                  </a:txBody>
                  <a:tcPr marL="9525" marR="9525" marT="9525" marB="0" anchor="b"/>
                </a:tc>
                <a:tc>
                  <a:txBody>
                    <a:bodyPr/>
                    <a:lstStyle/>
                    <a:p>
                      <a:pPr algn="ctr" fontAlgn="b"/>
                      <a:r>
                        <a:rPr lang="en-US" sz="1200" u="none" strike="noStrike" dirty="0">
                          <a:effectLst/>
                        </a:rPr>
                        <a:t> 12/31/2004</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u="none" strike="noStrike">
                          <a:effectLst/>
                        </a:rPr>
                        <a:t>1</a:t>
                      </a:r>
                      <a:endParaRPr lang="en-US" sz="1200" b="0" i="0" u="none" strike="noStrike">
                        <a:solidFill>
                          <a:srgbClr val="000000"/>
                        </a:solidFill>
                        <a:effectLst/>
                        <a:latin typeface="+mn-lt"/>
                      </a:endParaRPr>
                    </a:p>
                  </a:txBody>
                  <a:tcPr marL="9525" marR="9525" marT="9525" marB="0" anchor="b"/>
                </a:tc>
                <a:tc>
                  <a:txBody>
                    <a:bodyPr/>
                    <a:lstStyle/>
                    <a:p>
                      <a:pPr algn="ctr" fontAlgn="b"/>
                      <a:r>
                        <a:rPr lang="en-US" sz="1200" u="none" strike="noStrike" dirty="0">
                          <a:effectLst/>
                        </a:rPr>
                        <a:t>10/14/2004</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u="none" strike="noStrike" dirty="0">
                          <a:effectLst/>
                        </a:rPr>
                        <a:t>0.14</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u="none" strike="noStrike" dirty="0">
                          <a:effectLst/>
                        </a:rPr>
                        <a:t>0.01</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u="none" strike="noStrike" dirty="0">
                          <a:effectLst/>
                        </a:rPr>
                        <a:t> P</a:t>
                      </a:r>
                      <a:endParaRPr lang="en-US" sz="12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83689748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357159328"/>
              </p:ext>
            </p:extLst>
          </p:nvPr>
        </p:nvGraphicFramePr>
        <p:xfrm>
          <a:off x="1204858" y="4659617"/>
          <a:ext cx="8057476" cy="384810"/>
        </p:xfrm>
        <a:graphic>
          <a:graphicData uri="http://schemas.openxmlformats.org/drawingml/2006/table">
            <a:tbl>
              <a:tblPr>
                <a:tableStyleId>{3B4B98B0-60AC-42C2-AFA5-B58CD77FA1E5}</a:tableStyleId>
              </a:tblPr>
              <a:tblGrid>
                <a:gridCol w="822891">
                  <a:extLst>
                    <a:ext uri="{9D8B030D-6E8A-4147-A177-3AD203B41FA5}">
                      <a16:colId xmlns:a16="http://schemas.microsoft.com/office/drawing/2014/main" val="4063766359"/>
                    </a:ext>
                  </a:extLst>
                </a:gridCol>
                <a:gridCol w="822891">
                  <a:extLst>
                    <a:ext uri="{9D8B030D-6E8A-4147-A177-3AD203B41FA5}">
                      <a16:colId xmlns:a16="http://schemas.microsoft.com/office/drawing/2014/main" val="2618628110"/>
                    </a:ext>
                  </a:extLst>
                </a:gridCol>
                <a:gridCol w="1011471">
                  <a:extLst>
                    <a:ext uri="{9D8B030D-6E8A-4147-A177-3AD203B41FA5}">
                      <a16:colId xmlns:a16="http://schemas.microsoft.com/office/drawing/2014/main" val="465508044"/>
                    </a:ext>
                  </a:extLst>
                </a:gridCol>
                <a:gridCol w="822891">
                  <a:extLst>
                    <a:ext uri="{9D8B030D-6E8A-4147-A177-3AD203B41FA5}">
                      <a16:colId xmlns:a16="http://schemas.microsoft.com/office/drawing/2014/main" val="2252934577"/>
                    </a:ext>
                  </a:extLst>
                </a:gridCol>
                <a:gridCol w="1285768">
                  <a:extLst>
                    <a:ext uri="{9D8B030D-6E8A-4147-A177-3AD203B41FA5}">
                      <a16:colId xmlns:a16="http://schemas.microsoft.com/office/drawing/2014/main" val="31401295"/>
                    </a:ext>
                  </a:extLst>
                </a:gridCol>
                <a:gridCol w="822891">
                  <a:extLst>
                    <a:ext uri="{9D8B030D-6E8A-4147-A177-3AD203B41FA5}">
                      <a16:colId xmlns:a16="http://schemas.microsoft.com/office/drawing/2014/main" val="2029693332"/>
                    </a:ext>
                  </a:extLst>
                </a:gridCol>
                <a:gridCol w="822891">
                  <a:extLst>
                    <a:ext uri="{9D8B030D-6E8A-4147-A177-3AD203B41FA5}">
                      <a16:colId xmlns:a16="http://schemas.microsoft.com/office/drawing/2014/main" val="3359482362"/>
                    </a:ext>
                  </a:extLst>
                </a:gridCol>
                <a:gridCol w="822891">
                  <a:extLst>
                    <a:ext uri="{9D8B030D-6E8A-4147-A177-3AD203B41FA5}">
                      <a16:colId xmlns:a16="http://schemas.microsoft.com/office/drawing/2014/main" val="870264443"/>
                    </a:ext>
                  </a:extLst>
                </a:gridCol>
                <a:gridCol w="822891">
                  <a:extLst>
                    <a:ext uri="{9D8B030D-6E8A-4147-A177-3AD203B41FA5}">
                      <a16:colId xmlns:a16="http://schemas.microsoft.com/office/drawing/2014/main" val="2819204187"/>
                    </a:ext>
                  </a:extLst>
                </a:gridCol>
              </a:tblGrid>
              <a:tr h="176724">
                <a:tc>
                  <a:txBody>
                    <a:bodyPr/>
                    <a:lstStyle/>
                    <a:p>
                      <a:pPr algn="ctr" fontAlgn="b"/>
                      <a:r>
                        <a:rPr lang="en-US" sz="1200" b="1" u="none" strike="noStrike" dirty="0">
                          <a:solidFill>
                            <a:schemeClr val="bg1"/>
                          </a:solidFill>
                          <a:effectLst/>
                        </a:rPr>
                        <a:t>TICKER</a:t>
                      </a:r>
                      <a:endParaRPr lang="en-US" sz="1200" b="1" i="0" u="none" strike="noStrike" dirty="0">
                        <a:solidFill>
                          <a:schemeClr val="bg1"/>
                        </a:solidFill>
                        <a:effectLst/>
                        <a:latin typeface="+mn-lt"/>
                      </a:endParaRPr>
                    </a:p>
                  </a:txBody>
                  <a:tcPr marL="9525" marR="9525" marT="9525" marB="0" anchor="b">
                    <a:solidFill>
                      <a:schemeClr val="tx2"/>
                    </a:solidFill>
                  </a:tcPr>
                </a:tc>
                <a:tc>
                  <a:txBody>
                    <a:bodyPr/>
                    <a:lstStyle/>
                    <a:p>
                      <a:pPr algn="ctr" fontAlgn="b"/>
                      <a:r>
                        <a:rPr lang="en-US" sz="1200" b="1" u="none" strike="noStrike" dirty="0">
                          <a:solidFill>
                            <a:schemeClr val="bg1"/>
                          </a:solidFill>
                          <a:effectLst/>
                        </a:rPr>
                        <a:t> MEASURE</a:t>
                      </a:r>
                      <a:endParaRPr lang="en-US" sz="1200" b="1" i="0" u="none" strike="noStrike" dirty="0">
                        <a:solidFill>
                          <a:schemeClr val="bg1"/>
                        </a:solidFill>
                        <a:effectLst/>
                        <a:latin typeface="+mn-lt"/>
                      </a:endParaRPr>
                    </a:p>
                  </a:txBody>
                  <a:tcPr marL="9525" marR="9525" marT="9525" marB="0" anchor="b">
                    <a:solidFill>
                      <a:schemeClr val="tx2"/>
                    </a:solidFill>
                  </a:tcPr>
                </a:tc>
                <a:tc>
                  <a:txBody>
                    <a:bodyPr/>
                    <a:lstStyle/>
                    <a:p>
                      <a:pPr algn="ctr" fontAlgn="b"/>
                      <a:r>
                        <a:rPr lang="en-US" sz="1200" b="1" u="none" strike="noStrike" dirty="0">
                          <a:solidFill>
                            <a:schemeClr val="bg1"/>
                          </a:solidFill>
                          <a:effectLst/>
                        </a:rPr>
                        <a:t> FPEDATS</a:t>
                      </a:r>
                      <a:endParaRPr lang="en-US" sz="1200" b="1" i="0" u="none" strike="noStrike" dirty="0">
                        <a:solidFill>
                          <a:schemeClr val="bg1"/>
                        </a:solidFill>
                        <a:effectLst/>
                        <a:latin typeface="+mn-lt"/>
                      </a:endParaRPr>
                    </a:p>
                  </a:txBody>
                  <a:tcPr marL="9525" marR="9525" marT="9525" marB="0" anchor="b">
                    <a:solidFill>
                      <a:schemeClr val="tx2"/>
                    </a:solidFill>
                  </a:tcPr>
                </a:tc>
                <a:tc>
                  <a:txBody>
                    <a:bodyPr/>
                    <a:lstStyle/>
                    <a:p>
                      <a:pPr algn="ctr" fontAlgn="b"/>
                      <a:r>
                        <a:rPr lang="en-US" sz="1200" b="1" u="none" strike="noStrike" dirty="0">
                          <a:solidFill>
                            <a:schemeClr val="bg1"/>
                          </a:solidFill>
                          <a:effectLst/>
                        </a:rPr>
                        <a:t> FPI</a:t>
                      </a:r>
                      <a:endParaRPr lang="en-US" sz="1200" b="1" i="0" u="none" strike="noStrike" dirty="0">
                        <a:solidFill>
                          <a:schemeClr val="bg1"/>
                        </a:solidFill>
                        <a:effectLst/>
                        <a:latin typeface="+mn-lt"/>
                      </a:endParaRPr>
                    </a:p>
                  </a:txBody>
                  <a:tcPr marL="9525" marR="9525" marT="9525" marB="0" anchor="b">
                    <a:solidFill>
                      <a:schemeClr val="tx2"/>
                    </a:solidFill>
                  </a:tcPr>
                </a:tc>
                <a:tc>
                  <a:txBody>
                    <a:bodyPr/>
                    <a:lstStyle/>
                    <a:p>
                      <a:pPr algn="ctr" fontAlgn="b"/>
                      <a:r>
                        <a:rPr lang="en-US" sz="1200" b="1" u="none" strike="noStrike" dirty="0">
                          <a:solidFill>
                            <a:schemeClr val="bg1"/>
                          </a:solidFill>
                          <a:effectLst/>
                        </a:rPr>
                        <a:t> ESTDATS</a:t>
                      </a:r>
                      <a:endParaRPr lang="en-US" sz="1200" b="1" i="0" u="none" strike="noStrike" dirty="0">
                        <a:solidFill>
                          <a:schemeClr val="bg1"/>
                        </a:solidFill>
                        <a:effectLst/>
                        <a:latin typeface="+mn-lt"/>
                      </a:endParaRPr>
                    </a:p>
                  </a:txBody>
                  <a:tcPr marL="9525" marR="9525" marT="9525" marB="0" anchor="b">
                    <a:solidFill>
                      <a:schemeClr val="tx2"/>
                    </a:solidFill>
                  </a:tcPr>
                </a:tc>
                <a:tc>
                  <a:txBody>
                    <a:bodyPr/>
                    <a:lstStyle/>
                    <a:p>
                      <a:pPr algn="ctr" fontAlgn="b"/>
                      <a:r>
                        <a:rPr lang="en-US" sz="1200" b="1" u="none" strike="noStrike" dirty="0">
                          <a:solidFill>
                            <a:schemeClr val="bg1"/>
                          </a:solidFill>
                          <a:effectLst/>
                        </a:rPr>
                        <a:t> BROKER</a:t>
                      </a:r>
                      <a:endParaRPr lang="en-US" sz="1200" b="1" i="0" u="none" strike="noStrike" dirty="0">
                        <a:solidFill>
                          <a:schemeClr val="bg1"/>
                        </a:solidFill>
                        <a:effectLst/>
                        <a:latin typeface="+mn-lt"/>
                      </a:endParaRPr>
                    </a:p>
                  </a:txBody>
                  <a:tcPr marL="9525" marR="9525" marT="9525" marB="0" anchor="b">
                    <a:solidFill>
                      <a:schemeClr val="tx2"/>
                    </a:solidFill>
                  </a:tcPr>
                </a:tc>
                <a:tc>
                  <a:txBody>
                    <a:bodyPr/>
                    <a:lstStyle/>
                    <a:p>
                      <a:pPr algn="ctr" fontAlgn="b"/>
                      <a:r>
                        <a:rPr lang="en-US" sz="1200" b="1" u="none" strike="noStrike" dirty="0">
                          <a:solidFill>
                            <a:schemeClr val="bg1"/>
                          </a:solidFill>
                          <a:effectLst/>
                        </a:rPr>
                        <a:t> ANALYS</a:t>
                      </a:r>
                      <a:endParaRPr lang="en-US" sz="1200" b="1" i="0" u="none" strike="noStrike" dirty="0">
                        <a:solidFill>
                          <a:schemeClr val="bg1"/>
                        </a:solidFill>
                        <a:effectLst/>
                        <a:latin typeface="+mn-lt"/>
                      </a:endParaRPr>
                    </a:p>
                  </a:txBody>
                  <a:tcPr marL="9525" marR="9525" marT="9525" marB="0" anchor="b">
                    <a:solidFill>
                      <a:schemeClr val="tx2"/>
                    </a:solidFill>
                  </a:tcPr>
                </a:tc>
                <a:tc>
                  <a:txBody>
                    <a:bodyPr/>
                    <a:lstStyle/>
                    <a:p>
                      <a:pPr algn="ctr" fontAlgn="b"/>
                      <a:r>
                        <a:rPr lang="en-US" sz="1200" b="1" u="none" strike="noStrike" dirty="0">
                          <a:solidFill>
                            <a:schemeClr val="bg1"/>
                          </a:solidFill>
                          <a:effectLst/>
                        </a:rPr>
                        <a:t> VALUE</a:t>
                      </a:r>
                      <a:endParaRPr lang="en-US" sz="1200" b="1" i="0" u="none" strike="noStrike" dirty="0">
                        <a:solidFill>
                          <a:schemeClr val="bg1"/>
                        </a:solidFill>
                        <a:effectLst/>
                        <a:latin typeface="+mn-lt"/>
                      </a:endParaRPr>
                    </a:p>
                  </a:txBody>
                  <a:tcPr marL="9525" marR="9525" marT="9525" marB="0" anchor="b">
                    <a:solidFill>
                      <a:schemeClr val="tx2"/>
                    </a:solidFill>
                  </a:tcPr>
                </a:tc>
                <a:tc>
                  <a:txBody>
                    <a:bodyPr/>
                    <a:lstStyle/>
                    <a:p>
                      <a:pPr algn="ctr" fontAlgn="b"/>
                      <a:r>
                        <a:rPr lang="en-US" sz="1200" b="1" u="none" strike="noStrike" dirty="0">
                          <a:solidFill>
                            <a:schemeClr val="bg1"/>
                          </a:solidFill>
                          <a:effectLst/>
                        </a:rPr>
                        <a:t> EXCDATS</a:t>
                      </a:r>
                      <a:endParaRPr lang="en-US" sz="1200" b="1" i="0" u="none" strike="noStrike" dirty="0">
                        <a:solidFill>
                          <a:schemeClr val="bg1"/>
                        </a:solidFill>
                        <a:effectLst/>
                        <a:latin typeface="+mn-lt"/>
                      </a:endParaRPr>
                    </a:p>
                  </a:txBody>
                  <a:tcPr marL="9525" marR="9525" marT="9525" marB="0" anchor="b">
                    <a:solidFill>
                      <a:schemeClr val="tx2"/>
                    </a:solidFill>
                  </a:tcPr>
                </a:tc>
                <a:extLst>
                  <a:ext uri="{0D108BD9-81ED-4DB2-BD59-A6C34878D82A}">
                    <a16:rowId xmlns:a16="http://schemas.microsoft.com/office/drawing/2014/main" val="1354360882"/>
                  </a:ext>
                </a:extLst>
              </a:tr>
              <a:tr h="176724">
                <a:tc>
                  <a:txBody>
                    <a:bodyPr/>
                    <a:lstStyle/>
                    <a:p>
                      <a:pPr algn="ctr" fontAlgn="b"/>
                      <a:r>
                        <a:rPr lang="en-US" sz="1200" u="none" strike="noStrike">
                          <a:effectLst/>
                        </a:rPr>
                        <a:t>BIT</a:t>
                      </a:r>
                      <a:endParaRPr lang="en-US" sz="1200" b="0" i="0" u="none" strike="noStrike">
                        <a:solidFill>
                          <a:srgbClr val="000000"/>
                        </a:solidFill>
                        <a:effectLst/>
                        <a:latin typeface="+mn-lt"/>
                      </a:endParaRPr>
                    </a:p>
                  </a:txBody>
                  <a:tcPr marL="9525" marR="9525" marT="9525" marB="0" anchor="b"/>
                </a:tc>
                <a:tc>
                  <a:txBody>
                    <a:bodyPr/>
                    <a:lstStyle/>
                    <a:p>
                      <a:pPr algn="ctr" fontAlgn="b"/>
                      <a:r>
                        <a:rPr lang="en-US" sz="1200" u="none" strike="noStrike" dirty="0">
                          <a:effectLst/>
                        </a:rPr>
                        <a:t> EPS</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u="none" strike="noStrike" dirty="0">
                          <a:effectLst/>
                        </a:rPr>
                        <a:t> 12/31/2004</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u="none" strike="noStrike" dirty="0">
                          <a:effectLst/>
                        </a:rPr>
                        <a:t>2</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u="none" strike="noStrike">
                          <a:effectLst/>
                        </a:rPr>
                        <a:t> 12/10/2003</a:t>
                      </a:r>
                      <a:endParaRPr lang="en-US" sz="1200" b="0" i="0" u="none" strike="noStrike">
                        <a:solidFill>
                          <a:srgbClr val="000000"/>
                        </a:solidFill>
                        <a:effectLst/>
                        <a:latin typeface="+mn-lt"/>
                      </a:endParaRPr>
                    </a:p>
                  </a:txBody>
                  <a:tcPr marL="9525" marR="9525" marT="9525" marB="0" anchor="b"/>
                </a:tc>
                <a:tc>
                  <a:txBody>
                    <a:bodyPr/>
                    <a:lstStyle/>
                    <a:p>
                      <a:pPr algn="ctr" fontAlgn="b"/>
                      <a:r>
                        <a:rPr lang="en-US" sz="1200" u="none" strike="noStrike" dirty="0">
                          <a:effectLst/>
                        </a:rPr>
                        <a:t>1876</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u="none" strike="noStrike" dirty="0">
                          <a:effectLst/>
                        </a:rPr>
                        <a:t>7646</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u="none" strike="noStrike" dirty="0">
                          <a:effectLst/>
                        </a:rPr>
                        <a:t>0.22</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u="none" strike="noStrike" dirty="0">
                          <a:effectLst/>
                        </a:rPr>
                        <a:t> 4/16/2004</a:t>
                      </a:r>
                      <a:endParaRPr lang="en-US" sz="12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0711172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691790094"/>
              </p:ext>
            </p:extLst>
          </p:nvPr>
        </p:nvGraphicFramePr>
        <p:xfrm>
          <a:off x="1204859" y="5525224"/>
          <a:ext cx="5518669" cy="384810"/>
        </p:xfrm>
        <a:graphic>
          <a:graphicData uri="http://schemas.openxmlformats.org/drawingml/2006/table">
            <a:tbl>
              <a:tblPr>
                <a:tableStyleId>{3B4B98B0-60AC-42C2-AFA5-B58CD77FA1E5}</a:tableStyleId>
              </a:tblPr>
              <a:tblGrid>
                <a:gridCol w="903330">
                  <a:extLst>
                    <a:ext uri="{9D8B030D-6E8A-4147-A177-3AD203B41FA5}">
                      <a16:colId xmlns:a16="http://schemas.microsoft.com/office/drawing/2014/main" val="1909854294"/>
                    </a:ext>
                  </a:extLst>
                </a:gridCol>
                <a:gridCol w="903330">
                  <a:extLst>
                    <a:ext uri="{9D8B030D-6E8A-4147-A177-3AD203B41FA5}">
                      <a16:colId xmlns:a16="http://schemas.microsoft.com/office/drawing/2014/main" val="2165477461"/>
                    </a:ext>
                  </a:extLst>
                </a:gridCol>
                <a:gridCol w="1110343">
                  <a:extLst>
                    <a:ext uri="{9D8B030D-6E8A-4147-A177-3AD203B41FA5}">
                      <a16:colId xmlns:a16="http://schemas.microsoft.com/office/drawing/2014/main" val="640609625"/>
                    </a:ext>
                  </a:extLst>
                </a:gridCol>
                <a:gridCol w="903330">
                  <a:extLst>
                    <a:ext uri="{9D8B030D-6E8A-4147-A177-3AD203B41FA5}">
                      <a16:colId xmlns:a16="http://schemas.microsoft.com/office/drawing/2014/main" val="3115292218"/>
                    </a:ext>
                  </a:extLst>
                </a:gridCol>
                <a:gridCol w="795006">
                  <a:extLst>
                    <a:ext uri="{9D8B030D-6E8A-4147-A177-3AD203B41FA5}">
                      <a16:colId xmlns:a16="http://schemas.microsoft.com/office/drawing/2014/main" val="3032847162"/>
                    </a:ext>
                  </a:extLst>
                </a:gridCol>
                <a:gridCol w="903330">
                  <a:extLst>
                    <a:ext uri="{9D8B030D-6E8A-4147-A177-3AD203B41FA5}">
                      <a16:colId xmlns:a16="http://schemas.microsoft.com/office/drawing/2014/main" val="3974184007"/>
                    </a:ext>
                  </a:extLst>
                </a:gridCol>
              </a:tblGrid>
              <a:tr h="172970">
                <a:tc>
                  <a:txBody>
                    <a:bodyPr/>
                    <a:lstStyle/>
                    <a:p>
                      <a:pPr algn="ctr" fontAlgn="b"/>
                      <a:r>
                        <a:rPr lang="en-US" sz="1200" b="1" u="none" strike="noStrike" dirty="0">
                          <a:solidFill>
                            <a:schemeClr val="bg1"/>
                          </a:solidFill>
                          <a:effectLst/>
                        </a:rPr>
                        <a:t>TICKER</a:t>
                      </a:r>
                      <a:endParaRPr lang="en-US" sz="1200" b="1" i="0" u="none" strike="noStrike" dirty="0">
                        <a:solidFill>
                          <a:schemeClr val="bg1"/>
                        </a:solidFill>
                        <a:effectLst/>
                        <a:latin typeface="+mn-lt"/>
                      </a:endParaRPr>
                    </a:p>
                  </a:txBody>
                  <a:tcPr marL="9525" marR="9525" marT="9525" marB="0" anchor="b">
                    <a:solidFill>
                      <a:schemeClr val="tx2"/>
                    </a:solidFill>
                  </a:tcPr>
                </a:tc>
                <a:tc>
                  <a:txBody>
                    <a:bodyPr/>
                    <a:lstStyle/>
                    <a:p>
                      <a:pPr algn="ctr" fontAlgn="b"/>
                      <a:r>
                        <a:rPr lang="en-US" sz="1200" b="1" u="none" strike="noStrike" dirty="0">
                          <a:solidFill>
                            <a:schemeClr val="bg1"/>
                          </a:solidFill>
                          <a:effectLst/>
                        </a:rPr>
                        <a:t> MEASURE</a:t>
                      </a:r>
                      <a:endParaRPr lang="en-US" sz="1200" b="1" i="0" u="none" strike="noStrike" dirty="0">
                        <a:solidFill>
                          <a:schemeClr val="bg1"/>
                        </a:solidFill>
                        <a:effectLst/>
                        <a:latin typeface="+mn-lt"/>
                      </a:endParaRPr>
                    </a:p>
                  </a:txBody>
                  <a:tcPr marL="9525" marR="9525" marT="9525" marB="0" anchor="b">
                    <a:solidFill>
                      <a:schemeClr val="tx2"/>
                    </a:solidFill>
                  </a:tcPr>
                </a:tc>
                <a:tc>
                  <a:txBody>
                    <a:bodyPr/>
                    <a:lstStyle/>
                    <a:p>
                      <a:pPr algn="ctr" fontAlgn="b"/>
                      <a:r>
                        <a:rPr lang="en-US" sz="1200" b="1" u="none" strike="noStrike" dirty="0">
                          <a:solidFill>
                            <a:schemeClr val="bg1"/>
                          </a:solidFill>
                          <a:effectLst/>
                        </a:rPr>
                        <a:t> FPEDATS</a:t>
                      </a:r>
                      <a:endParaRPr lang="en-US" sz="1200" b="1" i="0" u="none" strike="noStrike" dirty="0">
                        <a:solidFill>
                          <a:schemeClr val="bg1"/>
                        </a:solidFill>
                        <a:effectLst/>
                        <a:latin typeface="+mn-lt"/>
                      </a:endParaRPr>
                    </a:p>
                  </a:txBody>
                  <a:tcPr marL="9525" marR="9525" marT="9525" marB="0" anchor="b">
                    <a:solidFill>
                      <a:schemeClr val="tx2"/>
                    </a:solidFill>
                  </a:tcPr>
                </a:tc>
                <a:tc>
                  <a:txBody>
                    <a:bodyPr/>
                    <a:lstStyle/>
                    <a:p>
                      <a:pPr algn="ctr" fontAlgn="b"/>
                      <a:r>
                        <a:rPr lang="en-US" sz="1200" b="1" u="none" strike="noStrike" dirty="0">
                          <a:solidFill>
                            <a:schemeClr val="bg1"/>
                          </a:solidFill>
                          <a:effectLst/>
                        </a:rPr>
                        <a:t> PDICITY</a:t>
                      </a:r>
                      <a:endParaRPr lang="en-US" sz="1200" b="1" i="0" u="none" strike="noStrike" dirty="0">
                        <a:solidFill>
                          <a:schemeClr val="bg1"/>
                        </a:solidFill>
                        <a:effectLst/>
                        <a:latin typeface="+mn-lt"/>
                      </a:endParaRPr>
                    </a:p>
                  </a:txBody>
                  <a:tcPr marL="9525" marR="9525" marT="9525" marB="0" anchor="b">
                    <a:solidFill>
                      <a:schemeClr val="tx2"/>
                    </a:solidFill>
                  </a:tcPr>
                </a:tc>
                <a:tc>
                  <a:txBody>
                    <a:bodyPr/>
                    <a:lstStyle/>
                    <a:p>
                      <a:pPr algn="ctr" fontAlgn="b"/>
                      <a:r>
                        <a:rPr lang="en-US" sz="1200" b="1" u="none" strike="noStrike" dirty="0">
                          <a:solidFill>
                            <a:schemeClr val="bg1"/>
                          </a:solidFill>
                          <a:effectLst/>
                        </a:rPr>
                        <a:t> BROKER</a:t>
                      </a:r>
                      <a:endParaRPr lang="en-US" sz="1200" b="1" i="0" u="none" strike="noStrike" dirty="0">
                        <a:solidFill>
                          <a:schemeClr val="bg1"/>
                        </a:solidFill>
                        <a:effectLst/>
                        <a:latin typeface="+mn-lt"/>
                      </a:endParaRPr>
                    </a:p>
                  </a:txBody>
                  <a:tcPr marL="9525" marR="9525" marT="9525" marB="0" anchor="b">
                    <a:solidFill>
                      <a:schemeClr val="tx2"/>
                    </a:solidFill>
                  </a:tcPr>
                </a:tc>
                <a:tc>
                  <a:txBody>
                    <a:bodyPr/>
                    <a:lstStyle/>
                    <a:p>
                      <a:pPr algn="ctr" fontAlgn="b"/>
                      <a:r>
                        <a:rPr lang="en-US" sz="1200" b="1" u="none" strike="noStrike" dirty="0">
                          <a:solidFill>
                            <a:schemeClr val="bg1"/>
                          </a:solidFill>
                          <a:effectLst/>
                        </a:rPr>
                        <a:t> ESTPDATS</a:t>
                      </a:r>
                      <a:endParaRPr lang="en-US" sz="1200" b="1" i="0" u="none" strike="noStrike" dirty="0">
                        <a:solidFill>
                          <a:schemeClr val="bg1"/>
                        </a:solidFill>
                        <a:effectLst/>
                        <a:latin typeface="+mn-lt"/>
                      </a:endParaRPr>
                    </a:p>
                  </a:txBody>
                  <a:tcPr marL="9525" marR="9525" marT="9525" marB="0" anchor="b">
                    <a:solidFill>
                      <a:schemeClr val="tx2"/>
                    </a:solidFill>
                  </a:tcPr>
                </a:tc>
                <a:extLst>
                  <a:ext uri="{0D108BD9-81ED-4DB2-BD59-A6C34878D82A}">
                    <a16:rowId xmlns:a16="http://schemas.microsoft.com/office/drawing/2014/main" val="2394246758"/>
                  </a:ext>
                </a:extLst>
              </a:tr>
              <a:tr h="172970">
                <a:tc>
                  <a:txBody>
                    <a:bodyPr/>
                    <a:lstStyle/>
                    <a:p>
                      <a:pPr algn="ctr" fontAlgn="b"/>
                      <a:r>
                        <a:rPr lang="en-US" sz="1200" u="none" strike="noStrike">
                          <a:effectLst/>
                        </a:rPr>
                        <a:t>BIT</a:t>
                      </a:r>
                      <a:endParaRPr lang="en-US" sz="1200" b="0" i="0" u="none" strike="noStrike">
                        <a:solidFill>
                          <a:srgbClr val="000000"/>
                        </a:solidFill>
                        <a:effectLst/>
                        <a:latin typeface="+mn-lt"/>
                      </a:endParaRPr>
                    </a:p>
                  </a:txBody>
                  <a:tcPr marL="9525" marR="9525" marT="9525" marB="0" anchor="b"/>
                </a:tc>
                <a:tc>
                  <a:txBody>
                    <a:bodyPr/>
                    <a:lstStyle/>
                    <a:p>
                      <a:pPr algn="ctr" fontAlgn="b"/>
                      <a:r>
                        <a:rPr lang="en-US" sz="1200" u="none" strike="noStrike">
                          <a:effectLst/>
                        </a:rPr>
                        <a:t> EPS</a:t>
                      </a:r>
                      <a:endParaRPr lang="en-US" sz="1200" b="0" i="0" u="none" strike="noStrike">
                        <a:solidFill>
                          <a:srgbClr val="000000"/>
                        </a:solidFill>
                        <a:effectLst/>
                        <a:latin typeface="+mn-lt"/>
                      </a:endParaRPr>
                    </a:p>
                  </a:txBody>
                  <a:tcPr marL="9525" marR="9525" marT="9525" marB="0" anchor="b"/>
                </a:tc>
                <a:tc>
                  <a:txBody>
                    <a:bodyPr/>
                    <a:lstStyle/>
                    <a:p>
                      <a:pPr algn="ctr" fontAlgn="b"/>
                      <a:r>
                        <a:rPr lang="en-US" sz="1200" u="none" strike="noStrike" dirty="0">
                          <a:effectLst/>
                        </a:rPr>
                        <a:t> 12/31/2004</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u="none" strike="noStrike">
                          <a:effectLst/>
                        </a:rPr>
                        <a:t> A</a:t>
                      </a:r>
                      <a:endParaRPr lang="en-US" sz="1200" b="0" i="0" u="none" strike="noStrike">
                        <a:solidFill>
                          <a:srgbClr val="000000"/>
                        </a:solidFill>
                        <a:effectLst/>
                        <a:latin typeface="+mn-lt"/>
                      </a:endParaRPr>
                    </a:p>
                  </a:txBody>
                  <a:tcPr marL="9525" marR="9525" marT="9525" marB="0" anchor="b"/>
                </a:tc>
                <a:tc>
                  <a:txBody>
                    <a:bodyPr/>
                    <a:lstStyle/>
                    <a:p>
                      <a:pPr algn="ctr" fontAlgn="b"/>
                      <a:r>
                        <a:rPr lang="en-US" sz="1200" u="none" strike="noStrike" dirty="0">
                          <a:effectLst/>
                        </a:rPr>
                        <a:t>1876</a:t>
                      </a:r>
                      <a:endParaRPr lang="en-US" sz="1200" b="0" i="0" u="none" strike="noStrike" dirty="0">
                        <a:solidFill>
                          <a:srgbClr val="000000"/>
                        </a:solidFill>
                        <a:effectLst/>
                        <a:latin typeface="+mn-lt"/>
                      </a:endParaRPr>
                    </a:p>
                  </a:txBody>
                  <a:tcPr marL="9525" marR="9525" marT="9525" marB="0" anchor="b"/>
                </a:tc>
                <a:tc>
                  <a:txBody>
                    <a:bodyPr/>
                    <a:lstStyle/>
                    <a:p>
                      <a:pPr algn="ctr" fontAlgn="b"/>
                      <a:r>
                        <a:rPr lang="en-US" sz="1200" u="none" strike="noStrike" dirty="0">
                          <a:effectLst/>
                        </a:rPr>
                        <a:t> 4/20/2004</a:t>
                      </a:r>
                      <a:endParaRPr lang="en-US" sz="12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1568611941"/>
                  </a:ext>
                </a:extLst>
              </a:tr>
            </a:tbl>
          </a:graphicData>
        </a:graphic>
      </p:graphicFrame>
      <p:sp>
        <p:nvSpPr>
          <p:cNvPr id="11" name="Rectangle 10"/>
          <p:cNvSpPr/>
          <p:nvPr/>
        </p:nvSpPr>
        <p:spPr>
          <a:xfrm>
            <a:off x="1104235" y="5986077"/>
            <a:ext cx="9183444" cy="584775"/>
          </a:xfrm>
          <a:prstGeom prst="rect">
            <a:avLst/>
          </a:prstGeom>
        </p:spPr>
        <p:txBody>
          <a:bodyPr wrap="square">
            <a:spAutoFit/>
          </a:bodyPr>
          <a:lstStyle/>
          <a:p>
            <a:r>
              <a:rPr lang="en-US" dirty="0"/>
              <a:t>Reference: </a:t>
            </a:r>
          </a:p>
          <a:p>
            <a:pPr marL="285750" indent="-285750">
              <a:buFont typeface="Arial" panose="020B0604020202020204" pitchFamily="34" charset="0"/>
              <a:buChar char="•"/>
            </a:pPr>
            <a:r>
              <a:rPr lang="en-US" sz="1400" dirty="0"/>
              <a:t>Kaplan Martin and </a:t>
            </a:r>
            <a:r>
              <a:rPr lang="en-US" sz="1400" dirty="0" err="1"/>
              <a:t>Xie</a:t>
            </a:r>
            <a:r>
              <a:rPr lang="en-US" sz="1400" dirty="0"/>
              <a:t> (2019) “Truncating optimism. ” </a:t>
            </a:r>
          </a:p>
        </p:txBody>
      </p:sp>
    </p:spTree>
    <p:extLst>
      <p:ext uri="{BB962C8B-B14F-4D97-AF65-F5344CB8AC3E}">
        <p14:creationId xmlns:p14="http://schemas.microsoft.com/office/powerpoint/2010/main" val="2630272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0131"/>
          </a:xfrm>
        </p:spPr>
        <p:txBody>
          <a:bodyPr/>
          <a:lstStyle/>
          <a:p>
            <a:r>
              <a:rPr lang="en-US" dirty="0"/>
              <a:t>Rounding Issues in I/B/E/S Adjusted Data</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Historically, I/B/E/S provides estimate data on an adjusted basis, rounded to 2 decimal on the Consensus files and to 4 decimals on the Detailed files.</a:t>
            </a:r>
          </a:p>
          <a:p>
            <a:pPr marL="342900" indent="-342900">
              <a:buFont typeface="Arial" panose="020B0604020202020204" pitchFamily="34" charset="0"/>
              <a:buChar char="•"/>
            </a:pPr>
            <a:r>
              <a:rPr lang="en-US" dirty="0"/>
              <a:t>How would this be an issue? </a:t>
            </a:r>
          </a:p>
        </p:txBody>
      </p:sp>
      <p:sp>
        <p:nvSpPr>
          <p:cNvPr id="4" name="Footer Placeholder 3"/>
          <p:cNvSpPr>
            <a:spLocks noGrp="1"/>
          </p:cNvSpPr>
          <p:nvPr>
            <p:ph type="ftr" sz="quarter" idx="10"/>
          </p:nvPr>
        </p:nvSpPr>
        <p:spPr/>
        <p:txBody>
          <a:bodyPr/>
          <a:lstStyle/>
          <a:p>
            <a:r>
              <a:rPr lang="en-US" dirty="0"/>
              <a:t>Rui Dai, Ph.D. CFA</a:t>
            </a:r>
          </a:p>
        </p:txBody>
      </p:sp>
      <p:sp>
        <p:nvSpPr>
          <p:cNvPr id="5" name="Slide Number Placeholder 4"/>
          <p:cNvSpPr>
            <a:spLocks noGrp="1"/>
          </p:cNvSpPr>
          <p:nvPr>
            <p:ph type="sldNum" sz="quarter" idx="11"/>
          </p:nvPr>
        </p:nvSpPr>
        <p:spPr/>
        <p:txBody>
          <a:bodyPr/>
          <a:lstStyle/>
          <a:p>
            <a:fld id="{DD253308-F9C5-4FCB-8415-6DEE77C16A35}" type="slidenum">
              <a:rPr lang="en-US" smtClean="0"/>
              <a:pPr/>
              <a:t>27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704290507"/>
              </p:ext>
            </p:extLst>
          </p:nvPr>
        </p:nvGraphicFramePr>
        <p:xfrm>
          <a:off x="1715656" y="2975991"/>
          <a:ext cx="8555180" cy="2255266"/>
        </p:xfrm>
        <a:graphic>
          <a:graphicData uri="http://schemas.openxmlformats.org/drawingml/2006/table">
            <a:tbl>
              <a:tblPr firstRow="1" bandRow="1">
                <a:tableStyleId>{2D5ABB26-0587-4C30-8999-92F81FD0307C}</a:tableStyleId>
              </a:tblPr>
              <a:tblGrid>
                <a:gridCol w="1612623">
                  <a:extLst>
                    <a:ext uri="{9D8B030D-6E8A-4147-A177-3AD203B41FA5}">
                      <a16:colId xmlns:a16="http://schemas.microsoft.com/office/drawing/2014/main" val="2978330842"/>
                    </a:ext>
                  </a:extLst>
                </a:gridCol>
                <a:gridCol w="2174023">
                  <a:extLst>
                    <a:ext uri="{9D8B030D-6E8A-4147-A177-3AD203B41FA5}">
                      <a16:colId xmlns:a16="http://schemas.microsoft.com/office/drawing/2014/main" val="361766986"/>
                    </a:ext>
                  </a:extLst>
                </a:gridCol>
                <a:gridCol w="2335061">
                  <a:extLst>
                    <a:ext uri="{9D8B030D-6E8A-4147-A177-3AD203B41FA5}">
                      <a16:colId xmlns:a16="http://schemas.microsoft.com/office/drawing/2014/main" val="2371925409"/>
                    </a:ext>
                  </a:extLst>
                </a:gridCol>
                <a:gridCol w="2433473">
                  <a:extLst>
                    <a:ext uri="{9D8B030D-6E8A-4147-A177-3AD203B41FA5}">
                      <a16:colId xmlns:a16="http://schemas.microsoft.com/office/drawing/2014/main" val="4282429795"/>
                    </a:ext>
                  </a:extLst>
                </a:gridCol>
              </a:tblGrid>
              <a:tr h="288125">
                <a:tc>
                  <a:txBody>
                    <a:bodyPr/>
                    <a:lstStyle/>
                    <a:p>
                      <a:pPr marL="19685" algn="ctr">
                        <a:lnSpc>
                          <a:spcPct val="100000"/>
                        </a:lnSpc>
                        <a:spcBef>
                          <a:spcPts val="165"/>
                        </a:spcBef>
                      </a:pPr>
                      <a:endParaRPr sz="1600" dirty="0">
                        <a:latin typeface="+mn-lt"/>
                        <a:cs typeface="Times New Roman"/>
                      </a:endParaRPr>
                    </a:p>
                  </a:txBody>
                  <a:tcPr marL="0" marR="0" marT="20955" marB="0">
                    <a:lnB w="12700" cap="flat" cmpd="sng" algn="ctr">
                      <a:solidFill>
                        <a:schemeClr val="tx1"/>
                      </a:solidFill>
                      <a:prstDash val="solid"/>
                      <a:round/>
                      <a:headEnd type="none" w="med" len="med"/>
                      <a:tailEnd type="none" w="med" len="med"/>
                    </a:lnB>
                  </a:tcPr>
                </a:tc>
                <a:tc>
                  <a:txBody>
                    <a:bodyPr/>
                    <a:lstStyle/>
                    <a:p>
                      <a:pPr marR="19050" algn="ctr">
                        <a:lnSpc>
                          <a:spcPct val="100000"/>
                        </a:lnSpc>
                        <a:spcBef>
                          <a:spcPts val="165"/>
                        </a:spcBef>
                      </a:pPr>
                      <a:endParaRPr sz="1600" dirty="0">
                        <a:latin typeface="+mn-lt"/>
                        <a:cs typeface="Times New Roman"/>
                      </a:endParaRPr>
                    </a:p>
                  </a:txBody>
                  <a:tcPr marL="0" marR="0" marT="20955" marB="0">
                    <a:lnB w="12700" cap="flat" cmpd="sng" algn="ctr">
                      <a:solidFill>
                        <a:schemeClr val="tx1"/>
                      </a:solidFill>
                      <a:prstDash val="solid"/>
                      <a:round/>
                      <a:headEnd type="none" w="med" len="med"/>
                      <a:tailEnd type="none" w="med" len="med"/>
                    </a:lnB>
                  </a:tcPr>
                </a:tc>
                <a:tc>
                  <a:txBody>
                    <a:bodyPr/>
                    <a:lstStyle/>
                    <a:p>
                      <a:pPr marR="171450" algn="ctr">
                        <a:lnSpc>
                          <a:spcPct val="100000"/>
                        </a:lnSpc>
                        <a:spcBef>
                          <a:spcPts val="165"/>
                        </a:spcBef>
                      </a:pPr>
                      <a:r>
                        <a:rPr lang="en-US" sz="1600" dirty="0">
                          <a:latin typeface="+mn-lt"/>
                          <a:cs typeface="Times New Roman"/>
                        </a:rPr>
                        <a:t>Unadjusted</a:t>
                      </a:r>
                      <a:r>
                        <a:rPr lang="en-US" sz="1600" baseline="0" dirty="0">
                          <a:latin typeface="+mn-lt"/>
                          <a:cs typeface="Times New Roman"/>
                        </a:rPr>
                        <a:t> EPS</a:t>
                      </a:r>
                      <a:endParaRPr sz="1600" dirty="0">
                        <a:latin typeface="+mn-lt"/>
                        <a:cs typeface="Times New Roman"/>
                      </a:endParaRPr>
                    </a:p>
                  </a:txBody>
                  <a:tcPr marL="0" marR="0" marT="20955" marB="0" anchor="ctr">
                    <a:lnB w="12700" cap="flat" cmpd="sng" algn="ctr">
                      <a:solidFill>
                        <a:schemeClr val="tx1"/>
                      </a:solidFill>
                      <a:prstDash val="solid"/>
                      <a:round/>
                      <a:headEnd type="none" w="med" len="med"/>
                      <a:tailEnd type="none" w="med" len="med"/>
                    </a:lnB>
                  </a:tcPr>
                </a:tc>
                <a:tc>
                  <a:txBody>
                    <a:bodyPr/>
                    <a:lstStyle/>
                    <a:p>
                      <a:pPr marL="272415" algn="ctr">
                        <a:lnSpc>
                          <a:spcPct val="100000"/>
                        </a:lnSpc>
                        <a:spcBef>
                          <a:spcPts val="165"/>
                        </a:spcBef>
                      </a:pPr>
                      <a:r>
                        <a:rPr lang="en-US" sz="1600" dirty="0">
                          <a:latin typeface="+mn-lt"/>
                          <a:cs typeface="Times New Roman"/>
                        </a:rPr>
                        <a:t>Adjusted</a:t>
                      </a:r>
                      <a:r>
                        <a:rPr lang="en-US" sz="1600" baseline="0" dirty="0">
                          <a:latin typeface="+mn-lt"/>
                          <a:cs typeface="Times New Roman"/>
                        </a:rPr>
                        <a:t> EPS a</a:t>
                      </a:r>
                      <a:r>
                        <a:rPr lang="en-US" sz="1600" dirty="0">
                          <a:latin typeface="+mn-lt"/>
                          <a:cs typeface="Times New Roman"/>
                        </a:rPr>
                        <a:t>fter a 4-for</a:t>
                      </a:r>
                      <a:r>
                        <a:rPr lang="en-US" sz="1600" baseline="0" dirty="0">
                          <a:latin typeface="+mn-lt"/>
                          <a:cs typeface="Times New Roman"/>
                        </a:rPr>
                        <a:t>-1 Stock Split</a:t>
                      </a:r>
                      <a:endParaRPr sz="1600" dirty="0">
                        <a:latin typeface="+mn-lt"/>
                        <a:cs typeface="Times New Roman"/>
                      </a:endParaRPr>
                    </a:p>
                  </a:txBody>
                  <a:tcPr marL="0" marR="0" marT="2095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5743420"/>
                  </a:ext>
                </a:extLst>
              </a:tr>
              <a:tr h="149998">
                <a:tc>
                  <a:txBody>
                    <a:bodyPr/>
                    <a:lstStyle/>
                    <a:p>
                      <a:pPr marL="19685" algn="ctr">
                        <a:lnSpc>
                          <a:spcPct val="100000"/>
                        </a:lnSpc>
                        <a:spcBef>
                          <a:spcPts val="165"/>
                        </a:spcBef>
                      </a:pPr>
                      <a:r>
                        <a:rPr sz="1600" spc="75" dirty="0">
                          <a:latin typeface="+mn-lt"/>
                        </a:rPr>
                        <a:t>Company</a:t>
                      </a:r>
                      <a:r>
                        <a:rPr sz="1600" spc="-45" dirty="0">
                          <a:latin typeface="+mn-lt"/>
                        </a:rPr>
                        <a:t> </a:t>
                      </a:r>
                      <a:r>
                        <a:rPr sz="1600" spc="110" dirty="0">
                          <a:latin typeface="+mn-lt"/>
                        </a:rPr>
                        <a:t>A</a:t>
                      </a:r>
                      <a:endParaRPr sz="1600" dirty="0">
                        <a:latin typeface="+mn-lt"/>
                        <a:cs typeface="Times New Roman"/>
                      </a:endParaRPr>
                    </a:p>
                  </a:txBody>
                  <a:tcPr marL="0" marR="0" marT="20955" marB="0">
                    <a:lnT w="12700" cap="flat" cmpd="sng" algn="ctr">
                      <a:solidFill>
                        <a:schemeClr val="tx1"/>
                      </a:solidFill>
                      <a:prstDash val="solid"/>
                      <a:round/>
                      <a:headEnd type="none" w="med" len="med"/>
                      <a:tailEnd type="none" w="med" len="med"/>
                    </a:lnT>
                  </a:tcPr>
                </a:tc>
                <a:tc>
                  <a:txBody>
                    <a:bodyPr/>
                    <a:lstStyle/>
                    <a:p>
                      <a:pPr marR="19050" algn="ctr">
                        <a:lnSpc>
                          <a:spcPct val="100000"/>
                        </a:lnSpc>
                        <a:spcBef>
                          <a:spcPts val="165"/>
                        </a:spcBef>
                      </a:pPr>
                      <a:r>
                        <a:rPr sz="1600" spc="-5" dirty="0">
                          <a:latin typeface="+mn-lt"/>
                        </a:rPr>
                        <a:t>Earnings</a:t>
                      </a:r>
                      <a:endParaRPr sz="1600" dirty="0">
                        <a:latin typeface="+mn-lt"/>
                        <a:cs typeface="Times New Roman"/>
                      </a:endParaRPr>
                    </a:p>
                  </a:txBody>
                  <a:tcPr marL="0" marR="0" marT="20955" marB="0">
                    <a:lnT w="12700" cap="flat" cmpd="sng" algn="ctr">
                      <a:solidFill>
                        <a:schemeClr val="tx1"/>
                      </a:solidFill>
                      <a:prstDash val="solid"/>
                      <a:round/>
                      <a:headEnd type="none" w="med" len="med"/>
                      <a:tailEnd type="none" w="med" len="med"/>
                    </a:lnT>
                  </a:tcPr>
                </a:tc>
                <a:tc>
                  <a:txBody>
                    <a:bodyPr/>
                    <a:lstStyle/>
                    <a:p>
                      <a:pPr marR="171450" algn="ctr">
                        <a:lnSpc>
                          <a:spcPct val="100000"/>
                        </a:lnSpc>
                        <a:spcBef>
                          <a:spcPts val="165"/>
                        </a:spcBef>
                      </a:pPr>
                      <a:r>
                        <a:rPr sz="1600" spc="40" dirty="0">
                          <a:latin typeface="+mn-lt"/>
                        </a:rPr>
                        <a:t>0.99</a:t>
                      </a:r>
                      <a:endParaRPr sz="1600" dirty="0">
                        <a:latin typeface="+mn-lt"/>
                        <a:cs typeface="Times New Roman"/>
                      </a:endParaRPr>
                    </a:p>
                  </a:txBody>
                  <a:tcPr marL="0" marR="0" marT="20955" marB="0" anchor="ctr">
                    <a:lnT w="12700" cap="flat" cmpd="sng" algn="ctr">
                      <a:solidFill>
                        <a:schemeClr val="tx1"/>
                      </a:solidFill>
                      <a:prstDash val="solid"/>
                      <a:round/>
                      <a:headEnd type="none" w="med" len="med"/>
                      <a:tailEnd type="none" w="med" len="med"/>
                    </a:lnT>
                  </a:tcPr>
                </a:tc>
                <a:tc>
                  <a:txBody>
                    <a:bodyPr/>
                    <a:lstStyle/>
                    <a:p>
                      <a:pPr marL="272415" algn="ctr">
                        <a:lnSpc>
                          <a:spcPct val="100000"/>
                        </a:lnSpc>
                        <a:spcBef>
                          <a:spcPts val="165"/>
                        </a:spcBef>
                      </a:pPr>
                      <a:r>
                        <a:rPr sz="1600" spc="40" dirty="0">
                          <a:latin typeface="+mn-lt"/>
                        </a:rPr>
                        <a:t>0.25</a:t>
                      </a:r>
                      <a:endParaRPr sz="1600" dirty="0">
                        <a:latin typeface="+mn-lt"/>
                        <a:cs typeface="Times New Roman"/>
                      </a:endParaRPr>
                    </a:p>
                  </a:txBody>
                  <a:tcPr marL="0" marR="0" marT="2095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58993452"/>
                  </a:ext>
                </a:extLst>
              </a:tr>
              <a:tr h="138487">
                <a:tc>
                  <a:txBody>
                    <a:bodyPr/>
                    <a:lstStyle/>
                    <a:p>
                      <a:pPr>
                        <a:lnSpc>
                          <a:spcPct val="100000"/>
                        </a:lnSpc>
                      </a:pPr>
                      <a:endParaRPr sz="1600" dirty="0">
                        <a:latin typeface="+mn-lt"/>
                        <a:cs typeface="Times New Roman"/>
                      </a:endParaRPr>
                    </a:p>
                  </a:txBody>
                  <a:tcPr marL="0" marR="0" marT="0" marB="0"/>
                </a:tc>
                <a:tc>
                  <a:txBody>
                    <a:bodyPr/>
                    <a:lstStyle/>
                    <a:p>
                      <a:pPr marR="11430" algn="ctr">
                        <a:lnSpc>
                          <a:spcPct val="100000"/>
                        </a:lnSpc>
                        <a:spcBef>
                          <a:spcPts val="5"/>
                        </a:spcBef>
                      </a:pPr>
                      <a:r>
                        <a:rPr sz="1600" spc="75" dirty="0">
                          <a:latin typeface="+mn-lt"/>
                        </a:rPr>
                        <a:t>Forecast</a:t>
                      </a:r>
                      <a:endParaRPr sz="1600" dirty="0">
                        <a:latin typeface="+mn-lt"/>
                        <a:cs typeface="Times New Roman"/>
                      </a:endParaRPr>
                    </a:p>
                  </a:txBody>
                  <a:tcPr marL="0" marR="0" marT="635" marB="0"/>
                </a:tc>
                <a:tc>
                  <a:txBody>
                    <a:bodyPr/>
                    <a:lstStyle/>
                    <a:p>
                      <a:pPr marR="179070" algn="ctr">
                        <a:lnSpc>
                          <a:spcPct val="100000"/>
                        </a:lnSpc>
                        <a:spcBef>
                          <a:spcPts val="5"/>
                        </a:spcBef>
                      </a:pPr>
                      <a:r>
                        <a:rPr sz="1600" spc="25" dirty="0">
                          <a:latin typeface="+mn-lt"/>
                        </a:rPr>
                        <a:t>1.00</a:t>
                      </a:r>
                      <a:endParaRPr sz="1600" dirty="0">
                        <a:latin typeface="+mn-lt"/>
                        <a:cs typeface="Times New Roman"/>
                      </a:endParaRPr>
                    </a:p>
                  </a:txBody>
                  <a:tcPr marL="0" marR="0" marT="635" marB="0" anchor="ctr"/>
                </a:tc>
                <a:tc>
                  <a:txBody>
                    <a:bodyPr/>
                    <a:lstStyle/>
                    <a:p>
                      <a:pPr marL="272415" algn="ctr">
                        <a:lnSpc>
                          <a:spcPct val="100000"/>
                        </a:lnSpc>
                        <a:spcBef>
                          <a:spcPts val="5"/>
                        </a:spcBef>
                      </a:pPr>
                      <a:r>
                        <a:rPr sz="1600" spc="25" dirty="0">
                          <a:latin typeface="+mn-lt"/>
                        </a:rPr>
                        <a:t>0.25</a:t>
                      </a:r>
                      <a:endParaRPr sz="1600" dirty="0">
                        <a:latin typeface="+mn-lt"/>
                        <a:cs typeface="Times New Roman"/>
                      </a:endParaRPr>
                    </a:p>
                  </a:txBody>
                  <a:tcPr marL="0" marR="0" marT="635" marB="0" anchor="ctr"/>
                </a:tc>
                <a:extLst>
                  <a:ext uri="{0D108BD9-81ED-4DB2-BD59-A6C34878D82A}">
                    <a16:rowId xmlns:a16="http://schemas.microsoft.com/office/drawing/2014/main" val="884331957"/>
                  </a:ext>
                </a:extLst>
              </a:tr>
              <a:tr h="155681">
                <a:tc>
                  <a:txBody>
                    <a:bodyPr/>
                    <a:lstStyle/>
                    <a:p>
                      <a:pPr>
                        <a:lnSpc>
                          <a:spcPct val="100000"/>
                        </a:lnSpc>
                      </a:pPr>
                      <a:endParaRPr sz="1600">
                        <a:latin typeface="+mn-lt"/>
                        <a:cs typeface="Times New Roman"/>
                      </a:endParaRPr>
                    </a:p>
                  </a:txBody>
                  <a:tcPr marL="0" marR="0" marT="0" marB="0"/>
                </a:tc>
                <a:tc>
                  <a:txBody>
                    <a:bodyPr/>
                    <a:lstStyle/>
                    <a:p>
                      <a:pPr algn="ctr">
                        <a:lnSpc>
                          <a:spcPts val="2410"/>
                        </a:lnSpc>
                      </a:pPr>
                      <a:r>
                        <a:rPr sz="1600" b="1" spc="105" dirty="0">
                          <a:latin typeface="+mn-lt"/>
                        </a:rPr>
                        <a:t>Forecast</a:t>
                      </a:r>
                      <a:r>
                        <a:rPr sz="1600" b="1" spc="-25" dirty="0">
                          <a:latin typeface="+mn-lt"/>
                        </a:rPr>
                        <a:t> </a:t>
                      </a:r>
                      <a:r>
                        <a:rPr sz="1600" b="1" spc="70" dirty="0">
                          <a:latin typeface="+mn-lt"/>
                        </a:rPr>
                        <a:t>error</a:t>
                      </a:r>
                      <a:endParaRPr sz="1600" b="1" dirty="0">
                        <a:latin typeface="+mn-lt"/>
                        <a:cs typeface="Times New Roman"/>
                      </a:endParaRPr>
                    </a:p>
                  </a:txBody>
                  <a:tcPr marL="0" marR="0" marT="0" marB="0"/>
                </a:tc>
                <a:tc>
                  <a:txBody>
                    <a:bodyPr/>
                    <a:lstStyle/>
                    <a:p>
                      <a:pPr marR="165735" algn="ctr">
                        <a:lnSpc>
                          <a:spcPts val="2410"/>
                        </a:lnSpc>
                      </a:pPr>
                      <a:r>
                        <a:rPr sz="1600" b="1" spc="90" dirty="0">
                          <a:latin typeface="+mn-lt"/>
                        </a:rPr>
                        <a:t>-0.01</a:t>
                      </a:r>
                      <a:endParaRPr sz="1600" b="1" dirty="0">
                        <a:latin typeface="+mn-lt"/>
                        <a:cs typeface="Times New Roman"/>
                      </a:endParaRPr>
                    </a:p>
                  </a:txBody>
                  <a:tcPr marL="0" marR="0" marT="0" marB="0" anchor="ctr"/>
                </a:tc>
                <a:tc>
                  <a:txBody>
                    <a:bodyPr/>
                    <a:lstStyle/>
                    <a:p>
                      <a:pPr marL="242570" algn="ctr">
                        <a:lnSpc>
                          <a:spcPts val="2410"/>
                        </a:lnSpc>
                      </a:pPr>
                      <a:r>
                        <a:rPr sz="1600" b="1" spc="114" dirty="0">
                          <a:solidFill>
                            <a:srgbClr val="FF0000"/>
                          </a:solidFill>
                          <a:latin typeface="+mn-lt"/>
                        </a:rPr>
                        <a:t>0.00</a:t>
                      </a:r>
                      <a:endParaRPr sz="1600" b="1" dirty="0">
                        <a:solidFill>
                          <a:srgbClr val="FF0000"/>
                        </a:solidFill>
                        <a:latin typeface="+mn-lt"/>
                        <a:cs typeface="Times New Roman"/>
                      </a:endParaRPr>
                    </a:p>
                  </a:txBody>
                  <a:tcPr marL="0" marR="0" marT="0" marB="0" anchor="ctr"/>
                </a:tc>
                <a:extLst>
                  <a:ext uri="{0D108BD9-81ED-4DB2-BD59-A6C34878D82A}">
                    <a16:rowId xmlns:a16="http://schemas.microsoft.com/office/drawing/2014/main" val="3783856446"/>
                  </a:ext>
                </a:extLst>
              </a:tr>
              <a:tr h="243521">
                <a:tc>
                  <a:txBody>
                    <a:bodyPr/>
                    <a:lstStyle/>
                    <a:p>
                      <a:pPr marL="34290" algn="ctr">
                        <a:lnSpc>
                          <a:spcPct val="100000"/>
                        </a:lnSpc>
                        <a:spcBef>
                          <a:spcPts val="1465"/>
                        </a:spcBef>
                      </a:pPr>
                      <a:r>
                        <a:rPr sz="1600" spc="75" dirty="0">
                          <a:latin typeface="+mn-lt"/>
                        </a:rPr>
                        <a:t>Company</a:t>
                      </a:r>
                      <a:r>
                        <a:rPr sz="1600" spc="-45" dirty="0">
                          <a:latin typeface="+mn-lt"/>
                        </a:rPr>
                        <a:t> </a:t>
                      </a:r>
                      <a:r>
                        <a:rPr sz="1600" spc="100" dirty="0">
                          <a:latin typeface="+mn-lt"/>
                        </a:rPr>
                        <a:t>B</a:t>
                      </a:r>
                      <a:endParaRPr sz="1600" dirty="0">
                        <a:latin typeface="+mn-lt"/>
                        <a:cs typeface="Times New Roman"/>
                      </a:endParaRPr>
                    </a:p>
                  </a:txBody>
                  <a:tcPr marL="0" marR="0" marT="186055" marB="0"/>
                </a:tc>
                <a:tc>
                  <a:txBody>
                    <a:bodyPr/>
                    <a:lstStyle/>
                    <a:p>
                      <a:pPr marR="16510" algn="ctr">
                        <a:lnSpc>
                          <a:spcPct val="100000"/>
                        </a:lnSpc>
                        <a:spcBef>
                          <a:spcPts val="1465"/>
                        </a:spcBef>
                      </a:pPr>
                      <a:r>
                        <a:rPr sz="1600" spc="-5" dirty="0">
                          <a:latin typeface="+mn-lt"/>
                        </a:rPr>
                        <a:t>Earnings</a:t>
                      </a:r>
                      <a:endParaRPr sz="1600" dirty="0">
                        <a:latin typeface="+mn-lt"/>
                        <a:cs typeface="Times New Roman"/>
                      </a:endParaRPr>
                    </a:p>
                  </a:txBody>
                  <a:tcPr marL="0" marR="0" marT="186055" marB="0"/>
                </a:tc>
                <a:tc>
                  <a:txBody>
                    <a:bodyPr/>
                    <a:lstStyle/>
                    <a:p>
                      <a:pPr marR="171450" algn="ctr">
                        <a:lnSpc>
                          <a:spcPct val="100000"/>
                        </a:lnSpc>
                        <a:spcBef>
                          <a:spcPts val="1465"/>
                        </a:spcBef>
                      </a:pPr>
                      <a:r>
                        <a:rPr sz="1600" spc="40" dirty="0">
                          <a:latin typeface="+mn-lt"/>
                        </a:rPr>
                        <a:t>1.01</a:t>
                      </a:r>
                      <a:endParaRPr sz="1600" dirty="0">
                        <a:latin typeface="+mn-lt"/>
                        <a:cs typeface="Times New Roman"/>
                      </a:endParaRPr>
                    </a:p>
                  </a:txBody>
                  <a:tcPr marL="0" marR="0" marT="186055" marB="0" anchor="ctr"/>
                </a:tc>
                <a:tc>
                  <a:txBody>
                    <a:bodyPr/>
                    <a:lstStyle/>
                    <a:p>
                      <a:pPr marL="273050" algn="ctr">
                        <a:lnSpc>
                          <a:spcPct val="100000"/>
                        </a:lnSpc>
                        <a:spcBef>
                          <a:spcPts val="1465"/>
                        </a:spcBef>
                      </a:pPr>
                      <a:r>
                        <a:rPr sz="1600" spc="40" dirty="0">
                          <a:latin typeface="+mn-lt"/>
                        </a:rPr>
                        <a:t>0.25</a:t>
                      </a:r>
                      <a:endParaRPr sz="1600" dirty="0">
                        <a:latin typeface="+mn-lt"/>
                        <a:cs typeface="Times New Roman"/>
                      </a:endParaRPr>
                    </a:p>
                  </a:txBody>
                  <a:tcPr marL="0" marR="0" marT="186055" marB="0" anchor="ctr"/>
                </a:tc>
                <a:extLst>
                  <a:ext uri="{0D108BD9-81ED-4DB2-BD59-A6C34878D82A}">
                    <a16:rowId xmlns:a16="http://schemas.microsoft.com/office/drawing/2014/main" val="1874114460"/>
                  </a:ext>
                </a:extLst>
              </a:tr>
              <a:tr h="138127">
                <a:tc>
                  <a:txBody>
                    <a:bodyPr/>
                    <a:lstStyle/>
                    <a:p>
                      <a:pPr>
                        <a:lnSpc>
                          <a:spcPct val="100000"/>
                        </a:lnSpc>
                      </a:pPr>
                      <a:endParaRPr sz="1600">
                        <a:latin typeface="+mn-lt"/>
                        <a:cs typeface="Times New Roman"/>
                      </a:endParaRPr>
                    </a:p>
                  </a:txBody>
                  <a:tcPr marL="0" marR="0" marT="0" marB="0"/>
                </a:tc>
                <a:tc>
                  <a:txBody>
                    <a:bodyPr/>
                    <a:lstStyle/>
                    <a:p>
                      <a:pPr marR="11430" algn="ctr">
                        <a:lnSpc>
                          <a:spcPct val="100000"/>
                        </a:lnSpc>
                      </a:pPr>
                      <a:r>
                        <a:rPr sz="1600" spc="75" dirty="0">
                          <a:latin typeface="+mn-lt"/>
                        </a:rPr>
                        <a:t>Forecast</a:t>
                      </a:r>
                      <a:endParaRPr sz="1600" dirty="0">
                        <a:latin typeface="+mn-lt"/>
                        <a:cs typeface="Times New Roman"/>
                      </a:endParaRPr>
                    </a:p>
                  </a:txBody>
                  <a:tcPr marL="0" marR="0" marT="0" marB="0"/>
                </a:tc>
                <a:tc>
                  <a:txBody>
                    <a:bodyPr/>
                    <a:lstStyle/>
                    <a:p>
                      <a:pPr marR="179070" algn="ctr">
                        <a:lnSpc>
                          <a:spcPct val="100000"/>
                        </a:lnSpc>
                      </a:pPr>
                      <a:r>
                        <a:rPr sz="1600" spc="25" dirty="0">
                          <a:latin typeface="+mn-lt"/>
                        </a:rPr>
                        <a:t>1.00</a:t>
                      </a:r>
                      <a:endParaRPr sz="1600" dirty="0">
                        <a:latin typeface="+mn-lt"/>
                        <a:cs typeface="Times New Roman"/>
                      </a:endParaRPr>
                    </a:p>
                  </a:txBody>
                  <a:tcPr marL="0" marR="0" marT="0" marB="0" anchor="ctr"/>
                </a:tc>
                <a:tc>
                  <a:txBody>
                    <a:bodyPr/>
                    <a:lstStyle/>
                    <a:p>
                      <a:pPr marL="272415" algn="ctr">
                        <a:lnSpc>
                          <a:spcPct val="100000"/>
                        </a:lnSpc>
                      </a:pPr>
                      <a:r>
                        <a:rPr sz="1600" spc="25" dirty="0">
                          <a:latin typeface="+mn-lt"/>
                        </a:rPr>
                        <a:t>0.25</a:t>
                      </a:r>
                      <a:endParaRPr sz="1600" dirty="0">
                        <a:latin typeface="+mn-lt"/>
                        <a:cs typeface="Times New Roman"/>
                      </a:endParaRPr>
                    </a:p>
                  </a:txBody>
                  <a:tcPr marL="0" marR="0" marT="0" marB="0" anchor="ctr"/>
                </a:tc>
                <a:extLst>
                  <a:ext uri="{0D108BD9-81ED-4DB2-BD59-A6C34878D82A}">
                    <a16:rowId xmlns:a16="http://schemas.microsoft.com/office/drawing/2014/main" val="191928436"/>
                  </a:ext>
                </a:extLst>
              </a:tr>
              <a:tr h="163594">
                <a:tc>
                  <a:txBody>
                    <a:bodyPr/>
                    <a:lstStyle/>
                    <a:p>
                      <a:pPr>
                        <a:lnSpc>
                          <a:spcPct val="100000"/>
                        </a:lnSpc>
                      </a:pPr>
                      <a:endParaRPr sz="1600" dirty="0">
                        <a:latin typeface="+mn-lt"/>
                        <a:cs typeface="Times New Roman"/>
                      </a:endParaRPr>
                    </a:p>
                  </a:txBody>
                  <a:tcPr marL="0" marR="0" marT="0" marB="0"/>
                </a:tc>
                <a:tc>
                  <a:txBody>
                    <a:bodyPr/>
                    <a:lstStyle/>
                    <a:p>
                      <a:pPr algn="ctr">
                        <a:lnSpc>
                          <a:spcPts val="2395"/>
                        </a:lnSpc>
                        <a:spcBef>
                          <a:spcPts val="110"/>
                        </a:spcBef>
                      </a:pPr>
                      <a:r>
                        <a:rPr sz="1600" b="1" spc="105" dirty="0">
                          <a:latin typeface="+mn-lt"/>
                        </a:rPr>
                        <a:t>Forecast</a:t>
                      </a:r>
                      <a:r>
                        <a:rPr sz="1600" b="1" spc="-10" dirty="0">
                          <a:latin typeface="+mn-lt"/>
                        </a:rPr>
                        <a:t> </a:t>
                      </a:r>
                      <a:r>
                        <a:rPr sz="1600" b="1" spc="70" dirty="0">
                          <a:latin typeface="+mn-lt"/>
                        </a:rPr>
                        <a:t>error</a:t>
                      </a:r>
                      <a:endParaRPr sz="1600" b="1" dirty="0">
                        <a:latin typeface="+mn-lt"/>
                        <a:cs typeface="Times New Roman"/>
                      </a:endParaRPr>
                    </a:p>
                  </a:txBody>
                  <a:tcPr marL="0" marR="0" marT="13970" marB="0"/>
                </a:tc>
                <a:tc>
                  <a:txBody>
                    <a:bodyPr/>
                    <a:lstStyle/>
                    <a:p>
                      <a:pPr marR="165100" algn="ctr">
                        <a:lnSpc>
                          <a:spcPts val="2395"/>
                        </a:lnSpc>
                        <a:spcBef>
                          <a:spcPts val="110"/>
                        </a:spcBef>
                      </a:pPr>
                      <a:r>
                        <a:rPr sz="1600" b="1" spc="110" dirty="0">
                          <a:latin typeface="+mn-lt"/>
                        </a:rPr>
                        <a:t>0.01</a:t>
                      </a:r>
                      <a:endParaRPr sz="1600" b="1" dirty="0">
                        <a:latin typeface="+mn-lt"/>
                        <a:cs typeface="Times New Roman"/>
                      </a:endParaRPr>
                    </a:p>
                  </a:txBody>
                  <a:tcPr marL="0" marR="0" marT="13970" marB="0" anchor="ctr"/>
                </a:tc>
                <a:tc>
                  <a:txBody>
                    <a:bodyPr/>
                    <a:lstStyle/>
                    <a:p>
                      <a:pPr marL="241935" algn="ctr">
                        <a:lnSpc>
                          <a:spcPts val="2395"/>
                        </a:lnSpc>
                        <a:spcBef>
                          <a:spcPts val="110"/>
                        </a:spcBef>
                      </a:pPr>
                      <a:r>
                        <a:rPr sz="1600" b="1" spc="114" dirty="0">
                          <a:solidFill>
                            <a:srgbClr val="FF0000"/>
                          </a:solidFill>
                          <a:latin typeface="+mn-lt"/>
                        </a:rPr>
                        <a:t>0.00</a:t>
                      </a:r>
                      <a:endParaRPr sz="1600" b="1" dirty="0">
                        <a:solidFill>
                          <a:srgbClr val="FF0000"/>
                        </a:solidFill>
                        <a:latin typeface="+mn-lt"/>
                        <a:cs typeface="Times New Roman"/>
                      </a:endParaRPr>
                    </a:p>
                  </a:txBody>
                  <a:tcPr marL="0" marR="0" marT="13970" marB="0" anchor="ctr"/>
                </a:tc>
                <a:extLst>
                  <a:ext uri="{0D108BD9-81ED-4DB2-BD59-A6C34878D82A}">
                    <a16:rowId xmlns:a16="http://schemas.microsoft.com/office/drawing/2014/main" val="3961335703"/>
                  </a:ext>
                </a:extLst>
              </a:tr>
            </a:tbl>
          </a:graphicData>
        </a:graphic>
      </p:graphicFrame>
      <p:sp>
        <p:nvSpPr>
          <p:cNvPr id="7" name="Rectangle 6"/>
          <p:cNvSpPr/>
          <p:nvPr/>
        </p:nvSpPr>
        <p:spPr>
          <a:xfrm>
            <a:off x="1059872" y="5637649"/>
            <a:ext cx="10515601" cy="566822"/>
          </a:xfrm>
          <a:prstGeom prst="rect">
            <a:avLst/>
          </a:prstGeom>
        </p:spPr>
        <p:txBody>
          <a:bodyPr wrap="square">
            <a:spAutoFit/>
          </a:bodyPr>
          <a:lstStyle/>
          <a:p>
            <a:r>
              <a:rPr lang="en-US" sz="1600" dirty="0"/>
              <a:t>Reference: </a:t>
            </a:r>
          </a:p>
          <a:p>
            <a:pPr marL="298450" indent="-285750">
              <a:spcBef>
                <a:spcPts val="100"/>
              </a:spcBef>
              <a:buFont typeface="Arial" panose="020B0604020202020204" pitchFamily="34" charset="0"/>
              <a:buChar char="•"/>
            </a:pPr>
            <a:r>
              <a:rPr lang="en-US" sz="1400" spc="-5" dirty="0">
                <a:cs typeface="Arial"/>
              </a:rPr>
              <a:t>Payne and Thomas</a:t>
            </a:r>
            <a:r>
              <a:rPr lang="en-US" sz="1400" spc="-105" dirty="0">
                <a:cs typeface="Arial"/>
              </a:rPr>
              <a:t> </a:t>
            </a:r>
            <a:r>
              <a:rPr lang="en-US" sz="1400" spc="-10" dirty="0">
                <a:cs typeface="Arial"/>
              </a:rPr>
              <a:t>(TAR 2003)</a:t>
            </a:r>
            <a:r>
              <a:rPr lang="en-US" sz="1400" dirty="0">
                <a:cs typeface="Arial"/>
              </a:rPr>
              <a:t> </a:t>
            </a:r>
            <a:r>
              <a:rPr lang="en-US" sz="1400" spc="-5" dirty="0">
                <a:cs typeface="Arial"/>
              </a:rPr>
              <a:t>" The Implications of Using Stock-Split Adjusted IBES Data in Empirical Research."</a:t>
            </a:r>
            <a:endParaRPr lang="en-US" dirty="0"/>
          </a:p>
        </p:txBody>
      </p:sp>
    </p:spTree>
    <p:extLst>
      <p:ext uri="{BB962C8B-B14F-4D97-AF65-F5344CB8AC3E}">
        <p14:creationId xmlns:p14="http://schemas.microsoft.com/office/powerpoint/2010/main" val="313925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I: Introduction</a:t>
            </a:r>
          </a:p>
        </p:txBody>
      </p:sp>
    </p:spTree>
    <p:extLst>
      <p:ext uri="{BB962C8B-B14F-4D97-AF65-F5344CB8AC3E}">
        <p14:creationId xmlns:p14="http://schemas.microsoft.com/office/powerpoint/2010/main" val="855769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Institutional Brokers' Estimate System (I/B/E/S)</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I/B/E/S is recognized as the conventional analyst forecast data in academia </a:t>
            </a:r>
          </a:p>
          <a:p>
            <a:pPr marL="342900" indent="-342900">
              <a:buFont typeface="Arial" panose="020B0604020202020204" pitchFamily="34" charset="0"/>
              <a:buChar char="•"/>
            </a:pPr>
            <a:r>
              <a:rPr lang="en-US" dirty="0"/>
              <a:t>Broker houses contribute to I/B/E/S with US data back to 1975 and International data back to 1987. </a:t>
            </a:r>
          </a:p>
        </p:txBody>
      </p:sp>
      <p:sp>
        <p:nvSpPr>
          <p:cNvPr id="4" name="Footer Placeholder 3"/>
          <p:cNvSpPr>
            <a:spLocks noGrp="1"/>
          </p:cNvSpPr>
          <p:nvPr>
            <p:ph type="ftr" sz="quarter" idx="10"/>
          </p:nvPr>
        </p:nvSpPr>
        <p:spPr/>
        <p:txBody>
          <a:bodyPr/>
          <a:lstStyle/>
          <a:p>
            <a:r>
              <a:rPr lang="en-US" dirty="0"/>
              <a:t>Rui Dai, Ph.D. CFA</a:t>
            </a:r>
          </a:p>
        </p:txBody>
      </p:sp>
      <p:sp>
        <p:nvSpPr>
          <p:cNvPr id="5" name="Slide Number Placeholder 4"/>
          <p:cNvSpPr>
            <a:spLocks noGrp="1"/>
          </p:cNvSpPr>
          <p:nvPr>
            <p:ph type="sldNum" sz="quarter" idx="11"/>
          </p:nvPr>
        </p:nvSpPr>
        <p:spPr/>
        <p:txBody>
          <a:bodyPr/>
          <a:lstStyle/>
          <a:p>
            <a:fld id="{DD253308-F9C5-4FCB-8415-6DEE77C16A35}" type="slidenum">
              <a:rPr lang="en-US" smtClean="0"/>
              <a:pPr/>
              <a:t>4</a:t>
            </a:fld>
            <a:endParaRPr lang="en-US" dirty="0"/>
          </a:p>
        </p:txBody>
      </p:sp>
      <p:graphicFrame>
        <p:nvGraphicFramePr>
          <p:cNvPr id="6" name="Chart 5"/>
          <p:cNvGraphicFramePr>
            <a:graphicFrameLocks/>
          </p:cNvGraphicFramePr>
          <p:nvPr>
            <p:extLst>
              <p:ext uri="{D42A27DB-BD31-4B8C-83A1-F6EECF244321}">
                <p14:modId xmlns:p14="http://schemas.microsoft.com/office/powerpoint/2010/main" val="820586712"/>
              </p:ext>
            </p:extLst>
          </p:nvPr>
        </p:nvGraphicFramePr>
        <p:xfrm>
          <a:off x="1592047" y="2713038"/>
          <a:ext cx="9007906" cy="36261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056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Frequently used I/B/E/S data</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I/B/E/S Estimates</a:t>
            </a:r>
          </a:p>
          <a:p>
            <a:pPr marL="800100" lvl="1" indent="-342900">
              <a:buFont typeface="Arial" panose="020B0604020202020204" pitchFamily="34" charset="0"/>
              <a:buChar char="•"/>
            </a:pPr>
            <a:r>
              <a:rPr lang="en-US" dirty="0"/>
              <a:t>It is an historical earnings estimate database containing analyst estimates.</a:t>
            </a:r>
          </a:p>
          <a:p>
            <a:pPr marL="800100" lvl="1" indent="-342900">
              <a:buFont typeface="Arial" panose="020B0604020202020204" pitchFamily="34" charset="0"/>
              <a:buChar char="•"/>
            </a:pPr>
            <a:r>
              <a:rPr lang="en-US" dirty="0"/>
              <a:t>It includes more than 20 forecast measures - including EPS (earnings per share), revenue, price targets, EBITDA and pre-tax profits.</a:t>
            </a:r>
          </a:p>
          <a:p>
            <a:pPr marL="800100" lvl="1" indent="-342900">
              <a:buFont typeface="Arial" panose="020B0604020202020204" pitchFamily="34" charset="0"/>
              <a:buChar char="•"/>
            </a:pPr>
            <a:r>
              <a:rPr lang="en-US" dirty="0"/>
              <a:t>The data available on both consensus and detailed levels, covering both U.S. and international companies.</a:t>
            </a:r>
          </a:p>
          <a:p>
            <a:pPr marL="800100"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I/B/E/S Guidance</a:t>
            </a:r>
          </a:p>
          <a:p>
            <a:pPr marL="800100" lvl="1" indent="-342900">
              <a:buFont typeface="Arial" panose="020B0604020202020204" pitchFamily="34" charset="0"/>
              <a:buChar char="•"/>
            </a:pPr>
            <a:r>
              <a:rPr lang="en-US" dirty="0"/>
              <a:t>It includes management's predictions about their own company</a:t>
            </a:r>
          </a:p>
          <a:p>
            <a:pPr marL="800100" lvl="1" indent="-342900">
              <a:buFont typeface="Arial" panose="020B0604020202020204" pitchFamily="34" charset="0"/>
              <a:buChar char="•"/>
            </a:pPr>
            <a:r>
              <a:rPr lang="en-US" dirty="0"/>
              <a:t>It combines information previously available in the Company Issued Guidance (CIG) file in base I/B/E/S and information from the defunct First Call database</a:t>
            </a:r>
          </a:p>
          <a:p>
            <a:pPr marL="342900" indent="-34290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r>
              <a:rPr lang="en-US" dirty="0"/>
              <a:t>Rui Dai, Ph.D. CFA</a:t>
            </a:r>
          </a:p>
        </p:txBody>
      </p:sp>
      <p:sp>
        <p:nvSpPr>
          <p:cNvPr id="5" name="Slide Number Placeholder 4"/>
          <p:cNvSpPr>
            <a:spLocks noGrp="1"/>
          </p:cNvSpPr>
          <p:nvPr>
            <p:ph type="sldNum" sz="quarter" idx="11"/>
          </p:nvPr>
        </p:nvSpPr>
        <p:spPr/>
        <p:txBody>
          <a:bodyPr/>
          <a:lstStyle/>
          <a:p>
            <a:fld id="{DD253308-F9C5-4FCB-8415-6DEE77C16A35}" type="slidenum">
              <a:rPr lang="en-US" smtClean="0"/>
              <a:pPr/>
              <a:t>5</a:t>
            </a:fld>
            <a:endParaRPr lang="en-US"/>
          </a:p>
        </p:txBody>
      </p:sp>
    </p:spTree>
    <p:extLst>
      <p:ext uri="{BB962C8B-B14F-4D97-AF65-F5344CB8AC3E}">
        <p14:creationId xmlns:p14="http://schemas.microsoft.com/office/powerpoint/2010/main" val="863145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0131"/>
          </a:xfrm>
        </p:spPr>
        <p:txBody>
          <a:bodyPr/>
          <a:lstStyle/>
          <a:p>
            <a:r>
              <a:rPr lang="en-US" dirty="0"/>
              <a:t>I/B/E/S Estimates Data Categories</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Data Dimensions </a:t>
            </a:r>
          </a:p>
          <a:p>
            <a:pPr marL="800100" lvl="1" indent="-342900">
              <a:buFont typeface="Arial" panose="020B0604020202020204" pitchFamily="34" charset="0"/>
              <a:buChar char="•"/>
            </a:pPr>
            <a:r>
              <a:rPr lang="en-US" dirty="0"/>
              <a:t>Detailed vs Consensus</a:t>
            </a:r>
          </a:p>
          <a:p>
            <a:pPr marL="800100" lvl="1" indent="-342900">
              <a:buFont typeface="Arial" panose="020B0604020202020204" pitchFamily="34" charset="0"/>
              <a:buChar char="•"/>
            </a:pPr>
            <a:r>
              <a:rPr lang="en-US" dirty="0"/>
              <a:t>EPS vs No-EPS </a:t>
            </a:r>
          </a:p>
          <a:p>
            <a:pPr marL="800100" lvl="1" indent="-342900">
              <a:buFont typeface="Arial" panose="020B0604020202020204" pitchFamily="34" charset="0"/>
              <a:buChar char="•"/>
            </a:pPr>
            <a:r>
              <a:rPr lang="en-US" dirty="0"/>
              <a:t>Adjusted vs Non-Adjusted </a:t>
            </a:r>
          </a:p>
          <a:p>
            <a:pPr marL="800100" lvl="1" indent="-342900">
              <a:buFont typeface="Arial" panose="020B0604020202020204" pitchFamily="34" charset="0"/>
              <a:buChar char="•"/>
            </a:pPr>
            <a:r>
              <a:rPr lang="en-US" dirty="0"/>
              <a:t>US vs Non-US</a:t>
            </a:r>
          </a:p>
        </p:txBody>
      </p:sp>
      <p:sp>
        <p:nvSpPr>
          <p:cNvPr id="4" name="Footer Placeholder 3"/>
          <p:cNvSpPr>
            <a:spLocks noGrp="1"/>
          </p:cNvSpPr>
          <p:nvPr>
            <p:ph type="ftr" sz="quarter" idx="10"/>
          </p:nvPr>
        </p:nvSpPr>
        <p:spPr/>
        <p:txBody>
          <a:bodyPr/>
          <a:lstStyle/>
          <a:p>
            <a:r>
              <a:rPr lang="en-US" dirty="0"/>
              <a:t>Rui Dai, Ph.D. CFA</a:t>
            </a:r>
          </a:p>
        </p:txBody>
      </p:sp>
      <p:sp>
        <p:nvSpPr>
          <p:cNvPr id="5" name="Slide Number Placeholder 4"/>
          <p:cNvSpPr>
            <a:spLocks noGrp="1"/>
          </p:cNvSpPr>
          <p:nvPr>
            <p:ph type="sldNum" sz="quarter" idx="11"/>
          </p:nvPr>
        </p:nvSpPr>
        <p:spPr/>
        <p:txBody>
          <a:bodyPr/>
          <a:lstStyle/>
          <a:p>
            <a:fld id="{DD253308-F9C5-4FCB-8415-6DEE77C16A35}" type="slidenum">
              <a:rPr lang="en-US" smtClean="0"/>
              <a:pPr/>
              <a:t>6</a:t>
            </a:fld>
            <a:endParaRPr lang="en-US"/>
          </a:p>
        </p:txBody>
      </p:sp>
      <p:grpSp>
        <p:nvGrpSpPr>
          <p:cNvPr id="17" name="Group 16"/>
          <p:cNvGrpSpPr/>
          <p:nvPr/>
        </p:nvGrpSpPr>
        <p:grpSpPr>
          <a:xfrm>
            <a:off x="4490016" y="1662685"/>
            <a:ext cx="2845276" cy="3611955"/>
            <a:chOff x="6096000" y="-57035"/>
            <a:chExt cx="2845276" cy="3611955"/>
          </a:xfrm>
        </p:grpSpPr>
        <p:grpSp>
          <p:nvGrpSpPr>
            <p:cNvPr id="11" name="Group 10"/>
            <p:cNvGrpSpPr/>
            <p:nvPr/>
          </p:nvGrpSpPr>
          <p:grpSpPr>
            <a:xfrm>
              <a:off x="7156019" y="1310108"/>
              <a:ext cx="1785257" cy="1787467"/>
              <a:chOff x="4996542" y="1567542"/>
              <a:chExt cx="1785257" cy="1787467"/>
            </a:xfrm>
          </p:grpSpPr>
          <p:sp>
            <p:nvSpPr>
              <p:cNvPr id="7" name="Rectangle 6"/>
              <p:cNvSpPr/>
              <p:nvPr/>
            </p:nvSpPr>
            <p:spPr>
              <a:xfrm>
                <a:off x="4996542" y="1567542"/>
                <a:ext cx="881743" cy="88174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5900055" y="1567542"/>
                <a:ext cx="881743" cy="88174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4996542" y="2473266"/>
                <a:ext cx="881743"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5900056" y="2473263"/>
                <a:ext cx="881743"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p:cNvSpPr txBox="1"/>
            <p:nvPr/>
          </p:nvSpPr>
          <p:spPr>
            <a:xfrm>
              <a:off x="6335486" y="1635561"/>
              <a:ext cx="593432" cy="338554"/>
            </a:xfrm>
            <a:prstGeom prst="rect">
              <a:avLst/>
            </a:prstGeom>
            <a:noFill/>
          </p:spPr>
          <p:txBody>
            <a:bodyPr wrap="none" rtlCol="0">
              <a:spAutoFit/>
            </a:bodyPr>
            <a:lstStyle/>
            <a:p>
              <a:r>
                <a:rPr lang="en-US" sz="1600" dirty="0"/>
                <a:t>EPS</a:t>
              </a:r>
            </a:p>
          </p:txBody>
        </p:sp>
        <p:sp>
          <p:nvSpPr>
            <p:cNvPr id="13" name="TextBox 12"/>
            <p:cNvSpPr txBox="1"/>
            <p:nvPr/>
          </p:nvSpPr>
          <p:spPr>
            <a:xfrm>
              <a:off x="6096000" y="2496100"/>
              <a:ext cx="1083289" cy="338554"/>
            </a:xfrm>
            <a:prstGeom prst="rect">
              <a:avLst/>
            </a:prstGeom>
            <a:noFill/>
          </p:spPr>
          <p:txBody>
            <a:bodyPr wrap="square" rtlCol="0">
              <a:spAutoFit/>
            </a:bodyPr>
            <a:lstStyle/>
            <a:p>
              <a:r>
                <a:rPr lang="en-US" sz="1600" dirty="0"/>
                <a:t>Non-EPS</a:t>
              </a:r>
            </a:p>
          </p:txBody>
        </p:sp>
        <p:sp>
          <p:nvSpPr>
            <p:cNvPr id="14" name="TextBox 13"/>
            <p:cNvSpPr txBox="1"/>
            <p:nvPr/>
          </p:nvSpPr>
          <p:spPr>
            <a:xfrm rot="18330623">
              <a:off x="7120251" y="508452"/>
              <a:ext cx="981359" cy="338554"/>
            </a:xfrm>
            <a:prstGeom prst="rect">
              <a:avLst/>
            </a:prstGeom>
            <a:noFill/>
          </p:spPr>
          <p:txBody>
            <a:bodyPr wrap="none" rtlCol="0">
              <a:spAutoFit/>
            </a:bodyPr>
            <a:lstStyle/>
            <a:p>
              <a:r>
                <a:rPr lang="en-US" sz="1600" dirty="0"/>
                <a:t>Adjusted</a:t>
              </a:r>
            </a:p>
          </p:txBody>
        </p:sp>
        <p:sp>
          <p:nvSpPr>
            <p:cNvPr id="15" name="TextBox 14"/>
            <p:cNvSpPr txBox="1"/>
            <p:nvPr/>
          </p:nvSpPr>
          <p:spPr>
            <a:xfrm rot="18330623">
              <a:off x="7787709" y="486383"/>
              <a:ext cx="1425390" cy="338554"/>
            </a:xfrm>
            <a:prstGeom prst="rect">
              <a:avLst/>
            </a:prstGeom>
            <a:noFill/>
          </p:spPr>
          <p:txBody>
            <a:bodyPr wrap="none" rtlCol="0">
              <a:spAutoFit/>
            </a:bodyPr>
            <a:lstStyle/>
            <a:p>
              <a:r>
                <a:rPr lang="en-US" sz="1600" dirty="0"/>
                <a:t>Non-Adjusted</a:t>
              </a:r>
            </a:p>
          </p:txBody>
        </p:sp>
        <p:sp>
          <p:nvSpPr>
            <p:cNvPr id="16" name="TextBox 15"/>
            <p:cNvSpPr txBox="1"/>
            <p:nvPr/>
          </p:nvSpPr>
          <p:spPr>
            <a:xfrm>
              <a:off x="7518210" y="3185588"/>
              <a:ext cx="1031051" cy="369332"/>
            </a:xfrm>
            <a:prstGeom prst="rect">
              <a:avLst/>
            </a:prstGeom>
            <a:noFill/>
          </p:spPr>
          <p:txBody>
            <a:bodyPr wrap="none" rtlCol="0">
              <a:spAutoFit/>
            </a:bodyPr>
            <a:lstStyle/>
            <a:p>
              <a:r>
                <a:rPr lang="en-US" u="sng" dirty="0"/>
                <a:t>Detailed</a:t>
              </a:r>
            </a:p>
          </p:txBody>
        </p:sp>
      </p:grpSp>
      <p:grpSp>
        <p:nvGrpSpPr>
          <p:cNvPr id="18" name="Group 17"/>
          <p:cNvGrpSpPr/>
          <p:nvPr/>
        </p:nvGrpSpPr>
        <p:grpSpPr>
          <a:xfrm>
            <a:off x="8245406" y="1696914"/>
            <a:ext cx="2845276" cy="3611955"/>
            <a:chOff x="6096000" y="-57035"/>
            <a:chExt cx="2845276" cy="3611955"/>
          </a:xfrm>
        </p:grpSpPr>
        <p:grpSp>
          <p:nvGrpSpPr>
            <p:cNvPr id="19" name="Group 18"/>
            <p:cNvGrpSpPr/>
            <p:nvPr/>
          </p:nvGrpSpPr>
          <p:grpSpPr>
            <a:xfrm>
              <a:off x="7156019" y="1310108"/>
              <a:ext cx="1785257" cy="1787467"/>
              <a:chOff x="4996542" y="1567542"/>
              <a:chExt cx="1785257" cy="1787467"/>
            </a:xfrm>
          </p:grpSpPr>
          <p:sp>
            <p:nvSpPr>
              <p:cNvPr id="25" name="Rectangle 24"/>
              <p:cNvSpPr/>
              <p:nvPr/>
            </p:nvSpPr>
            <p:spPr>
              <a:xfrm>
                <a:off x="4996542" y="1567542"/>
                <a:ext cx="881743" cy="88174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900055" y="1567542"/>
                <a:ext cx="881743" cy="88174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996542" y="2473266"/>
                <a:ext cx="881743"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900056" y="2473263"/>
                <a:ext cx="881743" cy="881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p:cNvSpPr txBox="1"/>
            <p:nvPr/>
          </p:nvSpPr>
          <p:spPr>
            <a:xfrm>
              <a:off x="6335486" y="1635561"/>
              <a:ext cx="593432" cy="338554"/>
            </a:xfrm>
            <a:prstGeom prst="rect">
              <a:avLst/>
            </a:prstGeom>
            <a:noFill/>
          </p:spPr>
          <p:txBody>
            <a:bodyPr wrap="none" rtlCol="0">
              <a:spAutoFit/>
            </a:bodyPr>
            <a:lstStyle/>
            <a:p>
              <a:r>
                <a:rPr lang="en-US" sz="1600" dirty="0"/>
                <a:t>EPS</a:t>
              </a:r>
            </a:p>
          </p:txBody>
        </p:sp>
        <p:sp>
          <p:nvSpPr>
            <p:cNvPr id="21" name="TextBox 20"/>
            <p:cNvSpPr txBox="1"/>
            <p:nvPr/>
          </p:nvSpPr>
          <p:spPr>
            <a:xfrm>
              <a:off x="6096000" y="2496100"/>
              <a:ext cx="1083289" cy="338554"/>
            </a:xfrm>
            <a:prstGeom prst="rect">
              <a:avLst/>
            </a:prstGeom>
            <a:noFill/>
          </p:spPr>
          <p:txBody>
            <a:bodyPr wrap="square" rtlCol="0">
              <a:spAutoFit/>
            </a:bodyPr>
            <a:lstStyle/>
            <a:p>
              <a:r>
                <a:rPr lang="en-US" sz="1600" dirty="0"/>
                <a:t>Non-EPS</a:t>
              </a:r>
            </a:p>
          </p:txBody>
        </p:sp>
        <p:sp>
          <p:nvSpPr>
            <p:cNvPr id="22" name="TextBox 21"/>
            <p:cNvSpPr txBox="1"/>
            <p:nvPr/>
          </p:nvSpPr>
          <p:spPr>
            <a:xfrm rot="18330623">
              <a:off x="7120251" y="508452"/>
              <a:ext cx="981359" cy="338554"/>
            </a:xfrm>
            <a:prstGeom prst="rect">
              <a:avLst/>
            </a:prstGeom>
            <a:noFill/>
          </p:spPr>
          <p:txBody>
            <a:bodyPr wrap="none" rtlCol="0">
              <a:spAutoFit/>
            </a:bodyPr>
            <a:lstStyle/>
            <a:p>
              <a:r>
                <a:rPr lang="en-US" sz="1600" dirty="0"/>
                <a:t>Adjusted</a:t>
              </a:r>
            </a:p>
          </p:txBody>
        </p:sp>
        <p:sp>
          <p:nvSpPr>
            <p:cNvPr id="23" name="TextBox 22"/>
            <p:cNvSpPr txBox="1"/>
            <p:nvPr/>
          </p:nvSpPr>
          <p:spPr>
            <a:xfrm rot="18330623">
              <a:off x="7787709" y="486383"/>
              <a:ext cx="1425390" cy="338554"/>
            </a:xfrm>
            <a:prstGeom prst="rect">
              <a:avLst/>
            </a:prstGeom>
            <a:noFill/>
          </p:spPr>
          <p:txBody>
            <a:bodyPr wrap="none" rtlCol="0">
              <a:spAutoFit/>
            </a:bodyPr>
            <a:lstStyle/>
            <a:p>
              <a:r>
                <a:rPr lang="en-US" sz="1600" dirty="0"/>
                <a:t>Non-Adjusted</a:t>
              </a:r>
            </a:p>
          </p:txBody>
        </p:sp>
        <p:sp>
          <p:nvSpPr>
            <p:cNvPr id="24" name="TextBox 23"/>
            <p:cNvSpPr txBox="1"/>
            <p:nvPr/>
          </p:nvSpPr>
          <p:spPr>
            <a:xfrm>
              <a:off x="7365808" y="3185588"/>
              <a:ext cx="1338828" cy="369332"/>
            </a:xfrm>
            <a:prstGeom prst="rect">
              <a:avLst/>
            </a:prstGeom>
            <a:noFill/>
          </p:spPr>
          <p:txBody>
            <a:bodyPr wrap="none" rtlCol="0">
              <a:spAutoFit/>
            </a:bodyPr>
            <a:lstStyle/>
            <a:p>
              <a:r>
                <a:rPr lang="en-US" u="sng" dirty="0"/>
                <a:t>Consensus</a:t>
              </a:r>
            </a:p>
          </p:txBody>
        </p:sp>
      </p:grpSp>
    </p:spTree>
    <p:extLst>
      <p:ext uri="{BB962C8B-B14F-4D97-AF65-F5344CB8AC3E}">
        <p14:creationId xmlns:p14="http://schemas.microsoft.com/office/powerpoint/2010/main" val="2729214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0131"/>
          </a:xfrm>
        </p:spPr>
        <p:txBody>
          <a:bodyPr/>
          <a:lstStyle/>
          <a:p>
            <a:r>
              <a:rPr lang="en-US" dirty="0"/>
              <a:t>I/B/E/S Estimates Data Collection</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dirty="0"/>
              <a:t>3,000+ estimators(brokers) contribute data to I/B/E/S from the largest global houses to regional and local brokers, totaling over 30,000 individual analysts.</a:t>
            </a:r>
          </a:p>
          <a:p>
            <a:pPr marL="342900"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dirty="0"/>
              <a:t>Company actuals are collected from multiple newswire feeds, press releases, company websites and public filings.</a:t>
            </a:r>
          </a:p>
          <a:p>
            <a:pPr marL="342900"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dirty="0"/>
              <a:t>Detailed estimates are collected each day as they are released by analysts. Summary history consists of chronological snapshots of consensus level data taken on a monthly basis.</a:t>
            </a:r>
          </a:p>
        </p:txBody>
      </p:sp>
      <p:sp>
        <p:nvSpPr>
          <p:cNvPr id="4" name="Footer Placeholder 3"/>
          <p:cNvSpPr>
            <a:spLocks noGrp="1"/>
          </p:cNvSpPr>
          <p:nvPr>
            <p:ph type="ftr" sz="quarter" idx="10"/>
          </p:nvPr>
        </p:nvSpPr>
        <p:spPr/>
        <p:txBody>
          <a:bodyPr/>
          <a:lstStyle/>
          <a:p>
            <a:r>
              <a:rPr lang="en-US" dirty="0"/>
              <a:t>Rui Dai, Ph.D. CFA</a:t>
            </a:r>
          </a:p>
        </p:txBody>
      </p:sp>
      <p:sp>
        <p:nvSpPr>
          <p:cNvPr id="5" name="Slide Number Placeholder 4"/>
          <p:cNvSpPr>
            <a:spLocks noGrp="1"/>
          </p:cNvSpPr>
          <p:nvPr>
            <p:ph type="sldNum" sz="quarter" idx="11"/>
          </p:nvPr>
        </p:nvSpPr>
        <p:spPr/>
        <p:txBody>
          <a:bodyPr/>
          <a:lstStyle/>
          <a:p>
            <a:fld id="{DD253308-F9C5-4FCB-8415-6DEE77C16A35}" type="slidenum">
              <a:rPr lang="en-US" smtClean="0"/>
              <a:pPr/>
              <a:t>7</a:t>
            </a:fld>
            <a:endParaRPr lang="en-US"/>
          </a:p>
        </p:txBody>
      </p:sp>
    </p:spTree>
    <p:extLst>
      <p:ext uri="{BB962C8B-B14F-4D97-AF65-F5344CB8AC3E}">
        <p14:creationId xmlns:p14="http://schemas.microsoft.com/office/powerpoint/2010/main" val="347485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Identifier System</a:t>
            </a:r>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Permanent ID: </a:t>
            </a:r>
          </a:p>
          <a:p>
            <a:pPr marL="800100" lvl="1" indent="-342900">
              <a:buFont typeface="Arial" panose="020B0604020202020204" pitchFamily="34" charset="0"/>
              <a:buChar char="•"/>
            </a:pPr>
            <a:r>
              <a:rPr lang="en-US" dirty="0"/>
              <a:t>I/B/E/S ticker, denoted as 'TICKER', is a unique identifier assigned to </a:t>
            </a:r>
            <a:r>
              <a:rPr lang="en-US" u="sng" dirty="0"/>
              <a:t>each security</a:t>
            </a:r>
            <a:r>
              <a:rPr lang="en-US" dirty="0"/>
              <a:t> that is consistent throughout I/B/E/S History. </a:t>
            </a:r>
          </a:p>
          <a:p>
            <a:pPr marL="800100" lvl="1"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dirty="0"/>
              <a:t>Security ID: </a:t>
            </a:r>
          </a:p>
          <a:p>
            <a:pPr marL="800100" lvl="1" indent="-342900">
              <a:buFont typeface="Arial" panose="020B0604020202020204" pitchFamily="34" charset="0"/>
              <a:buChar char="•"/>
            </a:pPr>
            <a:r>
              <a:rPr lang="en-US" dirty="0"/>
              <a:t>CUSIP/SEDOL data field contain historical CUSIP, or SEDOL when CUSIP is not available. </a:t>
            </a:r>
          </a:p>
          <a:p>
            <a:pPr marL="800100" lvl="1"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dirty="0"/>
              <a:t>Link I/B/E/S and Other databases</a:t>
            </a:r>
          </a:p>
          <a:p>
            <a:pPr marL="800100" lvl="1" indent="-342900">
              <a:buFont typeface="Arial" panose="020B0604020202020204" pitchFamily="34" charset="0"/>
              <a:buChar char="•"/>
            </a:pPr>
            <a:r>
              <a:rPr lang="en-US" dirty="0"/>
              <a:t>See the programing guide on </a:t>
            </a:r>
            <a:r>
              <a:rPr lang="en-US" i="1" u="sng" dirty="0"/>
              <a:t>linking I/B/E/S with CRSP and </a:t>
            </a:r>
            <a:r>
              <a:rPr lang="en-US" i="1" u="sng" dirty="0" err="1"/>
              <a:t>Compustat</a:t>
            </a:r>
            <a:endParaRPr lang="en-US" i="1" u="sng" dirty="0"/>
          </a:p>
        </p:txBody>
      </p:sp>
      <p:sp>
        <p:nvSpPr>
          <p:cNvPr id="4" name="Footer Placeholder 3"/>
          <p:cNvSpPr>
            <a:spLocks noGrp="1"/>
          </p:cNvSpPr>
          <p:nvPr>
            <p:ph type="ftr" sz="quarter" idx="10"/>
          </p:nvPr>
        </p:nvSpPr>
        <p:spPr/>
        <p:txBody>
          <a:bodyPr/>
          <a:lstStyle/>
          <a:p>
            <a:r>
              <a:rPr lang="en-US" dirty="0"/>
              <a:t>Rui Dai, Ph.D. CFA</a:t>
            </a:r>
          </a:p>
        </p:txBody>
      </p:sp>
      <p:sp>
        <p:nvSpPr>
          <p:cNvPr id="5" name="Slide Number Placeholder 4"/>
          <p:cNvSpPr>
            <a:spLocks noGrp="1"/>
          </p:cNvSpPr>
          <p:nvPr>
            <p:ph type="sldNum" sz="quarter" idx="11"/>
          </p:nvPr>
        </p:nvSpPr>
        <p:spPr/>
        <p:txBody>
          <a:bodyPr/>
          <a:lstStyle/>
          <a:p>
            <a:fld id="{DD253308-F9C5-4FCB-8415-6DEE77C16A35}" type="slidenum">
              <a:rPr lang="en-US" smtClean="0"/>
              <a:pPr/>
              <a:t>8</a:t>
            </a:fld>
            <a:endParaRPr lang="en-US"/>
          </a:p>
        </p:txBody>
      </p:sp>
    </p:spTree>
    <p:extLst>
      <p:ext uri="{BB962C8B-B14F-4D97-AF65-F5344CB8AC3E}">
        <p14:creationId xmlns:p14="http://schemas.microsoft.com/office/powerpoint/2010/main" val="3375067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I/B/E/S Jargon</a:t>
            </a:r>
          </a:p>
        </p:txBody>
      </p:sp>
      <p:sp>
        <p:nvSpPr>
          <p:cNvPr id="3" name="Content Placeholder 2"/>
          <p:cNvSpPr>
            <a:spLocks noGrp="1"/>
          </p:cNvSpPr>
          <p:nvPr>
            <p:ph idx="1"/>
          </p:nvPr>
        </p:nvSpPr>
        <p:spPr>
          <a:xfrm>
            <a:off x="838200" y="1310107"/>
            <a:ext cx="10515600" cy="4611721"/>
          </a:xfrm>
        </p:spPr>
        <p:txBody>
          <a:bodyPr>
            <a:normAutofit/>
          </a:bodyPr>
          <a:lstStyle/>
          <a:p>
            <a:pPr marL="342900" indent="-342900">
              <a:buFont typeface="Arial" panose="020B0604020202020204" pitchFamily="34" charset="0"/>
              <a:buChar char="•"/>
            </a:pPr>
            <a:r>
              <a:rPr lang="en-US" dirty="0"/>
              <a:t>Parties:</a:t>
            </a:r>
          </a:p>
          <a:p>
            <a:pPr marL="800100" lvl="1" indent="-342900">
              <a:buFont typeface="Arial" panose="020B0604020202020204" pitchFamily="34" charset="0"/>
              <a:buChar char="•"/>
            </a:pPr>
            <a:r>
              <a:rPr lang="en-US" dirty="0"/>
              <a:t>Estimator: Sell-side institution or contributor (mostly broker house)</a:t>
            </a:r>
          </a:p>
          <a:p>
            <a:pPr marL="800100" lvl="1" indent="-342900">
              <a:buFont typeface="Arial" panose="020B0604020202020204" pitchFamily="34" charset="0"/>
              <a:buChar char="•"/>
            </a:pPr>
            <a:r>
              <a:rPr lang="en-US" dirty="0"/>
              <a:t>Analyst: analyst who makes the forecast and work for sell-side institution</a:t>
            </a:r>
          </a:p>
          <a:p>
            <a:pPr marL="342900" indent="-342900">
              <a:buFont typeface="Arial" panose="020B0604020202020204" pitchFamily="34" charset="0"/>
              <a:buChar char="•"/>
            </a:pPr>
            <a:r>
              <a:rPr lang="en-US" dirty="0"/>
              <a:t>Indicators:</a:t>
            </a:r>
          </a:p>
          <a:p>
            <a:pPr marL="800100" lvl="1" indent="-342900">
              <a:buFont typeface="Arial" panose="020B0604020202020204" pitchFamily="34" charset="0"/>
              <a:buChar char="•"/>
            </a:pPr>
            <a:r>
              <a:rPr lang="en-US" dirty="0"/>
              <a:t>Forecast Period Indicator (FPI): a code to identify estimates for forecasting period </a:t>
            </a:r>
          </a:p>
          <a:p>
            <a:pPr marL="1257300" lvl="2" indent="-342900">
              <a:buFont typeface="Arial" panose="020B0604020202020204" pitchFamily="34" charset="0"/>
              <a:buChar char="•"/>
            </a:pPr>
            <a:r>
              <a:rPr lang="en-US" dirty="0"/>
              <a:t>e.g. 6: Next Fiscal Quarter and 1: Next Fiscal Year</a:t>
            </a:r>
          </a:p>
          <a:p>
            <a:pPr marL="800100" lvl="1" indent="-342900">
              <a:buFont typeface="Arial" panose="020B0604020202020204" pitchFamily="34" charset="0"/>
              <a:buChar char="•"/>
            </a:pPr>
            <a:r>
              <a:rPr lang="en-US" dirty="0"/>
              <a:t>Primary/Diluted Indicator (PDI):  share base selected for a company</a:t>
            </a:r>
          </a:p>
          <a:p>
            <a:pPr marL="800100" lvl="1" indent="-342900">
              <a:buFont typeface="Arial" panose="020B0604020202020204" pitchFamily="34" charset="0"/>
              <a:buChar char="•"/>
            </a:pPr>
            <a:r>
              <a:rPr lang="en-US" dirty="0"/>
              <a:t>Primary/Diluted Flag (PDF):  share base selected for an estimate</a:t>
            </a:r>
          </a:p>
          <a:p>
            <a:pPr marL="342900" indent="-342900">
              <a:buFont typeface="Arial" panose="020B0604020202020204" pitchFamily="34" charset="0"/>
              <a:buChar char="•"/>
            </a:pPr>
            <a:endParaRPr lang="en-US" dirty="0"/>
          </a:p>
        </p:txBody>
      </p:sp>
      <p:sp>
        <p:nvSpPr>
          <p:cNvPr id="4" name="Footer Placeholder 3"/>
          <p:cNvSpPr>
            <a:spLocks noGrp="1"/>
          </p:cNvSpPr>
          <p:nvPr>
            <p:ph type="ftr" sz="quarter" idx="10"/>
          </p:nvPr>
        </p:nvSpPr>
        <p:spPr/>
        <p:txBody>
          <a:bodyPr/>
          <a:lstStyle/>
          <a:p>
            <a:r>
              <a:rPr lang="en-US" dirty="0"/>
              <a:t>Rui Dai, Ph.D. CFA</a:t>
            </a:r>
          </a:p>
        </p:txBody>
      </p:sp>
      <p:sp>
        <p:nvSpPr>
          <p:cNvPr id="5" name="Slide Number Placeholder 4"/>
          <p:cNvSpPr>
            <a:spLocks noGrp="1"/>
          </p:cNvSpPr>
          <p:nvPr>
            <p:ph type="sldNum" sz="quarter" idx="11"/>
          </p:nvPr>
        </p:nvSpPr>
        <p:spPr/>
        <p:txBody>
          <a:bodyPr/>
          <a:lstStyle/>
          <a:p>
            <a:fld id="{DD253308-F9C5-4FCB-8415-6DEE77C16A35}" type="slidenum">
              <a:rPr lang="en-US" smtClean="0"/>
              <a:pPr/>
              <a:t>9</a:t>
            </a:fld>
            <a:endParaRPr lang="en-US"/>
          </a:p>
        </p:txBody>
      </p:sp>
    </p:spTree>
    <p:extLst>
      <p:ext uri="{BB962C8B-B14F-4D97-AF65-F5344CB8AC3E}">
        <p14:creationId xmlns:p14="http://schemas.microsoft.com/office/powerpoint/2010/main" val="1819226710"/>
      </p:ext>
    </p:extLst>
  </p:cSld>
  <p:clrMapOvr>
    <a:masterClrMapping/>
  </p:clrMapOvr>
</p:sld>
</file>

<file path=ppt/theme/theme1.xml><?xml version="1.0" encoding="utf-8"?>
<a:theme xmlns:a="http://schemas.openxmlformats.org/drawingml/2006/main" name="Wharton 2016 16:9">
  <a:themeElements>
    <a:clrScheme name="Wharton 2016">
      <a:dk1>
        <a:srgbClr val="2D2C41"/>
      </a:dk1>
      <a:lt1>
        <a:srgbClr val="FFFFFF"/>
      </a:lt1>
      <a:dk2>
        <a:srgbClr val="004785"/>
      </a:dk2>
      <a:lt2>
        <a:srgbClr val="EEEDEA"/>
      </a:lt2>
      <a:accent1>
        <a:srgbClr val="004785"/>
      </a:accent1>
      <a:accent2>
        <a:srgbClr val="A90533"/>
      </a:accent2>
      <a:accent3>
        <a:srgbClr val="026CB5"/>
      </a:accent3>
      <a:accent4>
        <a:srgbClr val="06AAFC"/>
      </a:accent4>
      <a:accent5>
        <a:srgbClr val="96227D"/>
      </a:accent5>
      <a:accent6>
        <a:srgbClr val="D7BC6A"/>
      </a:accent6>
      <a:hlink>
        <a:srgbClr val="06AAFC"/>
      </a:hlink>
      <a:folHlink>
        <a:srgbClr val="06AAFC"/>
      </a:folHlink>
    </a:clrScheme>
    <a:fontScheme name="Wharton 201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Theme_4x3</Template>
  <TotalTime>3606</TotalTime>
  <Words>3601</Words>
  <Application>Microsoft Macintosh PowerPoint</Application>
  <PresentationFormat>Widescreen</PresentationFormat>
  <Paragraphs>706</Paragraphs>
  <Slides>27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Cambria Math</vt:lpstr>
      <vt:lpstr>Garamond</vt:lpstr>
      <vt:lpstr>Microsoft Sans Serif</vt:lpstr>
      <vt:lpstr>Times New Roman</vt:lpstr>
      <vt:lpstr>Wharton 2016 16:9</vt:lpstr>
      <vt:lpstr>I/B/E/S @WRDS 101</vt:lpstr>
      <vt:lpstr>PowerPoint Presentation</vt:lpstr>
      <vt:lpstr>Part I: Introduction</vt:lpstr>
      <vt:lpstr>Institutional Brokers' Estimate System (I/B/E/S)</vt:lpstr>
      <vt:lpstr>Frequently used I/B/E/S data</vt:lpstr>
      <vt:lpstr>I/B/E/S Estimates Data Categories</vt:lpstr>
      <vt:lpstr>I/B/E/S Estimates Data Collection</vt:lpstr>
      <vt:lpstr>Identifier System</vt:lpstr>
      <vt:lpstr>I/B/E/S Jargon</vt:lpstr>
      <vt:lpstr>Forecasting Time Lines</vt:lpstr>
      <vt:lpstr>Data Example</vt:lpstr>
      <vt:lpstr>Accounting Background: Street Numbers</vt:lpstr>
      <vt:lpstr>Street Numbers v.s. GAAP</vt:lpstr>
      <vt:lpstr>Part II: Empirical Research Guide</vt:lpstr>
      <vt:lpstr>Rounding Issues in I/B/E/S Adjusted Summary Data</vt:lpstr>
      <vt:lpstr>Rounding Issues Implication</vt:lpstr>
      <vt:lpstr>Potential Solutions for Rounding Issue (Solution 1) </vt:lpstr>
      <vt:lpstr>Potential Solutions for Rounding Issue (Solution 2)</vt:lpstr>
      <vt:lpstr>Rewriting History</vt:lpstr>
      <vt:lpstr>Vanishing History</vt:lpstr>
      <vt:lpstr>Institutional Background </vt:lpstr>
      <vt:lpstr>Encrypted History (Bad News for Academia) </vt:lpstr>
      <vt:lpstr>Encrypted History (Cont.)</vt:lpstr>
      <vt:lpstr>Takeaways </vt:lpstr>
      <vt:lpstr>PowerPoint Presentation</vt:lpstr>
      <vt:lpstr>Appendix I: Recreating Summary Statistics from Detailed File</vt:lpstr>
      <vt:lpstr>Rounding Issues in I/B/E/S Adjusted Data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Byers</dc:creator>
  <cp:lastModifiedBy>Dai, Rui</cp:lastModifiedBy>
  <cp:revision>211</cp:revision>
  <dcterms:created xsi:type="dcterms:W3CDTF">2016-03-10T13:41:29Z</dcterms:created>
  <dcterms:modified xsi:type="dcterms:W3CDTF">2020-05-10T22:45:44Z</dcterms:modified>
</cp:coreProperties>
</file>