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6" r:id="rId4"/>
    <p:sldId id="278" r:id="rId5"/>
    <p:sldId id="280" r:id="rId6"/>
    <p:sldId id="279" r:id="rId7"/>
    <p:sldId id="281" r:id="rId8"/>
    <p:sldId id="287" r:id="rId9"/>
    <p:sldId id="288" r:id="rId10"/>
    <p:sldId id="289" r:id="rId11"/>
    <p:sldId id="291" r:id="rId12"/>
    <p:sldId id="290" r:id="rId13"/>
    <p:sldId id="282" r:id="rId14"/>
    <p:sldId id="283" r:id="rId15"/>
    <p:sldId id="284" r:id="rId16"/>
    <p:sldId id="286" r:id="rId17"/>
    <p:sldId id="292" r:id="rId18"/>
    <p:sldId id="293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32" autoAdjust="0"/>
  </p:normalViewPr>
  <p:slideViewPr>
    <p:cSldViewPr>
      <p:cViewPr varScale="1">
        <p:scale>
          <a:sx n="53" d="100"/>
          <a:sy n="53" d="100"/>
        </p:scale>
        <p:origin x="-8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1752-5105-4294-8EA3-C06CAB8CCB2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4140-6FB9-4873-8269-117BF360D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D4140-6FB9-4873-8269-117BF360DC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rcos.c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.ocks.org/mbostock/406200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ircos.c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.ocks.org/mbostock/406200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dirty="0" smtClean="0"/>
              <a:t>-based Graph </a:t>
            </a:r>
            <a:r>
              <a:rPr lang="en-US" dirty="0"/>
              <a:t>D</a:t>
            </a:r>
            <a:r>
              <a:rPr lang="en-US" dirty="0" smtClean="0"/>
              <a:t>rawing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7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Renderer</a:t>
            </a:r>
          </a:p>
          <a:p>
            <a:r>
              <a:rPr lang="en-US" dirty="0"/>
              <a:t> </a:t>
            </a:r>
            <a:r>
              <a:rPr lang="en-US" dirty="0" err="1" smtClean="0"/>
              <a:t>Layout.ForceDirected.prototype.start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6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SVG</a:t>
            </a:r>
          </a:p>
          <a:p>
            <a:r>
              <a:rPr lang="en-US" dirty="0" smtClean="0"/>
              <a:t>Other libraries</a:t>
            </a:r>
          </a:p>
          <a:p>
            <a:pPr lvl="1"/>
            <a:r>
              <a:rPr lang="en-US" dirty="0" err="1" smtClean="0"/>
              <a:t>Rapael</a:t>
            </a:r>
            <a:endParaRPr lang="en-US" dirty="0" smtClean="0"/>
          </a:p>
          <a:p>
            <a:pPr lvl="2"/>
            <a:r>
              <a:rPr lang="en-US" dirty="0" smtClean="0"/>
              <a:t>SVG for modern browsers</a:t>
            </a:r>
          </a:p>
          <a:p>
            <a:pPr lvl="2"/>
            <a:r>
              <a:rPr lang="en-US" dirty="0" smtClean="0"/>
              <a:t>VML for IE6-8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9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Use springy.js to generate vertices positions</a:t>
            </a:r>
          </a:p>
          <a:p>
            <a:pPr lvl="1"/>
            <a:r>
              <a:rPr lang="en-US" dirty="0" smtClean="0"/>
              <a:t>Use D3.js to draw SVG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0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Graph Visualization Software</a:t>
            </a:r>
          </a:p>
          <a:p>
            <a:pPr lvl="1"/>
            <a:r>
              <a:rPr lang="en-US" dirty="0"/>
              <a:t>Made by AT&amp;T Bell Laboratories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GUI tools, CMD tools, Library</a:t>
            </a:r>
          </a:p>
          <a:p>
            <a:pPr lvl="1"/>
            <a:r>
              <a:rPr lang="en-US" dirty="0" smtClean="0"/>
              <a:t>Support many layouts</a:t>
            </a:r>
          </a:p>
          <a:p>
            <a:pPr lvl="1"/>
            <a:r>
              <a:rPr lang="en-US" dirty="0" smtClean="0"/>
              <a:t>Export formats</a:t>
            </a:r>
          </a:p>
          <a:p>
            <a:pPr lvl="2"/>
            <a:r>
              <a:rPr lang="en-US" altLang="zh-CN" dirty="0" smtClean="0"/>
              <a:t>SVG</a:t>
            </a:r>
          </a:p>
          <a:p>
            <a:pPr lvl="2"/>
            <a:r>
              <a:rPr lang="en-US" altLang="zh-CN" dirty="0" smtClean="0"/>
              <a:t>PDF</a:t>
            </a:r>
          </a:p>
          <a:p>
            <a:pPr lvl="2"/>
            <a:r>
              <a:rPr lang="en-US" altLang="zh-CN" dirty="0" smtClean="0"/>
              <a:t>PNG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Layouts of </a:t>
            </a:r>
            <a:r>
              <a:rPr lang="en-US" dirty="0" err="1" smtClean="0"/>
              <a:t>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</a:t>
            </a:r>
          </a:p>
          <a:p>
            <a:pPr lvl="1"/>
            <a:r>
              <a:rPr lang="en-US" dirty="0" smtClean="0"/>
              <a:t>Layered</a:t>
            </a:r>
          </a:p>
          <a:p>
            <a:pPr lvl="1"/>
            <a:r>
              <a:rPr lang="en-US" dirty="0" smtClean="0"/>
              <a:t>For directed graph</a:t>
            </a:r>
          </a:p>
          <a:p>
            <a:r>
              <a:rPr lang="en-US" dirty="0" err="1" smtClean="0"/>
              <a:t>Twopi</a:t>
            </a:r>
            <a:r>
              <a:rPr lang="en-US" dirty="0"/>
              <a:t> </a:t>
            </a:r>
            <a:r>
              <a:rPr lang="en-US" dirty="0" smtClean="0"/>
              <a:t>– radical layout</a:t>
            </a:r>
          </a:p>
          <a:p>
            <a:r>
              <a:rPr lang="en-US" dirty="0" err="1" smtClean="0"/>
              <a:t>Circo</a:t>
            </a:r>
            <a:r>
              <a:rPr lang="en-US" dirty="0" smtClean="0"/>
              <a:t> – circular layout</a:t>
            </a:r>
          </a:p>
          <a:p>
            <a:r>
              <a:rPr lang="en-US" dirty="0" smtClean="0"/>
              <a:t>Patchwork – tree layout</a:t>
            </a:r>
          </a:p>
          <a:p>
            <a:r>
              <a:rPr lang="en-US" dirty="0" err="1" smtClean="0"/>
              <a:t>Neato</a:t>
            </a:r>
            <a:r>
              <a:rPr lang="en-US" dirty="0" smtClean="0"/>
              <a:t>, </a:t>
            </a:r>
            <a:r>
              <a:rPr lang="en-US" dirty="0" err="1" smtClean="0"/>
              <a:t>fdp</a:t>
            </a:r>
            <a:r>
              <a:rPr lang="en-US" dirty="0" smtClean="0"/>
              <a:t>, </a:t>
            </a:r>
            <a:r>
              <a:rPr lang="en-US" dirty="0" err="1" smtClean="0"/>
              <a:t>sfdp</a:t>
            </a:r>
            <a:r>
              <a:rPr lang="en-US" dirty="0" smtClean="0"/>
              <a:t> – spring model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language</a:t>
            </a:r>
          </a:p>
          <a:p>
            <a:pPr lvl="1"/>
            <a:r>
              <a:rPr lang="en-US" dirty="0"/>
              <a:t>plain text </a:t>
            </a:r>
            <a:r>
              <a:rPr lang="en-US" dirty="0" smtClean="0"/>
              <a:t>graph description language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graph </a:t>
            </a:r>
            <a:r>
              <a:rPr lang="en-US" dirty="0" err="1" smtClean="0"/>
              <a:t>MyGraph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-- b -- </a:t>
            </a:r>
            <a:r>
              <a:rPr lang="en-US" dirty="0" smtClean="0"/>
              <a:t>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-- 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2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Dot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Pass</a:t>
            </a:r>
          </a:p>
          <a:p>
            <a:pPr lvl="1"/>
            <a:r>
              <a:rPr lang="en-US" dirty="0" smtClean="0"/>
              <a:t>Rank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Draw Edge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71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Break Cycle</a:t>
                </a:r>
              </a:p>
              <a:p>
                <a:pPr lvl="1"/>
                <a:r>
                  <a:rPr lang="en-US" dirty="0" smtClean="0"/>
                  <a:t>Reverse direction</a:t>
                </a:r>
              </a:p>
              <a:p>
                <a:r>
                  <a:rPr lang="en-US" dirty="0" smtClean="0"/>
                  <a:t>Network Simple Method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𝑚𝑒𝑚𝑏𝑒𝑟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Subject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&gt;= δ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Cycle</a:t>
            </a:r>
          </a:p>
          <a:p>
            <a:r>
              <a:rPr lang="en-US" smtClean="0"/>
              <a:t>Network Simplex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Imagine you are the </a:t>
            </a:r>
            <a:r>
              <a:rPr lang="en-US" dirty="0" smtClean="0"/>
              <a:t>company </a:t>
            </a:r>
            <a:r>
              <a:rPr lang="en-US" dirty="0"/>
              <a:t>that produces the </a:t>
            </a:r>
            <a:r>
              <a:rPr lang="en-US" dirty="0" smtClean="0"/>
              <a:t>commodity</a:t>
            </a:r>
          </a:p>
          <a:p>
            <a:pPr lvl="1"/>
            <a:r>
              <a:rPr lang="en-US" dirty="0"/>
              <a:t>What price should you sell the commodity for at each node?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8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Order, Position And Draw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Order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 and optimization</a:t>
            </a:r>
          </a:p>
          <a:p>
            <a:pPr lvl="2"/>
            <a:r>
              <a:rPr lang="en-US" dirty="0" smtClean="0"/>
              <a:t>Barycenter function</a:t>
            </a:r>
          </a:p>
          <a:p>
            <a:pPr lvl="2"/>
            <a:r>
              <a:rPr lang="en-US" dirty="0" smtClean="0"/>
              <a:t>Median function</a:t>
            </a:r>
          </a:p>
          <a:p>
            <a:r>
              <a:rPr lang="en-US" dirty="0" smtClean="0"/>
              <a:t>Position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, do </a:t>
            </a:r>
            <a:r>
              <a:rPr lang="en-US" dirty="0" err="1" smtClean="0"/>
              <a:t>optimiztion</a:t>
            </a:r>
            <a:endParaRPr lang="en-US" dirty="0" smtClean="0"/>
          </a:p>
          <a:p>
            <a:r>
              <a:rPr lang="en-US" dirty="0" smtClean="0"/>
              <a:t>Draw edge</a:t>
            </a:r>
          </a:p>
          <a:p>
            <a:pPr lvl="1"/>
            <a:r>
              <a:rPr lang="en-US" dirty="0" smtClean="0"/>
              <a:t>Edge between ranks</a:t>
            </a:r>
          </a:p>
          <a:p>
            <a:pPr lvl="1"/>
            <a:r>
              <a:rPr lang="en-US" dirty="0" smtClean="0"/>
              <a:t>Flag edge</a:t>
            </a:r>
          </a:p>
          <a:p>
            <a:pPr lvl="1"/>
            <a:r>
              <a:rPr lang="en-US" dirty="0" smtClean="0"/>
              <a:t>Self edge</a:t>
            </a:r>
          </a:p>
          <a:p>
            <a:pPr lvl="1"/>
            <a:r>
              <a:rPr lang="en-US" dirty="0" smtClean="0"/>
              <a:t>Edge label – virtual node</a:t>
            </a:r>
          </a:p>
          <a:p>
            <a:r>
              <a:rPr lang="en-US" dirty="0"/>
              <a:t>Heuristic </a:t>
            </a:r>
            <a:r>
              <a:rPr lang="en-US" dirty="0" smtClean="0"/>
              <a:t>Approach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11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Graph Drawing</a:t>
            </a:r>
          </a:p>
          <a:p>
            <a:r>
              <a:rPr lang="en-US" dirty="0"/>
              <a:t>My </a:t>
            </a:r>
            <a:r>
              <a:rPr lang="en-US" altLang="zh-CN" dirty="0"/>
              <a:t>demo</a:t>
            </a:r>
            <a:endParaRPr lang="en-US" dirty="0" smtClean="0"/>
          </a:p>
          <a:p>
            <a:r>
              <a:rPr lang="en-US" dirty="0" err="1" smtClean="0"/>
              <a:t>Graphviz</a:t>
            </a:r>
            <a:endParaRPr lang="en-US" dirty="0"/>
          </a:p>
          <a:p>
            <a:r>
              <a:rPr lang="en-US" dirty="0" smtClean="0"/>
              <a:t>TODO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6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automata</a:t>
            </a:r>
          </a:p>
          <a:p>
            <a:pPr lvl="1"/>
            <a:r>
              <a:rPr lang="en-US" dirty="0" smtClean="0"/>
              <a:t>When learning Dragon Book</a:t>
            </a:r>
          </a:p>
          <a:p>
            <a:r>
              <a:rPr lang="en-US" dirty="0" smtClean="0"/>
              <a:t>No handy tools</a:t>
            </a:r>
          </a:p>
          <a:p>
            <a:pPr lvl="2"/>
            <a:r>
              <a:rPr lang="en-US" dirty="0" err="1" smtClean="0"/>
              <a:t>Graphviz</a:t>
            </a:r>
            <a:r>
              <a:rPr lang="en-US" dirty="0"/>
              <a:t> </a:t>
            </a:r>
            <a:r>
              <a:rPr lang="en-US" dirty="0" smtClean="0"/>
              <a:t>– dot language</a:t>
            </a:r>
          </a:p>
          <a:p>
            <a:r>
              <a:rPr lang="en-US" dirty="0" smtClean="0"/>
              <a:t>I thought it would be easy</a:t>
            </a:r>
          </a:p>
          <a:p>
            <a:pPr lvl="1"/>
            <a:r>
              <a:rPr lang="en-US" dirty="0" smtClean="0"/>
              <a:t>Use d3.js</a:t>
            </a:r>
          </a:p>
          <a:p>
            <a:pPr lvl="1"/>
            <a:r>
              <a:rPr lang="en-US" dirty="0" smtClean="0"/>
              <a:t>Draw vertices</a:t>
            </a:r>
          </a:p>
          <a:p>
            <a:pPr lvl="1"/>
            <a:r>
              <a:rPr lang="en-US" dirty="0" smtClean="0"/>
              <a:t>Draw edges</a:t>
            </a:r>
          </a:p>
          <a:p>
            <a:pPr lvl="1"/>
            <a:r>
              <a:rPr lang="en-US" dirty="0" smtClean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8298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Difficulty</a:t>
            </a:r>
          </a:p>
          <a:p>
            <a:pPr lvl="1"/>
            <a:r>
              <a:rPr lang="en-US" dirty="0" smtClean="0"/>
              <a:t>Layout vertices, where?</a:t>
            </a:r>
          </a:p>
          <a:p>
            <a:pPr lvl="1"/>
            <a:r>
              <a:rPr lang="en-US" dirty="0" smtClean="0"/>
              <a:t> Draw edges, how?</a:t>
            </a:r>
          </a:p>
          <a:p>
            <a:r>
              <a:rPr lang="en-US" dirty="0" smtClean="0"/>
              <a:t> Graph Drawing</a:t>
            </a:r>
          </a:p>
          <a:p>
            <a:pPr lvl="1"/>
            <a:r>
              <a:rPr lang="en-US" dirty="0" smtClean="0"/>
              <a:t>An area of mathematics and computer science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8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measures </a:t>
            </a:r>
            <a:r>
              <a:rPr lang="en-US" dirty="0"/>
              <a:t>- </a:t>
            </a:r>
            <a:r>
              <a:rPr lang="en-US" dirty="0" smtClean="0"/>
              <a:t>aesthetic criteria</a:t>
            </a:r>
            <a:endParaRPr lang="en-US" dirty="0"/>
          </a:p>
          <a:p>
            <a:pPr lvl="1"/>
            <a:r>
              <a:rPr lang="en-US" dirty="0" smtClean="0"/>
              <a:t>Crossing edge number</a:t>
            </a:r>
          </a:p>
          <a:p>
            <a:pPr lvl="1"/>
            <a:r>
              <a:rPr lang="en-US" dirty="0" smtClean="0"/>
              <a:t>Edge shape and length</a:t>
            </a:r>
          </a:p>
          <a:p>
            <a:pPr lvl="2"/>
            <a:r>
              <a:rPr lang="en-US" dirty="0" smtClean="0"/>
              <a:t>Straight and short edge</a:t>
            </a:r>
            <a:endParaRPr lang="en-US" dirty="0"/>
          </a:p>
          <a:p>
            <a:pPr lvl="1"/>
            <a:r>
              <a:rPr lang="en-US" dirty="0"/>
              <a:t>Aspect </a:t>
            </a:r>
            <a:r>
              <a:rPr lang="en-US" dirty="0" smtClean="0"/>
              <a:t>ration</a:t>
            </a:r>
          </a:p>
          <a:p>
            <a:pPr lvl="2"/>
            <a:r>
              <a:rPr lang="en-US" dirty="0" smtClean="0"/>
              <a:t>ΣS(</a:t>
            </a:r>
            <a:r>
              <a:rPr lang="en-US" dirty="0" err="1" smtClean="0"/>
              <a:t>BoundingBox</a:t>
            </a:r>
            <a:r>
              <a:rPr lang="en-US" dirty="0" smtClean="0"/>
              <a:t>)/S(</a:t>
            </a:r>
            <a:r>
              <a:rPr lang="en-US" dirty="0" err="1" smtClean="0"/>
              <a:t>DrawingArea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Angular </a:t>
            </a:r>
            <a:r>
              <a:rPr lang="en-US" dirty="0" smtClean="0"/>
              <a:t>resolution</a:t>
            </a:r>
          </a:p>
          <a:p>
            <a:pPr lvl="2"/>
            <a:r>
              <a:rPr lang="en-US" dirty="0" smtClean="0"/>
              <a:t>Determined by sharpest angle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9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methods</a:t>
            </a:r>
          </a:p>
          <a:p>
            <a:pPr lvl="1"/>
            <a:r>
              <a:rPr lang="en-US" dirty="0" smtClean="0"/>
              <a:t>Force-based</a:t>
            </a:r>
          </a:p>
          <a:p>
            <a:pPr lvl="2"/>
            <a:r>
              <a:rPr lang="en-US" altLang="zh-CN" dirty="0"/>
              <a:t>My </a:t>
            </a:r>
            <a:r>
              <a:rPr lang="en-US" altLang="zh-CN" dirty="0" smtClean="0"/>
              <a:t>demonstration</a:t>
            </a:r>
            <a:endParaRPr lang="en-US" dirty="0" smtClean="0"/>
          </a:p>
          <a:p>
            <a:pPr lvl="1"/>
            <a:r>
              <a:rPr lang="en-US" dirty="0" smtClean="0"/>
              <a:t>Layered</a:t>
            </a:r>
          </a:p>
          <a:p>
            <a:pPr lvl="2"/>
            <a:r>
              <a:rPr lang="en-US" dirty="0" err="1" smtClean="0"/>
              <a:t>Graphviz</a:t>
            </a:r>
            <a:r>
              <a:rPr lang="en-US" dirty="0" smtClean="0"/>
              <a:t> - dot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Circular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circos.ca/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bl.ocks.org/mbostock/4062006</a:t>
            </a:r>
            <a:endParaRPr lang="en-US" dirty="0"/>
          </a:p>
          <a:p>
            <a:pPr lvl="1"/>
            <a:r>
              <a:rPr lang="en-US" dirty="0" smtClean="0"/>
              <a:t>others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8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methods</a:t>
            </a:r>
          </a:p>
          <a:p>
            <a:pPr lvl="1"/>
            <a:r>
              <a:rPr lang="en-US" dirty="0" smtClean="0"/>
              <a:t>Force-based</a:t>
            </a:r>
          </a:p>
          <a:p>
            <a:pPr lvl="2"/>
            <a:r>
              <a:rPr lang="en-US" altLang="zh-CN" dirty="0"/>
              <a:t>My </a:t>
            </a:r>
            <a:r>
              <a:rPr lang="en-US" altLang="zh-CN" dirty="0" smtClean="0"/>
              <a:t>demonstration</a:t>
            </a:r>
            <a:endParaRPr lang="en-US" dirty="0" smtClean="0"/>
          </a:p>
          <a:p>
            <a:pPr lvl="1"/>
            <a:r>
              <a:rPr lang="en-US" dirty="0" smtClean="0"/>
              <a:t>Layered</a:t>
            </a:r>
          </a:p>
          <a:p>
            <a:pPr lvl="2"/>
            <a:r>
              <a:rPr lang="en-US" dirty="0" err="1" smtClean="0"/>
              <a:t>Graphviz</a:t>
            </a:r>
            <a:r>
              <a:rPr lang="en-US" dirty="0" smtClean="0"/>
              <a:t> - dot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Circular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circos.ca/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bl.ocks.org/mbostock/4062006</a:t>
            </a:r>
            <a:endParaRPr lang="en-US" dirty="0"/>
          </a:p>
          <a:p>
            <a:pPr lvl="1"/>
            <a:r>
              <a:rPr lang="en-US" dirty="0" smtClean="0"/>
              <a:t>others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5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Automata</a:t>
            </a:r>
          </a:p>
          <a:p>
            <a:pPr lvl="1"/>
            <a:r>
              <a:rPr lang="en-US" dirty="0" smtClean="0"/>
              <a:t>Force-based layout</a:t>
            </a:r>
          </a:p>
          <a:p>
            <a:r>
              <a:rPr lang="en-US" dirty="0" smtClean="0"/>
              <a:t>3rdParty Libraries</a:t>
            </a:r>
          </a:p>
          <a:p>
            <a:pPr lvl="1"/>
            <a:r>
              <a:rPr lang="en-US" dirty="0" smtClean="0"/>
              <a:t>D3.js</a:t>
            </a:r>
          </a:p>
          <a:p>
            <a:pPr lvl="2"/>
            <a:r>
              <a:rPr lang="en-US" dirty="0" smtClean="0"/>
              <a:t>Data-Driven Documents</a:t>
            </a:r>
          </a:p>
          <a:p>
            <a:pPr lvl="2"/>
            <a:r>
              <a:rPr lang="en-US" dirty="0" smtClean="0"/>
              <a:t>Not a visualization library</a:t>
            </a:r>
          </a:p>
          <a:p>
            <a:pPr lvl="2"/>
            <a:r>
              <a:rPr lang="en-US" dirty="0" smtClean="0"/>
              <a:t>Efficient </a:t>
            </a:r>
            <a:r>
              <a:rPr lang="en-US" dirty="0"/>
              <a:t>manipulation of documents based on data</a:t>
            </a:r>
            <a:endParaRPr lang="en-US" dirty="0" smtClean="0"/>
          </a:p>
          <a:p>
            <a:pPr lvl="1"/>
            <a:r>
              <a:rPr lang="en-US" dirty="0" smtClean="0"/>
              <a:t>Springy</a:t>
            </a:r>
          </a:p>
          <a:p>
            <a:pPr lvl="2"/>
            <a:r>
              <a:rPr lang="en-US" dirty="0" smtClean="0"/>
              <a:t>Provides layout algorithm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8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 simulations</a:t>
            </a:r>
          </a:p>
          <a:p>
            <a:pPr lvl="1"/>
            <a:r>
              <a:rPr lang="en-US" dirty="0" smtClean="0"/>
              <a:t>Edge -&gt; Spring</a:t>
            </a:r>
          </a:p>
          <a:p>
            <a:pPr lvl="2"/>
            <a:r>
              <a:rPr lang="en-US" dirty="0" smtClean="0"/>
              <a:t>Hooke’s Law</a:t>
            </a:r>
          </a:p>
          <a:p>
            <a:pPr lvl="1"/>
            <a:r>
              <a:rPr lang="en-US" dirty="0" smtClean="0"/>
              <a:t>Vertex -&gt; Electric Charge</a:t>
            </a:r>
          </a:p>
          <a:p>
            <a:pPr lvl="2"/>
            <a:r>
              <a:rPr lang="en-US" dirty="0" smtClean="0"/>
              <a:t>Coulomb’s Law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Good, Interactive, Intuitive, Simple….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8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451</Words>
  <Application>Microsoft Office PowerPoint</Application>
  <PresentationFormat>On-screen Show (4:3)</PresentationFormat>
  <Paragraphs>192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Web-based Graph Drawing</vt:lpstr>
      <vt:lpstr>Agenda</vt:lpstr>
      <vt:lpstr>My Purpose</vt:lpstr>
      <vt:lpstr>Really Easy?</vt:lpstr>
      <vt:lpstr>Graph Drawing</vt:lpstr>
      <vt:lpstr>Graph Drawing</vt:lpstr>
      <vt:lpstr>Graph Drawing</vt:lpstr>
      <vt:lpstr>My Demo</vt:lpstr>
      <vt:lpstr>Spring Model</vt:lpstr>
      <vt:lpstr>Springy code</vt:lpstr>
      <vt:lpstr>D3.js</vt:lpstr>
      <vt:lpstr>My Demo code</vt:lpstr>
      <vt:lpstr>Graphviz</vt:lpstr>
      <vt:lpstr>Supported Layouts of Graphviz</vt:lpstr>
      <vt:lpstr>Dot Language</vt:lpstr>
      <vt:lpstr>Algorithm of Dot Layout</vt:lpstr>
      <vt:lpstr>Rank</vt:lpstr>
      <vt:lpstr>Ordering</vt:lpstr>
      <vt:lpstr>Order, Position And Draw Edge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Hu, Sheng</dc:creator>
  <cp:lastModifiedBy>Hu, Sheng</cp:lastModifiedBy>
  <cp:revision>513</cp:revision>
  <dcterms:created xsi:type="dcterms:W3CDTF">2006-08-16T00:00:00Z</dcterms:created>
  <dcterms:modified xsi:type="dcterms:W3CDTF">2013-12-05T12:29:33Z</dcterms:modified>
</cp:coreProperties>
</file>