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17zOoCE5BRANHbEXfMmlChKiN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IBM Kernal and Zeppelin sit on top of Spark Processing layer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f015ef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5f015ef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IBM Kernal and Zeppelin sit on top of Spark Processing layer</a:t>
            </a:r>
            <a:endParaRPr/>
          </a:p>
        </p:txBody>
      </p:sp>
      <p:sp>
        <p:nvSpPr>
          <p:cNvPr id="183" name="Google Shape;183;g95f015ef3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ext">
  <p:cSld name="Mai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4031" y="232307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4031" y="1363133"/>
            <a:ext cx="1155121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13515" y="745066"/>
            <a:ext cx="11552241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5" Type="http://schemas.openxmlformats.org/officeDocument/2006/relationships/image" Target="../media/image12.png"/><Relationship Id="rId1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9.jp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ierant.com/wp-content/uploads/2015/01/EXP_Data_Science.png" id="92" name="Google Shape;92;p1"/>
          <p:cNvPicPr preferRelativeResize="0"/>
          <p:nvPr/>
        </p:nvPicPr>
        <p:blipFill rotWithShape="1">
          <a:blip r:embed="rId3">
            <a:alphaModFix/>
          </a:blip>
          <a:srcRect b="6698" l="0" r="0" t="11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DS Pergola - Architecture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Prabhakar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914" y="0"/>
            <a:ext cx="83721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04215" y="-1646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494" y="160338"/>
            <a:ext cx="116538" cy="62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9386334" y="1346886"/>
            <a:ext cx="2218698" cy="4732638"/>
          </a:xfrm>
          <a:prstGeom prst="rect">
            <a:avLst/>
          </a:prstGeom>
          <a:solidFill>
            <a:schemeClr val="lt1">
              <a:alpha val="44705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556951" y="1346886"/>
            <a:ext cx="1355645" cy="4732638"/>
          </a:xfrm>
          <a:prstGeom prst="rect">
            <a:avLst/>
          </a:prstGeom>
          <a:solidFill>
            <a:schemeClr val="lt1">
              <a:alpha val="44705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python programming" id="111" name="Google Shape;111;p3"/>
          <p:cNvSpPr/>
          <p:nvPr/>
        </p:nvSpPr>
        <p:spPr>
          <a:xfrm>
            <a:off x="531761" y="-136525"/>
            <a:ext cx="287673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SEBUSExAVFRUVFRUVFxYVFRUVFRUQFRUXGBUWFRYYHSggGB0lHRUVITEhJSkrLi4uGB8zODMtNygtLisBCgoKDg0OGhAQGi0fHyUtLS0tLS0tLS0tLS0tLS0tLS0tLS0tLS0tLS0tLS0tLS0tLS0tLS0tLS0tLS0tLS0tLf/AABEIAIsBbAMBEQACEQEDEQH/xAAcAAABBQEBAQAAAAAAAAAAAAAAAQIEBgcDBQj/xABIEAABAwICBQcIBggGAgMAAAABAAIDBBEFIQYSMUFRBxNhcYGRoRQiMkJSYrHBI3JzkrLRJDNTgpOiwuEVJWOj0vCDszRDRP/EABoBAQACAwEAAAAAAAAAAAAAAAABBAIDBQb/xAA1EQEAAgIABAMHAgUDBQAAAAAAAQIDEQQSITEFQVETIjJhcYGRM6EUQrHB8CNS0RU0kuHx/9oADAMBAAIRAxEAPwDcUAgEAgEAgEAgEAgEAgiVeIxR+m8Do2nuCDyKjSpg9BhPSclOh5tRpg4bebZ1kfNNDiNLpDsew9QCDvFpbJvDD4FNCfT6VtPpxkdIN/BND2KPE4pfQeL8Dke4qNCYgEAgEAgEAgEAgEAgEAgEAgEAgEAgEAgEAgEAgEAgEAgEAgEAgEAgEAgi11eyFus91uA3nqCCnY5pYQ0kvETL2GfnOJ3DeT0BSPPosOqqjzgzmGH15gTIRxbCCCP3iOpNpe3TaKwjOV0kx99xa3+HHZvfdQh6lLh8MQtHDGz6rGt+AQStY8UDJYw4Wc0OHSAfiggzYLA7/wCvVPFhLfAZeCDzarR97c4363Q7zXdh2HwU7BQ47NC7UkBIHquycB0FToWugr2TNux1+I3jrCxEpAIBAIBAIBAIBAIBAIBAIBAIBAIBAIBAIBAIBAIBAIBAIBAIBAIPNxnFWwN4vPot+Z6EGdYliss04hhbz1S4XsTaOJntyu9RvAbTuUzOuzOtdxueyyaP6Ksp3CaV3P1Nv1rhYMvtbCzZGN2WZ3lY6RNt9IWBSxCBHuAFyQBxJsO8oRG+zzZ9IqRhs6rhB+0afgVjN6x5t9eFzW7Un8GR6T0R2VkP3wPio9pX1TPCZ4/kn8PQp6uN4uyRjh7rg74FZRMT2arY7V7xMOylg5VNKyQar23HiOo7kFeqqKSmdzkbiW8d46HDh0qRZcFxds7bbHjaOPSE0PUUAQCAQCAQCAQCAQJdAXQKgEAgEAgEAgEAgEAgEAgEAgEAgEAgEGeVem9UK6WmZDCWRvILzr3DBbM2Nr5rRGS035Yh1Z4PDThozXtO5jt07q5phpI6PYdaeW+qDsa0eu4cBuG9br3ikKXD4LZrah5eieJTRujijk1edlYZXgDnJXF9rveczlkBsC1VtMrmbBSu49G0FbnLIgz7SrlHbG4w0YbI4ZOldnG08GD1z07OtV75/KrscL4XNo58vSPTzZ5iOJzVBvNM+Q+8ch1N2DsCr2tM93Yx4ceONUiIRAsW3YQPhlLDrMcWni0lp7wpRaInv1WnA9PamEgSO55nvemB0Hf29620yzChn8PxZO3SWnYFj8NUwOjdnvG8Hhbj0K1W8W7OFxHDXwzqz1SN3/bLJXVrEqN1O8Sxkht/unh1LLY8XHuUWrp5QzmYSx4ux5D7m1tYHztoJ8RxVXLltS2tOzwPh+DicfNzTuO8dHnO5UKw7GQD9x//ADWv+Isux4Ng9Zc3cpld/oj/AMZ/5KP4i7L/AKRw/wA/yWLlNrQcxC7rjcPg5Iz3RPg/D+W4+72sM5Vhe1RTWHtRO1v5HW+K2V4j1hVy+CzH6dt/Xp+6+YPjMFUzXglDxv3OaeDmnNp61vraLRuHHzYMmG3LeNPQWTUEESuxBkQ8457gNp/IKJtEd23FhtknVVFxvlLawlsLA8jffzAfrb+wdqr3z67Oxg8H5o3klVqjlDr3bJWs6Gxt/qutXtryv18K4aO8b+7i3TzEB/8Aqv1xxfJqj21/VlPhnCz/AC/vP/L0KTlNrGHz2xSDpaWE9rT8llHEWaL+D4Jj3ZmFz0d5QqepcI3gwyHIBxBY48Gv49BAW+maLdJ6OVxXheXDE2r70fLv+FwC3OaVAIBAIBAIBAIBAIBAIBAIBAIBBlePSRQS1VRe4c8vceNgGho7Rl0lRWsV3LffLfLFMflEahmvPOke6aT05Df6rPVaOgBU8luaXoeDwRipD2dFTeqph/qR/EFb6R2cziLb5vu3NbnKZpyoaWFodSQutumeDnc2+jBHR6XdxVbPk8odvwzg4mYy3j6R/dmlMywVaIdu07l2UsXekopZSRFFJIRtEbHPt16oy7VMVmezXbLSnxWiPu7VGD1LBd9LO0cTFIB2m1gp5ZjyRXPit2tH5hCusW0IJmE4m+nkEjCRsuL7R+fArKtuWdtObFXLXlltujWNtq4Q8HzhbWHwNu/tBV2s7jby+fFOK81l6c0Qe0tcLgixWTSzfHMOE8ckF/PY9wad7ZWHLquLdjlhkpGSq7wme3C5Yt5T3+cSoEbjbMWIyIO0EZEeC5z1/TvBylGwgEE3CMUlpZhNC7VcNvsubva4bwVlW01ncNWfDTNSaXj/ANN80dxZlXTMnZkHDMb2vGTmnqN1frbmjbx/EYLYMk47eTrjGINghdI7dsHFx2BTM6hhjrzWiGM6V6QPlcWBxz9M8fcHAKnlvudPUcDw1a1i2vorC0uiVAl0CoPa0NwryqtiiIu0O13/AGbMzfrNh2rPHXmtEKnHZ/Y4LWjv2j7t+C6DxxUAgEAgEAgEAgEAgEAgEAgEAg87H6zmoHOBzPmt+s78hc9iDENOKvWdHTg5frH9QyYD4nuWvNbUadHw/Dz35nhFU3oXqaHu/Tab7SNW6+TzuafibDpRi/klLJN6ws1g4yONm9gvc9AKyvblrtX4XD7bJFPJgOIyEkXJJJuSdpJzJPaqNnrccaOaMkQn4BhL6ypZTsOqDm93sRj0j8h0kKzixecuPx/GzWfZ45+st3wnDIqaJsMLAxje9x3ucfWceJVjs4czvrKYEFa0n0Ogq2khoimt5sjQBc7hIB6Q8Vrvji0LvDcbkwz1ndfSf7MarqR8MjopG6r2OLXDpHDiN4PAhU5jU6ejpet6xavaXBQzWjQDGjT1TWk+Y86ruFnZX7DY9hVjBbryuV4ph5qe0jy7toVlwWX4nU81jFRET5sxjcOh/MtPjmO5aq21kmHUyYvacFTJHeu4+21d0qo+bnLxslGt1SNsH/0ntKr8RTltv1dXwriPaYeWe9en2ns1vBdEKF1PE91HCXOjYSSwEkloJJurFcdNdnEy8bxEXtEXnvPm61mglA9pHkrWHjHdhHdkpnDSfJFPEeJrO+eZ+vVieK0ZgqJYCbmKRzL8QDke0WKp3pyzp6ThOJ/iMUX7eqKsFpqPIzVHm6iK+QcyQdBc0tP4ArXDz0mHn/Gqe9S32/CXyr4gY2QsvtL3np1QAPxFb7dnM4b4v2ZIXE5nacz1rnd3sqxqIghKJ21vQjQWAU7JqmISySAP1XjWYxpzaNU5E2tclW8WGIjc9Xm+O8SyTkmmOdRHp5rFiWh1DMzVNLGzg6JojeOpzQPFbfZ19FGOM4iO17fmWaY5ybVkLz5Paoi3ZtZKOhwNmnrHcFqvw8fy9HQ4fxi9Z1ljcfutHJTgEkDZZponRvcRG1r2lrgxubjnxJ/lTBjmu5lj4pxdM3LXHO47tBVhyAgEAgEAgEAgEAgEAgEAgEAgEFU01n86OPoLj25D5qYGI4hNzlVNJ7+oPqsyCqZrbtp6Lw/Hy44lzK0ryboY/wDT6X7WNXKvN5Z7rpyt1x14IAcg10jh0k6rPAP71rzz2he8Jxxq1/szKt9Jqqy7dO0upOSzrG500Zsns6Tb0afyP4aGwzVBGb3iNp9xgDj3lw+6r0PKXmZnctCUsAgEGZ8ruFgOiqmj0von23kAuYT2aw7Aq2evm7fhWWZi2OfLrDO1XdcrHWIPBZVnUxLXmpF8dqz6PoLBKvnqaGX242OP1rZ+N1feRmPJlXKW4sxMvbkRHC8dYFh+FVMs6vt6Lw6Ivw3LPaZmHfSZokpRIN2q8fVdYH8Q7lt4iN49qXhVpx8TyT59Pw1/Af8A4sH2Uf4Atle0Odm/Ut9ZJi+NQUzC+WRrbDJtxrOPBrdpKyYREy+fcWrDNUSzEWMkjn24XOQ7BkqOa27PUeGYrY8Pvec7RlqdFqHIzSHUqJrZOcyMdJYC42++Fa4eO8uB41eJtSv3HLXAeap5QMg98Z6C9tx+ErfaNw5OG3LeJ+bL7rnPa72Qi+SG276CaQR1VIwAgSRNayRm8FosHAeybXBV/FeLVeS47hrYMs77T1iVlWxSCAQCAQCAQCAQCAQCAQCAQCAQCAQCCg6YS/pEmfosA7mk/NZQMorIwJH29ont3qjl+OXpuB/Qq4Fq1rWz9DH/AOYUv2sfxCuw8zk7ysXKLLr4jKPYEbB/Da74uKr5fidrw+vLw9fnv+qn4g3YelabOhjk+PO3/d391uw/E5/iM6xa+ba+TiPVw6LpMh/nI+StPO37rMpYhAIKxykU+vh0vuGN47HgfAla8sbqu+H25c9fwxfVVN6TY1UNtr5O5S7DYOjnG/dleFfr2eTzRrJaPmonKo3/ADC/GGP8T1VzfF9nc8Ln/Q+8/wBj8KPOYfY52ZIz7pdbwAW+vvYlDP8A6XG7j1ifyrkOIyWs2Z1rbA92zquqsZradm/h2CbTMxP5RHYgHnOTPp296ictp82zHwGHHO4qe1t9hWGlnb0sBwOSrnEMdrnNzjsay+bjx27BtWVMc2nUNHEcVTBTmt9vm3jAsKZS07II/RYNp2ucfScekm5V6tYrGoeTz5rZsk3t5uWk+DNrKWSB2WsPNd7Mgza7sPhdZNTAKugkgkdDK0tkYbEHhucDvB3FUctOWz1nAcTGbDHrHSXLUWvS5tJw+slgkEsUhY9uwg7t4I2OHQVMTMTuGGSlMlZreNw1DRzlKjeAyrHNP/aAfRHr3s8R0q1TNE93B4nwq9euLrHp5r5BM17Q5rg5pzBaQQR0ELe5MxMTqXREBAIBAIBAIBAIBAIEQCAQCAQCAQZ9paz6Wc9H9IWUdiGY4kPpX9fyVLLHvy9LwU/6FfojWWGlpy0QNq+l+2i/EFch5nJ3t91i06bbEqn67f8A1Rqvk+KXc4P/ALen+ecq3WRXYejNarR0XKT1caB18ug/JbMHdS8Tj3I+rc+Tuxw6LoMg/wBxyuVjcPO5PiWTUU6YjUTSBqJoeFpywf4bU/ZH4ha8se5K1wX69Pqw2ypaemFk0ls3JlH/AJZF9aY/7z1fpHuw8txP61vrKlcqw/Tx9gz8T1Wzx7zseF/o/f8A4JoazWoj9eXxW3B+n+VLxLpxX/iz6Rjmi65+pes5olDujDZzZCNhIQ2nUWMzRPa9jyHNNwRkQR0rKLTHZryYqZK8to3Dd+TnThuIRmN9m1EYu5o2PZkOcZ2nMbrjiruLJzx17vMcfwU8PbdetZ7LmtrnvG0j0agrWWlbZ49GRuT29u8dByWNqxaNS3YM98N+av8A9ZHpJolUUZJc3Xi3SsHm298bWHry6VUvjmr0nDcdjz9O0+jwFrXApHq4DpDUUbrwv82+cbrmN37u49IsVlW817K/EcLjzxq8dfXzbForpPFXR6zfNkb6cZNy2+wji022q3S8Wh5viuEvgtqeseUvdus1UIBAIBAIBAIBAIBAIBAIBAIBBR9MIvpZPeZf+W3yWUdiO7LMXZaU9IB8P7KpljVnoPD7bwR8togWpeRNGDaupvtovxtVyvaHmsvx2+648pMOriUp9tsTv9sN/oK0ZY992PD7b4evy3/VV1qXEOGLVl6CDb/vYssXSzTx3vYd+kw2TkqqdakfHvjlP3XgEeIcrtOzzmWNSuqyaggEFb5RJtXDZ/eDWdrntWvLPuSucDXeerEFSekF0G8aE0vN4fTNO3mw49byX/1K/XpDyma3NktPzlmfK/J+nho28xH4ueqvET7zu+FR/o7+c/2S9GWiPDydwEp7rj5Ldi6Y3P4yfacXr6Q1jA4x5LDkP1Ue73Apr2U80z7S31l2qaCKQWkhjeODmNd8Qp1DCL2jtLJOVvQunp4WVNNHzZMgY9jfQN2khzW+qfN2DJV8uKNbq7Ph3H5JvGPJO99pZSRZVHferori7qSshna6wa9utwMRNng/uk+CzpbltEq/E4oy4rVn/JfUjTcAjf8ABdF40qBHNBFiLjhxQUzSPk8gnu+D6CTbkPo3Hpb6vWPFarYons6XD+J5MfS/vR+7I62B0MroZBqyMNnNO0Ho4i1jfpVW1ZrPV3sGemavNSXO6htT8CxZ9LUMnZ6p84e1GfSaeseNllW3LO2rPhjNjmk/5L6App2yMa9pu1wDgeLSLhXonbyFomszE+TqiAgVAIBAIEQKgRAIBAIC6CFW4rFFk52fsjM/27VjNohux8PkydoQDpPF7L+4fmsfawsfwGT1hFptOaSSoZTtc7Xe7VGQLQ6xsC69gTa1ulTF4lqvwt61m3SdDS6DzmP4gsPZmPiVtqrMo0jp9XVdwJYezNvgq+aO0uv4bk62p93iBV3Wc9DotfEaZvGaM9ztb5K5XtDzWb47fVofK7SWlgmAycx8ZPvMIc3wee5a88dYl0PC77rav3UBaHUNcN/DNTE9WGSvNSarlydYsIKrVcbMmAYTuD7/AEZ7yR+8rNZ6uFmxzMfRrq3KQugEGecr+JARQ04Ob3864e40ENv1uJ+6q+eemnV8Mx7ta/p0ZddVnZ2k4ZRGeeOAbZHtZ2E5nsFz2LKsbmIYZb8lJt6Q+iWNDQGgWAAAHAAWCvvKMa5UBfE3HhFEB3E/NU8se+9D4dOuHiPnL3aClDaaOJwyLQHAi+3znXG/erVa6rpxMuSbZZvHqtVBiD2NDWSNc0AANNsgBkM7FNNczudyn/49q/rIyOkH5H800ahgmkWmdXVSSiSUmIzOeyIhuqwNJDADa+Q6VjMbZ1vyWi1fJ5bcQa7J7PmtM4I8pdXH4vaPir+COjhdsNj2rTOC0L+LxPBfpM6+r6a0erGSUsLmyNf9FHrFrgbO1Be9tiuV7PN5fjtr1l2wzFIahhfDIHgEtNtocDYgjaFLCYmO6YiAgxnlmpWGsYRbWdCNbjcOIae74LC9YtGpWuFyWxW56syhqntNtY9SoT0nT11LReIn1elDV3Nj3pEk19G+8nc5fhsBO4OZ2Me5o8AFexz7sPJ+IV5eIssi2KYQKgEAgEAgEAgRAIBBW+UJ0gw6Z0T3Mc3VddpIOoHjWzG611hl+GVzgOX+IrFoYr/ik37Z/wB4qk9RqPRxqK2V4sZXkbxrGxG8HjtUxOmu+OLRpLw6k2Fp6RY2IPyWXNtWnFyd42vJ0nkMIjqHMIu2z3ZPvsGz0u5b6ZNd3NzcDExM0idoWO0Wu1w9sZdD27Ph4LdevNGlHh8vs7xb0UNxte+6/eFS15PSc0a29vkiw0yYgJbebTsc8/XcCxnxcf3VdrDzGS25mWoadYWamie1ou9lpGdJb6Q7W6w7ky03Vu4PN7PLEz2noxPWVF6IXUjvSP8AV7urgtlbKWfDqeaGiaOacljBHUAuAFhIM3WGwOG/r2rfXJ6ubk4bfWqyDTCjIvzx6ubkv+FZ89VecGSPJ5eM6fwxMJY0ngXeaL9Ddrj3LG2SIbMXCXyTqGTYtir6iZ00jruce5o2NHQFUtbmnb0GHDGKkVhCMwWO23S+ckuGmSd9U5tmRDUYTvleM7dTfxhb8FdzzOZ4nl5aRjjvPf6NX5xW3DZVjkHlGMzezGY7/uxNsO+/cq0xzZZdb2nsuDiI7zvX5RdMMWcyWNjHWLQXO63W1R3X71lkzcs6auE4Cc9JtvXp/dGpdI5QPObcdhWUZKyrX4e9Z1raVV6Z6kT7EghpsNo1iMsj0rLcT2appaO8M0jqT0FGLu2ojPpMt0goOjaaN3oygHg4EeOxB0jpJ4jrx6wPtRuzt1tKhO5SMI0hqaV+tE8tO/p61GmftN9+q9YZyyzNFpqdj/eadUnrFrJ1R7k/J6UvK4Xi0cUbT75cbdhABUTMttceOfNR8Yr3zSOmmk1nuzJyueAAGQC1Wvy93QxcNbJ0rHRWdU61yN5PeqczudvQY68sRHokx5oymX0ZoBSmLDadrhYlmuf3yXfAhdDHGqw8fx14vxF5j1WC62KouoBdAqAQCAQKgEDVIS6Aug41cLZI3RvF2vaWuHFrhY/FJjaa2msxMeT58x7CH0lQ+B/qm7Xe3GT5rh127wVQvWazp63BnrmxxeP8l591i3EuhsIle9Hq7yiDVcfPZZp7PRd4eCvYb81fm8vx/D+xy9O09YeHpDgkj5BzMZc6U6paPVfvJO4WF7rGcfvbbcfGawWpPftH3aHobgzKGm5sODpHHWkdxfuA6AMh2net8RpzZnb3vKlKGS6dYF5PMZYx9DKSRbYyQ7WHoO0d25U81OWdx2d/guJ9pTlt8UKvdaV4hQd46143g9Y+ayi0w12w0t5HOxGTcWjqb+annljHD4/RCmBcbucSeJWE9W6uqxqI0ZzATTLmSsNwp88rYo9rt52NbvcegKa0m06hry5oxV5rNnwaKOmgZDH6LBt3ucc3OPSTmuhWIrGoeZy5bZbzeyU+vAzupalRgc2NstS/IyOdK6+3VPojusFriIrEzKzkmctq46+XSGeVtUZZHSO2uN+rgOwABULW5p29PhxRipFI8kewUNu0XEaYvYA0gEG+a2Y7RWdyp8bhvmx8te7x5KeRu1h6xmPBWovWe0vP5OFzY/irLm2dZq7o2YIO8NUWm7XEdRQegzGXnJ4bIPeAv37UD/KKd/pRujPFp1h3H80C/wCHsd+rnaeh12HxyQc5aSaPa0245Ed4WM1ie7ZTLek7raYc21PFvyWqcFZXsfiuevfUvUwOopjOzyhzmRa132aXEtGerYcdnasI4fUrVvF4mk6rqz6BwnSejqABBUxO4NvquHAajrHwVtw3sa6Bwcmgt0C3UBboBAqgCAQMJWQYXqdIcZJiEHn1Nc8bGqRUtK2+VM1ZIiS3NrgPOaTwO8dGxYXpF46rHD8TfBbdfx6s4q8KlYbc29w4hjvhZVLYbR26u7h8Sw3+L3Z/ZFNPJ+yk+478lr5Lei5GfFPa0fknk8n7KT7jvySKWnyRbiMNe94/KVhVRPDKHsp5XbnDUcAW7xmFvxY71nbl8dxmDJSaRuZ8vk0ON2uA9twbDbcHqI3FWnEQKrGJ4nWc3Wadjh8CNxTYaNKjvaQmxxq9JI5GFkjdZrhYg7wonUxqWVLWpPNXupVaxrXeY4lu6+0dB49aq3xTHZ2+H46mTpfpP7I+stK+NZAayBNZAgkF9vzWdcc2Vc/F48UdZ3PpCz4PjkMDdWNjrn0nH0nH5DoVulYrHRxM/EXzW3b8PUj0mLvRjcVntoSKKeSpN3DViBzH7Rw9W/sg7e7isd7no2zWKV695/Z4mmOIvkdzMcbyxpu4hjiHOGy1hsHxWnNzW6RC/wCHzhx7ve3XyVnmJP2Un8N/5LR7K/o6v8dw/wDu/qPJ5P2Un8N/5J7K/ofx3D/7v6jmJP2Un8N/5J7K/oieO4eP5v6gU026CX7hHxWcYLebRk8UxRHuxMuseESO9Kl1r+00+C30x8rj8TxNs09YiP8APU2TQ1zs2xvYe8eK2aVkCp0Nq2ZtZrjuPcVGh5NVRTxfrIZGjiWG3fsQcWVKDo2YIJVPXPb6LyO1BK/xMu9NjX9NrHvCBC6J3tM8QgQ01/RcD8fFQPUw3SaupbCKplaB6pOsz7rrhSLdhfLDUssJ4I5RvLbxu8LjwTYuGFcq1BLYSGSEn22lzfvMv4qdoXDDsXgnF4Z45B7jwT3bQiU+6BboBQFQF1A5FZoNIQMLUHN0IRLi+lBUjm6hbwUGzDQN4KU7MNAOCBhw8cENolbhGsLtycO49B/NQh4MseZDhYjIgoOQoY3ZFoBRJsuj0Z9RBEk0VhPqeJQR3aHQ+w4dTisZpWe8N2PPkx/DaXM6GQ+/97+y1+wqsR4hmjzj8AaGQ+/97+yewqmfEM3y/B40Og3scet5WcY6x5NF+Jy3+KzrFolANkQ7SSstK6S7BoIml7msY0bXOsAO0pOojcprWbTqsblHZBzvotMcHEjVklHADbGzp2noWPW30b/dxfO37R/y92hw/WA83VjAs0AWuBssNw+KzjorzMzO5TjQonZvkSA8iQHkSA8iQOFEhs8UQ4Ig4UY4IA0A2WQePiOg1FPcyUrNY+s0aju9tk0KviXI5E65gqZIzubIBI3vFnfFRyiqYnyX4lDmyNk7eMTxrW+o+x7rqNIVStppoDqzQyRHhIxzPxDNBzbUqB1bOFI7sqiN6Dp5Rfa0diAu077IHMLmkOa6xGwg2I6iNiDdtCMZmNHGXvc45Zv84m7Gu2n61uxTEC5YfiAky2OG7iOIQTUCoBQGELJBCECWQIQgbZAlkCWQIUDbIEIQQcRw1kwzycNjhtHXxHQiVarqN8J89txueM2/26igbBVEbDccD/3JBOjq2HaCPEIl2aWHY4d6kO5kIEMQ32QcnPYN4PVn8FGxEqqo2OoGg7i+5F/qtIv3qJ+TKOWJ6vIZR68gc9zp5L3aCBqsP+nGMm9Zz6VjFPOerZbPOuWkcsfv+VjocH9aWxO5gzA+sd/Vs61saHq6oRJC0IG6qBCEBYIDJAZIFBCBdYIF1wiCh4QPDwgUSBSCUMeNV7WuHBwDh3FQKvinJ3hdRcmlbG4+tATEb9TfN8FHKKbivIqMzS13U2do/HH/AMVHKKdivJ3idPcmm51o9aBwly+qLO8FGpFamL43ar2OY7g9pae45qA5tSpHeB2s4NBzcQO/eg2vAajVp2N1srXAO4H0QenVsFlED1cOri2ZhBz1gLcQTYjxQX9QFCAQIgQhAmqpQQhA0hAhCBpQcygY4oOEkpCJRZawjcVOhDnxUj1Cey6CvV9Sy92wStPutOr938rKB5oxhwNjDN1iNxHcgmRYoDuP7zHt+IQ27itHD4obMfiIG7wcfghtCqMctsjmd9WJ9u8gIGU+JFx86CfqDLd5KD3qLFtUWZA5vHzTc9Z2lNifHiLj6pUju2pcdyDq15QPBKBbFAhBQNN0DCSgYXFA0vKBhlKBpnKBhqXIGmrcg5urnoOZxJ/Smxzdi7xuKDk7HpB6pUbEHEcYErS2ambK3hIwPH8wQU3FtHqKW5bSSQnjCSB911x8FGh4I0bMbw5nOPA3OZY26xkoFhpKyo2c0/uNlIv2htCGvEsri549FoBDGniSc3FShf45roO7XKEnIEQIUCFSgiBqBpQNKBrggaQgbqDggTmhwCBOZb7IQOELfZHcgXmm+yO5AojHAIF1BwCBNQcAgaYm+yO5Ax0DfZHcg5up2+yESYYG+yFITmhwQJqDggXVCBNVAFqBpagaWhAzVCBCwcEDSwcEDSwcECGMcECc2OCBphbwCBDA32QgTydvshAeSs9kIAUjPYCIObRR+wO5B1ZQx/s29yCVFRx+wO5QJccLRsaEEqNoQdmhQk5B/9k=" id="112" name="Google Shape;112;p3"/>
          <p:cNvSpPr/>
          <p:nvPr/>
        </p:nvSpPr>
        <p:spPr>
          <a:xfrm>
            <a:off x="536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104215" y="-1646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High Level Design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45" y="329757"/>
            <a:ext cx="116538" cy="6201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xxvaaSD2MDOlP8xszJtDgRSsynerMa9IOBx9sDjvql4fO3dVXv9B5OCGdBifAxFt47aF_xFw5nANy8z8nCQ2gZwQnFUwDnYnANuSWc83nmll6eFj_Sgc8zguozi4IcUOOJPD6hs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45" y="5097706"/>
            <a:ext cx="1056758" cy="7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80444" y="5678377"/>
            <a:ext cx="10477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Online content</a:t>
            </a:r>
            <a:endParaRPr/>
          </a:p>
        </p:txBody>
      </p:sp>
      <p:pic>
        <p:nvPicPr>
          <p:cNvPr descr="How to Develop a CNN for MNIST Handwritten Digit Classification"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755" y="3846275"/>
            <a:ext cx="1039135" cy="7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115259" y="629383"/>
            <a:ext cx="1086589" cy="307777"/>
          </a:xfrm>
          <a:prstGeom prst="chevron">
            <a:avLst>
              <a:gd fmla="val 34828" name="adj"/>
            </a:avLst>
          </a:prstGeom>
          <a:solidFill>
            <a:srgbClr val="06020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9847" y="642488"/>
            <a:ext cx="12192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647124" y="642489"/>
            <a:ext cx="1265472" cy="307777"/>
          </a:xfrm>
          <a:prstGeom prst="chevron">
            <a:avLst>
              <a:gd fmla="val 34828" name="adj"/>
            </a:avLst>
          </a:prstGeom>
          <a:solidFill>
            <a:srgbClr val="3C1615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728962" y="642488"/>
            <a:ext cx="11409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728962" y="5191314"/>
            <a:ext cx="1060881" cy="67173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Scraper &amp; Online content acquisition process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1249055" y="4226843"/>
            <a:ext cx="501073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1227889" y="5463242"/>
            <a:ext cx="501073" cy="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/>
          <p:nvPr/>
        </p:nvSpPr>
        <p:spPr>
          <a:xfrm>
            <a:off x="1724722" y="3862650"/>
            <a:ext cx="1037790" cy="67173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MNIST acquisition Process</a:t>
            </a:r>
            <a:endParaRPr/>
          </a:p>
        </p:txBody>
      </p:sp>
      <p:pic>
        <p:nvPicPr>
          <p:cNvPr descr="https://encrypted-tbn0.gstatic.com/images?q=tbn:ANd9GcSphZTZUU2zyXJnFgDaU1HnetijMExgroGyUpmjfW-oB6RqjrbP" id="126" name="Google Shape;126;p3"/>
          <p:cNvPicPr preferRelativeResize="0"/>
          <p:nvPr/>
        </p:nvPicPr>
        <p:blipFill rotWithShape="1">
          <a:blip r:embed="rId6">
            <a:alphaModFix/>
          </a:blip>
          <a:srcRect b="19907" l="0" r="0" t="0"/>
          <a:stretch/>
        </p:blipFill>
        <p:spPr>
          <a:xfrm>
            <a:off x="1471871" y="1239859"/>
            <a:ext cx="520485" cy="325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3037077" y="642488"/>
            <a:ext cx="1265471" cy="307777"/>
          </a:xfrm>
          <a:prstGeom prst="chevron">
            <a:avLst>
              <a:gd fmla="val 34828" name="adj"/>
            </a:avLst>
          </a:prstGeom>
          <a:solidFill>
            <a:srgbClr val="54201E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045409" y="642488"/>
            <a:ext cx="128954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177152" y="4491940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3160756" y="5108086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3125000" y="5500379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Bronze Store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4427029" y="650908"/>
            <a:ext cx="2566261" cy="307778"/>
          </a:xfrm>
          <a:prstGeom prst="chevron">
            <a:avLst>
              <a:gd fmla="val 34828" name="adj"/>
            </a:avLst>
          </a:prstGeom>
          <a:solidFill>
            <a:srgbClr val="7B2D2B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087639" y="642079"/>
            <a:ext cx="12766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Pipeline</a:t>
            </a:r>
            <a:endParaRPr/>
          </a:p>
        </p:txBody>
      </p:sp>
      <p:pic>
        <p:nvPicPr>
          <p:cNvPr descr="http://www.geeks3d.com/public/common/python-logo.jpg" id="134" name="Google Shape;1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8696" y="354154"/>
            <a:ext cx="681124" cy="212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3"/>
          <p:cNvCxnSpPr/>
          <p:nvPr/>
        </p:nvCxnSpPr>
        <p:spPr>
          <a:xfrm>
            <a:off x="2762512" y="4226843"/>
            <a:ext cx="462348" cy="3942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flipH="1" rot="10800000">
            <a:off x="2789843" y="5383803"/>
            <a:ext cx="441958" cy="88023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pache Spark - Wikipedia" id="137" name="Google Shape;13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39080" y="211929"/>
            <a:ext cx="681124" cy="35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4747517" y="4593573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Preprocessor</a:t>
            </a:r>
            <a:endParaRPr/>
          </a:p>
        </p:txBody>
      </p:sp>
      <p:cxnSp>
        <p:nvCxnSpPr>
          <p:cNvPr id="139" name="Google Shape;139;p3"/>
          <p:cNvCxnSpPr/>
          <p:nvPr/>
        </p:nvCxnSpPr>
        <p:spPr>
          <a:xfrm flipH="1" rot="10800000">
            <a:off x="4027326" y="5086841"/>
            <a:ext cx="733871" cy="21544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0" name="Google Shape;14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3152834" y="2868238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3137158" y="3497066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3138915" y="3861201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Store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 rot="10800000">
            <a:off x="4150880" y="3784629"/>
            <a:ext cx="682163" cy="86086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3"/>
          <p:cNvSpPr txBox="1"/>
          <p:nvPr/>
        </p:nvSpPr>
        <p:spPr>
          <a:xfrm>
            <a:off x="3040242" y="3040606"/>
            <a:ext cx="1259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3055813" y="4761836"/>
            <a:ext cx="12591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727558" y="2754890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Extractor</a:t>
            </a:r>
            <a:endParaRPr/>
          </a:p>
        </p:txBody>
      </p:sp>
      <p:cxnSp>
        <p:nvCxnSpPr>
          <p:cNvPr id="147" name="Google Shape;147;p3"/>
          <p:cNvCxnSpPr>
            <a:endCxn id="146" idx="2"/>
          </p:cNvCxnSpPr>
          <p:nvPr/>
        </p:nvCxnSpPr>
        <p:spPr>
          <a:xfrm flipH="1" rot="10800000">
            <a:off x="3961358" y="3294003"/>
            <a:ext cx="766200" cy="128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3"/>
          <p:cNvSpPr/>
          <p:nvPr/>
        </p:nvSpPr>
        <p:spPr>
          <a:xfrm>
            <a:off x="4727558" y="1449477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AI/ML Model Trainer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3175488" y="1416435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3159812" y="2045263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3037077" y="1673750"/>
            <a:ext cx="1259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141834" y="2345268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Store</a:t>
            </a:r>
            <a:endParaRPr/>
          </a:p>
        </p:txBody>
      </p:sp>
      <p:cxnSp>
        <p:nvCxnSpPr>
          <p:cNvPr id="153" name="Google Shape;153;p3"/>
          <p:cNvCxnSpPr/>
          <p:nvPr/>
        </p:nvCxnSpPr>
        <p:spPr>
          <a:xfrm>
            <a:off x="4150880" y="1827638"/>
            <a:ext cx="56276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4002064" y="2368413"/>
            <a:ext cx="725494" cy="62091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5" name="Google Shape;155;p3"/>
          <p:cNvSpPr/>
          <p:nvPr/>
        </p:nvSpPr>
        <p:spPr>
          <a:xfrm>
            <a:off x="7264694" y="665163"/>
            <a:ext cx="1436936" cy="307778"/>
          </a:xfrm>
          <a:prstGeom prst="chevron">
            <a:avLst>
              <a:gd fmla="val 34828" name="adj"/>
            </a:avLst>
          </a:prstGeom>
          <a:solidFill>
            <a:srgbClr val="983634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319373" y="665163"/>
            <a:ext cx="12766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Store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484258" y="3541390"/>
            <a:ext cx="1030063" cy="896746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Store</a:t>
            </a:r>
            <a:endParaRPr/>
          </a:p>
        </p:txBody>
      </p:sp>
      <p:cxnSp>
        <p:nvCxnSpPr>
          <p:cNvPr id="158" name="Google Shape;158;p3"/>
          <p:cNvCxnSpPr>
            <a:endCxn id="157" idx="1"/>
          </p:cNvCxnSpPr>
          <p:nvPr/>
        </p:nvCxnSpPr>
        <p:spPr>
          <a:xfrm>
            <a:off x="6706589" y="2045890"/>
            <a:ext cx="1292700" cy="149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3"/>
          <p:cNvSpPr/>
          <p:nvPr/>
        </p:nvSpPr>
        <p:spPr>
          <a:xfrm>
            <a:off x="7473043" y="1971492"/>
            <a:ext cx="1030063" cy="896746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Tracking Store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8791571" y="665163"/>
            <a:ext cx="3137915" cy="307777"/>
          </a:xfrm>
          <a:prstGeom prst="chevron">
            <a:avLst>
              <a:gd fmla="val 34828" name="adj"/>
            </a:avLst>
          </a:prstGeom>
          <a:solidFill>
            <a:srgbClr val="C053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9487819" y="683773"/>
            <a:ext cx="1535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 Pipeline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9745394" y="2456997"/>
            <a:ext cx="1513811" cy="59578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Orchestrator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9745394" y="3356797"/>
            <a:ext cx="1513811" cy="590897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Extractor</a:t>
            </a:r>
            <a:endParaRPr/>
          </a:p>
        </p:txBody>
      </p:sp>
      <p:pic>
        <p:nvPicPr>
          <p:cNvPr descr="https://encrypted-tbn0.gstatic.com/images?q=tbn:ANd9GcSphZTZUU2zyXJnFgDaU1HnetijMExgroGyUpmjfW-oB6RqjrbP" id="164" name="Google Shape;164;p3"/>
          <p:cNvPicPr preferRelativeResize="0"/>
          <p:nvPr/>
        </p:nvPicPr>
        <p:blipFill rotWithShape="1">
          <a:blip r:embed="rId6">
            <a:alphaModFix/>
          </a:blip>
          <a:srcRect b="19907" l="0" r="0" t="0"/>
          <a:stretch/>
        </p:blipFill>
        <p:spPr>
          <a:xfrm>
            <a:off x="8786109" y="3784629"/>
            <a:ext cx="520485" cy="325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>
            <a:stCxn id="157" idx="4"/>
          </p:cNvCxnSpPr>
          <p:nvPr/>
        </p:nvCxnSpPr>
        <p:spPr>
          <a:xfrm>
            <a:off x="8514321" y="3989763"/>
            <a:ext cx="27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3"/>
          <p:cNvCxnSpPr/>
          <p:nvPr/>
        </p:nvCxnSpPr>
        <p:spPr>
          <a:xfrm>
            <a:off x="9258814" y="3921505"/>
            <a:ext cx="541269" cy="41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3"/>
          <p:cNvSpPr txBox="1"/>
          <p:nvPr/>
        </p:nvSpPr>
        <p:spPr>
          <a:xfrm>
            <a:off x="8618163" y="4109686"/>
            <a:ext cx="954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4520779" y="1346886"/>
            <a:ext cx="2299425" cy="4732638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/>
          <p:nvPr/>
        </p:nvCxnSpPr>
        <p:spPr>
          <a:xfrm>
            <a:off x="10112039" y="2048503"/>
            <a:ext cx="0" cy="3781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3"/>
          <p:cNvSpPr/>
          <p:nvPr/>
        </p:nvSpPr>
        <p:spPr>
          <a:xfrm>
            <a:off x="10069413" y="1882725"/>
            <a:ext cx="104966" cy="16252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"/>
          <p:cNvCxnSpPr/>
          <p:nvPr/>
        </p:nvCxnSpPr>
        <p:spPr>
          <a:xfrm>
            <a:off x="10776094" y="2065750"/>
            <a:ext cx="0" cy="3781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3"/>
          <p:cNvSpPr/>
          <p:nvPr/>
        </p:nvSpPr>
        <p:spPr>
          <a:xfrm>
            <a:off x="10733468" y="1899972"/>
            <a:ext cx="104966" cy="16252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3"/>
          <p:cNvCxnSpPr>
            <a:stCxn id="163" idx="0"/>
            <a:endCxn id="162" idx="2"/>
          </p:cNvCxnSpPr>
          <p:nvPr/>
        </p:nvCxnSpPr>
        <p:spPr>
          <a:xfrm rot="10800000">
            <a:off x="10502299" y="3052897"/>
            <a:ext cx="0" cy="30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" name="Google Shape;174;p3"/>
          <p:cNvCxnSpPr/>
          <p:nvPr/>
        </p:nvCxnSpPr>
        <p:spPr>
          <a:xfrm rot="10800000">
            <a:off x="8518052" y="2238784"/>
            <a:ext cx="1430472" cy="4668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3"/>
          <p:cNvCxnSpPr/>
          <p:nvPr/>
        </p:nvCxnSpPr>
        <p:spPr>
          <a:xfrm rot="10800000">
            <a:off x="8518052" y="2601513"/>
            <a:ext cx="1430865" cy="9317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3"/>
          <p:cNvSpPr/>
          <p:nvPr/>
        </p:nvSpPr>
        <p:spPr>
          <a:xfrm>
            <a:off x="9736096" y="4215855"/>
            <a:ext cx="1513811" cy="590897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Inference</a:t>
            </a:r>
            <a:endParaRPr/>
          </a:p>
        </p:txBody>
      </p:sp>
      <p:cxnSp>
        <p:nvCxnSpPr>
          <p:cNvPr id="177" name="Google Shape;177;p3"/>
          <p:cNvCxnSpPr/>
          <p:nvPr/>
        </p:nvCxnSpPr>
        <p:spPr>
          <a:xfrm rot="10800000">
            <a:off x="10493122" y="3921505"/>
            <a:ext cx="0" cy="304014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8" name="Google Shape;178;p3"/>
          <p:cNvSpPr txBox="1"/>
          <p:nvPr/>
        </p:nvSpPr>
        <p:spPr>
          <a:xfrm>
            <a:off x="9880020" y="1501950"/>
            <a:ext cx="1369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/>
          </a:p>
        </p:txBody>
      </p:sp>
      <p:pic>
        <p:nvPicPr>
          <p:cNvPr descr="http://www.geeks3d.com/public/common/python-logo.jpg" id="179" name="Google Shape;17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0885" y="309325"/>
            <a:ext cx="681124" cy="21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5f015ef34_0_0"/>
          <p:cNvSpPr/>
          <p:nvPr/>
        </p:nvSpPr>
        <p:spPr>
          <a:xfrm>
            <a:off x="4520779" y="1346886"/>
            <a:ext cx="2299500" cy="4732500"/>
          </a:xfrm>
          <a:prstGeom prst="rect">
            <a:avLst/>
          </a:prstGeom>
          <a:solidFill>
            <a:schemeClr val="lt1">
              <a:alpha val="2588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95f015ef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494" y="160338"/>
            <a:ext cx="116538" cy="6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95f015ef34_0_0"/>
          <p:cNvSpPr/>
          <p:nvPr/>
        </p:nvSpPr>
        <p:spPr>
          <a:xfrm>
            <a:off x="9462525" y="1346875"/>
            <a:ext cx="2218800" cy="14355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95f015ef34_0_0"/>
          <p:cNvSpPr/>
          <p:nvPr/>
        </p:nvSpPr>
        <p:spPr>
          <a:xfrm>
            <a:off x="1556951" y="1346886"/>
            <a:ext cx="1355700" cy="47325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python programming" id="189" name="Google Shape;189;g95f015ef34_0_0"/>
          <p:cNvSpPr/>
          <p:nvPr/>
        </p:nvSpPr>
        <p:spPr>
          <a:xfrm>
            <a:off x="531761" y="-136525"/>
            <a:ext cx="287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SEBUSExAVFRUVFRUVFxYVFRUVFRUQFRUXGBUWFRYYHSggGB0lHRUVITEhJSkrLi4uGB8zODMtNygtLisBCgoKDg0OGhAQGi0fHyUtLS0tLS0tLS0tLS0tLS0tLS0tLS0tLS0tLS0tLS0tLS0tLS0tLS0tLS0tLS0tLS0tLf/AABEIAIsBbAMBEQACEQEDEQH/xAAcAAABBQEBAQAAAAAAAAAAAAAAAQIEBgcDBQj/xABIEAABAwICBQcIBggGAgMAAAABAAIDBBEFIQYSMUFRBxNhcYGRoRQiMkJSYrHBI3JzkrLRJDNTgpOiwuEVJWOj0vCDszRDRP/EABoBAQACAwEAAAAAAAAAAAAAAAABBAIDBQb/xAA1EQEAAgIABAMHAgUDBQAAAAAAAQIDEQQSITEFQVETIjJhcYGRM6EUQrHB8CNS0RU0kuHx/9oADAMBAAIRAxEAPwDcUAgEAgEAgEAgEAgEAgiVeIxR+m8Do2nuCDyKjSpg9BhPSclOh5tRpg4bebZ1kfNNDiNLpDsew9QCDvFpbJvDD4FNCfT6VtPpxkdIN/BND2KPE4pfQeL8Dke4qNCYgEAgEAgEAgEAgEAgEAgEAgEAgEAgEAgEAgEAgEAgEAgEAgEAgEAgEAgi11eyFus91uA3nqCCnY5pYQ0kvETL2GfnOJ3DeT0BSPPosOqqjzgzmGH15gTIRxbCCCP3iOpNpe3TaKwjOV0kx99xa3+HHZvfdQh6lLh8MQtHDGz6rGt+AQStY8UDJYw4Wc0OHSAfiggzYLA7/wCvVPFhLfAZeCDzarR97c4363Q7zXdh2HwU7BQ47NC7UkBIHquycB0FToWugr2TNux1+I3jrCxEpAIBAIBAIBAIBAIBAIBAIBAIBAIBAIBAIBAIBAIBAIBAIBAIBAIPNxnFWwN4vPot+Z6EGdYliss04hhbz1S4XsTaOJntyu9RvAbTuUzOuzOtdxueyyaP6Ksp3CaV3P1Nv1rhYMvtbCzZGN2WZ3lY6RNt9IWBSxCBHuAFyQBxJsO8oRG+zzZ9IqRhs6rhB+0afgVjN6x5t9eFzW7Un8GR6T0R2VkP3wPio9pX1TPCZ4/kn8PQp6uN4uyRjh7rg74FZRMT2arY7V7xMOylg5VNKyQar23HiOo7kFeqqKSmdzkbiW8d46HDh0qRZcFxds7bbHjaOPSE0PUUAQCAQCAQCAQCAQJdAXQKgEAgEAgEAgEAgEAgEAgEAgEAgEAgEGeVem9UK6WmZDCWRvILzr3DBbM2Nr5rRGS035Yh1Z4PDThozXtO5jt07q5phpI6PYdaeW+qDsa0eu4cBuG9br3ikKXD4LZrah5eieJTRujijk1edlYZXgDnJXF9rveczlkBsC1VtMrmbBSu49G0FbnLIgz7SrlHbG4w0YbI4ZOldnG08GD1z07OtV75/KrscL4XNo58vSPTzZ5iOJzVBvNM+Q+8ch1N2DsCr2tM93Yx4ceONUiIRAsW3YQPhlLDrMcWni0lp7wpRaInv1WnA9PamEgSO55nvemB0Hf29620yzChn8PxZO3SWnYFj8NUwOjdnvG8Hhbj0K1W8W7OFxHDXwzqz1SN3/bLJXVrEqN1O8Sxkht/unh1LLY8XHuUWrp5QzmYSx4ux5D7m1tYHztoJ8RxVXLltS2tOzwPh+DicfNzTuO8dHnO5UKw7GQD9x//ADWv+Isux4Ng9Zc3cpld/oj/AMZ/5KP4i7L/AKRw/wA/yWLlNrQcxC7rjcPg5Iz3RPg/D+W4+72sM5Vhe1RTWHtRO1v5HW+K2V4j1hVy+CzH6dt/Xp+6+YPjMFUzXglDxv3OaeDmnNp61vraLRuHHzYMmG3LeNPQWTUEESuxBkQ8457gNp/IKJtEd23FhtknVVFxvlLawlsLA8jffzAfrb+wdqr3z67Oxg8H5o3klVqjlDr3bJWs6Gxt/qutXtryv18K4aO8b+7i3TzEB/8Aqv1xxfJqj21/VlPhnCz/AC/vP/L0KTlNrGHz2xSDpaWE9rT8llHEWaL+D4Jj3ZmFz0d5QqepcI3gwyHIBxBY48Gv49BAW+maLdJ6OVxXheXDE2r70fLv+FwC3OaVAIBAIBAIBAIBAIBAIBAIBAIBBlePSRQS1VRe4c8vceNgGho7Rl0lRWsV3LffLfLFMflEahmvPOke6aT05Df6rPVaOgBU8luaXoeDwRipD2dFTeqph/qR/EFb6R2cziLb5vu3NbnKZpyoaWFodSQutumeDnc2+jBHR6XdxVbPk8odvwzg4mYy3j6R/dmlMywVaIdu07l2UsXekopZSRFFJIRtEbHPt16oy7VMVmezXbLSnxWiPu7VGD1LBd9LO0cTFIB2m1gp5ZjyRXPit2tH5hCusW0IJmE4m+nkEjCRsuL7R+fArKtuWdtObFXLXlltujWNtq4Q8HzhbWHwNu/tBV2s7jby+fFOK81l6c0Qe0tcLgixWTSzfHMOE8ckF/PY9wad7ZWHLquLdjlhkpGSq7wme3C5Yt5T3+cSoEbjbMWIyIO0EZEeC5z1/TvBylGwgEE3CMUlpZhNC7VcNvsubva4bwVlW01ncNWfDTNSaXj/ANN80dxZlXTMnZkHDMb2vGTmnqN1frbmjbx/EYLYMk47eTrjGINghdI7dsHFx2BTM6hhjrzWiGM6V6QPlcWBxz9M8fcHAKnlvudPUcDw1a1i2vorC0uiVAl0CoPa0NwryqtiiIu0O13/AGbMzfrNh2rPHXmtEKnHZ/Y4LWjv2j7t+C6DxxUAgEAgEAgEAgEAgEAgEAgEAg87H6zmoHOBzPmt+s78hc9iDENOKvWdHTg5frH9QyYD4nuWvNbUadHw/Dz35nhFU3oXqaHu/Tab7SNW6+TzuafibDpRi/klLJN6ws1g4yONm9gvc9AKyvblrtX4XD7bJFPJgOIyEkXJJJuSdpJzJPaqNnrccaOaMkQn4BhL6ypZTsOqDm93sRj0j8h0kKzixecuPx/GzWfZ45+st3wnDIqaJsMLAxje9x3ucfWceJVjs4czvrKYEFa0n0Ogq2khoimt5sjQBc7hIB6Q8Vrvji0LvDcbkwz1ndfSf7MarqR8MjopG6r2OLXDpHDiN4PAhU5jU6ejpet6xavaXBQzWjQDGjT1TWk+Y86ruFnZX7DY9hVjBbryuV4ph5qe0jy7toVlwWX4nU81jFRET5sxjcOh/MtPjmO5aq21kmHUyYvacFTJHeu4+21d0qo+bnLxslGt1SNsH/0ntKr8RTltv1dXwriPaYeWe9en2ns1vBdEKF1PE91HCXOjYSSwEkloJJurFcdNdnEy8bxEXtEXnvPm61mglA9pHkrWHjHdhHdkpnDSfJFPEeJrO+eZ+vVieK0ZgqJYCbmKRzL8QDke0WKp3pyzp6ThOJ/iMUX7eqKsFpqPIzVHm6iK+QcyQdBc0tP4ArXDz0mHn/Gqe9S32/CXyr4gY2QsvtL3np1QAPxFb7dnM4b4v2ZIXE5nacz1rnd3sqxqIghKJ21vQjQWAU7JqmISySAP1XjWYxpzaNU5E2tclW8WGIjc9Xm+O8SyTkmmOdRHp5rFiWh1DMzVNLGzg6JojeOpzQPFbfZ19FGOM4iO17fmWaY5ybVkLz5Paoi3ZtZKOhwNmnrHcFqvw8fy9HQ4fxi9Z1ljcfutHJTgEkDZZponRvcRG1r2lrgxubjnxJ/lTBjmu5lj4pxdM3LXHO47tBVhyAgEAgEAgEAgEAgEAgEAgEAgEFU01n86OPoLj25D5qYGI4hNzlVNJ7+oPqsyCqZrbtp6Lw/Hy44lzK0ryboY/wDT6X7WNXKvN5Z7rpyt1x14IAcg10jh0k6rPAP71rzz2he8Jxxq1/szKt9Jqqy7dO0upOSzrG500Zsns6Tb0afyP4aGwzVBGb3iNp9xgDj3lw+6r0PKXmZnctCUsAgEGZ8ruFgOiqmj0von23kAuYT2aw7Aq2evm7fhWWZi2OfLrDO1XdcrHWIPBZVnUxLXmpF8dqz6PoLBKvnqaGX242OP1rZ+N1feRmPJlXKW4sxMvbkRHC8dYFh+FVMs6vt6Lw6Ivw3LPaZmHfSZokpRIN2q8fVdYH8Q7lt4iN49qXhVpx8TyT59Pw1/Af8A4sH2Uf4Atle0Odm/Ut9ZJi+NQUzC+WRrbDJtxrOPBrdpKyYREy+fcWrDNUSzEWMkjn24XOQ7BkqOa27PUeGYrY8Pvec7RlqdFqHIzSHUqJrZOcyMdJYC42++Fa4eO8uB41eJtSv3HLXAeap5QMg98Z6C9tx+ErfaNw5OG3LeJ+bL7rnPa72Qi+SG276CaQR1VIwAgSRNayRm8FosHAeybXBV/FeLVeS47hrYMs77T1iVlWxSCAQCAQCAQCAQCAQCAQCAQCAQCAQCCg6YS/pEmfosA7mk/NZQMorIwJH29ont3qjl+OXpuB/Qq4Fq1rWz9DH/AOYUv2sfxCuw8zk7ysXKLLr4jKPYEbB/Da74uKr5fidrw+vLw9fnv+qn4g3YelabOhjk+PO3/d391uw/E5/iM6xa+ba+TiPVw6LpMh/nI+StPO37rMpYhAIKxykU+vh0vuGN47HgfAla8sbqu+H25c9fwxfVVN6TY1UNtr5O5S7DYOjnG/dleFfr2eTzRrJaPmonKo3/ADC/GGP8T1VzfF9nc8Ln/Q+8/wBj8KPOYfY52ZIz7pdbwAW+vvYlDP8A6XG7j1ifyrkOIyWs2Z1rbA92zquqsZradm/h2CbTMxP5RHYgHnOTPp296ictp82zHwGHHO4qe1t9hWGlnb0sBwOSrnEMdrnNzjsay+bjx27BtWVMc2nUNHEcVTBTmt9vm3jAsKZS07II/RYNp2ucfScekm5V6tYrGoeTz5rZsk3t5uWk+DNrKWSB2WsPNd7Mgza7sPhdZNTAKugkgkdDK0tkYbEHhucDvB3FUctOWz1nAcTGbDHrHSXLUWvS5tJw+slgkEsUhY9uwg7t4I2OHQVMTMTuGGSlMlZreNw1DRzlKjeAyrHNP/aAfRHr3s8R0q1TNE93B4nwq9euLrHp5r5BM17Q5rg5pzBaQQR0ELe5MxMTqXREBAIBAIBAIBAIBAIEQCAQCAQCAQZ9paz6Wc9H9IWUdiGY4kPpX9fyVLLHvy9LwU/6FfojWWGlpy0QNq+l+2i/EFch5nJ3t91i06bbEqn67f8A1Rqvk+KXc4P/ALen+ecq3WRXYejNarR0XKT1caB18ug/JbMHdS8Tj3I+rc+Tuxw6LoMg/wBxyuVjcPO5PiWTUU6YjUTSBqJoeFpywf4bU/ZH4ha8se5K1wX69Pqw2ypaemFk0ls3JlH/AJZF9aY/7z1fpHuw8txP61vrKlcqw/Tx9gz8T1Wzx7zseF/o/f8A4JoazWoj9eXxW3B+n+VLxLpxX/iz6Rjmi65+pes5olDujDZzZCNhIQ2nUWMzRPa9jyHNNwRkQR0rKLTHZryYqZK8to3Dd+TnThuIRmN9m1EYu5o2PZkOcZ2nMbrjiruLJzx17vMcfwU8PbdetZ7LmtrnvG0j0agrWWlbZ49GRuT29u8dByWNqxaNS3YM98N+av8A9ZHpJolUUZJc3Xi3SsHm298bWHry6VUvjmr0nDcdjz9O0+jwFrXApHq4DpDUUbrwv82+cbrmN37u49IsVlW817K/EcLjzxq8dfXzbForpPFXR6zfNkb6cZNy2+wji022q3S8Wh5viuEvgtqeseUvdus1UIBAIBAIBAIBAIBAIBAIBAIBBR9MIvpZPeZf+W3yWUdiO7LMXZaU9IB8P7KpljVnoPD7bwR8togWpeRNGDaupvtovxtVyvaHmsvx2+648pMOriUp9tsTv9sN/oK0ZY992PD7b4evy3/VV1qXEOGLVl6CDb/vYssXSzTx3vYd+kw2TkqqdakfHvjlP3XgEeIcrtOzzmWNSuqyaggEFb5RJtXDZ/eDWdrntWvLPuSucDXeerEFSekF0G8aE0vN4fTNO3mw49byX/1K/XpDyma3NktPzlmfK/J+nho28xH4ueqvET7zu+FR/o7+c/2S9GWiPDydwEp7rj5Ldi6Y3P4yfacXr6Q1jA4x5LDkP1Ue73Apr2U80z7S31l2qaCKQWkhjeODmNd8Qp1DCL2jtLJOVvQunp4WVNNHzZMgY9jfQN2khzW+qfN2DJV8uKNbq7Ph3H5JvGPJO99pZSRZVHferori7qSshna6wa9utwMRNng/uk+CzpbltEq/E4oy4rVn/JfUjTcAjf8ABdF40qBHNBFiLjhxQUzSPk8gnu+D6CTbkPo3Hpb6vWPFarYons6XD+J5MfS/vR+7I62B0MroZBqyMNnNO0Ho4i1jfpVW1ZrPV3sGemavNSXO6htT8CxZ9LUMnZ6p84e1GfSaeseNllW3LO2rPhjNjmk/5L6App2yMa9pu1wDgeLSLhXonbyFomszE+TqiAgVAIBAIEQKgRAIBAIC6CFW4rFFk52fsjM/27VjNohux8PkydoQDpPF7L+4fmsfawsfwGT1hFptOaSSoZTtc7Xe7VGQLQ6xsC69gTa1ulTF4lqvwt61m3SdDS6DzmP4gsPZmPiVtqrMo0jp9XVdwJYezNvgq+aO0uv4bk62p93iBV3Wc9DotfEaZvGaM9ztb5K5XtDzWb47fVofK7SWlgmAycx8ZPvMIc3wee5a88dYl0PC77rav3UBaHUNcN/DNTE9WGSvNSarlydYsIKrVcbMmAYTuD7/AEZ7yR+8rNZ6uFmxzMfRrq3KQugEGecr+JARQ04Ob3864e40ENv1uJ+6q+eemnV8Mx7ta/p0ZddVnZ2k4ZRGeeOAbZHtZ2E5nsFz2LKsbmIYZb8lJt6Q+iWNDQGgWAAAHAAWCvvKMa5UBfE3HhFEB3E/NU8se+9D4dOuHiPnL3aClDaaOJwyLQHAi+3znXG/erVa6rpxMuSbZZvHqtVBiD2NDWSNc0AANNsgBkM7FNNczudyn/49q/rIyOkH5H800ahgmkWmdXVSSiSUmIzOeyIhuqwNJDADa+Q6VjMbZ1vyWi1fJ5bcQa7J7PmtM4I8pdXH4vaPir+COjhdsNj2rTOC0L+LxPBfpM6+r6a0erGSUsLmyNf9FHrFrgbO1Be9tiuV7PN5fjtr1l2wzFIahhfDIHgEtNtocDYgjaFLCYmO6YiAgxnlmpWGsYRbWdCNbjcOIae74LC9YtGpWuFyWxW56syhqntNtY9SoT0nT11LReIn1elDV3Nj3pEk19G+8nc5fhsBO4OZ2Me5o8AFexz7sPJ+IV5eIssi2KYQKgEAgEAgEAgRAIBBW+UJ0gw6Z0T3Mc3VddpIOoHjWzG611hl+GVzgOX+IrFoYr/ik37Z/wB4qk9RqPRxqK2V4sZXkbxrGxG8HjtUxOmu+OLRpLw6k2Fp6RY2IPyWXNtWnFyd42vJ0nkMIjqHMIu2z3ZPvsGz0u5b6ZNd3NzcDExM0idoWO0Wu1w9sZdD27Ph4LdevNGlHh8vs7xb0UNxte+6/eFS15PSc0a29vkiw0yYgJbebTsc8/XcCxnxcf3VdrDzGS25mWoadYWamie1ou9lpGdJb6Q7W6w7ky03Vu4PN7PLEz2noxPWVF6IXUjvSP8AV7urgtlbKWfDqeaGiaOacljBHUAuAFhIM3WGwOG/r2rfXJ6ubk4bfWqyDTCjIvzx6ubkv+FZ89VecGSPJ5eM6fwxMJY0ngXeaL9Ddrj3LG2SIbMXCXyTqGTYtir6iZ00jruce5o2NHQFUtbmnb0GHDGKkVhCMwWO23S+ckuGmSd9U5tmRDUYTvleM7dTfxhb8FdzzOZ4nl5aRjjvPf6NX5xW3DZVjkHlGMzezGY7/uxNsO+/cq0xzZZdb2nsuDiI7zvX5RdMMWcyWNjHWLQXO63W1R3X71lkzcs6auE4Cc9JtvXp/dGpdI5QPObcdhWUZKyrX4e9Z1raVV6Z6kT7EghpsNo1iMsj0rLcT2appaO8M0jqT0FGLu2ojPpMt0goOjaaN3oygHg4EeOxB0jpJ4jrx6wPtRuzt1tKhO5SMI0hqaV+tE8tO/p61GmftN9+q9YZyyzNFpqdj/eadUnrFrJ1R7k/J6UvK4Xi0cUbT75cbdhABUTMttceOfNR8Yr3zSOmmk1nuzJyueAAGQC1Wvy93QxcNbJ0rHRWdU61yN5PeqczudvQY68sRHokx5oymX0ZoBSmLDadrhYlmuf3yXfAhdDHGqw8fx14vxF5j1WC62KouoBdAqAQCAQKgEDVIS6Aug41cLZI3RvF2vaWuHFrhY/FJjaa2msxMeT58x7CH0lQ+B/qm7Xe3GT5rh127wVQvWazp63BnrmxxeP8l591i3EuhsIle9Hq7yiDVcfPZZp7PRd4eCvYb81fm8vx/D+xy9O09YeHpDgkj5BzMZc6U6paPVfvJO4WF7rGcfvbbcfGawWpPftH3aHobgzKGm5sODpHHWkdxfuA6AMh2net8RpzZnb3vKlKGS6dYF5PMZYx9DKSRbYyQ7WHoO0d25U81OWdx2d/guJ9pTlt8UKvdaV4hQd46143g9Y+ayi0w12w0t5HOxGTcWjqb+annljHD4/RCmBcbucSeJWE9W6uqxqI0ZzATTLmSsNwp88rYo9rt52NbvcegKa0m06hry5oxV5rNnwaKOmgZDH6LBt3ucc3OPSTmuhWIrGoeZy5bZbzeyU+vAzupalRgc2NstS/IyOdK6+3VPojusFriIrEzKzkmctq46+XSGeVtUZZHSO2uN+rgOwABULW5p29PhxRipFI8kewUNu0XEaYvYA0gEG+a2Y7RWdyp8bhvmx8te7x5KeRu1h6xmPBWovWe0vP5OFzY/irLm2dZq7o2YIO8NUWm7XEdRQegzGXnJ4bIPeAv37UD/KKd/pRujPFp1h3H80C/wCHsd+rnaeh12HxyQc5aSaPa0245Ed4WM1ie7ZTLek7raYc21PFvyWqcFZXsfiuevfUvUwOopjOzyhzmRa132aXEtGerYcdnasI4fUrVvF4mk6rqz6BwnSejqABBUxO4NvquHAajrHwVtw3sa6Bwcmgt0C3UBboBAqgCAQMJWQYXqdIcZJiEHn1Nc8bGqRUtK2+VM1ZIiS3NrgPOaTwO8dGxYXpF46rHD8TfBbdfx6s4q8KlYbc29w4hjvhZVLYbR26u7h8Sw3+L3Z/ZFNPJ+yk+478lr5Lei5GfFPa0fknk8n7KT7jvySKWnyRbiMNe94/KVhVRPDKHsp5XbnDUcAW7xmFvxY71nbl8dxmDJSaRuZ8vk0ON2uA9twbDbcHqI3FWnEQKrGJ4nWc3Wadjh8CNxTYaNKjvaQmxxq9JI5GFkjdZrhYg7wonUxqWVLWpPNXupVaxrXeY4lu6+0dB49aq3xTHZ2+H46mTpfpP7I+stK+NZAayBNZAgkF9vzWdcc2Vc/F48UdZ3PpCz4PjkMDdWNjrn0nH0nH5DoVulYrHRxM/EXzW3b8PUj0mLvRjcVntoSKKeSpN3DViBzH7Rw9W/sg7e7isd7no2zWKV695/Z4mmOIvkdzMcbyxpu4hjiHOGy1hsHxWnNzW6RC/wCHzhx7ve3XyVnmJP2Un8N/5LR7K/o6v8dw/wDu/qPJ5P2Un8N/5J7K/ofx3D/7v6jmJP2Un8N/5J7K/oieO4eP5v6gU026CX7hHxWcYLebRk8UxRHuxMuseESO9Kl1r+00+C30x8rj8TxNs09YiP8APU2TQ1zs2xvYe8eK2aVkCp0Nq2ZtZrjuPcVGh5NVRTxfrIZGjiWG3fsQcWVKDo2YIJVPXPb6LyO1BK/xMu9NjX9NrHvCBC6J3tM8QgQ01/RcD8fFQPUw3SaupbCKplaB6pOsz7rrhSLdhfLDUssJ4I5RvLbxu8LjwTYuGFcq1BLYSGSEn22lzfvMv4qdoXDDsXgnF4Z45B7jwT3bQiU+6BboBQFQF1A5FZoNIQMLUHN0IRLi+lBUjm6hbwUGzDQN4KU7MNAOCBhw8cENolbhGsLtycO49B/NQh4MseZDhYjIgoOQoY3ZFoBRJsuj0Z9RBEk0VhPqeJQR3aHQ+w4dTisZpWe8N2PPkx/DaXM6GQ+/97+y1+wqsR4hmjzj8AaGQ+/97+yewqmfEM3y/B40Og3scet5WcY6x5NF+Jy3+KzrFolANkQ7SSstK6S7BoIml7msY0bXOsAO0pOojcprWbTqsblHZBzvotMcHEjVklHADbGzp2noWPW30b/dxfO37R/y92hw/WA83VjAs0AWuBssNw+KzjorzMzO5TjQonZvkSA8iQHkSA8iQOFEhs8UQ4Ig4UY4IA0A2WQePiOg1FPcyUrNY+s0aju9tk0KviXI5E65gqZIzubIBI3vFnfFRyiqYnyX4lDmyNk7eMTxrW+o+x7rqNIVStppoDqzQyRHhIxzPxDNBzbUqB1bOFI7sqiN6Dp5Rfa0diAu077IHMLmkOa6xGwg2I6iNiDdtCMZmNHGXvc45Zv84m7Gu2n61uxTEC5YfiAky2OG7iOIQTUCoBQGELJBCECWQIQgbZAlkCWQIUDbIEIQQcRw1kwzycNjhtHXxHQiVarqN8J89txueM2/26igbBVEbDccD/3JBOjq2HaCPEIl2aWHY4d6kO5kIEMQ32QcnPYN4PVn8FGxEqqo2OoGg7i+5F/qtIv3qJ+TKOWJ6vIZR68gc9zp5L3aCBqsP+nGMm9Zz6VjFPOerZbPOuWkcsfv+VjocH9aWxO5gzA+sd/Vs61saHq6oRJC0IG6qBCEBYIDJAZIFBCBdYIF1wiCh4QPDwgUSBSCUMeNV7WuHBwDh3FQKvinJ3hdRcmlbG4+tATEb9TfN8FHKKbivIqMzS13U2do/HH/AMVHKKdivJ3idPcmm51o9aBwly+qLO8FGpFamL43ar2OY7g9pae45qA5tSpHeB2s4NBzcQO/eg2vAajVp2N1srXAO4H0QenVsFlED1cOri2ZhBz1gLcQTYjxQX9QFCAQIgQhAmqpQQhA0hAhCBpQcygY4oOEkpCJRZawjcVOhDnxUj1Cey6CvV9Sy92wStPutOr938rKB5oxhwNjDN1iNxHcgmRYoDuP7zHt+IQ27itHD4obMfiIG7wcfghtCqMctsjmd9WJ9u8gIGU+JFx86CfqDLd5KD3qLFtUWZA5vHzTc9Z2lNifHiLj6pUju2pcdyDq15QPBKBbFAhBQNN0DCSgYXFA0vKBhlKBpnKBhqXIGmrcg5urnoOZxJ/Smxzdi7xuKDk7HpB6pUbEHEcYErS2ambK3hIwPH8wQU3FtHqKW5bSSQnjCSB911x8FGh4I0bMbw5nOPA3OZY26xkoFhpKyo2c0/uNlIv2htCGvEsri549FoBDGniSc3FShf45roO7XKEnIEQIUCFSgiBqBpQNKBrggaQgbqDggTmhwCBOZb7IQOELfZHcgXmm+yO5AojHAIF1BwCBNQcAgaYm+yO5Ax0DfZHcg5up2+yESYYG+yFITmhwQJqDggXVCBNVAFqBpagaWhAzVCBCwcEDSwcEDSwcECGMcECc2OCBphbwCBDA32QgTydvshAeSs9kIAUjPYCIObRR+wO5B1ZQx/s29yCVFRx+wO5QJccLRsaEEqNoQdmhQk5B/9k=" id="190" name="Google Shape;190;g95f015ef34_0_0"/>
          <p:cNvSpPr/>
          <p:nvPr/>
        </p:nvSpPr>
        <p:spPr>
          <a:xfrm>
            <a:off x="536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95f015ef34_0_0"/>
          <p:cNvSpPr txBox="1"/>
          <p:nvPr>
            <p:ph type="title"/>
          </p:nvPr>
        </p:nvSpPr>
        <p:spPr>
          <a:xfrm>
            <a:off x="104215" y="-1646"/>
            <a:ext cx="11551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High Level Design</a:t>
            </a:r>
            <a:endParaRPr/>
          </a:p>
        </p:txBody>
      </p:sp>
      <p:pic>
        <p:nvPicPr>
          <p:cNvPr id="192" name="Google Shape;192;g95f015ef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45" y="329757"/>
            <a:ext cx="116538" cy="6201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xxvaaSD2MDOlP8xszJtDgRSsynerMa9IOBx9sDjvql4fO3dVXv9B5OCGdBifAxFt47aF_xFw5nANy8z8nCQ2gZwQnFUwDnYnANuSWc83nmll6eFj_Sgc8zguozi4IcUOOJPD6hs" id="193" name="Google Shape;193;g95f015ef3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20" y="4517438"/>
            <a:ext cx="1056758" cy="7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95f015ef34_0_0"/>
          <p:cNvSpPr txBox="1"/>
          <p:nvPr/>
        </p:nvSpPr>
        <p:spPr>
          <a:xfrm>
            <a:off x="180444" y="5678377"/>
            <a:ext cx="104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Online content</a:t>
            </a:r>
            <a:endParaRPr/>
          </a:p>
        </p:txBody>
      </p:sp>
      <p:pic>
        <p:nvPicPr>
          <p:cNvPr descr="How to Develop a CNN for MNIST Handwritten Digit Classification" id="195" name="Google Shape;195;g95f015ef3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30" y="2902063"/>
            <a:ext cx="1039135" cy="7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95f015ef34_0_0"/>
          <p:cNvSpPr/>
          <p:nvPr/>
        </p:nvSpPr>
        <p:spPr>
          <a:xfrm>
            <a:off x="115259" y="629383"/>
            <a:ext cx="1086600" cy="307800"/>
          </a:xfrm>
          <a:prstGeom prst="chevron">
            <a:avLst>
              <a:gd fmla="val 34828" name="adj"/>
            </a:avLst>
          </a:prstGeom>
          <a:solidFill>
            <a:srgbClr val="060202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95f015ef34_0_0"/>
          <p:cNvSpPr txBox="1"/>
          <p:nvPr/>
        </p:nvSpPr>
        <p:spPr>
          <a:xfrm>
            <a:off x="49847" y="642488"/>
            <a:ext cx="121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98" name="Google Shape;198;g95f015ef34_0_0"/>
          <p:cNvSpPr/>
          <p:nvPr/>
        </p:nvSpPr>
        <p:spPr>
          <a:xfrm>
            <a:off x="1647124" y="642489"/>
            <a:ext cx="1265400" cy="307800"/>
          </a:xfrm>
          <a:prstGeom prst="chevron">
            <a:avLst>
              <a:gd fmla="val 34828" name="adj"/>
            </a:avLst>
          </a:prstGeom>
          <a:solidFill>
            <a:srgbClr val="3C1615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95f015ef34_0_0"/>
          <p:cNvSpPr txBox="1"/>
          <p:nvPr/>
        </p:nvSpPr>
        <p:spPr>
          <a:xfrm>
            <a:off x="1728962" y="642488"/>
            <a:ext cx="114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200" name="Google Shape;200;g95f015ef34_0_0"/>
          <p:cNvSpPr/>
          <p:nvPr/>
        </p:nvSpPr>
        <p:spPr>
          <a:xfrm>
            <a:off x="1729962" y="4578814"/>
            <a:ext cx="1060800" cy="6717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Scraper &amp; Online content acquisition process</a:t>
            </a:r>
            <a:endParaRPr/>
          </a:p>
        </p:txBody>
      </p:sp>
      <p:cxnSp>
        <p:nvCxnSpPr>
          <p:cNvPr id="201" name="Google Shape;201;g95f015ef34_0_0"/>
          <p:cNvCxnSpPr>
            <a:stCxn id="195" idx="3"/>
            <a:endCxn id="202" idx="1"/>
          </p:cNvCxnSpPr>
          <p:nvPr/>
        </p:nvCxnSpPr>
        <p:spPr>
          <a:xfrm flipH="1" rot="10800000">
            <a:off x="1256265" y="3282836"/>
            <a:ext cx="477600" cy="840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g95f015ef34_0_0"/>
          <p:cNvCxnSpPr>
            <a:stCxn id="193" idx="3"/>
            <a:endCxn id="200" idx="1"/>
          </p:cNvCxnSpPr>
          <p:nvPr/>
        </p:nvCxnSpPr>
        <p:spPr>
          <a:xfrm flipH="1" rot="10800000">
            <a:off x="1256278" y="4914545"/>
            <a:ext cx="473700" cy="270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g95f015ef34_0_0"/>
          <p:cNvSpPr/>
          <p:nvPr/>
        </p:nvSpPr>
        <p:spPr>
          <a:xfrm>
            <a:off x="1733722" y="2946850"/>
            <a:ext cx="1037700" cy="671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MNIST acquisition Process</a:t>
            </a:r>
            <a:endParaRPr sz="1600"/>
          </a:p>
        </p:txBody>
      </p:sp>
      <p:sp>
        <p:nvSpPr>
          <p:cNvPr id="204" name="Google Shape;204;g95f015ef34_0_0"/>
          <p:cNvSpPr/>
          <p:nvPr/>
        </p:nvSpPr>
        <p:spPr>
          <a:xfrm>
            <a:off x="3037077" y="642488"/>
            <a:ext cx="1265400" cy="307800"/>
          </a:xfrm>
          <a:prstGeom prst="chevron">
            <a:avLst>
              <a:gd fmla="val 34828" name="adj"/>
            </a:avLst>
          </a:prstGeom>
          <a:solidFill>
            <a:srgbClr val="54201E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95f015ef34_0_0"/>
          <p:cNvSpPr txBox="1"/>
          <p:nvPr/>
        </p:nvSpPr>
        <p:spPr>
          <a:xfrm>
            <a:off x="3045409" y="642488"/>
            <a:ext cx="128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/>
          </a:p>
        </p:txBody>
      </p:sp>
      <p:pic>
        <p:nvPicPr>
          <p:cNvPr id="206" name="Google Shape;206;g95f015ef3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177152" y="4491940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95f015ef34_0_0"/>
          <p:cNvSpPr txBox="1"/>
          <p:nvPr/>
        </p:nvSpPr>
        <p:spPr>
          <a:xfrm>
            <a:off x="3160750" y="5108071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08" name="Google Shape;208;g95f015ef34_0_0"/>
          <p:cNvSpPr txBox="1"/>
          <p:nvPr/>
        </p:nvSpPr>
        <p:spPr>
          <a:xfrm>
            <a:off x="3125000" y="5500379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Bronze Store</a:t>
            </a:r>
            <a:endParaRPr/>
          </a:p>
        </p:txBody>
      </p:sp>
      <p:sp>
        <p:nvSpPr>
          <p:cNvPr id="209" name="Google Shape;209;g95f015ef34_0_0"/>
          <p:cNvSpPr/>
          <p:nvPr/>
        </p:nvSpPr>
        <p:spPr>
          <a:xfrm>
            <a:off x="4427029" y="650908"/>
            <a:ext cx="2566200" cy="307800"/>
          </a:xfrm>
          <a:prstGeom prst="chevron">
            <a:avLst>
              <a:gd fmla="val 34828" name="adj"/>
            </a:avLst>
          </a:prstGeom>
          <a:solidFill>
            <a:srgbClr val="7B2D2B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95f015ef34_0_0"/>
          <p:cNvSpPr txBox="1"/>
          <p:nvPr/>
        </p:nvSpPr>
        <p:spPr>
          <a:xfrm>
            <a:off x="5087639" y="642079"/>
            <a:ext cx="127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Pipeline</a:t>
            </a:r>
            <a:endParaRPr/>
          </a:p>
        </p:txBody>
      </p:sp>
      <p:pic>
        <p:nvPicPr>
          <p:cNvPr descr="http://www.geeks3d.com/public/common/python-logo.jpg" id="211" name="Google Shape;211;g95f015ef34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0567" y="260300"/>
            <a:ext cx="838209" cy="26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g95f015ef34_0_0"/>
          <p:cNvCxnSpPr>
            <a:stCxn id="202" idx="3"/>
            <a:endCxn id="213" idx="1"/>
          </p:cNvCxnSpPr>
          <p:nvPr/>
        </p:nvCxnSpPr>
        <p:spPr>
          <a:xfrm flipH="1" rot="10800000">
            <a:off x="2771422" y="3271600"/>
            <a:ext cx="379500" cy="111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g95f015ef34_0_0"/>
          <p:cNvCxnSpPr>
            <a:stCxn id="200" idx="3"/>
            <a:endCxn id="215" idx="1"/>
          </p:cNvCxnSpPr>
          <p:nvPr/>
        </p:nvCxnSpPr>
        <p:spPr>
          <a:xfrm flipH="1" rot="10800000">
            <a:off x="2790762" y="4900264"/>
            <a:ext cx="265200" cy="1440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pache Spark - Wikipedia" id="216" name="Google Shape;216;g95f015ef34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1580" y="135729"/>
            <a:ext cx="681124" cy="3547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95f015ef34_0_0"/>
          <p:cNvSpPr/>
          <p:nvPr/>
        </p:nvSpPr>
        <p:spPr>
          <a:xfrm>
            <a:off x="4753505" y="4459273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Preprocessor</a:t>
            </a:r>
            <a:endParaRPr/>
          </a:p>
        </p:txBody>
      </p:sp>
      <p:cxnSp>
        <p:nvCxnSpPr>
          <p:cNvPr id="218" name="Google Shape;218;g95f015ef34_0_0"/>
          <p:cNvCxnSpPr>
            <a:stCxn id="207" idx="3"/>
          </p:cNvCxnSpPr>
          <p:nvPr/>
        </p:nvCxnSpPr>
        <p:spPr>
          <a:xfrm flipH="1" rot="10800000">
            <a:off x="4214350" y="5086921"/>
            <a:ext cx="546600" cy="19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9" name="Google Shape;219;g95f015ef34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3152834" y="2868238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95f015ef34_0_0"/>
          <p:cNvSpPr txBox="1"/>
          <p:nvPr/>
        </p:nvSpPr>
        <p:spPr>
          <a:xfrm>
            <a:off x="3137158" y="3497066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21" name="Google Shape;221;g95f015ef34_0_0"/>
          <p:cNvSpPr txBox="1"/>
          <p:nvPr/>
        </p:nvSpPr>
        <p:spPr>
          <a:xfrm>
            <a:off x="3138915" y="3861201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Store</a:t>
            </a:r>
            <a:endParaRPr/>
          </a:p>
        </p:txBody>
      </p:sp>
      <p:cxnSp>
        <p:nvCxnSpPr>
          <p:cNvPr id="222" name="Google Shape;222;g95f015ef34_0_0"/>
          <p:cNvCxnSpPr/>
          <p:nvPr/>
        </p:nvCxnSpPr>
        <p:spPr>
          <a:xfrm rot="10800000">
            <a:off x="4150843" y="3784493"/>
            <a:ext cx="682200" cy="861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g95f015ef34_0_0"/>
          <p:cNvSpPr txBox="1"/>
          <p:nvPr/>
        </p:nvSpPr>
        <p:spPr>
          <a:xfrm>
            <a:off x="3150950" y="3040600"/>
            <a:ext cx="10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</a:t>
            </a:r>
            <a:endParaRPr/>
          </a:p>
        </p:txBody>
      </p:sp>
      <p:sp>
        <p:nvSpPr>
          <p:cNvPr id="215" name="Google Shape;215;g95f015ef34_0_0"/>
          <p:cNvSpPr txBox="1"/>
          <p:nvPr/>
        </p:nvSpPr>
        <p:spPr>
          <a:xfrm>
            <a:off x="3055813" y="4761836"/>
            <a:ext cx="125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223" name="Google Shape;223;g95f015ef34_0_0"/>
          <p:cNvSpPr/>
          <p:nvPr/>
        </p:nvSpPr>
        <p:spPr>
          <a:xfrm>
            <a:off x="4727558" y="2754890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Extractor</a:t>
            </a:r>
            <a:endParaRPr/>
          </a:p>
        </p:txBody>
      </p:sp>
      <p:cxnSp>
        <p:nvCxnSpPr>
          <p:cNvPr id="224" name="Google Shape;224;g95f015ef34_0_0"/>
          <p:cNvCxnSpPr>
            <a:stCxn id="213" idx="3"/>
            <a:endCxn id="223" idx="2"/>
          </p:cNvCxnSpPr>
          <p:nvPr/>
        </p:nvCxnSpPr>
        <p:spPr>
          <a:xfrm>
            <a:off x="4181150" y="3271450"/>
            <a:ext cx="546300" cy="22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g95f015ef34_0_0"/>
          <p:cNvSpPr/>
          <p:nvPr/>
        </p:nvSpPr>
        <p:spPr>
          <a:xfrm>
            <a:off x="4727558" y="1449477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AI/ML Model Trainer</a:t>
            </a:r>
            <a:endParaRPr/>
          </a:p>
        </p:txBody>
      </p:sp>
      <p:pic>
        <p:nvPicPr>
          <p:cNvPr id="226" name="Google Shape;226;g95f015ef34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3175488" y="1416435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95f015ef34_0_0"/>
          <p:cNvSpPr txBox="1"/>
          <p:nvPr/>
        </p:nvSpPr>
        <p:spPr>
          <a:xfrm>
            <a:off x="3159812" y="2045263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28" name="Google Shape;228;g95f015ef34_0_0"/>
          <p:cNvSpPr txBox="1"/>
          <p:nvPr/>
        </p:nvSpPr>
        <p:spPr>
          <a:xfrm>
            <a:off x="3169675" y="1673750"/>
            <a:ext cx="9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229" name="Google Shape;229;g95f015ef34_0_0"/>
          <p:cNvSpPr txBox="1"/>
          <p:nvPr/>
        </p:nvSpPr>
        <p:spPr>
          <a:xfrm>
            <a:off x="3141834" y="2345268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Store</a:t>
            </a:r>
            <a:endParaRPr/>
          </a:p>
        </p:txBody>
      </p:sp>
      <p:cxnSp>
        <p:nvCxnSpPr>
          <p:cNvPr id="230" name="Google Shape;230;g95f015ef34_0_0"/>
          <p:cNvCxnSpPr>
            <a:stCxn id="228" idx="3"/>
          </p:cNvCxnSpPr>
          <p:nvPr/>
        </p:nvCxnSpPr>
        <p:spPr>
          <a:xfrm>
            <a:off x="4123675" y="1827650"/>
            <a:ext cx="590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95f015ef34_0_0"/>
          <p:cNvCxnSpPr>
            <a:stCxn id="229" idx="3"/>
          </p:cNvCxnSpPr>
          <p:nvPr/>
        </p:nvCxnSpPr>
        <p:spPr>
          <a:xfrm>
            <a:off x="4167834" y="2483718"/>
            <a:ext cx="559500" cy="505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32" name="Google Shape;232;g95f015ef34_0_0"/>
          <p:cNvSpPr/>
          <p:nvPr/>
        </p:nvSpPr>
        <p:spPr>
          <a:xfrm>
            <a:off x="7264694" y="665163"/>
            <a:ext cx="1437000" cy="307800"/>
          </a:xfrm>
          <a:prstGeom prst="chevron">
            <a:avLst>
              <a:gd fmla="val 34828" name="adj"/>
            </a:avLst>
          </a:prstGeom>
          <a:solidFill>
            <a:srgbClr val="983634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95f015ef34_0_0"/>
          <p:cNvSpPr txBox="1"/>
          <p:nvPr/>
        </p:nvSpPr>
        <p:spPr>
          <a:xfrm>
            <a:off x="7319373" y="665163"/>
            <a:ext cx="127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Store</a:t>
            </a:r>
            <a:endParaRPr/>
          </a:p>
        </p:txBody>
      </p:sp>
      <p:sp>
        <p:nvSpPr>
          <p:cNvPr id="234" name="Google Shape;234;g95f015ef34_0_0"/>
          <p:cNvSpPr/>
          <p:nvPr/>
        </p:nvSpPr>
        <p:spPr>
          <a:xfrm>
            <a:off x="7766783" y="1445377"/>
            <a:ext cx="1030200" cy="8967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Store</a:t>
            </a:r>
            <a:endParaRPr/>
          </a:p>
        </p:txBody>
      </p:sp>
      <p:cxnSp>
        <p:nvCxnSpPr>
          <p:cNvPr id="235" name="Google Shape;235;g95f015ef34_0_0"/>
          <p:cNvCxnSpPr>
            <a:endCxn id="234" idx="2"/>
          </p:cNvCxnSpPr>
          <p:nvPr/>
        </p:nvCxnSpPr>
        <p:spPr>
          <a:xfrm flipH="1" rot="10800000">
            <a:off x="6541283" y="1893727"/>
            <a:ext cx="12255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g95f015ef34_0_0"/>
          <p:cNvSpPr/>
          <p:nvPr/>
        </p:nvSpPr>
        <p:spPr>
          <a:xfrm>
            <a:off x="7767730" y="3242479"/>
            <a:ext cx="1030200" cy="8967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Tracking Store</a:t>
            </a:r>
            <a:endParaRPr sz="1300"/>
          </a:p>
        </p:txBody>
      </p:sp>
      <p:sp>
        <p:nvSpPr>
          <p:cNvPr id="237" name="Google Shape;237;g95f015ef34_0_0"/>
          <p:cNvSpPr/>
          <p:nvPr/>
        </p:nvSpPr>
        <p:spPr>
          <a:xfrm>
            <a:off x="8791571" y="665163"/>
            <a:ext cx="3138000" cy="307800"/>
          </a:xfrm>
          <a:prstGeom prst="chevron">
            <a:avLst>
              <a:gd fmla="val 34828" name="adj"/>
            </a:avLst>
          </a:prstGeom>
          <a:solidFill>
            <a:srgbClr val="C05350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95f015ef34_0_0"/>
          <p:cNvSpPr txBox="1"/>
          <p:nvPr/>
        </p:nvSpPr>
        <p:spPr>
          <a:xfrm>
            <a:off x="9487819" y="683773"/>
            <a:ext cx="15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 Pipeline</a:t>
            </a:r>
            <a:endParaRPr/>
          </a:p>
        </p:txBody>
      </p:sp>
      <p:cxnSp>
        <p:nvCxnSpPr>
          <p:cNvPr id="239" name="Google Shape;239;g95f015ef34_0_0"/>
          <p:cNvCxnSpPr>
            <a:stCxn id="234" idx="4"/>
            <a:endCxn id="187" idx="1"/>
          </p:cNvCxnSpPr>
          <p:nvPr/>
        </p:nvCxnSpPr>
        <p:spPr>
          <a:xfrm>
            <a:off x="8796983" y="1893727"/>
            <a:ext cx="665400" cy="17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g95f015ef34_0_0"/>
          <p:cNvSpPr txBox="1"/>
          <p:nvPr/>
        </p:nvSpPr>
        <p:spPr>
          <a:xfrm>
            <a:off x="7804876" y="2308386"/>
            <a:ext cx="9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</a:t>
            </a:r>
            <a:endParaRPr/>
          </a:p>
        </p:txBody>
      </p:sp>
      <p:sp>
        <p:nvSpPr>
          <p:cNvPr id="241" name="Google Shape;241;g95f015ef34_0_0"/>
          <p:cNvSpPr/>
          <p:nvPr/>
        </p:nvSpPr>
        <p:spPr>
          <a:xfrm>
            <a:off x="9876171" y="1974318"/>
            <a:ext cx="1513800" cy="5910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Inference</a:t>
            </a:r>
            <a:endParaRPr/>
          </a:p>
        </p:txBody>
      </p:sp>
      <p:sp>
        <p:nvSpPr>
          <p:cNvPr id="242" name="Google Shape;242;g95f015ef34_0_0"/>
          <p:cNvSpPr txBox="1"/>
          <p:nvPr/>
        </p:nvSpPr>
        <p:spPr>
          <a:xfrm>
            <a:off x="9743476" y="1498225"/>
            <a:ext cx="15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Layer</a:t>
            </a:r>
            <a:endParaRPr b="1"/>
          </a:p>
        </p:txBody>
      </p:sp>
      <p:pic>
        <p:nvPicPr>
          <p:cNvPr descr="http://www.geeks3d.com/public/common/python-logo.jpg" id="243" name="Google Shape;243;g95f015ef34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00923" y="260300"/>
            <a:ext cx="838209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5f015ef34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8453" y="5535300"/>
            <a:ext cx="379500" cy="49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95f015ef34_0_0"/>
          <p:cNvSpPr txBox="1"/>
          <p:nvPr/>
        </p:nvSpPr>
        <p:spPr>
          <a:xfrm>
            <a:off x="7649425" y="6165850"/>
            <a:ext cx="1355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Processor</a:t>
            </a:r>
            <a:endParaRPr/>
          </a:p>
        </p:txBody>
      </p:sp>
      <p:sp>
        <p:nvSpPr>
          <p:cNvPr id="246" name="Google Shape;246;g95f015ef34_0_0"/>
          <p:cNvSpPr/>
          <p:nvPr/>
        </p:nvSpPr>
        <p:spPr>
          <a:xfrm>
            <a:off x="7747799" y="4578827"/>
            <a:ext cx="1060800" cy="6717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Data with Ground Truth</a:t>
            </a:r>
            <a:endParaRPr/>
          </a:p>
        </p:txBody>
      </p:sp>
      <p:cxnSp>
        <p:nvCxnSpPr>
          <p:cNvPr id="247" name="Google Shape;247;g95f015ef34_0_0"/>
          <p:cNvCxnSpPr>
            <a:stCxn id="244" idx="0"/>
            <a:endCxn id="246" idx="2"/>
          </p:cNvCxnSpPr>
          <p:nvPr/>
        </p:nvCxnSpPr>
        <p:spPr>
          <a:xfrm rot="10800000">
            <a:off x="8278203" y="5250600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95f015ef34_0_0"/>
          <p:cNvCxnSpPr>
            <a:stCxn id="246" idx="0"/>
            <a:endCxn id="236" idx="3"/>
          </p:cNvCxnSpPr>
          <p:nvPr/>
        </p:nvCxnSpPr>
        <p:spPr>
          <a:xfrm flipH="1" rot="10800000">
            <a:off x="8278199" y="4139327"/>
            <a:ext cx="4500" cy="4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9" name="Google Shape;249;g95f015ef34_0_0"/>
          <p:cNvCxnSpPr>
            <a:stCxn id="246" idx="1"/>
            <a:endCxn id="208" idx="2"/>
          </p:cNvCxnSpPr>
          <p:nvPr/>
        </p:nvCxnSpPr>
        <p:spPr>
          <a:xfrm flipH="1">
            <a:off x="3638099" y="4914677"/>
            <a:ext cx="4109700" cy="862500"/>
          </a:xfrm>
          <a:prstGeom prst="bentConnector4">
            <a:avLst>
              <a:gd fmla="val 7013" name="adj1"/>
              <a:gd fmla="val 19043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g95f015ef34_0_0"/>
          <p:cNvSpPr/>
          <p:nvPr/>
        </p:nvSpPr>
        <p:spPr>
          <a:xfrm>
            <a:off x="9462549" y="4054175"/>
            <a:ext cx="2218800" cy="21441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95f015ef34_0_0"/>
          <p:cNvSpPr txBox="1"/>
          <p:nvPr/>
        </p:nvSpPr>
        <p:spPr>
          <a:xfrm>
            <a:off x="9745369" y="4125750"/>
            <a:ext cx="15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Web/UI Layer</a:t>
            </a:r>
            <a:endParaRPr b="1"/>
          </a:p>
        </p:txBody>
      </p:sp>
      <p:pic>
        <p:nvPicPr>
          <p:cNvPr id="252" name="Google Shape;252;g95f015ef34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01475" y="5678375"/>
            <a:ext cx="1140900" cy="48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95f015ef34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148700" y="4616013"/>
            <a:ext cx="879900" cy="87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g95f015ef34_0_0"/>
          <p:cNvCxnSpPr>
            <a:stCxn id="187" idx="2"/>
            <a:endCxn id="250" idx="0"/>
          </p:cNvCxnSpPr>
          <p:nvPr/>
        </p:nvCxnSpPr>
        <p:spPr>
          <a:xfrm>
            <a:off x="10571925" y="2782375"/>
            <a:ext cx="0" cy="12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55" name="Google Shape;255;g95f015ef34_0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31576" y="1873"/>
            <a:ext cx="612850" cy="61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95f015ef34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571932" y="169576"/>
            <a:ext cx="785718" cy="43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g95f015ef34_0_0"/>
          <p:cNvCxnSpPr>
            <a:stCxn id="250" idx="1"/>
            <a:endCxn id="236" idx="4"/>
          </p:cNvCxnSpPr>
          <p:nvPr/>
        </p:nvCxnSpPr>
        <p:spPr>
          <a:xfrm rot="10800000">
            <a:off x="8798049" y="3690725"/>
            <a:ext cx="664500" cy="143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g95f015ef34_0_0"/>
          <p:cNvSpPr/>
          <p:nvPr/>
        </p:nvSpPr>
        <p:spPr>
          <a:xfrm>
            <a:off x="1480750" y="1059300"/>
            <a:ext cx="5620500" cy="5702400"/>
          </a:xfrm>
          <a:prstGeom prst="rect">
            <a:avLst/>
          </a:prstGeom>
          <a:solidFill>
            <a:srgbClr val="EFEFEF">
              <a:alpha val="7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95f015ef34_0_0"/>
          <p:cNvSpPr/>
          <p:nvPr/>
        </p:nvSpPr>
        <p:spPr>
          <a:xfrm>
            <a:off x="7045425" y="4397825"/>
            <a:ext cx="1955100" cy="23640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5f015ef34_0_0"/>
          <p:cNvSpPr/>
          <p:nvPr/>
        </p:nvSpPr>
        <p:spPr>
          <a:xfrm>
            <a:off x="7117125" y="1059775"/>
            <a:ext cx="1883400" cy="19809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2020-08-16T18:56:36Z</dcterms:created>
  <dc:creator>Prabhakar Gundugola</dc:creator>
</cp:coreProperties>
</file>