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947"/>
    <a:srgbClr val="2932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D6164-7F91-4B14-B34F-D52EF1993C6B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0804D-C90C-4943-A1B5-36F72701F6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01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0804D-C90C-4943-A1B5-36F72701F6C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32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2BEDA-25E7-5CFB-0D5A-CA30D9D4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24D2A2-615F-E37C-5C60-37F793B94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584C2-2E5E-5138-FFEE-F2EB37FC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D8D81-FDEC-425D-5F99-79F4EA47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51EA9-9690-7728-3A33-8DBB9CFA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85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8F89F-FAE8-76E9-9DC0-D22374D6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E3E916-3A3F-29EB-0239-882E9DFDE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6980A-5921-7B58-2ED6-2371FF68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8B513B-D5FE-EEE2-5EEF-DEB9EBB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2305B-C819-E322-8681-588B71AC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26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AB6419-3D0F-BC94-B4CC-3C8027E85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F1A161-20CF-9527-3B9C-90DDD20B9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A10E32-20CE-25BF-BC4A-7ADDC64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F9671-F09F-9DAA-4FA5-0CCA68C5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EA93EE-25A8-1E4F-F4FC-E3CE0D69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4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6474D-F855-BFD3-1C3E-12037786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1B850-A933-B984-94FE-97536883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64C6A0-00F6-ECD2-5B5F-BCE5D90C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82D75-D9E2-BC20-5AE3-11CAC2F1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250BD-DA42-E5EE-FEFC-7F2A711B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51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0133-2361-7F1A-609A-6A5B1E1C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9986B4-8BB7-34FD-94F5-FC362BBF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DCB30-1F96-010C-C90D-33A52730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C976A-0376-3941-7E38-82CBC179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A170B-9B15-8534-F704-6B5E4591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3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0FD95-12A7-FCF5-31F5-4273687A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C7931-DA53-29D3-5A21-794657430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AD9DA4-E8A2-9858-0D17-5ECDCB4C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B86869-0D97-4291-2C75-0208EB03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D98E7E-C500-51D9-8420-559E3C31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9687A-6439-FF70-AF79-211BE3B1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66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77B3F-DE8B-B081-6632-655F4FD2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346301-B7F5-5DDD-E8FB-1757572A0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212D0C-6C6F-9A2B-DA30-48175B53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7D8124-6015-61DA-F65F-341722277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9D3470-3ACF-9A3B-F362-4F2657CB2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16B7C1-14FD-FDF7-0260-67BAE634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08DEF9-8E5F-990C-3F5D-5CB9A2D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725A26-70D3-B1A4-D943-FED3A9BC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9E23B-D342-C00D-6817-BF2EAB0E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9FD459-42F2-C0CC-6887-33A3620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B44C3C-A0C0-7F21-CD38-39C082F3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318905-643A-C6B9-7B4F-EACB324B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9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A413D0-7559-CCF0-13BB-C3A6ED1F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B6B2A6-9CDE-F6CC-E7D0-84FE167F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C6650-4355-6BB5-7289-52C83D7E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4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4C0A4-DA9E-249C-8E2E-AE15EB06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B70073-4ADD-EDCF-A506-83924889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F72BA8-AC14-FA47-D17C-8CDAF8DDC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BD19DB-83FF-FF91-5769-60C95278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4948F8-14AD-ABC5-B260-1A1D8FBC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9BCE09-70D2-B05F-4201-A972357F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6035B-B98E-EBD9-0CA6-DC887B7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59AB27-B7D3-3128-C2A8-4360DE9B4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7675DD-1296-E4D3-419F-8B84B69C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49872B-F2A1-3288-C34A-F9DD7F74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52053C-B35B-9FBD-9A48-24041EF7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BF7AA5-5CA8-F61C-9D39-1603F40E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3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C679AE-847E-E7B4-750F-B9400ED9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4053A-F100-7B3E-04FE-9AC0C991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7F309B-BE94-C7E3-AD0B-2BA1565BE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1EB6-2EE2-4F88-A7C4-1FBDEBB28AA1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4DB359-889F-E2E1-4A87-AC6DF73BD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9DBE94-E119-3A91-F7E3-7D0869E07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E2C3-8F38-42A1-A2FD-92B0F1B3E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Forma">
            <a:extLst>
              <a:ext uri="{FF2B5EF4-FFF2-40B4-BE49-F238E27FC236}">
                <a16:creationId xmlns:a16="http://schemas.microsoft.com/office/drawing/2014/main" id="{E6881D1A-A711-967B-1844-0147764D9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5" t="9091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9EA2-9532-6904-5F72-7731FF76E6AB}"/>
              </a:ext>
            </a:extLst>
          </p:cNvPr>
          <p:cNvSpPr txBox="1"/>
          <p:nvPr/>
        </p:nvSpPr>
        <p:spPr>
          <a:xfrm>
            <a:off x="373626" y="2686031"/>
            <a:ext cx="7731954" cy="1485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Script Python para Ingestão de Dados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 Final - Banco de Dados Não Relacional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Rafael Guiselli Felippe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B40F2FC-D450-6566-DCA6-B61985461C95}"/>
              </a:ext>
            </a:extLst>
          </p:cNvPr>
          <p:cNvSpPr/>
          <p:nvPr/>
        </p:nvSpPr>
        <p:spPr>
          <a:xfrm>
            <a:off x="373626" y="540774"/>
            <a:ext cx="963561" cy="36116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D56148-DC68-B7DF-18D7-A65AA99D3278}"/>
              </a:ext>
            </a:extLst>
          </p:cNvPr>
          <p:cNvSpPr/>
          <p:nvPr/>
        </p:nvSpPr>
        <p:spPr>
          <a:xfrm>
            <a:off x="0" y="0"/>
            <a:ext cx="12192000" cy="1150374"/>
          </a:xfrm>
          <a:prstGeom prst="rect">
            <a:avLst/>
          </a:prstGeom>
          <a:gradFill flip="none" rotWithShape="1">
            <a:gsLst>
              <a:gs pos="800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EB1F3F62-50D4-96FC-6E6C-D97FA276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05" y="328171"/>
            <a:ext cx="922367" cy="4940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6F3497-153B-9575-CD65-4F1A17D1FDF9}"/>
              </a:ext>
            </a:extLst>
          </p:cNvPr>
          <p:cNvSpPr txBox="1"/>
          <p:nvPr/>
        </p:nvSpPr>
        <p:spPr>
          <a:xfrm>
            <a:off x="344128" y="190466"/>
            <a:ext cx="479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radesco Sans Medium" panose="00000600000000000000" pitchFamily="2" charset="0"/>
              </a:rPr>
              <a:t>Entendimento do Projeto</a:t>
            </a:r>
          </a:p>
          <a:p>
            <a:r>
              <a:rPr lang="pt-BR" sz="2000" b="1" dirty="0">
                <a:solidFill>
                  <a:schemeClr val="bg1"/>
                </a:solidFill>
                <a:latin typeface="Bradesco Sans Light" panose="00000400000000000000" pitchFamily="2" charset="0"/>
              </a:rPr>
              <a:t>Script Python para Ingestão de Dados</a:t>
            </a:r>
            <a:endParaRPr lang="pt-BR" b="1" dirty="0">
              <a:solidFill>
                <a:schemeClr val="bg1"/>
              </a:solidFill>
              <a:latin typeface="Bradesco Sans Light" panose="000004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087661-D38F-6266-58E9-1A209810618B}"/>
              </a:ext>
            </a:extLst>
          </p:cNvPr>
          <p:cNvSpPr txBox="1"/>
          <p:nvPr/>
        </p:nvSpPr>
        <p:spPr>
          <a:xfrm>
            <a:off x="344128" y="1793178"/>
            <a:ext cx="64106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esco Sans" panose="00000500000000000000" pitchFamily="2" charset="0"/>
              </a:rPr>
              <a:t>Uma fábrica de alimentos planeja implementar um projeto de dados para analisar informações de sensores IoT. </a:t>
            </a:r>
          </a:p>
          <a:p>
            <a:pPr algn="ctr"/>
            <a:endParaRPr lang="pt-BR" dirty="0">
              <a:latin typeface="Bradesco Sans" panose="00000500000000000000" pitchFamily="2" charset="0"/>
            </a:endParaRPr>
          </a:p>
          <a:p>
            <a:pPr algn="ctr"/>
            <a:endParaRPr lang="pt-BR" dirty="0">
              <a:latin typeface="Bradesco Sans" panose="00000500000000000000" pitchFamily="2" charset="0"/>
            </a:endParaRPr>
          </a:p>
          <a:p>
            <a:pPr algn="ctr"/>
            <a:r>
              <a:rPr lang="pt-BR" dirty="0">
                <a:latin typeface="Bradesco Sans" panose="00000500000000000000" pitchFamily="2" charset="0"/>
              </a:rPr>
              <a:t>Localizados em diversas áreas da fábrica, esses sensores enviam informações sobre a temperatura e a umidade específicas de cada zona. A proposta é utilizar esses dados para aprimorar tanto a eficiência quanto a qualidade dos alimentos fabricados, assegurando o cumprimento dos padrões estabelecidos.</a:t>
            </a:r>
          </a:p>
          <a:p>
            <a:pPr algn="ctr"/>
            <a:endParaRPr lang="pt-BR" dirty="0">
              <a:latin typeface="Bradesco Sans" panose="00000500000000000000" pitchFamily="2" charset="0"/>
            </a:endParaRPr>
          </a:p>
          <a:p>
            <a:pPr algn="ctr"/>
            <a:endParaRPr lang="pt-BR" dirty="0">
              <a:latin typeface="Bradesco Sans" panose="00000500000000000000" pitchFamily="2" charset="0"/>
            </a:endParaRPr>
          </a:p>
          <a:p>
            <a:pPr algn="ctr"/>
            <a:r>
              <a:rPr lang="pt-BR" dirty="0">
                <a:latin typeface="Bradesco Sans" panose="00000500000000000000" pitchFamily="2" charset="0"/>
              </a:rPr>
              <a:t>Sendo assim, nosso principal objetivo é garantir que os dados estejam acessíveis à equipe de Analytics, possibilitando a realização das análises necessárias.</a:t>
            </a:r>
          </a:p>
        </p:txBody>
      </p:sp>
      <p:pic>
        <p:nvPicPr>
          <p:cNvPr id="16" name="Imagem 15" descr="Brinquedo de lego&#10;&#10;Descrição gerada automaticamente">
            <a:extLst>
              <a:ext uri="{FF2B5EF4-FFF2-40B4-BE49-F238E27FC236}">
                <a16:creationId xmlns:a16="http://schemas.microsoft.com/office/drawing/2014/main" id="{48CAF1AA-2486-408A-5748-0E0D839EF6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t="8352" r="7629" b="9420"/>
          <a:stretch/>
        </p:blipFill>
        <p:spPr>
          <a:xfrm>
            <a:off x="6754762" y="2171610"/>
            <a:ext cx="5215979" cy="34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D56148-DC68-B7DF-18D7-A65AA99D3278}"/>
              </a:ext>
            </a:extLst>
          </p:cNvPr>
          <p:cNvSpPr/>
          <p:nvPr/>
        </p:nvSpPr>
        <p:spPr>
          <a:xfrm>
            <a:off x="0" y="0"/>
            <a:ext cx="12192000" cy="1150374"/>
          </a:xfrm>
          <a:prstGeom prst="rect">
            <a:avLst/>
          </a:prstGeom>
          <a:gradFill flip="none" rotWithShape="1">
            <a:gsLst>
              <a:gs pos="800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EB1F3F62-50D4-96FC-6E6C-D97FA276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05" y="328171"/>
            <a:ext cx="922367" cy="4940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6F3497-153B-9575-CD65-4F1A17D1FDF9}"/>
              </a:ext>
            </a:extLst>
          </p:cNvPr>
          <p:cNvSpPr txBox="1"/>
          <p:nvPr/>
        </p:nvSpPr>
        <p:spPr>
          <a:xfrm>
            <a:off x="344128" y="190466"/>
            <a:ext cx="479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radesco Sans Medium" panose="00000600000000000000" pitchFamily="2" charset="0"/>
              </a:rPr>
              <a:t>Ciclo de Vida dos Dados</a:t>
            </a:r>
          </a:p>
          <a:p>
            <a:r>
              <a:rPr lang="pt-BR" sz="2000" b="1" dirty="0">
                <a:solidFill>
                  <a:schemeClr val="bg1"/>
                </a:solidFill>
                <a:latin typeface="Bradesco Sans Light" panose="00000400000000000000" pitchFamily="2" charset="0"/>
              </a:rPr>
              <a:t>Script Python para Ingestão de Dados</a:t>
            </a:r>
            <a:endParaRPr lang="pt-BR" b="1" dirty="0">
              <a:solidFill>
                <a:schemeClr val="bg1"/>
              </a:solidFill>
              <a:latin typeface="Bradesco Sans Light" panose="000004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087661-D38F-6266-58E9-1A209810618B}"/>
              </a:ext>
            </a:extLst>
          </p:cNvPr>
          <p:cNvSpPr txBox="1"/>
          <p:nvPr/>
        </p:nvSpPr>
        <p:spPr>
          <a:xfrm>
            <a:off x="481779" y="1950495"/>
            <a:ext cx="6331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esco Sans" panose="00000500000000000000" pitchFamily="2" charset="0"/>
              </a:rPr>
              <a:t>Os dados provenientes dos sensores IoT são disponibilizados todas as manhãs no formato JSON e armazenados em uma pasta no servidor local. Nesse arquivo temos informações sobre o código ID do sensor, o horário preciso da coleta e a medição correspondente (temperatura ou umidade).</a:t>
            </a:r>
          </a:p>
          <a:p>
            <a:pPr algn="ctr"/>
            <a:endParaRPr lang="pt-BR" dirty="0">
              <a:latin typeface="Bradesco Sans" panose="00000500000000000000" pitchFamily="2" charset="0"/>
            </a:endParaRPr>
          </a:p>
          <a:p>
            <a:pPr algn="ctr"/>
            <a:endParaRPr lang="pt-BR" dirty="0">
              <a:latin typeface="Bradesco Sans" panose="00000500000000000000" pitchFamily="2" charset="0"/>
            </a:endParaRPr>
          </a:p>
          <a:p>
            <a:pPr algn="ctr"/>
            <a:r>
              <a:rPr lang="pt-BR" dirty="0">
                <a:latin typeface="Bradesco Sans" panose="00000500000000000000" pitchFamily="2" charset="0"/>
              </a:rPr>
              <a:t>Além disso, a fábrica disponibiliza algumas tabelas de metadados que são mantidas em um banco de dados relacional. Essas tabelas contém dados sobre os tipos de sensores e os locais onde estão instalados.</a:t>
            </a:r>
          </a:p>
          <a:p>
            <a:pPr algn="ctr"/>
            <a:endParaRPr lang="pt-BR" dirty="0">
              <a:latin typeface="Bradesco Sans" panose="00000500000000000000" pitchFamily="2" charset="0"/>
            </a:endParaRPr>
          </a:p>
          <a:p>
            <a:pPr algn="ctr"/>
            <a:endParaRPr lang="pt-BR" dirty="0">
              <a:latin typeface="Bradesco Sans" panose="00000500000000000000" pitchFamily="2" charset="0"/>
            </a:endParaRPr>
          </a:p>
        </p:txBody>
      </p:sp>
      <p:pic>
        <p:nvPicPr>
          <p:cNvPr id="11" name="Imagem 10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C854D0A-F83E-8B52-6EE1-AA88CF2C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18" y="1596533"/>
            <a:ext cx="4452803" cy="44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D56148-DC68-B7DF-18D7-A65AA99D32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EB1F3F62-50D4-96FC-6E6C-D97FA276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05" y="328171"/>
            <a:ext cx="922367" cy="4940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6F3497-153B-9575-CD65-4F1A17D1FDF9}"/>
              </a:ext>
            </a:extLst>
          </p:cNvPr>
          <p:cNvSpPr txBox="1"/>
          <p:nvPr/>
        </p:nvSpPr>
        <p:spPr>
          <a:xfrm>
            <a:off x="344128" y="190466"/>
            <a:ext cx="479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radesco Sans Medium" panose="00000600000000000000" pitchFamily="2" charset="0"/>
              </a:rPr>
              <a:t>Ferramentas Utilizadas</a:t>
            </a:r>
          </a:p>
          <a:p>
            <a:r>
              <a:rPr lang="pt-BR" sz="2000" b="1" dirty="0">
                <a:solidFill>
                  <a:schemeClr val="bg1"/>
                </a:solidFill>
                <a:latin typeface="Bradesco Sans Light" panose="00000400000000000000" pitchFamily="2" charset="0"/>
              </a:rPr>
              <a:t>Script Python para Ingestão de Dados</a:t>
            </a:r>
            <a:endParaRPr lang="pt-BR" b="1" dirty="0">
              <a:solidFill>
                <a:schemeClr val="bg1"/>
              </a:solidFill>
              <a:latin typeface="Bradesco Sans Light" panose="000004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02C80A-6E9A-918A-711A-4CCC970012EF}"/>
              </a:ext>
            </a:extLst>
          </p:cNvPr>
          <p:cNvSpPr/>
          <p:nvPr/>
        </p:nvSpPr>
        <p:spPr>
          <a:xfrm>
            <a:off x="1796142" y="1150373"/>
            <a:ext cx="10395857" cy="5707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087661-D38F-6266-58E9-1A209810618B}"/>
              </a:ext>
            </a:extLst>
          </p:cNvPr>
          <p:cNvSpPr txBox="1"/>
          <p:nvPr/>
        </p:nvSpPr>
        <p:spPr>
          <a:xfrm>
            <a:off x="2541813" y="1556394"/>
            <a:ext cx="89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esco Sans" panose="00000500000000000000" pitchFamily="2" charset="0"/>
              </a:rPr>
              <a:t>Para o desenvolvimento do projeto, serão utilizadas as seguintes ferramentas:</a:t>
            </a:r>
          </a:p>
          <a:p>
            <a:pPr algn="ctr"/>
            <a:endParaRPr lang="pt-BR" dirty="0">
              <a:latin typeface="Bradesco Sans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3A0F1E-B332-9BBA-0E62-5924D91239C4}"/>
              </a:ext>
            </a:extLst>
          </p:cNvPr>
          <p:cNvGrpSpPr/>
          <p:nvPr/>
        </p:nvGrpSpPr>
        <p:grpSpPr>
          <a:xfrm>
            <a:off x="366031" y="2245065"/>
            <a:ext cx="11459938" cy="1600438"/>
            <a:chOff x="366031" y="2245065"/>
            <a:chExt cx="11459938" cy="1600438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A99612A-E45C-6692-3FF8-E120036426F3}"/>
                </a:ext>
              </a:extLst>
            </p:cNvPr>
            <p:cNvSpPr txBox="1"/>
            <p:nvPr/>
          </p:nvSpPr>
          <p:spPr>
            <a:xfrm>
              <a:off x="366031" y="2245065"/>
              <a:ext cx="106408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b="1" spc="50" dirty="0">
                  <a:ln w="9525" cmpd="sng">
                    <a:solidFill>
                      <a:schemeClr val="bg1"/>
                    </a:solidFill>
                    <a:prstDash val="solid"/>
                  </a:ln>
                  <a:noFill/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radesco Sans" panose="00000500000000000000" pitchFamily="2" charset="0"/>
                </a:rPr>
                <a:t>1.</a:t>
              </a:r>
            </a:p>
            <a:p>
              <a:pPr algn="ctr"/>
              <a:endParaRPr lang="pt-BR" b="1" spc="50" dirty="0">
                <a:ln w="9525" cmpd="sng">
                  <a:solidFill>
                    <a:schemeClr val="bg1"/>
                  </a:solidFill>
                  <a:prstDash val="solid"/>
                </a:ln>
                <a:noFill/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adesco Sans" panose="00000500000000000000" pitchFamily="2" charset="0"/>
              </a:endParaRP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6BCEBDE5-CF73-AFE0-E5CE-55F550D4EDC4}"/>
                </a:ext>
              </a:extLst>
            </p:cNvPr>
            <p:cNvGrpSpPr/>
            <p:nvPr/>
          </p:nvGrpSpPr>
          <p:grpSpPr>
            <a:xfrm>
              <a:off x="1665514" y="2340429"/>
              <a:ext cx="10160455" cy="1164771"/>
              <a:chOff x="1665514" y="2340429"/>
              <a:chExt cx="10160455" cy="1164771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E539644C-A803-86F8-9862-640D209D86C3}"/>
                  </a:ext>
                </a:extLst>
              </p:cNvPr>
              <p:cNvSpPr/>
              <p:nvPr/>
            </p:nvSpPr>
            <p:spPr>
              <a:xfrm>
                <a:off x="1665514" y="2340429"/>
                <a:ext cx="10160455" cy="116477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10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35E8671-BAFC-8F0C-0A99-2CB7AD0E3738}"/>
                  </a:ext>
                </a:extLst>
              </p:cNvPr>
              <p:cNvSpPr txBox="1"/>
              <p:nvPr/>
            </p:nvSpPr>
            <p:spPr>
              <a:xfrm>
                <a:off x="1937657" y="2528727"/>
                <a:ext cx="5573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>
                    <a:solidFill>
                      <a:srgbClr val="293241"/>
                    </a:solidFill>
                    <a:latin typeface="Bradesco Sans" panose="00000500000000000000" pitchFamily="2" charset="0"/>
                  </a:rPr>
                  <a:t>Linguagem Python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D022497-49B5-9BC6-4B78-26777D6B7F00}"/>
                  </a:ext>
                </a:extLst>
              </p:cNvPr>
              <p:cNvSpPr txBox="1"/>
              <p:nvPr/>
            </p:nvSpPr>
            <p:spPr>
              <a:xfrm>
                <a:off x="1937657" y="2928837"/>
                <a:ext cx="918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esco Sans" panose="00000500000000000000" pitchFamily="2" charset="0"/>
                  </a:rPr>
                  <a:t>Essa será a linguagem de programação utilizada para a criação de todo o script</a:t>
                </a:r>
              </a:p>
            </p:txBody>
          </p:sp>
        </p:grp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F112CCD-3A21-69CC-5325-27D8DB2E386C}"/>
              </a:ext>
            </a:extLst>
          </p:cNvPr>
          <p:cNvGrpSpPr/>
          <p:nvPr/>
        </p:nvGrpSpPr>
        <p:grpSpPr>
          <a:xfrm>
            <a:off x="366031" y="3775122"/>
            <a:ext cx="11459937" cy="1600438"/>
            <a:chOff x="366031" y="3775122"/>
            <a:chExt cx="11459937" cy="1600438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E7C6AA6-445E-C0E0-5A0A-2735EC131D20}"/>
                </a:ext>
              </a:extLst>
            </p:cNvPr>
            <p:cNvSpPr txBox="1"/>
            <p:nvPr/>
          </p:nvSpPr>
          <p:spPr>
            <a:xfrm>
              <a:off x="366031" y="3775122"/>
              <a:ext cx="106408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b="1" spc="50" dirty="0">
                  <a:ln w="9525" cmpd="sng">
                    <a:solidFill>
                      <a:schemeClr val="bg1"/>
                    </a:solidFill>
                    <a:prstDash val="solid"/>
                  </a:ln>
                  <a:noFill/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radesco Sans" panose="00000500000000000000" pitchFamily="2" charset="0"/>
                </a:rPr>
                <a:t>2.</a:t>
              </a:r>
            </a:p>
            <a:p>
              <a:pPr algn="ctr"/>
              <a:endParaRPr lang="pt-BR" b="1" spc="50" dirty="0">
                <a:ln w="9525" cmpd="sng">
                  <a:solidFill>
                    <a:schemeClr val="bg1"/>
                  </a:solidFill>
                  <a:prstDash val="solid"/>
                </a:ln>
                <a:noFill/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adesco Sans" panose="00000500000000000000" pitchFamily="2" charset="0"/>
              </a:endParaRP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5EF0ECD-946A-5AD0-C620-F201D68280C0}"/>
                </a:ext>
              </a:extLst>
            </p:cNvPr>
            <p:cNvGrpSpPr/>
            <p:nvPr/>
          </p:nvGrpSpPr>
          <p:grpSpPr>
            <a:xfrm>
              <a:off x="1665513" y="3824994"/>
              <a:ext cx="10160455" cy="1164771"/>
              <a:chOff x="1665514" y="2340429"/>
              <a:chExt cx="10160455" cy="1164771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5C312B22-C08D-EBDC-416E-56A140DF4439}"/>
                  </a:ext>
                </a:extLst>
              </p:cNvPr>
              <p:cNvSpPr/>
              <p:nvPr/>
            </p:nvSpPr>
            <p:spPr>
              <a:xfrm>
                <a:off x="1665514" y="2340429"/>
                <a:ext cx="10160455" cy="116477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10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608CB4F-0FB5-2D13-4DE4-8BE6897A5C13}"/>
                  </a:ext>
                </a:extLst>
              </p:cNvPr>
              <p:cNvSpPr txBox="1"/>
              <p:nvPr/>
            </p:nvSpPr>
            <p:spPr>
              <a:xfrm>
                <a:off x="1937657" y="2528727"/>
                <a:ext cx="5573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>
                    <a:solidFill>
                      <a:srgbClr val="293241"/>
                    </a:solidFill>
                    <a:latin typeface="Bradesco Sans" panose="00000500000000000000" pitchFamily="2" charset="0"/>
                  </a:rPr>
                  <a:t>MongoDB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CCC08A3-966F-7FC2-66F9-B64F93E0F159}"/>
                  </a:ext>
                </a:extLst>
              </p:cNvPr>
              <p:cNvSpPr txBox="1"/>
              <p:nvPr/>
            </p:nvSpPr>
            <p:spPr>
              <a:xfrm>
                <a:off x="1937657" y="2928837"/>
                <a:ext cx="918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esco Sans" panose="00000500000000000000" pitchFamily="2" charset="0"/>
                  </a:rPr>
                  <a:t>Será responsável por armazenar o arquivo bruto no formato JSON</a:t>
                </a:r>
              </a:p>
            </p:txBody>
          </p:sp>
        </p:grp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BFE135D-F808-1B6E-F7C6-58C9769F4266}"/>
              </a:ext>
            </a:extLst>
          </p:cNvPr>
          <p:cNvGrpSpPr/>
          <p:nvPr/>
        </p:nvGrpSpPr>
        <p:grpSpPr>
          <a:xfrm>
            <a:off x="366031" y="5305179"/>
            <a:ext cx="11459937" cy="1600438"/>
            <a:chOff x="366031" y="5305179"/>
            <a:chExt cx="11459937" cy="1600438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56F0163-F474-184A-2876-DE53323A098D}"/>
                </a:ext>
              </a:extLst>
            </p:cNvPr>
            <p:cNvSpPr txBox="1"/>
            <p:nvPr/>
          </p:nvSpPr>
          <p:spPr>
            <a:xfrm>
              <a:off x="366031" y="5305179"/>
              <a:ext cx="106408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b="1" spc="50" dirty="0">
                  <a:ln w="9525" cmpd="sng">
                    <a:solidFill>
                      <a:schemeClr val="bg1"/>
                    </a:solidFill>
                    <a:prstDash val="solid"/>
                  </a:ln>
                  <a:noFill/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radesco Sans" panose="00000500000000000000" pitchFamily="2" charset="0"/>
                </a:rPr>
                <a:t>3.</a:t>
              </a:r>
            </a:p>
            <a:p>
              <a:pPr algn="ctr"/>
              <a:endParaRPr lang="pt-BR" b="1" spc="50" dirty="0">
                <a:ln w="9525" cmpd="sng">
                  <a:solidFill>
                    <a:schemeClr val="bg1"/>
                  </a:solidFill>
                  <a:prstDash val="solid"/>
                </a:ln>
                <a:noFill/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adesco Sans" panose="00000500000000000000" pitchFamily="2" charset="0"/>
              </a:endParaRP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034CAB5E-34B6-777D-7DC8-025EC73BAA4D}"/>
                </a:ext>
              </a:extLst>
            </p:cNvPr>
            <p:cNvGrpSpPr/>
            <p:nvPr/>
          </p:nvGrpSpPr>
          <p:grpSpPr>
            <a:xfrm>
              <a:off x="1665513" y="5309559"/>
              <a:ext cx="10160455" cy="1164771"/>
              <a:chOff x="1665514" y="2340429"/>
              <a:chExt cx="10160455" cy="1164771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A7F9F6CB-939A-C2DB-2686-2488A20FBD2B}"/>
                  </a:ext>
                </a:extLst>
              </p:cNvPr>
              <p:cNvSpPr/>
              <p:nvPr/>
            </p:nvSpPr>
            <p:spPr>
              <a:xfrm>
                <a:off x="1665514" y="2340429"/>
                <a:ext cx="10160455" cy="116477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10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CD92239-4508-88A8-B5CF-9C7CF1F8B926}"/>
                  </a:ext>
                </a:extLst>
              </p:cNvPr>
              <p:cNvSpPr txBox="1"/>
              <p:nvPr/>
            </p:nvSpPr>
            <p:spPr>
              <a:xfrm>
                <a:off x="1937657" y="2528727"/>
                <a:ext cx="5573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>
                    <a:solidFill>
                      <a:srgbClr val="293241"/>
                    </a:solidFill>
                    <a:latin typeface="Bradesco Sans" panose="00000500000000000000" pitchFamily="2" charset="0"/>
                  </a:rPr>
                  <a:t>SQL Server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272EE87-674A-F4B2-0539-FC1787B11227}"/>
                  </a:ext>
                </a:extLst>
              </p:cNvPr>
              <p:cNvSpPr txBox="1"/>
              <p:nvPr/>
            </p:nvSpPr>
            <p:spPr>
              <a:xfrm>
                <a:off x="1937657" y="2928837"/>
                <a:ext cx="918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esco Sans" panose="00000500000000000000" pitchFamily="2" charset="0"/>
                  </a:rPr>
                  <a:t>Armazenará os dados processados do arquivo JSON e os metadados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3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D56148-DC68-B7DF-18D7-A65AA99D3278}"/>
              </a:ext>
            </a:extLst>
          </p:cNvPr>
          <p:cNvSpPr/>
          <p:nvPr/>
        </p:nvSpPr>
        <p:spPr>
          <a:xfrm>
            <a:off x="0" y="0"/>
            <a:ext cx="12192000" cy="1150374"/>
          </a:xfrm>
          <a:prstGeom prst="rect">
            <a:avLst/>
          </a:prstGeom>
          <a:gradFill flip="none" rotWithShape="1">
            <a:gsLst>
              <a:gs pos="800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EB1F3F62-50D4-96FC-6E6C-D97FA276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05" y="328171"/>
            <a:ext cx="922367" cy="4940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6F3497-153B-9575-CD65-4F1A17D1FDF9}"/>
              </a:ext>
            </a:extLst>
          </p:cNvPr>
          <p:cNvSpPr txBox="1"/>
          <p:nvPr/>
        </p:nvSpPr>
        <p:spPr>
          <a:xfrm>
            <a:off x="344128" y="190466"/>
            <a:ext cx="479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radesco Sans Medium" panose="00000600000000000000" pitchFamily="2" charset="0"/>
              </a:rPr>
              <a:t>Arquitetura da Solução</a:t>
            </a:r>
          </a:p>
          <a:p>
            <a:r>
              <a:rPr lang="pt-BR" sz="2000" b="1" dirty="0">
                <a:solidFill>
                  <a:schemeClr val="bg1"/>
                </a:solidFill>
                <a:latin typeface="Bradesco Sans Light" panose="00000400000000000000" pitchFamily="2" charset="0"/>
              </a:rPr>
              <a:t>Script Python para Ingestão de Dados</a:t>
            </a:r>
            <a:endParaRPr lang="pt-BR" b="1" dirty="0">
              <a:solidFill>
                <a:schemeClr val="bg1"/>
              </a:solidFill>
              <a:latin typeface="Bradesco Sans Light" panose="00000400000000000000" pitchFamily="2" charset="0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633714E-D1D8-A0A7-423C-1F6679933DAA}"/>
              </a:ext>
            </a:extLst>
          </p:cNvPr>
          <p:cNvGrpSpPr/>
          <p:nvPr/>
        </p:nvGrpSpPr>
        <p:grpSpPr>
          <a:xfrm>
            <a:off x="500820" y="1707689"/>
            <a:ext cx="1779638" cy="2019813"/>
            <a:chOff x="500820" y="1740301"/>
            <a:chExt cx="1779638" cy="2019813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FAEC483F-9D85-C74D-896D-D3AFE8CDB0A2}"/>
                </a:ext>
              </a:extLst>
            </p:cNvPr>
            <p:cNvGrpSpPr/>
            <p:nvPr/>
          </p:nvGrpSpPr>
          <p:grpSpPr>
            <a:xfrm>
              <a:off x="706990" y="1740301"/>
              <a:ext cx="1367298" cy="1376517"/>
              <a:chOff x="747252" y="1740309"/>
              <a:chExt cx="1367298" cy="1376517"/>
            </a:xfrm>
          </p:grpSpPr>
          <p:sp>
            <p:nvSpPr>
              <p:cNvPr id="3" name="Retângulo: Cantos Arredondados 2">
                <a:extLst>
                  <a:ext uri="{FF2B5EF4-FFF2-40B4-BE49-F238E27FC236}">
                    <a16:creationId xmlns:a16="http://schemas.microsoft.com/office/drawing/2014/main" id="{939B0B79-F830-D3EF-6C60-6A201416C3D9}"/>
                  </a:ext>
                </a:extLst>
              </p:cNvPr>
              <p:cNvSpPr/>
              <p:nvPr/>
            </p:nvSpPr>
            <p:spPr>
              <a:xfrm>
                <a:off x="747252" y="1740309"/>
                <a:ext cx="1367298" cy="137651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" name="Imagem 9" descr="Ícone&#10;&#10;Descrição gerada automaticamente">
                <a:extLst>
                  <a:ext uri="{FF2B5EF4-FFF2-40B4-BE49-F238E27FC236}">
                    <a16:creationId xmlns:a16="http://schemas.microsoft.com/office/drawing/2014/main" id="{AB7D8ABF-E3A7-01B5-1ECB-0CA024292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145" y="1925811"/>
                <a:ext cx="1005512" cy="1005512"/>
              </a:xfrm>
              <a:prstGeom prst="rect">
                <a:avLst/>
              </a:prstGeom>
            </p:spPr>
          </p:pic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756860D-58B2-2FC9-73A5-5774CAC8B333}"/>
                </a:ext>
              </a:extLst>
            </p:cNvPr>
            <p:cNvSpPr txBox="1"/>
            <p:nvPr/>
          </p:nvSpPr>
          <p:spPr>
            <a:xfrm>
              <a:off x="500820" y="3236894"/>
              <a:ext cx="17796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adesco Sans" panose="00000500000000000000" pitchFamily="2" charset="0"/>
                </a:rPr>
                <a:t>Arquivo disponível no servidor local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1CD0E778-2B70-5D18-DB97-70331877E55E}"/>
              </a:ext>
            </a:extLst>
          </p:cNvPr>
          <p:cNvGrpSpPr/>
          <p:nvPr/>
        </p:nvGrpSpPr>
        <p:grpSpPr>
          <a:xfrm>
            <a:off x="500820" y="4253425"/>
            <a:ext cx="1779638" cy="1804370"/>
            <a:chOff x="500820" y="4347448"/>
            <a:chExt cx="1779638" cy="1804370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4F85E7DA-E961-4FCF-A913-03369EF592B8}"/>
                </a:ext>
              </a:extLst>
            </p:cNvPr>
            <p:cNvSpPr/>
            <p:nvPr/>
          </p:nvSpPr>
          <p:spPr>
            <a:xfrm>
              <a:off x="706990" y="4347448"/>
              <a:ext cx="1367298" cy="13765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3EEAE93-1FE4-C234-8BCD-FCEA8F438894}"/>
                </a:ext>
              </a:extLst>
            </p:cNvPr>
            <p:cNvSpPr txBox="1"/>
            <p:nvPr/>
          </p:nvSpPr>
          <p:spPr>
            <a:xfrm>
              <a:off x="500820" y="5844041"/>
              <a:ext cx="1779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adesco Sans" panose="00000500000000000000" pitchFamily="2" charset="0"/>
                </a:rPr>
                <a:t>Metadados</a:t>
              </a:r>
            </a:p>
          </p:txBody>
        </p:sp>
        <p:pic>
          <p:nvPicPr>
            <p:cNvPr id="48" name="Imagem 47" descr="Ícone&#10;&#10;Descrição gerada automaticamente">
              <a:extLst>
                <a:ext uri="{FF2B5EF4-FFF2-40B4-BE49-F238E27FC236}">
                  <a16:creationId xmlns:a16="http://schemas.microsoft.com/office/drawing/2014/main" id="{EF5A43D6-9D94-5E35-E6CD-745512614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85" y="4560971"/>
              <a:ext cx="959907" cy="959907"/>
            </a:xfrm>
            <a:prstGeom prst="rect">
              <a:avLst/>
            </a:prstGeom>
          </p:spPr>
        </p:pic>
      </p:grp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AA4FDD29-6A4F-7538-75BE-EDA9023D3260}"/>
              </a:ext>
            </a:extLst>
          </p:cNvPr>
          <p:cNvSpPr/>
          <p:nvPr/>
        </p:nvSpPr>
        <p:spPr>
          <a:xfrm>
            <a:off x="5412351" y="1707689"/>
            <a:ext cx="1367298" cy="13765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8FC269E-1A04-FBFC-68B5-6FC4C5AA9AA3}"/>
              </a:ext>
            </a:extLst>
          </p:cNvPr>
          <p:cNvSpPr txBox="1"/>
          <p:nvPr/>
        </p:nvSpPr>
        <p:spPr>
          <a:xfrm>
            <a:off x="6723090" y="2057982"/>
            <a:ext cx="177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radesco Sans" panose="00000500000000000000" pitchFamily="2" charset="0"/>
              </a:rPr>
              <a:t>Armazenamento do arquivo bruto</a:t>
            </a:r>
          </a:p>
        </p:txBody>
      </p:sp>
      <p:pic>
        <p:nvPicPr>
          <p:cNvPr id="56" name="Imagem 55" descr="Logotipo, nome da empresa&#10;&#10;Descrição gerada automaticamente">
            <a:extLst>
              <a:ext uri="{FF2B5EF4-FFF2-40B4-BE49-F238E27FC236}">
                <a16:creationId xmlns:a16="http://schemas.microsoft.com/office/drawing/2014/main" id="{C4B29F68-491A-98DB-07D0-CB9E85A33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05" y="1742326"/>
            <a:ext cx="1174590" cy="1376517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E5ACF1B-FA0E-DBBF-4063-3E59C87848A4}"/>
              </a:ext>
            </a:extLst>
          </p:cNvPr>
          <p:cNvSpPr txBox="1"/>
          <p:nvPr/>
        </p:nvSpPr>
        <p:spPr>
          <a:xfrm>
            <a:off x="4960526" y="5761113"/>
            <a:ext cx="2270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radesco Sans" panose="00000500000000000000" pitchFamily="2" charset="0"/>
              </a:rPr>
              <a:t>Armazenamento dos metadados e dos dados processados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FEEE4BC-5051-1ED4-B626-F5152190E8D8}"/>
              </a:ext>
            </a:extLst>
          </p:cNvPr>
          <p:cNvGrpSpPr/>
          <p:nvPr/>
        </p:nvGrpSpPr>
        <p:grpSpPr>
          <a:xfrm>
            <a:off x="5412350" y="4253424"/>
            <a:ext cx="1367298" cy="1376517"/>
            <a:chOff x="5412351" y="4129155"/>
            <a:chExt cx="1367298" cy="1376517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369100F3-6B43-726B-A6E3-7CDE27533104}"/>
                </a:ext>
              </a:extLst>
            </p:cNvPr>
            <p:cNvSpPr/>
            <p:nvPr/>
          </p:nvSpPr>
          <p:spPr>
            <a:xfrm>
              <a:off x="5412351" y="4129155"/>
              <a:ext cx="1367298" cy="13765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3" name="Imagem 62" descr="Ícone&#10;&#10;Descrição gerada automaticamente">
              <a:extLst>
                <a:ext uri="{FF2B5EF4-FFF2-40B4-BE49-F238E27FC236}">
                  <a16:creationId xmlns:a16="http://schemas.microsoft.com/office/drawing/2014/main" id="{AF9861B0-80F4-ABDD-A016-F75F2121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662" y="4253425"/>
              <a:ext cx="828675" cy="1100011"/>
            </a:xfrm>
            <a:prstGeom prst="rect">
              <a:avLst/>
            </a:prstGeom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4954DABE-9EB9-1934-7D74-0725980ACBB7}"/>
              </a:ext>
            </a:extLst>
          </p:cNvPr>
          <p:cNvGrpSpPr/>
          <p:nvPr/>
        </p:nvGrpSpPr>
        <p:grpSpPr>
          <a:xfrm>
            <a:off x="9705372" y="2797600"/>
            <a:ext cx="1779638" cy="2019813"/>
            <a:chOff x="9705372" y="2930950"/>
            <a:chExt cx="1779638" cy="2019813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6396BF28-3305-05FE-8C66-42DEE30D7AFF}"/>
                </a:ext>
              </a:extLst>
            </p:cNvPr>
            <p:cNvSpPr/>
            <p:nvPr/>
          </p:nvSpPr>
          <p:spPr>
            <a:xfrm>
              <a:off x="9911542" y="2930950"/>
              <a:ext cx="1367298" cy="13765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FF22789-DB89-6315-F102-1422A0D8549A}"/>
                </a:ext>
              </a:extLst>
            </p:cNvPr>
            <p:cNvSpPr txBox="1"/>
            <p:nvPr/>
          </p:nvSpPr>
          <p:spPr>
            <a:xfrm>
              <a:off x="9705372" y="4427543"/>
              <a:ext cx="17796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adesco Sans" panose="00000500000000000000" pitchFamily="2" charset="0"/>
                </a:rPr>
                <a:t>Dados disponíveis para análises</a:t>
              </a:r>
            </a:p>
          </p:txBody>
        </p:sp>
      </p:grpSp>
      <p:pic>
        <p:nvPicPr>
          <p:cNvPr id="70" name="Imagem 69" descr="Ícone&#10;&#10;Descrição gerada automaticamente">
            <a:extLst>
              <a:ext uri="{FF2B5EF4-FFF2-40B4-BE49-F238E27FC236}">
                <a16:creationId xmlns:a16="http://schemas.microsoft.com/office/drawing/2014/main" id="{64A87091-85A0-D852-339D-0EAC5BF861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3996" r="11528" b="14212"/>
          <a:stretch/>
        </p:blipFill>
        <p:spPr>
          <a:xfrm>
            <a:off x="10058403" y="2989498"/>
            <a:ext cx="1073576" cy="992719"/>
          </a:xfrm>
          <a:prstGeom prst="rect">
            <a:avLst/>
          </a:prstGeom>
        </p:spPr>
      </p:pic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E82B563F-2037-CE83-5160-A30A925109E3}"/>
              </a:ext>
            </a:extLst>
          </p:cNvPr>
          <p:cNvCxnSpPr>
            <a:cxnSpLocks/>
          </p:cNvCxnSpPr>
          <p:nvPr/>
        </p:nvCxnSpPr>
        <p:spPr>
          <a:xfrm>
            <a:off x="2139903" y="2395947"/>
            <a:ext cx="31686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7BCD5F8-37DC-4992-FD3B-5A3502E3D7B4}"/>
              </a:ext>
            </a:extLst>
          </p:cNvPr>
          <p:cNvCxnSpPr>
            <a:cxnSpLocks/>
          </p:cNvCxnSpPr>
          <p:nvPr/>
        </p:nvCxnSpPr>
        <p:spPr>
          <a:xfrm flipV="1">
            <a:off x="2139903" y="4941681"/>
            <a:ext cx="31686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17A6BA1-95F0-4E32-1DE1-4286C6EB615C}"/>
              </a:ext>
            </a:extLst>
          </p:cNvPr>
          <p:cNvCxnSpPr>
            <a:cxnSpLocks/>
          </p:cNvCxnSpPr>
          <p:nvPr/>
        </p:nvCxnSpPr>
        <p:spPr>
          <a:xfrm flipV="1">
            <a:off x="6852160" y="3513235"/>
            <a:ext cx="2986107" cy="14144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A59AAA11-82D0-5ABA-68B2-90BA395760A5}"/>
              </a:ext>
            </a:extLst>
          </p:cNvPr>
          <p:cNvCxnSpPr>
            <a:cxnSpLocks/>
          </p:cNvCxnSpPr>
          <p:nvPr/>
        </p:nvCxnSpPr>
        <p:spPr>
          <a:xfrm>
            <a:off x="6095999" y="3204282"/>
            <a:ext cx="0" cy="9698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8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D56148-DC68-B7DF-18D7-A65AA99D3278}"/>
              </a:ext>
            </a:extLst>
          </p:cNvPr>
          <p:cNvSpPr/>
          <p:nvPr/>
        </p:nvSpPr>
        <p:spPr>
          <a:xfrm>
            <a:off x="0" y="0"/>
            <a:ext cx="12192000" cy="1150374"/>
          </a:xfrm>
          <a:prstGeom prst="rect">
            <a:avLst/>
          </a:prstGeom>
          <a:gradFill flip="none" rotWithShape="1">
            <a:gsLst>
              <a:gs pos="800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EB1F3F62-50D4-96FC-6E6C-D97FA276C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05" y="328171"/>
            <a:ext cx="922367" cy="4940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6F3497-153B-9575-CD65-4F1A17D1FDF9}"/>
              </a:ext>
            </a:extLst>
          </p:cNvPr>
          <p:cNvSpPr txBox="1"/>
          <p:nvPr/>
        </p:nvSpPr>
        <p:spPr>
          <a:xfrm>
            <a:off x="344128" y="190466"/>
            <a:ext cx="479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radesco Sans Medium" panose="00000600000000000000" pitchFamily="2" charset="0"/>
              </a:rPr>
              <a:t>Modelagem dos Dados</a:t>
            </a:r>
          </a:p>
          <a:p>
            <a:r>
              <a:rPr lang="pt-BR" sz="2000" b="1" dirty="0">
                <a:solidFill>
                  <a:schemeClr val="bg1"/>
                </a:solidFill>
                <a:latin typeface="Bradesco Sans Light" panose="00000400000000000000" pitchFamily="2" charset="0"/>
              </a:rPr>
              <a:t>Script Python para Ingestão de Dados</a:t>
            </a:r>
            <a:endParaRPr lang="pt-BR" b="1" dirty="0">
              <a:solidFill>
                <a:schemeClr val="bg1"/>
              </a:solidFill>
              <a:latin typeface="Bradesco Sans Light" panose="00000400000000000000" pitchFamily="2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7681E5DC-1D8B-16CD-DF62-655EC392FF25}"/>
              </a:ext>
            </a:extLst>
          </p:cNvPr>
          <p:cNvGrpSpPr/>
          <p:nvPr/>
        </p:nvGrpSpPr>
        <p:grpSpPr>
          <a:xfrm>
            <a:off x="679382" y="1831196"/>
            <a:ext cx="11071387" cy="3888516"/>
            <a:chOff x="746057" y="1793096"/>
            <a:chExt cx="11071387" cy="3888516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E2439A02-1F62-C264-98A0-CE5AD1582C8E}"/>
                </a:ext>
              </a:extLst>
            </p:cNvPr>
            <p:cNvGrpSpPr/>
            <p:nvPr/>
          </p:nvGrpSpPr>
          <p:grpSpPr>
            <a:xfrm>
              <a:off x="746057" y="2568915"/>
              <a:ext cx="2104103" cy="2920601"/>
              <a:chOff x="1090912" y="2875148"/>
              <a:chExt cx="2104103" cy="2920601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2DD771C5-65AE-9024-EACF-E41F911800A1}"/>
                  </a:ext>
                </a:extLst>
              </p:cNvPr>
              <p:cNvSpPr/>
              <p:nvPr/>
            </p:nvSpPr>
            <p:spPr>
              <a:xfrm>
                <a:off x="1139609" y="2875148"/>
                <a:ext cx="2006713" cy="2067899"/>
              </a:xfrm>
              <a:prstGeom prst="roundRect">
                <a:avLst>
                  <a:gd name="adj" fmla="val 660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4D80B64-DA75-0E8F-4B94-A0146494F486}"/>
                  </a:ext>
                </a:extLst>
              </p:cNvPr>
              <p:cNvSpPr txBox="1"/>
              <p:nvPr/>
            </p:nvSpPr>
            <p:spPr>
              <a:xfrm>
                <a:off x="1090912" y="2929866"/>
                <a:ext cx="21041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radesco Sans Medium" panose="00000600000000000000" pitchFamily="2" charset="0"/>
                  </a:rPr>
                  <a:t>tb_fato_sensores</a:t>
                </a:r>
              </a:p>
            </p:txBody>
          </p: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02D97BA1-E24B-1073-3225-92C1A103C410}"/>
                  </a:ext>
                </a:extLst>
              </p:cNvPr>
              <p:cNvCxnSpPr/>
              <p:nvPr/>
            </p:nvCxnSpPr>
            <p:spPr>
              <a:xfrm>
                <a:off x="1253145" y="3292360"/>
                <a:ext cx="1779638" cy="0"/>
              </a:xfrm>
              <a:prstGeom prst="line">
                <a:avLst/>
              </a:prstGeom>
              <a:ln>
                <a:solidFill>
                  <a:srgbClr val="2D19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0ACD8B3-2F4E-808F-F966-790B4CC0D4B2}"/>
                  </a:ext>
                </a:extLst>
              </p:cNvPr>
              <p:cNvSpPr txBox="1"/>
              <p:nvPr/>
            </p:nvSpPr>
            <p:spPr>
              <a:xfrm>
                <a:off x="1139607" y="5057085"/>
                <a:ext cx="200671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adesco Sans" panose="00000500000000000000" pitchFamily="2" charset="0"/>
                  </a:rPr>
                  <a:t>Tabela fato que será originalizada a partir do arquivo JSON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D03562B-4BB7-C275-976B-AA6A63835F97}"/>
                  </a:ext>
                </a:extLst>
              </p:cNvPr>
              <p:cNvSpPr txBox="1"/>
              <p:nvPr/>
            </p:nvSpPr>
            <p:spPr>
              <a:xfrm>
                <a:off x="1090912" y="3376142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_id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428631A-9D4A-5EEE-FC2C-DE5C9F377473}"/>
                  </a:ext>
                </a:extLst>
              </p:cNvPr>
              <p:cNvSpPr txBox="1"/>
              <p:nvPr/>
            </p:nvSpPr>
            <p:spPr>
              <a:xfrm>
                <a:off x="1090912" y="3685350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data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5A22AAE-5927-9E12-A0AD-9C9BF5CB863C}"/>
                  </a:ext>
                </a:extLst>
              </p:cNvPr>
              <p:cNvSpPr txBox="1"/>
              <p:nvPr/>
            </p:nvSpPr>
            <p:spPr>
              <a:xfrm>
                <a:off x="1090912" y="3994559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hora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585E5EB-4FC7-A968-EC6B-7C52E42475C4}"/>
                  </a:ext>
                </a:extLst>
              </p:cNvPr>
              <p:cNvSpPr txBox="1"/>
              <p:nvPr/>
            </p:nvSpPr>
            <p:spPr>
              <a:xfrm>
                <a:off x="1090912" y="4303768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leitura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44E7834-BF08-8EDC-136B-CD762E47658A}"/>
                  </a:ext>
                </a:extLst>
              </p:cNvPr>
              <p:cNvSpPr txBox="1"/>
              <p:nvPr/>
            </p:nvSpPr>
            <p:spPr>
              <a:xfrm>
                <a:off x="1090912" y="4612976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sensor_id</a:t>
                </a:r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FFD46F51-F4DB-258B-53AA-3CA3B5A4D2D5}"/>
                </a:ext>
              </a:extLst>
            </p:cNvPr>
            <p:cNvGrpSpPr/>
            <p:nvPr/>
          </p:nvGrpSpPr>
          <p:grpSpPr>
            <a:xfrm>
              <a:off x="4290253" y="2568915"/>
              <a:ext cx="2104103" cy="2920601"/>
              <a:chOff x="1090912" y="2875148"/>
              <a:chExt cx="2104103" cy="2920601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71C4D14-F25B-BE55-EB96-F5DDACA4ED34}"/>
                  </a:ext>
                </a:extLst>
              </p:cNvPr>
              <p:cNvSpPr/>
              <p:nvPr/>
            </p:nvSpPr>
            <p:spPr>
              <a:xfrm>
                <a:off x="1139609" y="2875148"/>
                <a:ext cx="2006713" cy="2067899"/>
              </a:xfrm>
              <a:prstGeom prst="roundRect">
                <a:avLst>
                  <a:gd name="adj" fmla="val 660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D5D048D-3EAE-15EC-6B39-0DB4A31047C8}"/>
                  </a:ext>
                </a:extLst>
              </p:cNvPr>
              <p:cNvSpPr txBox="1"/>
              <p:nvPr/>
            </p:nvSpPr>
            <p:spPr>
              <a:xfrm>
                <a:off x="1090912" y="2929866"/>
                <a:ext cx="21041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radesco Sans Medium" panose="00000600000000000000" pitchFamily="2" charset="0"/>
                  </a:rPr>
                  <a:t>tb_sensores</a:t>
                </a:r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019F47B1-3E50-7080-880F-13783E417515}"/>
                  </a:ext>
                </a:extLst>
              </p:cNvPr>
              <p:cNvCxnSpPr/>
              <p:nvPr/>
            </p:nvCxnSpPr>
            <p:spPr>
              <a:xfrm>
                <a:off x="1253145" y="3292360"/>
                <a:ext cx="1779638" cy="0"/>
              </a:xfrm>
              <a:prstGeom prst="line">
                <a:avLst/>
              </a:prstGeom>
              <a:ln>
                <a:solidFill>
                  <a:srgbClr val="2D19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D4AE689-5B8E-725D-E199-6F2839DDAA61}"/>
                  </a:ext>
                </a:extLst>
              </p:cNvPr>
              <p:cNvSpPr txBox="1"/>
              <p:nvPr/>
            </p:nvSpPr>
            <p:spPr>
              <a:xfrm>
                <a:off x="1139607" y="5057085"/>
                <a:ext cx="200671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adesco Sans" panose="00000500000000000000" pitchFamily="2" charset="0"/>
                  </a:rPr>
                  <a:t>Tabela dimensão com metadados dos sensores</a:t>
                </a: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0A37F90-A658-CD7C-417E-D59813465F76}"/>
                  </a:ext>
                </a:extLst>
              </p:cNvPr>
              <p:cNvSpPr txBox="1"/>
              <p:nvPr/>
            </p:nvSpPr>
            <p:spPr>
              <a:xfrm>
                <a:off x="1090912" y="3376142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sensor_id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A17027E-18E2-ABEA-D7AE-21E0367159FA}"/>
                  </a:ext>
                </a:extLst>
              </p:cNvPr>
              <p:cNvSpPr txBox="1"/>
              <p:nvPr/>
            </p:nvSpPr>
            <p:spPr>
              <a:xfrm>
                <a:off x="1090912" y="3685350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localidade_id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AEC5E52-98EE-4249-A60A-01E0421EB5EA}"/>
                  </a:ext>
                </a:extLst>
              </p:cNvPr>
              <p:cNvSpPr txBox="1"/>
              <p:nvPr/>
            </p:nvSpPr>
            <p:spPr>
              <a:xfrm>
                <a:off x="1090912" y="3994559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tipo_sensor_id</a:t>
                </a:r>
              </a:p>
            </p:txBody>
          </p: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C8D6567C-4F2F-3A8D-6907-71B43B1654CC}"/>
                </a:ext>
              </a:extLst>
            </p:cNvPr>
            <p:cNvGrpSpPr/>
            <p:nvPr/>
          </p:nvGrpSpPr>
          <p:grpSpPr>
            <a:xfrm>
              <a:off x="7706629" y="1793096"/>
              <a:ext cx="4110815" cy="1407078"/>
              <a:chOff x="7511846" y="4423451"/>
              <a:chExt cx="4110815" cy="1407078"/>
            </a:xfrm>
          </p:grpSpPr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170871E1-9FD0-23EB-0C78-88B095FC9B25}"/>
                  </a:ext>
                </a:extLst>
              </p:cNvPr>
              <p:cNvGrpSpPr/>
              <p:nvPr/>
            </p:nvGrpSpPr>
            <p:grpSpPr>
              <a:xfrm>
                <a:off x="7511846" y="4423451"/>
                <a:ext cx="4110815" cy="1407078"/>
                <a:chOff x="1090912" y="2875148"/>
                <a:chExt cx="4110815" cy="1407078"/>
              </a:xfrm>
            </p:grpSpPr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id="{582A6E4A-E904-6415-21DE-B1CD6E4F67DA}"/>
                    </a:ext>
                  </a:extLst>
                </p:cNvPr>
                <p:cNvSpPr/>
                <p:nvPr/>
              </p:nvSpPr>
              <p:spPr>
                <a:xfrm>
                  <a:off x="1139609" y="2875148"/>
                  <a:ext cx="2006713" cy="1407078"/>
                </a:xfrm>
                <a:prstGeom prst="roundRect">
                  <a:avLst>
                    <a:gd name="adj" fmla="val 66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1821EA80-DBE5-1E26-F81A-344DB5656E3D}"/>
                    </a:ext>
                  </a:extLst>
                </p:cNvPr>
                <p:cNvSpPr txBox="1"/>
                <p:nvPr/>
              </p:nvSpPr>
              <p:spPr>
                <a:xfrm>
                  <a:off x="1090912" y="2929866"/>
                  <a:ext cx="2104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 err="1">
                      <a:latin typeface="Bradesco Sans Medium" panose="00000600000000000000" pitchFamily="2" charset="0"/>
                    </a:rPr>
                    <a:t>tb_localidade</a:t>
                  </a:r>
                  <a:endParaRPr lang="pt-BR" sz="1400" dirty="0">
                    <a:latin typeface="Bradesco Sans Medium" panose="00000600000000000000" pitchFamily="2" charset="0"/>
                  </a:endParaRPr>
                </a:p>
              </p:txBody>
            </p:sp>
            <p:cxnSp>
              <p:nvCxnSpPr>
                <p:cNvPr id="61" name="Conector reto 60">
                  <a:extLst>
                    <a:ext uri="{FF2B5EF4-FFF2-40B4-BE49-F238E27FC236}">
                      <a16:creationId xmlns:a16="http://schemas.microsoft.com/office/drawing/2014/main" id="{EDBE9C2A-0AF6-31D8-0652-BBF2F96A4727}"/>
                    </a:ext>
                  </a:extLst>
                </p:cNvPr>
                <p:cNvCxnSpPr/>
                <p:nvPr/>
              </p:nvCxnSpPr>
              <p:spPr>
                <a:xfrm>
                  <a:off x="1253145" y="3292360"/>
                  <a:ext cx="1779638" cy="0"/>
                </a:xfrm>
                <a:prstGeom prst="line">
                  <a:avLst/>
                </a:prstGeom>
                <a:ln>
                  <a:solidFill>
                    <a:srgbClr val="2D19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B1E9D008-CE29-7893-D728-E892A8E5B3A5}"/>
                    </a:ext>
                  </a:extLst>
                </p:cNvPr>
                <p:cNvSpPr txBox="1"/>
                <p:nvPr/>
              </p:nvSpPr>
              <p:spPr>
                <a:xfrm>
                  <a:off x="3195015" y="3145309"/>
                  <a:ext cx="200671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Bradesco Sans" panose="00000500000000000000" pitchFamily="2" charset="0"/>
                    </a:rPr>
                    <a:t>Tabela auxiliar com metadados das localidades</a:t>
                  </a:r>
                </a:p>
              </p:txBody>
            </p:sp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D3597324-D42C-F18B-EAD3-F5592D3EB97A}"/>
                    </a:ext>
                  </a:extLst>
                </p:cNvPr>
                <p:cNvSpPr txBox="1"/>
                <p:nvPr/>
              </p:nvSpPr>
              <p:spPr>
                <a:xfrm>
                  <a:off x="1090912" y="3376142"/>
                  <a:ext cx="21041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>
                      <a:latin typeface="Bradesco Sans Medium" panose="00000600000000000000" pitchFamily="2" charset="0"/>
                    </a:rPr>
                    <a:t>localidade_id</a:t>
                  </a:r>
                </a:p>
              </p:txBody>
            </p:sp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6BB88DB2-86DF-80C3-F894-C48519BBA7C2}"/>
                    </a:ext>
                  </a:extLst>
                </p:cNvPr>
                <p:cNvSpPr txBox="1"/>
                <p:nvPr/>
              </p:nvSpPr>
              <p:spPr>
                <a:xfrm>
                  <a:off x="1090912" y="3685350"/>
                  <a:ext cx="21041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>
                      <a:latin typeface="Bradesco Sans Medium" panose="00000600000000000000" pitchFamily="2" charset="0"/>
                    </a:rPr>
                    <a:t>rua</a:t>
                  </a:r>
                </a:p>
              </p:txBody>
            </p:sp>
          </p:grpSp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114DD86C-4F58-2A8D-14C8-D651B3F542D6}"/>
                  </a:ext>
                </a:extLst>
              </p:cNvPr>
              <p:cNvSpPr txBox="1"/>
              <p:nvPr/>
            </p:nvSpPr>
            <p:spPr>
              <a:xfrm>
                <a:off x="7521215" y="5454784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...</a:t>
                </a:r>
              </a:p>
            </p:txBody>
          </p: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80BFDDC4-5881-B6EE-9C01-8BCF4A09151C}"/>
                </a:ext>
              </a:extLst>
            </p:cNvPr>
            <p:cNvGrpSpPr/>
            <p:nvPr/>
          </p:nvGrpSpPr>
          <p:grpSpPr>
            <a:xfrm>
              <a:off x="7706629" y="4274534"/>
              <a:ext cx="4110815" cy="1407078"/>
              <a:chOff x="1090912" y="2875148"/>
              <a:chExt cx="4110815" cy="1407078"/>
            </a:xfrm>
          </p:grpSpPr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D4B29D16-4BF6-F505-1570-6C83DC64189A}"/>
                  </a:ext>
                </a:extLst>
              </p:cNvPr>
              <p:cNvSpPr/>
              <p:nvPr/>
            </p:nvSpPr>
            <p:spPr>
              <a:xfrm>
                <a:off x="1139609" y="2875148"/>
                <a:ext cx="2006713" cy="1407078"/>
              </a:xfrm>
              <a:prstGeom prst="roundRect">
                <a:avLst>
                  <a:gd name="adj" fmla="val 660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06A2EAFE-79AF-AAF1-6DB9-E3AFBA9DB04F}"/>
                  </a:ext>
                </a:extLst>
              </p:cNvPr>
              <p:cNvSpPr txBox="1"/>
              <p:nvPr/>
            </p:nvSpPr>
            <p:spPr>
              <a:xfrm>
                <a:off x="1090912" y="2929866"/>
                <a:ext cx="21041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latin typeface="Bradesco Sans Medium" panose="00000600000000000000" pitchFamily="2" charset="0"/>
                  </a:rPr>
                  <a:t>tb_tipo_sensor</a:t>
                </a:r>
                <a:endParaRPr lang="pt-BR" sz="1400" dirty="0">
                  <a:latin typeface="Bradesco Sans Medium" panose="00000600000000000000" pitchFamily="2" charset="0"/>
                </a:endParaRPr>
              </a:p>
            </p:txBody>
          </p: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BFC3D547-E09F-A6C0-5F31-8692A0404DD6}"/>
                  </a:ext>
                </a:extLst>
              </p:cNvPr>
              <p:cNvCxnSpPr/>
              <p:nvPr/>
            </p:nvCxnSpPr>
            <p:spPr>
              <a:xfrm>
                <a:off x="1253145" y="3292360"/>
                <a:ext cx="1779638" cy="0"/>
              </a:xfrm>
              <a:prstGeom prst="line">
                <a:avLst/>
              </a:prstGeom>
              <a:ln>
                <a:solidFill>
                  <a:srgbClr val="2D19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B082EB9A-DE1D-6DDC-AB2A-43687BDD73EE}"/>
                  </a:ext>
                </a:extLst>
              </p:cNvPr>
              <p:cNvSpPr txBox="1"/>
              <p:nvPr/>
            </p:nvSpPr>
            <p:spPr>
              <a:xfrm>
                <a:off x="3195015" y="3145309"/>
                <a:ext cx="200671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adesco Sans" panose="00000500000000000000" pitchFamily="2" charset="0"/>
                  </a:rPr>
                  <a:t>Tabela auxiliar com metadados dos sensores</a:t>
                </a:r>
              </a:p>
            </p:txBody>
          </p:sp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5BBA825C-A2B9-E460-C28D-A3B1C7DB0F27}"/>
                  </a:ext>
                </a:extLst>
              </p:cNvPr>
              <p:cNvSpPr txBox="1"/>
              <p:nvPr/>
            </p:nvSpPr>
            <p:spPr>
              <a:xfrm>
                <a:off x="1090912" y="3376142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Bradesco Sans Medium" panose="00000600000000000000" pitchFamily="2" charset="0"/>
                  </a:rPr>
                  <a:t>tipo_sensor_id</a:t>
                </a:r>
              </a:p>
            </p:txBody>
          </p:sp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6314512D-9B58-7FCF-2152-B25C2305D09E}"/>
                  </a:ext>
                </a:extLst>
              </p:cNvPr>
              <p:cNvSpPr txBox="1"/>
              <p:nvPr/>
            </p:nvSpPr>
            <p:spPr>
              <a:xfrm>
                <a:off x="1090912" y="3685350"/>
                <a:ext cx="2104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err="1">
                    <a:latin typeface="Bradesco Sans Medium" panose="00000600000000000000" pitchFamily="2" charset="0"/>
                  </a:rPr>
                  <a:t>tipo_sensor</a:t>
                </a:r>
                <a:endParaRPr lang="pt-BR" sz="1200" dirty="0">
                  <a:latin typeface="Bradesco Sans Medium" panose="00000600000000000000" pitchFamily="2" charset="0"/>
                </a:endParaRPr>
              </a:p>
            </p:txBody>
          </p:sp>
        </p:grp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62AE32DC-5456-9CA5-F05F-EBBF3A43E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160" y="3590897"/>
              <a:ext cx="144009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3E460901-818D-2756-9580-57E5C937C468}"/>
                </a:ext>
              </a:extLst>
            </p:cNvPr>
            <p:cNvSpPr txBox="1"/>
            <p:nvPr/>
          </p:nvSpPr>
          <p:spPr>
            <a:xfrm>
              <a:off x="4148267" y="3354602"/>
              <a:ext cx="2391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Bradesco Sans Medium" panose="00000600000000000000" pitchFamily="2" charset="0"/>
                </a:rPr>
                <a:t>1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19EFF291-7B9B-324A-839C-896E83975C84}"/>
                </a:ext>
              </a:extLst>
            </p:cNvPr>
            <p:cNvSpPr txBox="1"/>
            <p:nvPr/>
          </p:nvSpPr>
          <p:spPr>
            <a:xfrm>
              <a:off x="2794744" y="3348948"/>
              <a:ext cx="2375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Bradesco Sans Medium" panose="00000600000000000000" pitchFamily="2" charset="0"/>
                </a:rPr>
                <a:t>*</a:t>
              </a: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6792C2C4-66F6-CF7B-AE13-03F8FEDD49C1}"/>
                </a:ext>
              </a:extLst>
            </p:cNvPr>
            <p:cNvSpPr/>
            <p:nvPr/>
          </p:nvSpPr>
          <p:spPr>
            <a:xfrm>
              <a:off x="4742236" y="3688326"/>
              <a:ext cx="1200136" cy="27699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A532E56B-4E4C-74DE-C118-A7D3CEAEE71C}"/>
                </a:ext>
              </a:extLst>
            </p:cNvPr>
            <p:cNvSpPr/>
            <p:nvPr/>
          </p:nvSpPr>
          <p:spPr>
            <a:xfrm>
              <a:off x="4742236" y="3382965"/>
              <a:ext cx="1200136" cy="27699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5B68762-70BD-016C-72D6-76579AA783DC}"/>
                </a:ext>
              </a:extLst>
            </p:cNvPr>
            <p:cNvSpPr/>
            <p:nvPr/>
          </p:nvSpPr>
          <p:spPr>
            <a:xfrm>
              <a:off x="4742236" y="3077603"/>
              <a:ext cx="1200136" cy="2769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BF8996C3-1573-B679-1C5B-3975BA1916F4}"/>
                </a:ext>
              </a:extLst>
            </p:cNvPr>
            <p:cNvSpPr/>
            <p:nvPr/>
          </p:nvSpPr>
          <p:spPr>
            <a:xfrm>
              <a:off x="1198040" y="4306743"/>
              <a:ext cx="1200136" cy="2769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0EBB275D-5C8D-61EF-2FC1-BE076AB4D76E}"/>
                </a:ext>
              </a:extLst>
            </p:cNvPr>
            <p:cNvSpPr/>
            <p:nvPr/>
          </p:nvSpPr>
          <p:spPr>
            <a:xfrm>
              <a:off x="8187645" y="2294503"/>
              <a:ext cx="1200136" cy="27699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891C7529-D44D-2D14-8227-4C5793FA70A6}"/>
                </a:ext>
              </a:extLst>
            </p:cNvPr>
            <p:cNvCxnSpPr>
              <a:stCxn id="64" idx="1"/>
              <a:endCxn id="28" idx="3"/>
            </p:cNvCxnSpPr>
            <p:nvPr/>
          </p:nvCxnSpPr>
          <p:spPr>
            <a:xfrm flipH="1">
              <a:off x="6394356" y="2432590"/>
              <a:ext cx="1312273" cy="108502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29DB771-8568-FB2D-61DD-F147D5C0083F}"/>
                </a:ext>
              </a:extLst>
            </p:cNvPr>
            <p:cNvSpPr txBox="1"/>
            <p:nvPr/>
          </p:nvSpPr>
          <p:spPr>
            <a:xfrm>
              <a:off x="7564852" y="2203189"/>
              <a:ext cx="2391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2"/>
                  </a:solidFill>
                  <a:latin typeface="Bradesco Sans Medium" panose="00000600000000000000" pitchFamily="2" charset="0"/>
                </a:rPr>
                <a:t>1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1D5BCBE9-0DD2-840E-30FD-7C11B153FE6A}"/>
                </a:ext>
              </a:extLst>
            </p:cNvPr>
            <p:cNvSpPr txBox="1"/>
            <p:nvPr/>
          </p:nvSpPr>
          <p:spPr>
            <a:xfrm>
              <a:off x="6324266" y="3219949"/>
              <a:ext cx="2375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2"/>
                  </a:solidFill>
                  <a:latin typeface="Bradesco Sans Medium" panose="00000600000000000000" pitchFamily="2" charset="0"/>
                </a:rPr>
                <a:t>*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C614463F-ABFE-EFB1-B750-77B707A5A775}"/>
                </a:ext>
              </a:extLst>
            </p:cNvPr>
            <p:cNvSpPr/>
            <p:nvPr/>
          </p:nvSpPr>
          <p:spPr>
            <a:xfrm>
              <a:off x="8157217" y="4769443"/>
              <a:ext cx="1200136" cy="27699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D7C52AA5-C274-7A3B-312F-21AFD54B1824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 flipV="1">
              <a:off x="6394356" y="3826826"/>
              <a:ext cx="1312273" cy="116405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2C3225E8-EA42-32B9-140E-144E91722609}"/>
                </a:ext>
              </a:extLst>
            </p:cNvPr>
            <p:cNvSpPr txBox="1"/>
            <p:nvPr/>
          </p:nvSpPr>
          <p:spPr>
            <a:xfrm>
              <a:off x="7557716" y="4978073"/>
              <a:ext cx="2391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6">
                      <a:lumMod val="75000"/>
                    </a:schemeClr>
                  </a:solidFill>
                  <a:latin typeface="Bradesco Sans Medium" panose="00000600000000000000" pitchFamily="2" charset="0"/>
                </a:rPr>
                <a:t>1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029CCC39-FBA4-C12A-1895-7012B388EC6E}"/>
                </a:ext>
              </a:extLst>
            </p:cNvPr>
            <p:cNvSpPr txBox="1"/>
            <p:nvPr/>
          </p:nvSpPr>
          <p:spPr>
            <a:xfrm>
              <a:off x="6324266" y="3924697"/>
              <a:ext cx="2375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6">
                      <a:lumMod val="75000"/>
                    </a:schemeClr>
                  </a:solidFill>
                  <a:latin typeface="Bradesco Sans Medium" panose="00000600000000000000" pitchFamily="2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4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397</Words>
  <Application>Microsoft Office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Bradesco Sans</vt:lpstr>
      <vt:lpstr>Bradesco Sans Light</vt:lpstr>
      <vt:lpstr>Bradesco Sans Medium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Guiselli Felippe</dc:creator>
  <cp:lastModifiedBy>Rafael Guiselli Felippe</cp:lastModifiedBy>
  <cp:revision>15</cp:revision>
  <dcterms:created xsi:type="dcterms:W3CDTF">2023-11-22T18:41:01Z</dcterms:created>
  <dcterms:modified xsi:type="dcterms:W3CDTF">2023-12-11T16:31:59Z</dcterms:modified>
</cp:coreProperties>
</file>