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oecd.org/"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oecd.org/migration/permanent-immigrant-inflows.htm"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oecd.org/migration/permanent-immigrant-inflows.htm"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Foreigners, Migrants - OECD and UN data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ID, Last Name, First Name</a:t>
            </a:r>
          </a:p>
        </p:txBody>
      </p:sp>
      <p:sp>
        <p:nvSpPr>
          <p:cNvPr id="4" name="Date Placeholder 3"/>
          <p:cNvSpPr>
            <a:spLocks noGrp="1"/>
          </p:cNvSpPr>
          <p:nvPr>
            <p:ph idx="10" sz="half" type="dt"/>
          </p:nvPr>
        </p:nvSpPr>
        <p:spPr/>
        <p:txBody>
          <a:bodyPr/>
          <a:lstStyle/>
          <a:p>
            <a:pPr lvl="0" indent="0" marL="0">
              <a:buNone/>
            </a:pPr>
            <a:r>
              <a:rPr/>
              <a:t>2024/01/24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Categorial Variables</a:t>
            </a:r>
          </a:p>
          <a:p>
            <a:pPr lvl="0" indent="0">
              <a:buNone/>
            </a:pPr>
            <a:r>
              <a:rPr>
                <a:latin typeface="Courier"/>
              </a:rPr>
              <a:t>df_inflows </a:t>
            </a:r>
            <a:r>
              <a:rPr>
                <a:solidFill>
                  <a:srgbClr val="4070A0"/>
                </a:solidFill>
                <a:latin typeface="Courier"/>
              </a:rPr>
              <a:t>|&gt;</a:t>
            </a:r>
            <a:r>
              <a:rPr>
                <a:latin typeface="Courier"/>
              </a:rPr>
              <a:t> </a:t>
            </a:r>
            <a:r>
              <a:rPr>
                <a:solidFill>
                  <a:srgbClr val="06287E"/>
                </a:solidFill>
                <a:latin typeface="Courier"/>
              </a:rPr>
              <a:t>select</a:t>
            </a:r>
            <a:r>
              <a:rPr>
                <a:latin typeface="Courier"/>
              </a:rPr>
              <a:t>(</a:t>
            </a:r>
            <a:r>
              <a:rPr>
                <a:solidFill>
                  <a:srgbClr val="4070A0"/>
                </a:solidFill>
                <a:latin typeface="Courier"/>
              </a:rPr>
              <a:t>-</a:t>
            </a:r>
            <a:r>
              <a:rPr>
                <a:latin typeface="Courier"/>
              </a:rPr>
              <a:t>Value, </a:t>
            </a:r>
            <a:r>
              <a:rPr>
                <a:solidFill>
                  <a:srgbClr val="4070A0"/>
                </a:solidFill>
                <a:latin typeface="Courier"/>
              </a:rPr>
              <a:t>-</a:t>
            </a:r>
            <a:r>
              <a:rPr>
                <a:latin typeface="Courier"/>
              </a:rPr>
              <a:t>LOCATION, </a:t>
            </a:r>
            <a:r>
              <a:rPr>
                <a:solidFill>
                  <a:srgbClr val="4070A0"/>
                </a:solidFill>
                <a:latin typeface="Courier"/>
              </a:rPr>
              <a:t>-</a:t>
            </a:r>
            <a:r>
              <a:rPr>
                <a:latin typeface="Courier"/>
              </a:rPr>
              <a:t>TIME) </a:t>
            </a:r>
            <a:r>
              <a:rPr>
                <a:solidFill>
                  <a:srgbClr val="4070A0"/>
                </a:solidFill>
                <a:latin typeface="Courier"/>
              </a:rPr>
              <a:t>|&gt;</a:t>
            </a:r>
            <a:r>
              <a:rPr>
                <a:latin typeface="Courier"/>
              </a:rPr>
              <a:t> </a:t>
            </a:r>
            <a:r>
              <a:rPr>
                <a:solidFill>
                  <a:srgbClr val="06287E"/>
                </a:solidFill>
                <a:latin typeface="Courier"/>
              </a:rPr>
              <a:t>lapply</a:t>
            </a:r>
            <a:r>
              <a:rPr>
                <a:latin typeface="Courier"/>
              </a:rPr>
              <a:t>(unique)</a:t>
            </a:r>
          </a:p>
          <a:p>
            <a:pPr lvl="0" indent="0">
              <a:buNone/>
            </a:pPr>
            <a:r>
              <a:rPr>
                <a:latin typeface="Courier"/>
              </a:rPr>
              <a:t>## $INDICATOR
## [1] "IMMIGINFLOW"
## 
## $SUBJECT
## [1] "FAM"      "FAMWORKR" "FREEMOVS" "HUMNTRN"  "OTH"      "WORK"     "TOT"     
## 
## $MEASURE
## [1] "NBR"
## 
## $FREQUENCY
## [1] "A"
## 
## $`Flag Codes`
## [1] NA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Add country names using the </a:t>
            </a:r>
            <a:r>
              <a:rPr>
                <a:latin typeface="Courier"/>
              </a:rPr>
              <a:t>countrycode</a:t>
            </a:r>
            <a:r>
              <a:rPr/>
              <a:t> package and delete INDICATOR, MEASURE, FREQUENCY, Flag Codes.</a:t>
            </a:r>
          </a:p>
          <a:p>
            <a:pPr lvl="0" indent="0">
              <a:buNone/>
            </a:pPr>
            <a:r>
              <a:rPr>
                <a:latin typeface="Courier"/>
              </a:rPr>
              <a:t>df_in </a:t>
            </a:r>
            <a:r>
              <a:rPr>
                <a:solidFill>
                  <a:srgbClr val="007020"/>
                </a:solidFill>
                <a:latin typeface="Courier"/>
              </a:rPr>
              <a:t>&lt;-</a:t>
            </a:r>
            <a:r>
              <a:rPr>
                <a:latin typeface="Courier"/>
              </a:rPr>
              <a:t> df_inflows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country =</a:t>
            </a:r>
            <a:r>
              <a:rPr>
                <a:latin typeface="Courier"/>
              </a:rPr>
              <a:t> </a:t>
            </a:r>
            <a:r>
              <a:rPr>
                <a:solidFill>
                  <a:srgbClr val="06287E"/>
                </a:solidFill>
                <a:latin typeface="Courier"/>
              </a:rPr>
              <a:t>countrycode</a:t>
            </a:r>
            <a:r>
              <a:rPr>
                <a:latin typeface="Courier"/>
              </a:rPr>
              <a:t>(LOCATION, </a:t>
            </a:r>
            <a:r>
              <a:rPr>
                <a:solidFill>
                  <a:srgbClr val="4070A0"/>
                </a:solidFill>
                <a:latin typeface="Courier"/>
              </a:rPr>
              <a:t>"iso3c"</a:t>
            </a:r>
            <a:r>
              <a:rPr>
                <a:latin typeface="Courier"/>
              </a:rPr>
              <a:t>, </a:t>
            </a:r>
            <a:r>
              <a:rPr>
                <a:solidFill>
                  <a:srgbClr val="4070A0"/>
                </a:solidFill>
                <a:latin typeface="Courier"/>
              </a:rPr>
              <a:t>"country.name"</a:t>
            </a:r>
            <a:r>
              <a:rPr>
                <a:latin typeface="Courier"/>
              </a:rPr>
              <a:t>), </a:t>
            </a:r>
            <a:br/>
            <a:r>
              <a:rPr>
                <a:latin typeface="Courier"/>
              </a:rPr>
              <a:t>         </a:t>
            </a:r>
            <a:r>
              <a:rPr>
                <a:solidFill>
                  <a:srgbClr val="7D9029"/>
                </a:solidFill>
                <a:latin typeface="Courier"/>
              </a:rPr>
              <a:t>.before =</a:t>
            </a:r>
            <a:r>
              <a:rPr>
                <a:latin typeface="Courier"/>
              </a:rPr>
              <a:t> LOCATION) </a:t>
            </a:r>
            <a:r>
              <a:rPr>
                <a:solidFill>
                  <a:srgbClr val="4070A0"/>
                </a:solidFill>
                <a:latin typeface="Courier"/>
              </a:rPr>
              <a:t>|&gt;</a:t>
            </a:r>
            <a:r>
              <a:rPr>
                <a:latin typeface="Courier"/>
              </a:rPr>
              <a:t> </a:t>
            </a:r>
            <a:br/>
            <a:r>
              <a:rPr>
                <a:latin typeface="Courier"/>
              </a:rPr>
              <a:t>  </a:t>
            </a:r>
            <a:r>
              <a:rPr>
                <a:solidFill>
                  <a:srgbClr val="06287E"/>
                </a:solidFill>
                <a:latin typeface="Courier"/>
              </a:rPr>
              <a:t>select</a:t>
            </a:r>
            <a:r>
              <a:rPr>
                <a:latin typeface="Courier"/>
              </a:rPr>
              <a:t>(country, </a:t>
            </a:r>
            <a:r>
              <a:rPr>
                <a:solidFill>
                  <a:srgbClr val="7D9029"/>
                </a:solidFill>
                <a:latin typeface="Courier"/>
              </a:rPr>
              <a:t>iso3c =</a:t>
            </a:r>
            <a:r>
              <a:rPr>
                <a:latin typeface="Courier"/>
              </a:rPr>
              <a:t> LOCATION, </a:t>
            </a:r>
            <a:r>
              <a:rPr>
                <a:solidFill>
                  <a:srgbClr val="7D9029"/>
                </a:solidFill>
                <a:latin typeface="Courier"/>
              </a:rPr>
              <a:t>category =</a:t>
            </a:r>
            <a:r>
              <a:rPr>
                <a:latin typeface="Courier"/>
              </a:rPr>
              <a:t> SUBJECT, </a:t>
            </a:r>
            <a:br/>
            <a:r>
              <a:rPr>
                <a:latin typeface="Courier"/>
              </a:rPr>
              <a:t>         </a:t>
            </a:r>
            <a:r>
              <a:rPr>
                <a:solidFill>
                  <a:srgbClr val="7D9029"/>
                </a:solidFill>
                <a:latin typeface="Courier"/>
              </a:rPr>
              <a:t>year =</a:t>
            </a:r>
            <a:r>
              <a:rPr>
                <a:latin typeface="Courier"/>
              </a:rPr>
              <a:t> TIME, </a:t>
            </a:r>
            <a:r>
              <a:rPr>
                <a:solidFill>
                  <a:srgbClr val="7D9029"/>
                </a:solidFill>
                <a:latin typeface="Courier"/>
              </a:rPr>
              <a:t>value =</a:t>
            </a:r>
            <a:r>
              <a:rPr>
                <a:latin typeface="Courier"/>
              </a:rPr>
              <a:t> Value)</a:t>
            </a:r>
            <a:br/>
            <a:r>
              <a:rPr>
                <a:latin typeface="Courier"/>
              </a:rPr>
              <a:t>df_in </a:t>
            </a:r>
            <a:r>
              <a:rPr>
                <a:solidFill>
                  <a:srgbClr val="4070A0"/>
                </a:solidFill>
                <a:latin typeface="Courier"/>
              </a:rPr>
              <a:t>|&gt;</a:t>
            </a:r>
            <a:r>
              <a:rPr>
                <a:latin typeface="Courier"/>
              </a:rPr>
              <a:t> </a:t>
            </a:r>
            <a:r>
              <a:rPr>
                <a:solidFill>
                  <a:srgbClr val="06287E"/>
                </a:solidFill>
                <a:latin typeface="Courier"/>
              </a:rPr>
              <a:t>head</a:t>
            </a:r>
            <a:r>
              <a:rPr>
                <a:latin typeface="Courier"/>
              </a:rPr>
              <a:t>()</a:t>
            </a:r>
          </a:p>
          <a:p>
            <a:pPr lvl="0" indent="0">
              <a:buNone/>
            </a:pPr>
            <a:r>
              <a:rPr>
                <a:latin typeface="Courier"/>
              </a:rPr>
              <a:t>## # A tibble: 6 × 5
##   country   iso3c category  year value
##   &lt;chr&gt;     &lt;chr&gt; &lt;chr&gt;    &lt;dbl&gt; &lt;dbl&gt;
## 1 Australia AUS   FAM       2003 40105
## 2 Australia AUS   FAM       2004 42187
## 3 Australia AUS   FAM       2005 43747
## 4 Australia AUS   FAM       2006 45943
## 5 Australia AUS   FAM       2007 48769
## 6 Australia AUS   FAM       2008 49870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igrants_note_files/figure-pptx/unnamed-chunk-8-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igrants_note_files/figure-pptx/unnamed-chunk-9-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igrants_note_files/figure-pptx/unnamed-chunk-10-1.png" id="0" name="Picture 1"/>
          <p:cNvPicPr>
            <a:picLocks noGrp="1" noChangeAspect="1"/>
          </p:cNvPicPr>
          <p:nvPr/>
        </p:nvPicPr>
        <p:blipFill>
          <a:blip r:embed="rId2"/>
          <a:stretch>
            <a:fillRect/>
          </a:stretch>
        </p:blipFill>
        <p:spPr bwMode="auto">
          <a:xfrm>
            <a:off x="2197100" y="1193800"/>
            <a:ext cx="47498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igrants_note_files/figure-pptx/unnamed-chunk-11-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igrants_note_files/figure-pptx/unnamed-chunk-12-1.png" id="0" name="Picture 1"/>
          <p:cNvPicPr>
            <a:picLocks noGrp="1" noChangeAspect="1"/>
          </p:cNvPicPr>
          <p:nvPr/>
        </p:nvPicPr>
        <p:blipFill>
          <a:blip r:embed="rId2"/>
          <a:stretch>
            <a:fillRect/>
          </a:stretch>
        </p:blipFill>
        <p:spPr bwMode="auto">
          <a:xfrm>
            <a:off x="2197100" y="1193800"/>
            <a:ext cx="4749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Markdown Options</a:t>
            </a:r>
          </a:p>
        </p:txBody>
      </p:sp>
      <p:sp>
        <p:nvSpPr>
          <p:cNvPr id="3" name="Content Placeholder 2"/>
          <p:cNvSpPr>
            <a:spLocks noGrp="1"/>
          </p:cNvSpPr>
          <p:nvPr>
            <p:ph idx="1"/>
          </p:nvPr>
        </p:nvSpPr>
        <p:spPr/>
        <p:txBody>
          <a:bodyPr/>
          <a:lstStyle/>
          <a:p>
            <a:pPr lvl="0"/>
            <a:r>
              <a:rPr/>
              <a:t>R Notebook: options</a:t>
            </a:r>
          </a:p>
          <a:p>
            <a:pPr lvl="0"/>
            <a:r>
              <a:rPr/>
              <a:t>isoslides_presentation:</a:t>
            </a:r>
          </a:p>
          <a:p>
            <a:pPr lvl="0"/>
            <a:r>
              <a:rPr/>
              <a:t>widescreen: yes</a:t>
            </a:r>
          </a:p>
          <a:p>
            <a:pPr lvl="0"/>
            <a:r>
              <a:rPr/>
              <a:t>smaller: yes</a:t>
            </a:r>
          </a:p>
          <a:p>
            <a:pPr lvl="0"/>
            <a:r>
              <a:rPr/>
              <a:t>pdf_documents: tinytex</a:t>
            </a:r>
          </a:p>
          <a:p>
            <a:pPr lvl="0"/>
            <a:r>
              <a:rPr/>
              <a:t>word_document:</a:t>
            </a:r>
          </a:p>
          <a:p>
            <a:pPr lvl="0"/>
            <a:r>
              <a:rPr/>
              <a:t>reference_doc: ref-doc-style.docx</a:t>
            </a:r>
          </a:p>
          <a:p>
            <a:pPr lvl="0"/>
            <a:r>
              <a:rPr/>
              <a:t>powerpoint_presentation:</a:t>
            </a:r>
          </a:p>
          <a:p>
            <a:pPr lvl="0"/>
            <a:r>
              <a:rPr/>
              <a:t>reference_doc: ref-ppt-style.pptx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1270000">
              <a:buNone/>
            </a:pPr>
            <a:r>
              <a:rPr sz="2000"/>
              <a:t>In this note, we study immigrants using OECD data and migrants using UN data. We also combine these two sets of data to provide examples to use public data.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OECD data</a:t>
            </a:r>
          </a:p>
        </p:txBody>
      </p:sp>
      <p:sp>
        <p:nvSpPr>
          <p:cNvPr id="3" name="Content Placeholder 2"/>
          <p:cNvSpPr>
            <a:spLocks noGrp="1"/>
          </p:cNvSpPr>
          <p:nvPr>
            <p:ph idx="1"/>
          </p:nvPr>
        </p:nvSpPr>
        <p:spPr/>
        <p:txBody>
          <a:bodyPr/>
          <a:lstStyle/>
          <a:p>
            <a:pPr lvl="0" indent="0" marL="0">
              <a:spcBef>
                <a:spcPts val="3000"/>
              </a:spcBef>
              <a:buNone/>
            </a:pPr>
            <a:r>
              <a:rPr b="1"/>
              <a:t>OECD data top</a:t>
            </a:r>
          </a:p>
          <a:p>
            <a:pPr lvl="0" indent="0" marL="0">
              <a:buNone/>
            </a:pPr>
            <a:r>
              <a:rPr/>
              <a:t>OECD data </a:t>
            </a:r>
            <a:r>
              <a:rPr>
                <a:hlinkClick r:id="rId2"/>
              </a:rPr>
              <a:t>https://data.oecd.org/</a:t>
            </a:r>
          </a:p>
          <a:p>
            <a:pPr lvl="0"/>
            <a:r>
              <a:rPr/>
              <a:t>Browse by Topics (Choose from 12 topics) or Country (Choose from 37 countries)</a:t>
            </a:r>
          </a:p>
          <a:p>
            <a:pPr lvl="0"/>
            <a:r>
              <a:rPr/>
              <a:t>Topics:</a:t>
            </a:r>
          </a:p>
          <a:p>
            <a:pPr lvl="1"/>
            <a:r>
              <a:rPr/>
              <a:t>Society</a:t>
            </a:r>
          </a:p>
          <a:p>
            <a:pPr lvl="2"/>
            <a:r>
              <a:rPr/>
              <a:t>Demography</a:t>
            </a:r>
          </a:p>
          <a:p>
            <a:pPr lvl="2"/>
            <a:r>
              <a:rPr/>
              <a:t>Inequality</a:t>
            </a:r>
          </a:p>
          <a:p>
            <a:pPr lvl="2"/>
            <a:r>
              <a:rPr/>
              <a:t>Migration</a:t>
            </a:r>
          </a:p>
          <a:p>
            <a:pPr lvl="2"/>
            <a:r>
              <a:rPr/>
              <a:t>Population by Region</a:t>
            </a:r>
          </a:p>
          <a:p>
            <a:pPr lvl="2"/>
            <a:r>
              <a:rPr/>
              <a:t>Social protection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Topic: Society - Migration</a:t>
            </a:r>
          </a:p>
          <a:p>
            <a:pPr lvl="0"/>
            <a:r>
              <a:rPr/>
              <a:t>Permanent immigrant inflows</a:t>
            </a:r>
          </a:p>
          <a:p>
            <a:pPr lvl="1"/>
            <a:r>
              <a:rPr/>
              <a:t>Permanent immigrant inflows cover regulated movements of foreigners considered to be settling in the country from the perspective of the destination country. They cover regulated movements of foreigners as well as free movement migration. The data presented are the result of a standardisation process that allows for cross-country comparisons. This indicator is measured by numbers of permanent inflows.</a:t>
            </a:r>
          </a:p>
          <a:p>
            <a:pPr lvl="0"/>
            <a:r>
              <a:rPr/>
              <a:t>Stocks of foreign-born population in OECD countries</a:t>
            </a:r>
          </a:p>
          <a:p>
            <a:pPr lvl="0"/>
            <a:r>
              <a:rPr/>
              <a:t>Foreign-born population</a:t>
            </a:r>
          </a:p>
          <a:p>
            <a:pPr lvl="0"/>
            <a:r>
              <a:rPr/>
              <a:t>Foreign population</a:t>
            </a:r>
          </a:p>
          <a:p>
            <a:pPr lvl="0"/>
            <a:r>
              <a:rPr/>
              <a:t>Native-born employment</a:t>
            </a:r>
          </a:p>
          <a:p>
            <a:pPr lvl="0"/>
            <a:r>
              <a:rPr/>
              <a:t>Foreign-born employment</a:t>
            </a:r>
          </a:p>
          <a:p>
            <a:pPr lvl="0"/>
            <a:r>
              <a:rPr/>
              <a:t>Native-born unemployment</a:t>
            </a:r>
          </a:p>
          <a:p>
            <a:pPr lvl="0"/>
            <a:r>
              <a:rPr/>
              <a:t>Foreign-born unemployment</a:t>
            </a:r>
          </a:p>
          <a:p>
            <a:pPr lvl="0"/>
            <a:r>
              <a:rPr/>
              <a:t>Native-born participation rates</a:t>
            </a:r>
          </a:p>
          <a:p>
            <a:pPr lvl="0"/>
            <a:r>
              <a:rPr/>
              <a:t>Foreign-born participation rates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Permanent immigrant inflows</a:t>
            </a:r>
          </a:p>
          <a:p>
            <a:pPr lvl="0" indent="0" marL="0">
              <a:buNone/>
            </a:pPr>
            <a:r>
              <a:rPr/>
              <a:t>Permanent immigrant inflows Total, Number, 2022 </a:t>
            </a:r>
            <a:r>
              <a:rPr>
                <a:hlinkClick r:id="rId2"/>
              </a:rPr>
              <a:t>Link</a:t>
            </a:r>
          </a:p>
          <a:p>
            <a:pPr lvl="0" indent="0" marL="0">
              <a:buNone/>
            </a:pPr>
            <a:r>
              <a:rPr/>
              <a:t>Definition of Permanent immigrant inflows</a:t>
            </a:r>
          </a:p>
          <a:p>
            <a:pPr lvl="0"/>
            <a:r>
              <a:rPr/>
              <a:t>Permanent immigrant inflows cover regulated movements of foreigners considered to be settling in the country from the perspective of the destination country. They cover regulated movements of foreigners as well as free movement migration. The data presented are the result of a standardisation process that allows for cross-country comparisons. This indicator is measured by numbers of permanent inflows.</a:t>
            </a:r>
          </a:p>
          <a:p>
            <a:pPr lvl="0"/>
            <a:r>
              <a:rPr/>
              <a:t>Citation: OECD (2024), Permanent immigrant inflows (indicator). doi: 10.1787/304546b6-en (Accessed on 27 January 2024)</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OECD: Permanent immigrant inflows</a:t>
            </a:r>
          </a:p>
          <a:p>
            <a:pPr lvl="0" indent="0" marL="0">
              <a:spcBef>
                <a:spcPts val="3000"/>
              </a:spcBef>
              <a:buNone/>
            </a:pPr>
            <a:r>
              <a:rPr b="1"/>
              <a:t>Data Information</a:t>
            </a:r>
          </a:p>
          <a:p>
            <a:pPr lvl="0"/>
            <a:r>
              <a:rPr/>
              <a:t>Data Site: </a:t>
            </a:r>
            <a:r>
              <a:rPr>
                <a:hlinkClick r:id="rId2"/>
              </a:rPr>
              <a:t>https://data.oecd.org/migration/permanent-immigrant-inflows.htm</a:t>
            </a:r>
          </a:p>
          <a:p>
            <a:pPr lvl="0"/>
            <a:r>
              <a:rPr/>
              <a:t>Definition of Permanent immigrant inflows: Permanent immigrant inflows cover regulated movements of foreigners considered to be settling in the country from the perspective of the destination country. They cover regulated movements of foreigners as well as free movement migration. The data presented are the result of a standardisation process that allows for cross-country comparisons. This indicator is measured by numbers of permanent inflows.</a:t>
            </a:r>
          </a:p>
          <a:p>
            <a:pPr lvl="0"/>
            <a:r>
              <a:rPr/>
              <a:t>Citation: OECD (2024), Permanent immigrant inflows (indicator). doi: 10.1787/304546b6-en (Accessed on 28 January 2024)</a:t>
            </a:r>
          </a:p>
          <a:p>
            <a:pPr lvl="0"/>
            <a:r>
              <a:rPr/>
              <a:t>Categories: Total, Work, Free movements, Family, Family accompanying workers, Humanitarian, Other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Read the downloaded full data of ‘Permanent Immigrant Inflows’.</a:t>
            </a:r>
          </a:p>
          <a:p>
            <a:pPr lvl="0" indent="0">
              <a:buNone/>
            </a:pPr>
            <a:r>
              <a:rPr>
                <a:latin typeface="Courier"/>
              </a:rPr>
              <a:t>df_inflows </a:t>
            </a:r>
            <a:r>
              <a:rPr>
                <a:solidFill>
                  <a:srgbClr val="007020"/>
                </a:solidFill>
                <a:latin typeface="Courier"/>
              </a:rPr>
              <a:t>&lt;-</a:t>
            </a:r>
            <a:r>
              <a:rPr>
                <a:latin typeface="Courier"/>
              </a:rPr>
              <a:t> </a:t>
            </a:r>
            <a:r>
              <a:rPr>
                <a:solidFill>
                  <a:srgbClr val="06287E"/>
                </a:solidFill>
                <a:latin typeface="Courier"/>
              </a:rPr>
              <a:t>read_csv</a:t>
            </a:r>
            <a:r>
              <a:rPr>
                <a:latin typeface="Courier"/>
              </a:rPr>
              <a:t>(</a:t>
            </a:r>
            <a:r>
              <a:rPr>
                <a:solidFill>
                  <a:srgbClr val="4070A0"/>
                </a:solidFill>
                <a:latin typeface="Courier"/>
              </a:rPr>
              <a:t>"data/DP_LIVE_28012024004117279.csv"</a:t>
            </a:r>
            <a:r>
              <a:rPr>
                <a:latin typeface="Courier"/>
              </a:rPr>
              <a:t>)</a:t>
            </a:r>
          </a:p>
          <a:p>
            <a:pPr lvl="0" indent="0">
              <a:buNone/>
            </a:pPr>
            <a:r>
              <a:rPr>
                <a:latin typeface="Courier"/>
              </a:rPr>
              <a:t>## Rows: 3597 Columns: 8
## ── Column specification ────────────────────────────────────────────────────────
## Delimiter: ","
## chr (5): LOCATION, INDICATOR, SUBJECT, MEASURE, FREQUENCY
## dbl (2): TIME, Value
## lgl (1): Flag Codes
## 
## ℹ Use `spec()` to retrieve the full column specification for this data.
## ℹ Specify the column types or set `show_col_types = FALSE` to quiet this message.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df_inflows </a:t>
            </a:r>
            <a:r>
              <a:rPr>
                <a:solidFill>
                  <a:srgbClr val="4070A0"/>
                </a:solidFill>
                <a:latin typeface="Courier"/>
              </a:rPr>
              <a:t>|&gt;</a:t>
            </a:r>
            <a:r>
              <a:rPr>
                <a:latin typeface="Courier"/>
              </a:rPr>
              <a:t> </a:t>
            </a:r>
            <a:r>
              <a:rPr>
                <a:solidFill>
                  <a:srgbClr val="06287E"/>
                </a:solidFill>
                <a:latin typeface="Courier"/>
              </a:rPr>
              <a:t>slice_head</a:t>
            </a:r>
            <a:r>
              <a:rPr>
                <a:latin typeface="Courier"/>
              </a:rPr>
              <a:t>(</a:t>
            </a:r>
            <a:r>
              <a:rPr>
                <a:solidFill>
                  <a:srgbClr val="7D9029"/>
                </a:solidFill>
                <a:latin typeface="Courier"/>
              </a:rPr>
              <a:t>n =</a:t>
            </a:r>
            <a:r>
              <a:rPr>
                <a:latin typeface="Courier"/>
              </a:rPr>
              <a:t> </a:t>
            </a:r>
            <a:r>
              <a:rPr>
                <a:solidFill>
                  <a:srgbClr val="40A070"/>
                </a:solidFill>
                <a:latin typeface="Courier"/>
              </a:rPr>
              <a:t>10</a:t>
            </a:r>
            <a:r>
              <a:rPr>
                <a:latin typeface="Courier"/>
              </a:rPr>
              <a:t>)</a:t>
            </a:r>
          </a:p>
          <a:p>
            <a:pPr lvl="0" indent="0">
              <a:buNone/>
            </a:pPr>
            <a:r>
              <a:rPr>
                <a:latin typeface="Courier"/>
              </a:rPr>
              <a:t>## # A tibble: 10 × 8
##    LOCATION INDICATOR   SUBJECT MEASURE FREQUENCY  TIME Value `Flag Codes`
##    &lt;chr&gt;    &lt;chr&gt;       &lt;chr&gt;   &lt;chr&gt;   &lt;chr&gt;     &lt;dbl&gt; &lt;dbl&gt; &lt;lgl&gt;       
##  1 AUS      IMMIGINFLOW FAM     NBR     A          2003 40105 NA          
##  2 AUS      IMMIGINFLOW FAM     NBR     A          2004 42187 NA          
##  3 AUS      IMMIGINFLOW FAM     NBR     A          2005 43747 NA          
##  4 AUS      IMMIGINFLOW FAM     NBR     A          2006 45943 NA          
##  5 AUS      IMMIGINFLOW FAM     NBR     A          2007 48769 NA          
##  6 AUS      IMMIGINFLOW FAM     NBR     A          2008 49870 NA          
##  7 AUS      IMMIGINFLOW FAM     NBR     A          2009 56366 NA          
##  8 AUS      IMMIGINFLOW FAM     NBR     A          2010 60254 NA          
##  9 AUS      IMMIGINFLOW FAM     NBR     A          2011 54543 NA          
## 10 AUS      IMMIGINFLOW FAM     NBR     A          2012 58604 NA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Foreigners, Migrants - OECD and UN data</dc:title>
  <dc:creator>ID, Last Name, First Name</dc:creator>
  <cp:keywords/>
  <dcterms:created xsi:type="dcterms:W3CDTF">2024-01-28T12:13:20Z</dcterms:created>
  <dcterms:modified xsi:type="dcterms:W3CDTF">2024-01-28T12:13:20Z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2024/01/24</vt:lpwstr>
  </property>
  <property fmtid="{D5CDD505-2E9C-101B-9397-08002B2CF9AE}" pid="3" name="output">
    <vt:lpwstr/>
  </property>
</Properties>
</file>