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cu-hsuzuki.github.io/ds4aj/index.html" TargetMode="External" /><Relationship Id="rId3" Type="http://schemas.openxmlformats.org/officeDocument/2006/relationships/hyperlink" Target="https://posit.cloud/learn/recipes" TargetMode="External" /><Relationship Id="rId4" Type="http://schemas.openxmlformats.org/officeDocument/2006/relationships/hyperlink" Target="https://rmarkdown.rstudio.com/lesson-1.html?_ga=2.60708591.317621277.1671142614-2004472742.1671142614" TargetMode="External" /><Relationship Id="rId5" Type="http://schemas.openxmlformats.org/officeDocument/2006/relationships/hyperlink" Target="https://rstudio.github.io/cheatsheets/html/rmarkdown.html" TargetMode="External" /><Relationship Id="rId6" Type="http://schemas.openxmlformats.org/officeDocument/2006/relationships/hyperlink" Target="https://r4ds.had.co.nz" TargetMode="External" /><Relationship Id="rId7" Type="http://schemas.openxmlformats.org/officeDocument/2006/relationships/hyperlink" Target="https://r4ds.hadley.nz" TargetMode="External" /><Relationship Id="rId8" Type="http://schemas.openxmlformats.org/officeDocument/2006/relationships/hyperlink" Target="https://bookdown.org/yihui/rmarkdown/" TargetMode="External" /><Relationship Id="rId9" Type="http://schemas.openxmlformats.org/officeDocument/2006/relationships/hyperlink" Target="https://bookdown.org/yihui/rmarkdown-cookbook/" TargetMode="External" /><Relationship Id="rId10" Type="http://schemas.openxmlformats.org/officeDocument/2006/relationships/hyperlink" Target="https://gedevan-aleksizde.github.io/rmarkdown-cookbook/" TargetMode="External" /><Relationship Id="rId11" Type="http://schemas.openxmlformats.org/officeDocument/2006/relationships/hyperlink" Target="https://gemini.google.com/app" TargetMode="External" /><Relationship Id="rId12" Type="http://schemas.openxmlformats.org/officeDocument/2006/relationships/hyperlink" Target="https://chat.openai.com/auth/login" TargetMode="External" /><Relationship Id="rId13" Type="http://schemas.openxmlformats.org/officeDocument/2006/relationships/hyperlink" Target="https://poe.co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いろいろな R Markdown フォーマット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学籍番号　氏名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新しいコード・チャンク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あらたにコード・チャンクを挿入するときは、ツール・バーの </a:t>
            </a:r>
            <a:r>
              <a:rPr i="1"/>
              <a:t>Insert Chunk</a:t>
            </a:r>
            <a:r>
              <a:rPr/>
              <a:t> ボタンを押すか、または、 </a:t>
            </a:r>
            <a:r>
              <a:rPr i="1"/>
              <a:t>Ctrl+Option+I</a:t>
            </a:r>
            <a:r>
              <a:rPr/>
              <a:t> (Win) or </a:t>
            </a:r>
            <a:r>
              <a:rPr i="1"/>
              <a:t>Cmd+Option+I</a:t>
            </a:r>
            <a:r>
              <a:rPr/>
              <a:t> (Mac) でも可能です。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まずは、Preview がおすすめ</a:t>
            </a:r>
          </a:p>
          <a:p>
            <a:pPr lvl="0" indent="0" marL="0">
              <a:buNone/>
            </a:pPr>
            <a:r>
              <a:rPr/>
              <a:t>ノートブックを保存すると、コードを含む HTML ファイルが作成されます。プレビュー（</a:t>
            </a:r>
            <a:r>
              <a:rPr i="1"/>
              <a:t>Preview</a:t>
            </a:r>
            <a:r>
              <a:rPr/>
              <a:t> ）ボタンまたは、 </a:t>
            </a:r>
            <a:r>
              <a:rPr i="1"/>
              <a:t>Ctrl+Shift+K</a:t>
            </a:r>
            <a:r>
              <a:rPr/>
              <a:t> (Win) または </a:t>
            </a:r>
            <a:r>
              <a:rPr i="1"/>
              <a:t>Cmd+Shift+K</a:t>
            </a:r>
            <a:r>
              <a:rPr/>
              <a:t> (Mac) でも可能です。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いろいろな出力形式を加えたYAML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output:
  pdf_document: 
    latex_engine: xelatex
  beamer_presentation: 
    latex_engine: xelatex
  html_document:
    df_print: paged
  html_notebook: default
  word_document: default
  powerpoint_presentation: default
  ioslides_presentation: default
  slidy_presentation: default</a:t>
            </a:r>
          </a:p>
          <a:p>
            <a:pPr lvl="0" indent="0" marL="0">
              <a:buNone/>
            </a:pPr>
            <a:r>
              <a:rPr/>
              <a:t>Knit ボタンから、他の形式を選び、試してみてください。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出力形式に関する備考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スライドの場合は、第二レベルの表題 ##　があると、改ページとなります。</a:t>
            </a:r>
          </a:p>
          <a:p>
            <a:pPr lvl="0"/>
            <a:r>
              <a:rPr>
                <a:latin typeface="Courier"/>
              </a:rPr>
              <a:t>---</a:t>
            </a:r>
            <a:r>
              <a:rPr/>
              <a:t> または、Visual エディターの、Horizontal Line でも、改ページになります。</a:t>
            </a:r>
          </a:p>
          <a:p>
            <a:pPr lvl="0"/>
            <a:r>
              <a:rPr/>
              <a:t>Word や PowerPoint は、一度、Knit して出力したファイルの書式を変更して、“my-styles.docx”、“my-styles.pptx” などと名称を変更して、下のように、書式ファイルを付けることが可能です。参考文献を参照してください。</a:t>
            </a:r>
          </a:p>
          <a:p>
            <a:pPr lvl="0" indent="0">
              <a:buNone/>
            </a:pPr>
            <a:r>
              <a:rPr>
                <a:latin typeface="Courier"/>
              </a:rPr>
              <a:t>---
 word_document:
    reference_docx: my-styles.docx
 powerpoint_presentation:
    reference_doc: my-styles.pptx
---</a:t>
            </a:r>
          </a:p>
          <a:p>
            <a:pPr lvl="0"/>
            <a:r>
              <a:rPr/>
              <a:t>PDF 作成には、</a:t>
            </a:r>
            <a:r>
              <a:rPr>
                <a:latin typeface="Courier"/>
              </a:rPr>
              <a:t>tinytex</a:t>
            </a:r>
            <a:r>
              <a:rPr/>
              <a:t> パッケージのインストールが必要。その後、Console で </a:t>
            </a:r>
            <a:r>
              <a:rPr>
                <a:latin typeface="Courier"/>
              </a:rPr>
              <a:t>tinytex::install_tinytex()</a:t>
            </a:r>
            <a:r>
              <a:rPr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さまざまな設定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Knit</a:t>
            </a:r>
            <a:r>
              <a:rPr/>
              <a:t> ボタンの隣のギアマーク の Output Option からそれぞれの書式を変更することが可能です。</a:t>
            </a:r>
          </a:p>
          <a:p>
            <a:pPr lvl="0"/>
            <a:r>
              <a:rPr/>
              <a:t>節番号自動振り付け、ページ番号、テーマ、出力する図のサイズなどが、それぞれの形式に応じて選択できます。</a:t>
            </a:r>
          </a:p>
          <a:p>
            <a:pPr lvl="0"/>
            <a:r>
              <a:rPr/>
              <a:t>また、コード・チャンクの右上にある、ギア・マークからも、コードを出力するか否か、実行するか否か、コード・チャンクの名称、図のサイズなどが選択できます。</a:t>
            </a:r>
          </a:p>
          <a:p>
            <a:pPr lvl="0"/>
            <a:r>
              <a:rPr/>
              <a:t>{r cache=TRUE} とすると、キャッシュしてくれるので、実行に時間がかかるコード・チャンクには、このようなオプションを加えるのも良いでしょう。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一般的な解説：</a:t>
            </a:r>
            <a:r>
              <a:rPr>
                <a:hlinkClick r:id="rId2"/>
              </a:rPr>
              <a:t>みんなのデータサイエンス</a:t>
            </a:r>
            <a:r>
              <a:rPr/>
              <a:t>、</a:t>
            </a:r>
            <a:r>
              <a:rPr>
                <a:hlinkClick r:id="rId3"/>
              </a:rPr>
              <a:t>Posit Recipes</a:t>
            </a:r>
            <a:r>
              <a:rPr/>
              <a:t>:</a:t>
            </a:r>
          </a:p>
          <a:p>
            <a:pPr lvl="0"/>
            <a:r>
              <a:rPr>
                <a:hlinkClick r:id="rId4"/>
              </a:rPr>
              <a:t>Report Reproducibly</a:t>
            </a:r>
            <a:r>
              <a:rPr/>
              <a:t>: R Markdown についての解説</a:t>
            </a:r>
          </a:p>
          <a:p>
            <a:pPr lvl="0"/>
            <a:r>
              <a:rPr>
                <a:hlinkClick r:id="rId5"/>
              </a:rPr>
              <a:t>Cheat Sheet</a:t>
            </a:r>
            <a:r>
              <a:rPr/>
              <a:t> (Top Menu Bar: Help &gt; Cheat Sheets): RMarkdown Cheat Sheet, RMarkdown Reference Guide</a:t>
            </a:r>
          </a:p>
          <a:p>
            <a:pPr lvl="0"/>
            <a:r>
              <a:rPr/>
              <a:t>Books:</a:t>
            </a:r>
            <a:r>
              <a:rPr>
                <a:hlinkClick r:id="rId6"/>
              </a:rPr>
              <a:t>R for Datascience (1e)</a:t>
            </a:r>
            <a:r>
              <a:rPr/>
              <a:t>, </a:t>
            </a:r>
            <a:r>
              <a:rPr>
                <a:hlinkClick r:id="rId7"/>
              </a:rPr>
              <a:t>2nd Ed.</a:t>
            </a:r>
          </a:p>
          <a:p>
            <a:pPr lvl="1"/>
            <a:r>
              <a:rPr>
                <a:hlinkClick r:id="rId8"/>
              </a:rPr>
              <a:t>R Markdown: The Definitive Guide</a:t>
            </a:r>
          </a:p>
          <a:p>
            <a:pPr lvl="1"/>
            <a:r>
              <a:rPr>
                <a:hlinkClick r:id="rId9"/>
              </a:rPr>
              <a:t>R Markdown Cookbook</a:t>
            </a:r>
            <a:r>
              <a:rPr/>
              <a:t>・</a:t>
            </a:r>
            <a:r>
              <a:rPr>
                <a:hlinkClick r:id="rId10"/>
              </a:rPr>
              <a:t>日本語翻訳版</a:t>
            </a:r>
          </a:p>
          <a:p>
            <a:pPr lvl="0"/>
            <a:r>
              <a:rPr/>
              <a:t>エラーが出て不明なときは、検索エンジンまたは、</a:t>
            </a:r>
            <a:r>
              <a:rPr>
                <a:hlinkClick r:id="rId11"/>
              </a:rPr>
              <a:t>Google Gemini</a:t>
            </a:r>
            <a:r>
              <a:rPr/>
              <a:t>, </a:t>
            </a:r>
            <a:r>
              <a:rPr>
                <a:hlinkClick r:id="rId12"/>
              </a:rPr>
              <a:t>Chat GPT</a:t>
            </a:r>
            <a:r>
              <a:rPr/>
              <a:t>, </a:t>
            </a:r>
            <a:r>
              <a:rPr>
                <a:hlinkClick r:id="rId13"/>
              </a:rPr>
              <a:t>Poe</a:t>
            </a:r>
            <a:r>
              <a:rPr/>
              <a:t> などの AI で、解決方法を探してください。このときに、Console で、</a:t>
            </a:r>
            <a:r>
              <a:rPr>
                <a:latin typeface="Courier"/>
              </a:rPr>
              <a:t>Sys.setenv(LANG = "en")</a:t>
            </a:r>
            <a:r>
              <a:rPr/>
              <a:t> として、英語のエラーメッセージを得ておいた方が、解決方法が見つかりやすくなります。戻す時は、</a:t>
            </a:r>
            <a:r>
              <a:rPr>
                <a:latin typeface="Courier"/>
              </a:rPr>
              <a:t>Sys.setenv(LANG = "ja")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Markdown の出力形式をためしてみよう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Notebook と他の形式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Notebook は、</a:t>
            </a:r>
            <a:r>
              <a:rPr>
                <a:hlinkClick r:id="rId2"/>
              </a:rPr>
              <a:t>R Markdown</a:t>
            </a:r>
            <a:r>
              <a:rPr/>
              <a:t> の一つの形式ですが、書式はおなじですから、コードを実行すると、その下に実行結果が現れます。</a:t>
            </a:r>
          </a:p>
          <a:p>
            <a:pPr lvl="0" indent="0" marL="0">
              <a:buNone/>
            </a:pPr>
            <a:r>
              <a:rPr/>
              <a:t>コード・チャンクは、ハイライトされています。そのコード・チャンクは、 </a:t>
            </a:r>
            <a:r>
              <a:rPr i="1"/>
              <a:t>Run</a:t>
            </a:r>
            <a:r>
              <a:rPr/>
              <a:t> ボタンを押すか、コード・チャンクの右上にある、右を向いた三角形をおすか、 </a:t>
            </a:r>
            <a:r>
              <a:rPr i="1"/>
              <a:t>Ctrl+Shift+Enter</a:t>
            </a:r>
            <a:r>
              <a:rPr/>
              <a:t> (Win) または </a:t>
            </a:r>
            <a:r>
              <a:rPr i="1"/>
              <a:t>Cmd+Shift+Enter</a:t>
            </a:r>
            <a:r>
              <a:rPr/>
              <a:t> (Mac) のキーで実行できます。</a:t>
            </a:r>
          </a:p>
          <a:p>
            <a:pPr lvl="0" indent="0" marL="0">
              <a:buNone/>
            </a:pPr>
            <a:r>
              <a:rPr/>
              <a:t>R Notebook の、プレビューは、実際にコード・チャンクに表示されているものだけが、含まれますが、</a:t>
            </a:r>
            <a:r>
              <a:rPr i="1"/>
              <a:t>Knit</a:t>
            </a:r>
            <a:r>
              <a:rPr/>
              <a:t> で他の形式の出力をするときは、最初から一つ一つコード・チャンクを実行して、その結果が出力されますから、エラーがあると、出力されず、途中で停止します。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日本語・中国語・韓国語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文字化けが、起こることが多く、対応が、一定せず、難しかったのですが、現在は、どの場合も、次の設定で、解決しているようです。下の例を確認してください。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showtext を、インストールしていない場合は、一回だけ、右上の三角をクリックして実行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'showtext'</a:t>
            </a:r>
            <a:r>
              <a:rPr>
                <a:latin typeface="Courier"/>
              </a:rPr>
              <a:t>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パッケージをロード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library</a:t>
            </a:r>
            <a:r>
              <a:rPr/>
              <a:t> によって、Package をロード（いつでも使えるように）します。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(showtext) </a:t>
            </a:r>
            <a:br/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latin typeface="Courier"/>
              </a:rPr>
              <a:t>opts_chunk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solidFill>
                  <a:srgbClr val="06287E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fig.showtext=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Code Chunk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speed dist
## 1     4    2
## 2     4   10
## 3     7    4
## 4     7   22
## 5     8   16
## 6     9   10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Code Chunk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(cars, </a:t>
            </a:r>
            <a:r>
              <a:rPr>
                <a:solidFill>
                  <a:srgbClr val="7D9029"/>
                </a:solidFill>
                <a:latin typeface="Courier"/>
              </a:rPr>
              <a:t>main=</a:t>
            </a:r>
            <a:r>
              <a:rPr>
                <a:solidFill>
                  <a:srgbClr val="4070A0"/>
                </a:solidFill>
                <a:latin typeface="Courier"/>
              </a:rPr>
              <a:t>"散布図"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Rmarkdown-J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Code Chunk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df_iris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iris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colnames</a:t>
            </a:r>
            <a:r>
              <a:rPr>
                <a:latin typeface="Courier"/>
              </a:rPr>
              <a:t>(df_iris)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"萼長"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"萼幅"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"葉長"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"葉幅"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"Species"</a:t>
            </a:r>
            <a:r>
              <a:rPr>
                <a:latin typeface="Courier"/>
              </a:rPr>
              <a:t> )</a:t>
            </a:r>
            <a:br/>
            <a:r>
              <a:rPr>
                <a:latin typeface="Courier"/>
              </a:rPr>
              <a:t>tab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Species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"setosa"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"versicolor"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"virginica"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            </a:t>
            </a:r>
            <a:r>
              <a:rPr>
                <a:solidFill>
                  <a:srgbClr val="4070A0"/>
                </a:solidFill>
                <a:latin typeface="Courier"/>
              </a:rPr>
              <a:t>"種別"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"ヒオウギアヤメ"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"ブルーフラッグ"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"バージニカ"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df_iris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df_iris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left_join</a:t>
            </a:r>
            <a:r>
              <a:rPr>
                <a:latin typeface="Courier"/>
              </a:rPr>
              <a:t>(tab, 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"Species"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"Species"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df_iris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slice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萼長 萼幅 葉長 葉幅           種別
## 1  5.1  3.5  1.4  0.2 ヒオウギアヤメ
## 2  4.9  3.0  1.4  0.2 ヒオウギアヤメ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(df_iris[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])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萼長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萼幅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葉長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葉幅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種別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ヒオウギアヤメ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Code Chunk (4)</a:t>
            </a:r>
          </a:p>
        </p:txBody>
      </p:sp>
      <p:pic>
        <p:nvPicPr>
          <p:cNvPr descr="Rmarkdown-J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いろいろな R Markdown フォーマット</dc:title>
  <dc:creator>学籍番号　氏名</dc:creator>
  <cp:keywords/>
  <dcterms:created xsi:type="dcterms:W3CDTF">2024-02-17T08:53:26Z</dcterms:created>
  <dcterms:modified xsi:type="dcterms:W3CDTF">2024-02-17T08:53:26Z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2024-02-17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