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93" r:id="rId4"/>
    <p:sldId id="283" r:id="rId5"/>
    <p:sldId id="282" r:id="rId6"/>
    <p:sldId id="284" r:id="rId7"/>
    <p:sldId id="281" r:id="rId8"/>
    <p:sldId id="286" r:id="rId9"/>
    <p:sldId id="287" r:id="rId10"/>
    <p:sldId id="277" r:id="rId11"/>
    <p:sldId id="288" r:id="rId12"/>
    <p:sldId id="278" r:id="rId13"/>
    <p:sldId id="289" r:id="rId14"/>
    <p:sldId id="290" r:id="rId15"/>
    <p:sldId id="28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52A00B-BD47-6BB7-1462-A06D2F561DFC}" name="Souvik Ganguly" initials="SG" userId="706dbd4073dc22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-souvik/Bank_Loan_Analysis_with_PowerBI_Dashboards/blob/main/2.%20SQL_Scripts/2.0%20Data%20Preprocessing.sql" TargetMode="External"/><Relationship Id="rId1" Type="http://schemas.openxmlformats.org/officeDocument/2006/relationships/hyperlink" Target="https://huggingface.co/datasets/codesignal/lending-club-loan-accepted/blob/main/accepted_2007_to_2018Q4.csv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-souvik/Bank_Loan_Analysis_with_PowerBI_Dashboards/blob/main/2.%20SQL_Scripts/2.0%20Data%20Preprocessing.sql" TargetMode="External"/><Relationship Id="rId1" Type="http://schemas.openxmlformats.org/officeDocument/2006/relationships/hyperlink" Target="https://huggingface.co/datasets/codesignal/lending-club-loan-accepted/blob/main/accepted_2007_to_2018Q4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E058E-7852-46C5-B9C1-F4BC35E9780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F269FB-EC1A-4B5A-84DC-08CE0BEB2007}">
      <dgm:prSet/>
      <dgm:spPr/>
      <dgm:t>
        <a:bodyPr/>
        <a:lstStyle/>
        <a:p>
          <a:r>
            <a:rPr lang="en-US" b="1"/>
            <a:t>Objective: </a:t>
          </a:r>
          <a:endParaRPr lang="en-IN"/>
        </a:p>
      </dgm:t>
    </dgm:pt>
    <dgm:pt modelId="{3F227A91-B0EC-46CC-8A34-92E5488437B3}" type="parTrans" cxnId="{3453F6EF-A617-42D5-81B2-8CC5FC04E2C3}">
      <dgm:prSet/>
      <dgm:spPr/>
      <dgm:t>
        <a:bodyPr/>
        <a:lstStyle/>
        <a:p>
          <a:endParaRPr lang="en-IN"/>
        </a:p>
      </dgm:t>
    </dgm:pt>
    <dgm:pt modelId="{2012D439-98C0-4422-89B3-1B20251D79D1}" type="sibTrans" cxnId="{3453F6EF-A617-42D5-81B2-8CC5FC04E2C3}">
      <dgm:prSet/>
      <dgm:spPr/>
      <dgm:t>
        <a:bodyPr/>
        <a:lstStyle/>
        <a:p>
          <a:endParaRPr lang="en-IN"/>
        </a:p>
      </dgm:t>
    </dgm:pt>
    <dgm:pt modelId="{386345EB-0F40-4F61-8966-F8922DC0D711}">
      <dgm:prSet/>
      <dgm:spPr/>
      <dgm:t>
        <a:bodyPr/>
        <a:lstStyle/>
        <a:p>
          <a:r>
            <a:rPr lang="en-US" dirty="0"/>
            <a:t>The primary objective of this project is to visualize bank loan data to derive actionable insights. By utilizing advanced data analysis and visualization techniques, this project aims to provide a clear understanding of the key metrics and trends in the lending process.</a:t>
          </a:r>
          <a:endParaRPr lang="en-IN" dirty="0"/>
        </a:p>
      </dgm:t>
    </dgm:pt>
    <dgm:pt modelId="{96BD2C3A-2669-4B94-BF93-103C874A788C}" type="parTrans" cxnId="{AFAE9276-5FD3-4E29-B8DC-DB9F262A6F69}">
      <dgm:prSet/>
      <dgm:spPr/>
      <dgm:t>
        <a:bodyPr/>
        <a:lstStyle/>
        <a:p>
          <a:endParaRPr lang="en-IN"/>
        </a:p>
      </dgm:t>
    </dgm:pt>
    <dgm:pt modelId="{EC8B437F-AB9D-4BD0-94C5-2858E86C818A}" type="sibTrans" cxnId="{AFAE9276-5FD3-4E29-B8DC-DB9F262A6F69}">
      <dgm:prSet/>
      <dgm:spPr/>
      <dgm:t>
        <a:bodyPr/>
        <a:lstStyle/>
        <a:p>
          <a:endParaRPr lang="en-IN"/>
        </a:p>
      </dgm:t>
    </dgm:pt>
    <dgm:pt modelId="{E9796362-806E-4359-B74A-33A11AF107DE}">
      <dgm:prSet/>
      <dgm:spPr/>
      <dgm:t>
        <a:bodyPr/>
        <a:lstStyle/>
        <a:p>
          <a:r>
            <a:rPr lang="en-US" b="1" dirty="0"/>
            <a:t>Importance</a:t>
          </a:r>
          <a:r>
            <a:rPr lang="en-US" dirty="0"/>
            <a:t>: In the financial sector, understanding loan performance and borrower behavior is crucial for optimizing lending strategies and managing risk. This analysis helps financial institutions:</a:t>
          </a:r>
          <a:endParaRPr lang="en-IN" dirty="0"/>
        </a:p>
      </dgm:t>
    </dgm:pt>
    <dgm:pt modelId="{6D822E7B-50EB-418C-8443-B73B0C05F2DA}" type="parTrans" cxnId="{EC0F2CE1-EFF6-4F0D-A7FE-225210CD49D3}">
      <dgm:prSet/>
      <dgm:spPr/>
      <dgm:t>
        <a:bodyPr/>
        <a:lstStyle/>
        <a:p>
          <a:endParaRPr lang="en-IN"/>
        </a:p>
      </dgm:t>
    </dgm:pt>
    <dgm:pt modelId="{50C7934A-4DA5-4809-B175-31969EC5D649}" type="sibTrans" cxnId="{EC0F2CE1-EFF6-4F0D-A7FE-225210CD49D3}">
      <dgm:prSet/>
      <dgm:spPr/>
      <dgm:t>
        <a:bodyPr/>
        <a:lstStyle/>
        <a:p>
          <a:endParaRPr lang="en-IN"/>
        </a:p>
      </dgm:t>
    </dgm:pt>
    <dgm:pt modelId="{4C469ADF-C611-4909-BFB2-EC95A3C30D27}">
      <dgm:prSet/>
      <dgm:spPr/>
      <dgm:t>
        <a:bodyPr/>
        <a:lstStyle/>
        <a:p>
          <a:r>
            <a:rPr lang="en-US" dirty="0"/>
            <a:t>Monitor and improve their loan portfolios.</a:t>
          </a:r>
          <a:endParaRPr lang="en-IN" dirty="0"/>
        </a:p>
      </dgm:t>
    </dgm:pt>
    <dgm:pt modelId="{85CDFD4E-9150-4FAF-AF50-534EC6350C14}" type="parTrans" cxnId="{77B732B1-4667-498C-82BD-33D7E754922E}">
      <dgm:prSet/>
      <dgm:spPr/>
      <dgm:t>
        <a:bodyPr/>
        <a:lstStyle/>
        <a:p>
          <a:endParaRPr lang="en-IN"/>
        </a:p>
      </dgm:t>
    </dgm:pt>
    <dgm:pt modelId="{03184B41-DB18-496D-A08F-3B402221651B}" type="sibTrans" cxnId="{77B732B1-4667-498C-82BD-33D7E754922E}">
      <dgm:prSet/>
      <dgm:spPr/>
      <dgm:t>
        <a:bodyPr/>
        <a:lstStyle/>
        <a:p>
          <a:endParaRPr lang="en-IN"/>
        </a:p>
      </dgm:t>
    </dgm:pt>
    <dgm:pt modelId="{612A7037-E54A-4284-81D5-40BF9595C119}">
      <dgm:prSet/>
      <dgm:spPr/>
      <dgm:t>
        <a:bodyPr/>
        <a:lstStyle/>
        <a:p>
          <a:r>
            <a:rPr lang="en-US"/>
            <a:t>Identify trends and patterns in loan applications, disbursements, and repayments.</a:t>
          </a:r>
          <a:endParaRPr lang="en-IN"/>
        </a:p>
      </dgm:t>
    </dgm:pt>
    <dgm:pt modelId="{01329B32-3F36-45CA-9384-A2B3E91F29F9}" type="parTrans" cxnId="{4324964E-5D60-40FF-92DA-6FF269BB95CB}">
      <dgm:prSet/>
      <dgm:spPr/>
      <dgm:t>
        <a:bodyPr/>
        <a:lstStyle/>
        <a:p>
          <a:endParaRPr lang="en-IN"/>
        </a:p>
      </dgm:t>
    </dgm:pt>
    <dgm:pt modelId="{72DB366A-5A21-4EF7-A94D-042B3A2A93CD}" type="sibTrans" cxnId="{4324964E-5D60-40FF-92DA-6FF269BB95CB}">
      <dgm:prSet/>
      <dgm:spPr/>
      <dgm:t>
        <a:bodyPr/>
        <a:lstStyle/>
        <a:p>
          <a:endParaRPr lang="en-IN"/>
        </a:p>
      </dgm:t>
    </dgm:pt>
    <dgm:pt modelId="{B4E1C54D-F9EA-423D-93C5-09874D6C443A}">
      <dgm:prSet/>
      <dgm:spPr/>
      <dgm:t>
        <a:bodyPr/>
        <a:lstStyle/>
        <a:p>
          <a:r>
            <a:rPr lang="en-US"/>
            <a:t>Assess the financial health of borrowers and make data-driven decisions.</a:t>
          </a:r>
          <a:endParaRPr lang="en-IN"/>
        </a:p>
      </dgm:t>
    </dgm:pt>
    <dgm:pt modelId="{73545F59-7404-423E-A1EA-522037719825}" type="parTrans" cxnId="{AD52A625-3A13-44F3-8ABA-7554B1FA947E}">
      <dgm:prSet/>
      <dgm:spPr/>
      <dgm:t>
        <a:bodyPr/>
        <a:lstStyle/>
        <a:p>
          <a:endParaRPr lang="en-IN"/>
        </a:p>
      </dgm:t>
    </dgm:pt>
    <dgm:pt modelId="{56C5ED89-E2F4-411E-8D0C-54E54C32948C}" type="sibTrans" cxnId="{AD52A625-3A13-44F3-8ABA-7554B1FA947E}">
      <dgm:prSet/>
      <dgm:spPr/>
      <dgm:t>
        <a:bodyPr/>
        <a:lstStyle/>
        <a:p>
          <a:endParaRPr lang="en-IN"/>
        </a:p>
      </dgm:t>
    </dgm:pt>
    <dgm:pt modelId="{7C6F4461-A9FF-44C1-84D4-2FF3772EA28B}">
      <dgm:prSet/>
      <dgm:spPr/>
      <dgm:t>
        <a:bodyPr/>
        <a:lstStyle/>
        <a:p>
          <a:r>
            <a:rPr lang="en-US" b="1" dirty="0"/>
            <a:t>Scope: </a:t>
          </a:r>
          <a:r>
            <a:rPr lang="en-US" dirty="0"/>
            <a:t>The scope of this project includes:</a:t>
          </a:r>
          <a:endParaRPr lang="en-IN" dirty="0"/>
        </a:p>
      </dgm:t>
    </dgm:pt>
    <dgm:pt modelId="{59BB5B0C-961E-482B-BFAC-25CC97100944}" type="parTrans" cxnId="{EAE77CA7-EF65-4AAF-9139-A6C1977B3282}">
      <dgm:prSet/>
      <dgm:spPr/>
      <dgm:t>
        <a:bodyPr/>
        <a:lstStyle/>
        <a:p>
          <a:endParaRPr lang="en-IN"/>
        </a:p>
      </dgm:t>
    </dgm:pt>
    <dgm:pt modelId="{28979F8D-9474-41FD-BF7A-97749C316FF4}" type="sibTrans" cxnId="{EAE77CA7-EF65-4AAF-9139-A6C1977B3282}">
      <dgm:prSet/>
      <dgm:spPr/>
      <dgm:t>
        <a:bodyPr/>
        <a:lstStyle/>
        <a:p>
          <a:endParaRPr lang="en-IN"/>
        </a:p>
      </dgm:t>
    </dgm:pt>
    <dgm:pt modelId="{FFD78C4D-28FD-43E1-8B8F-6F496D320D00}">
      <dgm:prSet/>
      <dgm:spPr/>
      <dgm:t>
        <a:bodyPr/>
        <a:lstStyle/>
        <a:p>
          <a:r>
            <a:rPr lang="en-US" dirty="0"/>
            <a:t>Comprehensive analysis of loan applications, funded amounts, and repayment patterns.</a:t>
          </a:r>
          <a:endParaRPr lang="en-IN" dirty="0"/>
        </a:p>
      </dgm:t>
    </dgm:pt>
    <dgm:pt modelId="{AEE8FA51-9031-4270-BFDE-4CB43CADD82C}" type="parTrans" cxnId="{49667751-051D-4DE0-8840-FB98B1A759EC}">
      <dgm:prSet/>
      <dgm:spPr/>
      <dgm:t>
        <a:bodyPr/>
        <a:lstStyle/>
        <a:p>
          <a:endParaRPr lang="en-IN"/>
        </a:p>
      </dgm:t>
    </dgm:pt>
    <dgm:pt modelId="{07947226-E09D-45FB-AF3F-448824AFC60D}" type="sibTrans" cxnId="{49667751-051D-4DE0-8840-FB98B1A759EC}">
      <dgm:prSet/>
      <dgm:spPr/>
      <dgm:t>
        <a:bodyPr/>
        <a:lstStyle/>
        <a:p>
          <a:endParaRPr lang="en-IN"/>
        </a:p>
      </dgm:t>
    </dgm:pt>
    <dgm:pt modelId="{3D10E909-EC4D-44ED-8CAE-1EBB401AC8FB}">
      <dgm:prSet/>
      <dgm:spPr/>
      <dgm:t>
        <a:bodyPr/>
        <a:lstStyle/>
        <a:p>
          <a:r>
            <a:rPr lang="en-US"/>
            <a:t>Visualization of key performance indicators (KPIs) such as total loan applications, total funded amount, total amount received, average interest rate, and average debt-to-income ratio (DTI).</a:t>
          </a:r>
          <a:endParaRPr lang="en-IN"/>
        </a:p>
      </dgm:t>
    </dgm:pt>
    <dgm:pt modelId="{490D27BC-58F7-4B4D-846A-0E3B06D43DAD}" type="parTrans" cxnId="{C010F71B-2EE1-4DC5-811A-0AA037235D30}">
      <dgm:prSet/>
      <dgm:spPr/>
      <dgm:t>
        <a:bodyPr/>
        <a:lstStyle/>
        <a:p>
          <a:endParaRPr lang="en-IN"/>
        </a:p>
      </dgm:t>
    </dgm:pt>
    <dgm:pt modelId="{557B6931-C428-4063-A743-F80AFFE06287}" type="sibTrans" cxnId="{C010F71B-2EE1-4DC5-811A-0AA037235D30}">
      <dgm:prSet/>
      <dgm:spPr/>
      <dgm:t>
        <a:bodyPr/>
        <a:lstStyle/>
        <a:p>
          <a:endParaRPr lang="en-IN"/>
        </a:p>
      </dgm:t>
    </dgm:pt>
    <dgm:pt modelId="{BF72EBDD-F6EC-4FC2-A8A3-702A88E88A35}">
      <dgm:prSet/>
      <dgm:spPr/>
      <dgm:t>
        <a:bodyPr/>
        <a:lstStyle/>
        <a:p>
          <a:r>
            <a:rPr lang="en-US"/>
            <a:t>Detailed examination of good loans versus bad loans and their respective metrics.</a:t>
          </a:r>
          <a:endParaRPr lang="en-IN"/>
        </a:p>
      </dgm:t>
    </dgm:pt>
    <dgm:pt modelId="{DA9215C6-C766-4862-9842-FAC62E54A299}" type="parTrans" cxnId="{812E58A9-995E-4586-8522-BDE8D0EBB94C}">
      <dgm:prSet/>
      <dgm:spPr/>
      <dgm:t>
        <a:bodyPr/>
        <a:lstStyle/>
        <a:p>
          <a:endParaRPr lang="en-IN"/>
        </a:p>
      </dgm:t>
    </dgm:pt>
    <dgm:pt modelId="{6B2970D3-E566-4F29-92DD-F6290992BC09}" type="sibTrans" cxnId="{812E58A9-995E-4586-8522-BDE8D0EBB94C}">
      <dgm:prSet/>
      <dgm:spPr/>
      <dgm:t>
        <a:bodyPr/>
        <a:lstStyle/>
        <a:p>
          <a:endParaRPr lang="en-IN"/>
        </a:p>
      </dgm:t>
    </dgm:pt>
    <dgm:pt modelId="{3F8C5C8D-8DFF-4085-B1FF-68AD8D48C194}">
      <dgm:prSet/>
      <dgm:spPr/>
      <dgm:t>
        <a:bodyPr/>
        <a:lstStyle/>
        <a:p>
          <a:r>
            <a:rPr lang="en-US"/>
            <a:t>Development of interactive dashboards using Power BI to present the insights in a user-friendly manner.</a:t>
          </a:r>
          <a:endParaRPr lang="en-IN"/>
        </a:p>
      </dgm:t>
    </dgm:pt>
    <dgm:pt modelId="{C2A65B28-AB7D-4A47-B449-B0140EA89775}" type="parTrans" cxnId="{00101219-99A2-433E-B8E1-CCD1688A3123}">
      <dgm:prSet/>
      <dgm:spPr/>
      <dgm:t>
        <a:bodyPr/>
        <a:lstStyle/>
        <a:p>
          <a:endParaRPr lang="en-IN"/>
        </a:p>
      </dgm:t>
    </dgm:pt>
    <dgm:pt modelId="{6BF7F719-29A0-4956-A2B2-D631A145DACB}" type="sibTrans" cxnId="{00101219-99A2-433E-B8E1-CCD1688A3123}">
      <dgm:prSet/>
      <dgm:spPr/>
      <dgm:t>
        <a:bodyPr/>
        <a:lstStyle/>
        <a:p>
          <a:endParaRPr lang="en-IN"/>
        </a:p>
      </dgm:t>
    </dgm:pt>
    <dgm:pt modelId="{03DE9A67-0481-4A0B-83BF-B0115E482F22}">
      <dgm:prSet/>
      <dgm:spPr/>
      <dgm:t>
        <a:bodyPr/>
        <a:lstStyle/>
        <a:p>
          <a:r>
            <a:rPr lang="en-US" b="1"/>
            <a:t>Key Questions Addressed:</a:t>
          </a:r>
          <a:endParaRPr lang="en-IN"/>
        </a:p>
      </dgm:t>
    </dgm:pt>
    <dgm:pt modelId="{F5B958D8-971B-48BD-849B-31FDAF5E0134}" type="parTrans" cxnId="{09C8C803-7382-460D-B650-2E2DB3B25217}">
      <dgm:prSet/>
      <dgm:spPr/>
      <dgm:t>
        <a:bodyPr/>
        <a:lstStyle/>
        <a:p>
          <a:endParaRPr lang="en-IN"/>
        </a:p>
      </dgm:t>
    </dgm:pt>
    <dgm:pt modelId="{E82AEDF2-A1E1-45E8-89A1-DB5B27F420C8}" type="sibTrans" cxnId="{09C8C803-7382-460D-B650-2E2DB3B25217}">
      <dgm:prSet/>
      <dgm:spPr/>
      <dgm:t>
        <a:bodyPr/>
        <a:lstStyle/>
        <a:p>
          <a:endParaRPr lang="en-IN"/>
        </a:p>
      </dgm:t>
    </dgm:pt>
    <dgm:pt modelId="{BF6569CA-87A1-4DA6-ABB4-D5713421371C}">
      <dgm:prSet/>
      <dgm:spPr/>
      <dgm:t>
        <a:bodyPr/>
        <a:lstStyle/>
        <a:p>
          <a:r>
            <a:rPr lang="en-US"/>
            <a:t>How many loan applications were received and funded during the specified period?</a:t>
          </a:r>
          <a:endParaRPr lang="en-IN"/>
        </a:p>
      </dgm:t>
    </dgm:pt>
    <dgm:pt modelId="{96902616-4F2B-4626-AE11-82277C253DAB}" type="parTrans" cxnId="{A3D7F41C-5812-4FC8-974B-D2256D077747}">
      <dgm:prSet/>
      <dgm:spPr/>
      <dgm:t>
        <a:bodyPr/>
        <a:lstStyle/>
        <a:p>
          <a:endParaRPr lang="en-IN"/>
        </a:p>
      </dgm:t>
    </dgm:pt>
    <dgm:pt modelId="{92522BB7-4B1E-43AD-B955-472227AC8F49}" type="sibTrans" cxnId="{A3D7F41C-5812-4FC8-974B-D2256D077747}">
      <dgm:prSet/>
      <dgm:spPr/>
      <dgm:t>
        <a:bodyPr/>
        <a:lstStyle/>
        <a:p>
          <a:endParaRPr lang="en-IN"/>
        </a:p>
      </dgm:t>
    </dgm:pt>
    <dgm:pt modelId="{A23E7577-F591-48B1-8DEC-3623E10851ED}">
      <dgm:prSet/>
      <dgm:spPr/>
      <dgm:t>
        <a:bodyPr/>
        <a:lstStyle/>
        <a:p>
          <a:r>
            <a:rPr lang="en-US"/>
            <a:t>What are the trends and patterns in loan data over time?</a:t>
          </a:r>
          <a:endParaRPr lang="en-IN"/>
        </a:p>
      </dgm:t>
    </dgm:pt>
    <dgm:pt modelId="{58A2A1DD-FC9E-446A-951C-3F3DD0280232}" type="parTrans" cxnId="{31989421-DB40-4D7F-80CC-C27F87532B38}">
      <dgm:prSet/>
      <dgm:spPr/>
      <dgm:t>
        <a:bodyPr/>
        <a:lstStyle/>
        <a:p>
          <a:endParaRPr lang="en-IN"/>
        </a:p>
      </dgm:t>
    </dgm:pt>
    <dgm:pt modelId="{FBF07A42-8DA0-4E3A-865F-9CF82E720955}" type="sibTrans" cxnId="{31989421-DB40-4D7F-80CC-C27F87532B38}">
      <dgm:prSet/>
      <dgm:spPr/>
      <dgm:t>
        <a:bodyPr/>
        <a:lstStyle/>
        <a:p>
          <a:endParaRPr lang="en-IN"/>
        </a:p>
      </dgm:t>
    </dgm:pt>
    <dgm:pt modelId="{E1F63BDB-6626-4BE5-AC92-FAC54F9C3A0B}">
      <dgm:prSet/>
      <dgm:spPr/>
      <dgm:t>
        <a:bodyPr/>
        <a:lstStyle/>
        <a:p>
          <a:r>
            <a:rPr lang="en-US"/>
            <a:t>How do borrower characteristics impact loan applications and disbursements?</a:t>
          </a:r>
          <a:endParaRPr lang="en-IN"/>
        </a:p>
      </dgm:t>
    </dgm:pt>
    <dgm:pt modelId="{6E559AE6-0567-4952-BE41-E6B3F17D1F76}" type="parTrans" cxnId="{3FAAAE60-57A7-4DCE-9A7A-B4927B1A03D3}">
      <dgm:prSet/>
      <dgm:spPr/>
      <dgm:t>
        <a:bodyPr/>
        <a:lstStyle/>
        <a:p>
          <a:endParaRPr lang="en-IN"/>
        </a:p>
      </dgm:t>
    </dgm:pt>
    <dgm:pt modelId="{9CEEDB2F-626D-419F-AD93-3723D1C2135F}" type="sibTrans" cxnId="{3FAAAE60-57A7-4DCE-9A7A-B4927B1A03D3}">
      <dgm:prSet/>
      <dgm:spPr/>
      <dgm:t>
        <a:bodyPr/>
        <a:lstStyle/>
        <a:p>
          <a:endParaRPr lang="en-IN"/>
        </a:p>
      </dgm:t>
    </dgm:pt>
    <dgm:pt modelId="{CC95FB01-27B4-4E26-A068-11854670470E}">
      <dgm:prSet/>
      <dgm:spPr/>
      <dgm:t>
        <a:bodyPr/>
        <a:lstStyle/>
        <a:p>
          <a:r>
            <a:rPr lang="en-US"/>
            <a:t>What is the financial health of the borrowers, as indicated by the average DTI and interest rate?</a:t>
          </a:r>
          <a:endParaRPr lang="en-IN"/>
        </a:p>
      </dgm:t>
    </dgm:pt>
    <dgm:pt modelId="{46C6FBFD-05FC-4F3E-9B08-72511E7E28C9}" type="parTrans" cxnId="{D3731288-C49E-421F-A9CD-0A3944385779}">
      <dgm:prSet/>
      <dgm:spPr/>
      <dgm:t>
        <a:bodyPr/>
        <a:lstStyle/>
        <a:p>
          <a:endParaRPr lang="en-IN"/>
        </a:p>
      </dgm:t>
    </dgm:pt>
    <dgm:pt modelId="{6CE6F3B6-9157-4B53-B6D0-1C2A0E98B1C4}" type="sibTrans" cxnId="{D3731288-C49E-421F-A9CD-0A3944385779}">
      <dgm:prSet/>
      <dgm:spPr/>
      <dgm:t>
        <a:bodyPr/>
        <a:lstStyle/>
        <a:p>
          <a:endParaRPr lang="en-IN"/>
        </a:p>
      </dgm:t>
    </dgm:pt>
    <dgm:pt modelId="{3385510F-B610-40AB-8125-C4E129356ED9}">
      <dgm:prSet/>
      <dgm:spPr/>
      <dgm:t>
        <a:bodyPr/>
        <a:lstStyle/>
        <a:p>
          <a:r>
            <a:rPr lang="en-US"/>
            <a:t>By addressing these questions, this project aims to equip financial institutions with the tools and insights needed to make informed lending decisions and enhance their overall operational efficiency.</a:t>
          </a:r>
          <a:endParaRPr lang="en-IN"/>
        </a:p>
      </dgm:t>
    </dgm:pt>
    <dgm:pt modelId="{A7E00652-E567-49B7-A361-496B49F36407}" type="parTrans" cxnId="{BE6890D2-EEE6-4622-8090-B93C5CE6A243}">
      <dgm:prSet/>
      <dgm:spPr/>
      <dgm:t>
        <a:bodyPr/>
        <a:lstStyle/>
        <a:p>
          <a:endParaRPr lang="en-IN"/>
        </a:p>
      </dgm:t>
    </dgm:pt>
    <dgm:pt modelId="{55657033-4B2A-4267-B4D2-5FB1F7F4DB87}" type="sibTrans" cxnId="{BE6890D2-EEE6-4622-8090-B93C5CE6A243}">
      <dgm:prSet/>
      <dgm:spPr/>
      <dgm:t>
        <a:bodyPr/>
        <a:lstStyle/>
        <a:p>
          <a:endParaRPr lang="en-IN"/>
        </a:p>
      </dgm:t>
    </dgm:pt>
    <dgm:pt modelId="{33804C1A-2987-4E41-B156-A2D18865B02F}" type="pres">
      <dgm:prSet presAssocID="{2F6E058E-7852-46C5-B9C1-F4BC35E97805}" presName="linear" presStyleCnt="0">
        <dgm:presLayoutVars>
          <dgm:animLvl val="lvl"/>
          <dgm:resizeHandles val="exact"/>
        </dgm:presLayoutVars>
      </dgm:prSet>
      <dgm:spPr/>
    </dgm:pt>
    <dgm:pt modelId="{689E4072-6D74-44A7-8845-9E356EA1562E}" type="pres">
      <dgm:prSet presAssocID="{D1F269FB-EC1A-4B5A-84DC-08CE0BEB2007}" presName="parentText" presStyleLbl="node1" presStyleIdx="0" presStyleCnt="4" custScaleY="96237">
        <dgm:presLayoutVars>
          <dgm:chMax val="0"/>
          <dgm:bulletEnabled val="1"/>
        </dgm:presLayoutVars>
      </dgm:prSet>
      <dgm:spPr/>
    </dgm:pt>
    <dgm:pt modelId="{83C6EB11-33F0-48DD-864F-1CAE74139445}" type="pres">
      <dgm:prSet presAssocID="{D1F269FB-EC1A-4B5A-84DC-08CE0BEB2007}" presName="childText" presStyleLbl="revTx" presStyleIdx="0" presStyleCnt="4">
        <dgm:presLayoutVars>
          <dgm:bulletEnabled val="1"/>
        </dgm:presLayoutVars>
      </dgm:prSet>
      <dgm:spPr/>
    </dgm:pt>
    <dgm:pt modelId="{6F724336-9E97-4D39-9044-C063D5419DFF}" type="pres">
      <dgm:prSet presAssocID="{E9796362-806E-4359-B74A-33A11AF107DE}" presName="parentText" presStyleLbl="node1" presStyleIdx="1" presStyleCnt="4" custScaleY="96237">
        <dgm:presLayoutVars>
          <dgm:chMax val="0"/>
          <dgm:bulletEnabled val="1"/>
        </dgm:presLayoutVars>
      </dgm:prSet>
      <dgm:spPr/>
    </dgm:pt>
    <dgm:pt modelId="{94E9D8D7-C2DF-4FA9-A84F-D5F959EE3A36}" type="pres">
      <dgm:prSet presAssocID="{E9796362-806E-4359-B74A-33A11AF107DE}" presName="childText" presStyleLbl="revTx" presStyleIdx="1" presStyleCnt="4">
        <dgm:presLayoutVars>
          <dgm:bulletEnabled val="1"/>
        </dgm:presLayoutVars>
      </dgm:prSet>
      <dgm:spPr/>
    </dgm:pt>
    <dgm:pt modelId="{001842B4-CE3A-47C5-A5D8-9CC54769219D}" type="pres">
      <dgm:prSet presAssocID="{7C6F4461-A9FF-44C1-84D4-2FF3772EA28B}" presName="parentText" presStyleLbl="node1" presStyleIdx="2" presStyleCnt="4" custScaleY="96237">
        <dgm:presLayoutVars>
          <dgm:chMax val="0"/>
          <dgm:bulletEnabled val="1"/>
        </dgm:presLayoutVars>
      </dgm:prSet>
      <dgm:spPr/>
    </dgm:pt>
    <dgm:pt modelId="{7F9BB071-44BC-4461-AD24-B9E34947C9EB}" type="pres">
      <dgm:prSet presAssocID="{7C6F4461-A9FF-44C1-84D4-2FF3772EA28B}" presName="childText" presStyleLbl="revTx" presStyleIdx="2" presStyleCnt="4">
        <dgm:presLayoutVars>
          <dgm:bulletEnabled val="1"/>
        </dgm:presLayoutVars>
      </dgm:prSet>
      <dgm:spPr/>
    </dgm:pt>
    <dgm:pt modelId="{933A0D1B-6316-46A1-8B26-374A1C56A8A6}" type="pres">
      <dgm:prSet presAssocID="{03DE9A67-0481-4A0B-83BF-B0115E482F22}" presName="parentText" presStyleLbl="node1" presStyleIdx="3" presStyleCnt="4" custScaleY="96237">
        <dgm:presLayoutVars>
          <dgm:chMax val="0"/>
          <dgm:bulletEnabled val="1"/>
        </dgm:presLayoutVars>
      </dgm:prSet>
      <dgm:spPr/>
    </dgm:pt>
    <dgm:pt modelId="{CB80579D-A0C6-48A7-8C11-3F8120FB0EDF}" type="pres">
      <dgm:prSet presAssocID="{03DE9A67-0481-4A0B-83BF-B0115E482F2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9C8C803-7382-460D-B650-2E2DB3B25217}" srcId="{2F6E058E-7852-46C5-B9C1-F4BC35E97805}" destId="{03DE9A67-0481-4A0B-83BF-B0115E482F22}" srcOrd="3" destOrd="0" parTransId="{F5B958D8-971B-48BD-849B-31FDAF5E0134}" sibTransId="{E82AEDF2-A1E1-45E8-89A1-DB5B27F420C8}"/>
    <dgm:cxn modelId="{7A659A04-A470-4EF9-9CF0-30F1E68BE203}" type="presOf" srcId="{FFD78C4D-28FD-43E1-8B8F-6F496D320D00}" destId="{7F9BB071-44BC-4461-AD24-B9E34947C9EB}" srcOrd="0" destOrd="0" presId="urn:microsoft.com/office/officeart/2005/8/layout/vList2"/>
    <dgm:cxn modelId="{D998B709-3AA5-4C68-8062-734E897F77E2}" type="presOf" srcId="{3385510F-B610-40AB-8125-C4E129356ED9}" destId="{CB80579D-A0C6-48A7-8C11-3F8120FB0EDF}" srcOrd="0" destOrd="4" presId="urn:microsoft.com/office/officeart/2005/8/layout/vList2"/>
    <dgm:cxn modelId="{BEECD713-2F76-4D49-BD88-865B299998BC}" type="presOf" srcId="{2F6E058E-7852-46C5-B9C1-F4BC35E97805}" destId="{33804C1A-2987-4E41-B156-A2D18865B02F}" srcOrd="0" destOrd="0" presId="urn:microsoft.com/office/officeart/2005/8/layout/vList2"/>
    <dgm:cxn modelId="{00101219-99A2-433E-B8E1-CCD1688A3123}" srcId="{7C6F4461-A9FF-44C1-84D4-2FF3772EA28B}" destId="{3F8C5C8D-8DFF-4085-B1FF-68AD8D48C194}" srcOrd="3" destOrd="0" parTransId="{C2A65B28-AB7D-4A47-B449-B0140EA89775}" sibTransId="{6BF7F719-29A0-4956-A2B2-D631A145DACB}"/>
    <dgm:cxn modelId="{C010F71B-2EE1-4DC5-811A-0AA037235D30}" srcId="{7C6F4461-A9FF-44C1-84D4-2FF3772EA28B}" destId="{3D10E909-EC4D-44ED-8CAE-1EBB401AC8FB}" srcOrd="1" destOrd="0" parTransId="{490D27BC-58F7-4B4D-846A-0E3B06D43DAD}" sibTransId="{557B6931-C428-4063-A743-F80AFFE06287}"/>
    <dgm:cxn modelId="{A3D7F41C-5812-4FC8-974B-D2256D077747}" srcId="{03DE9A67-0481-4A0B-83BF-B0115E482F22}" destId="{BF6569CA-87A1-4DA6-ABB4-D5713421371C}" srcOrd="0" destOrd="0" parTransId="{96902616-4F2B-4626-AE11-82277C253DAB}" sibTransId="{92522BB7-4B1E-43AD-B955-472227AC8F49}"/>
    <dgm:cxn modelId="{31989421-DB40-4D7F-80CC-C27F87532B38}" srcId="{03DE9A67-0481-4A0B-83BF-B0115E482F22}" destId="{A23E7577-F591-48B1-8DEC-3623E10851ED}" srcOrd="1" destOrd="0" parTransId="{58A2A1DD-FC9E-446A-951C-3F3DD0280232}" sibTransId="{FBF07A42-8DA0-4E3A-865F-9CF82E720955}"/>
    <dgm:cxn modelId="{41282325-7723-4BF7-9E90-AE0AED78D69C}" type="presOf" srcId="{BF72EBDD-F6EC-4FC2-A8A3-702A88E88A35}" destId="{7F9BB071-44BC-4461-AD24-B9E34947C9EB}" srcOrd="0" destOrd="2" presId="urn:microsoft.com/office/officeart/2005/8/layout/vList2"/>
    <dgm:cxn modelId="{AD52A625-3A13-44F3-8ABA-7554B1FA947E}" srcId="{E9796362-806E-4359-B74A-33A11AF107DE}" destId="{B4E1C54D-F9EA-423D-93C5-09874D6C443A}" srcOrd="2" destOrd="0" parTransId="{73545F59-7404-423E-A1EA-522037719825}" sibTransId="{56C5ED89-E2F4-411E-8D0C-54E54C32948C}"/>
    <dgm:cxn modelId="{53A3332E-B8C2-4691-BC0A-1482C2CA0A36}" type="presOf" srcId="{B4E1C54D-F9EA-423D-93C5-09874D6C443A}" destId="{94E9D8D7-C2DF-4FA9-A84F-D5F959EE3A36}" srcOrd="0" destOrd="2" presId="urn:microsoft.com/office/officeart/2005/8/layout/vList2"/>
    <dgm:cxn modelId="{3FAAAE60-57A7-4DCE-9A7A-B4927B1A03D3}" srcId="{03DE9A67-0481-4A0B-83BF-B0115E482F22}" destId="{E1F63BDB-6626-4BE5-AC92-FAC54F9C3A0B}" srcOrd="2" destOrd="0" parTransId="{6E559AE6-0567-4952-BE41-E6B3F17D1F76}" sibTransId="{9CEEDB2F-626D-419F-AD93-3723D1C2135F}"/>
    <dgm:cxn modelId="{4324964E-5D60-40FF-92DA-6FF269BB95CB}" srcId="{E9796362-806E-4359-B74A-33A11AF107DE}" destId="{612A7037-E54A-4284-81D5-40BF9595C119}" srcOrd="1" destOrd="0" parTransId="{01329B32-3F36-45CA-9384-A2B3E91F29F9}" sibTransId="{72DB366A-5A21-4EF7-A94D-042B3A2A93CD}"/>
    <dgm:cxn modelId="{F52A696F-4463-4F89-BD1E-A2221EDE95C8}" type="presOf" srcId="{BF6569CA-87A1-4DA6-ABB4-D5713421371C}" destId="{CB80579D-A0C6-48A7-8C11-3F8120FB0EDF}" srcOrd="0" destOrd="0" presId="urn:microsoft.com/office/officeart/2005/8/layout/vList2"/>
    <dgm:cxn modelId="{49667751-051D-4DE0-8840-FB98B1A759EC}" srcId="{7C6F4461-A9FF-44C1-84D4-2FF3772EA28B}" destId="{FFD78C4D-28FD-43E1-8B8F-6F496D320D00}" srcOrd="0" destOrd="0" parTransId="{AEE8FA51-9031-4270-BFDE-4CB43CADD82C}" sibTransId="{07947226-E09D-45FB-AF3F-448824AFC60D}"/>
    <dgm:cxn modelId="{4A0A0676-6418-4A21-960E-181E636A06E2}" type="presOf" srcId="{CC95FB01-27B4-4E26-A068-11854670470E}" destId="{CB80579D-A0C6-48A7-8C11-3F8120FB0EDF}" srcOrd="0" destOrd="3" presId="urn:microsoft.com/office/officeart/2005/8/layout/vList2"/>
    <dgm:cxn modelId="{ACBB1B56-5FFC-4EAF-A36D-4A9033249BE9}" type="presOf" srcId="{7C6F4461-A9FF-44C1-84D4-2FF3772EA28B}" destId="{001842B4-CE3A-47C5-A5D8-9CC54769219D}" srcOrd="0" destOrd="0" presId="urn:microsoft.com/office/officeart/2005/8/layout/vList2"/>
    <dgm:cxn modelId="{AFAE9276-5FD3-4E29-B8DC-DB9F262A6F69}" srcId="{D1F269FB-EC1A-4B5A-84DC-08CE0BEB2007}" destId="{386345EB-0F40-4F61-8966-F8922DC0D711}" srcOrd="0" destOrd="0" parTransId="{96BD2C3A-2669-4B94-BF93-103C874A788C}" sibTransId="{EC8B437F-AB9D-4BD0-94C5-2858E86C818A}"/>
    <dgm:cxn modelId="{D3731288-C49E-421F-A9CD-0A3944385779}" srcId="{03DE9A67-0481-4A0B-83BF-B0115E482F22}" destId="{CC95FB01-27B4-4E26-A068-11854670470E}" srcOrd="3" destOrd="0" parTransId="{46C6FBFD-05FC-4F3E-9B08-72511E7E28C9}" sibTransId="{6CE6F3B6-9157-4B53-B6D0-1C2A0E98B1C4}"/>
    <dgm:cxn modelId="{E3CF5091-1920-40F2-BF83-9737FC0B3557}" type="presOf" srcId="{E1F63BDB-6626-4BE5-AC92-FAC54F9C3A0B}" destId="{CB80579D-A0C6-48A7-8C11-3F8120FB0EDF}" srcOrd="0" destOrd="2" presId="urn:microsoft.com/office/officeart/2005/8/layout/vList2"/>
    <dgm:cxn modelId="{EAE77CA7-EF65-4AAF-9139-A6C1977B3282}" srcId="{2F6E058E-7852-46C5-B9C1-F4BC35E97805}" destId="{7C6F4461-A9FF-44C1-84D4-2FF3772EA28B}" srcOrd="2" destOrd="0" parTransId="{59BB5B0C-961E-482B-BFAC-25CC97100944}" sibTransId="{28979F8D-9474-41FD-BF7A-97749C316FF4}"/>
    <dgm:cxn modelId="{812E58A9-995E-4586-8522-BDE8D0EBB94C}" srcId="{7C6F4461-A9FF-44C1-84D4-2FF3772EA28B}" destId="{BF72EBDD-F6EC-4FC2-A8A3-702A88E88A35}" srcOrd="2" destOrd="0" parTransId="{DA9215C6-C766-4862-9842-FAC62E54A299}" sibTransId="{6B2970D3-E566-4F29-92DD-F6290992BC09}"/>
    <dgm:cxn modelId="{77B732B1-4667-498C-82BD-33D7E754922E}" srcId="{E9796362-806E-4359-B74A-33A11AF107DE}" destId="{4C469ADF-C611-4909-BFB2-EC95A3C30D27}" srcOrd="0" destOrd="0" parTransId="{85CDFD4E-9150-4FAF-AF50-534EC6350C14}" sibTransId="{03184B41-DB18-496D-A08F-3B402221651B}"/>
    <dgm:cxn modelId="{D41A67B2-6997-49DA-846F-930A8FB320E8}" type="presOf" srcId="{D1F269FB-EC1A-4B5A-84DC-08CE0BEB2007}" destId="{689E4072-6D74-44A7-8845-9E356EA1562E}" srcOrd="0" destOrd="0" presId="urn:microsoft.com/office/officeart/2005/8/layout/vList2"/>
    <dgm:cxn modelId="{E71273C7-CCE0-4D8F-8831-C1FDBE02DADB}" type="presOf" srcId="{3D10E909-EC4D-44ED-8CAE-1EBB401AC8FB}" destId="{7F9BB071-44BC-4461-AD24-B9E34947C9EB}" srcOrd="0" destOrd="1" presId="urn:microsoft.com/office/officeart/2005/8/layout/vList2"/>
    <dgm:cxn modelId="{0F0671CB-A26A-4CAB-A1E6-273682ADD9CE}" type="presOf" srcId="{386345EB-0F40-4F61-8966-F8922DC0D711}" destId="{83C6EB11-33F0-48DD-864F-1CAE74139445}" srcOrd="0" destOrd="0" presId="urn:microsoft.com/office/officeart/2005/8/layout/vList2"/>
    <dgm:cxn modelId="{BE6890D2-EEE6-4622-8090-B93C5CE6A243}" srcId="{03DE9A67-0481-4A0B-83BF-B0115E482F22}" destId="{3385510F-B610-40AB-8125-C4E129356ED9}" srcOrd="4" destOrd="0" parTransId="{A7E00652-E567-49B7-A361-496B49F36407}" sibTransId="{55657033-4B2A-4267-B4D2-5FB1F7F4DB87}"/>
    <dgm:cxn modelId="{727D22D6-3B48-42A3-8B6D-D0B001B502E6}" type="presOf" srcId="{03DE9A67-0481-4A0B-83BF-B0115E482F22}" destId="{933A0D1B-6316-46A1-8B26-374A1C56A8A6}" srcOrd="0" destOrd="0" presId="urn:microsoft.com/office/officeart/2005/8/layout/vList2"/>
    <dgm:cxn modelId="{EC0F2CE1-EFF6-4F0D-A7FE-225210CD49D3}" srcId="{2F6E058E-7852-46C5-B9C1-F4BC35E97805}" destId="{E9796362-806E-4359-B74A-33A11AF107DE}" srcOrd="1" destOrd="0" parTransId="{6D822E7B-50EB-418C-8443-B73B0C05F2DA}" sibTransId="{50C7934A-4DA5-4809-B175-31969EC5D649}"/>
    <dgm:cxn modelId="{97FCC9E9-74A5-42F3-AB0E-72327A5C930B}" type="presOf" srcId="{4C469ADF-C611-4909-BFB2-EC95A3C30D27}" destId="{94E9D8D7-C2DF-4FA9-A84F-D5F959EE3A36}" srcOrd="0" destOrd="0" presId="urn:microsoft.com/office/officeart/2005/8/layout/vList2"/>
    <dgm:cxn modelId="{3453F6EF-A617-42D5-81B2-8CC5FC04E2C3}" srcId="{2F6E058E-7852-46C5-B9C1-F4BC35E97805}" destId="{D1F269FB-EC1A-4B5A-84DC-08CE0BEB2007}" srcOrd="0" destOrd="0" parTransId="{3F227A91-B0EC-46CC-8A34-92E5488437B3}" sibTransId="{2012D439-98C0-4422-89B3-1B20251D79D1}"/>
    <dgm:cxn modelId="{2F9FB9F1-43D5-4DA2-B3DD-F28280EEA7D7}" type="presOf" srcId="{612A7037-E54A-4284-81D5-40BF9595C119}" destId="{94E9D8D7-C2DF-4FA9-A84F-D5F959EE3A36}" srcOrd="0" destOrd="1" presId="urn:microsoft.com/office/officeart/2005/8/layout/vList2"/>
    <dgm:cxn modelId="{69CB4FF6-42BB-407F-836D-5C897CA0537A}" type="presOf" srcId="{A23E7577-F591-48B1-8DEC-3623E10851ED}" destId="{CB80579D-A0C6-48A7-8C11-3F8120FB0EDF}" srcOrd="0" destOrd="1" presId="urn:microsoft.com/office/officeart/2005/8/layout/vList2"/>
    <dgm:cxn modelId="{94E941FA-8B93-48FE-8BED-455E1D7197A6}" type="presOf" srcId="{3F8C5C8D-8DFF-4085-B1FF-68AD8D48C194}" destId="{7F9BB071-44BC-4461-AD24-B9E34947C9EB}" srcOrd="0" destOrd="3" presId="urn:microsoft.com/office/officeart/2005/8/layout/vList2"/>
    <dgm:cxn modelId="{644879FB-582F-4375-9451-CAC23717C53A}" type="presOf" srcId="{E9796362-806E-4359-B74A-33A11AF107DE}" destId="{6F724336-9E97-4D39-9044-C063D5419DFF}" srcOrd="0" destOrd="0" presId="urn:microsoft.com/office/officeart/2005/8/layout/vList2"/>
    <dgm:cxn modelId="{86D3BFD5-E906-4932-AB54-E62425ADC7B6}" type="presParOf" srcId="{33804C1A-2987-4E41-B156-A2D18865B02F}" destId="{689E4072-6D74-44A7-8845-9E356EA1562E}" srcOrd="0" destOrd="0" presId="urn:microsoft.com/office/officeart/2005/8/layout/vList2"/>
    <dgm:cxn modelId="{5DB0CC68-3958-4820-BB73-DAC6ED045DCB}" type="presParOf" srcId="{33804C1A-2987-4E41-B156-A2D18865B02F}" destId="{83C6EB11-33F0-48DD-864F-1CAE74139445}" srcOrd="1" destOrd="0" presId="urn:microsoft.com/office/officeart/2005/8/layout/vList2"/>
    <dgm:cxn modelId="{785D59F0-6D44-415D-BC8A-EB18CD1B31F1}" type="presParOf" srcId="{33804C1A-2987-4E41-B156-A2D18865B02F}" destId="{6F724336-9E97-4D39-9044-C063D5419DFF}" srcOrd="2" destOrd="0" presId="urn:microsoft.com/office/officeart/2005/8/layout/vList2"/>
    <dgm:cxn modelId="{4BFAA5D5-0BD9-4C1A-BBD7-5BFC40381A75}" type="presParOf" srcId="{33804C1A-2987-4E41-B156-A2D18865B02F}" destId="{94E9D8D7-C2DF-4FA9-A84F-D5F959EE3A36}" srcOrd="3" destOrd="0" presId="urn:microsoft.com/office/officeart/2005/8/layout/vList2"/>
    <dgm:cxn modelId="{7B7FBE64-5015-4934-A8C1-FAA362A8AA1F}" type="presParOf" srcId="{33804C1A-2987-4E41-B156-A2D18865B02F}" destId="{001842B4-CE3A-47C5-A5D8-9CC54769219D}" srcOrd="4" destOrd="0" presId="urn:microsoft.com/office/officeart/2005/8/layout/vList2"/>
    <dgm:cxn modelId="{5E9C6DC3-1139-44D3-B0D5-8B34DB5FE8F4}" type="presParOf" srcId="{33804C1A-2987-4E41-B156-A2D18865B02F}" destId="{7F9BB071-44BC-4461-AD24-B9E34947C9EB}" srcOrd="5" destOrd="0" presId="urn:microsoft.com/office/officeart/2005/8/layout/vList2"/>
    <dgm:cxn modelId="{A457956F-00FE-4EA1-9A59-AEB0E168E787}" type="presParOf" srcId="{33804C1A-2987-4E41-B156-A2D18865B02F}" destId="{933A0D1B-6316-46A1-8B26-374A1C56A8A6}" srcOrd="6" destOrd="0" presId="urn:microsoft.com/office/officeart/2005/8/layout/vList2"/>
    <dgm:cxn modelId="{734D79E1-00C5-41E4-B4B6-C83F18ADEF23}" type="presParOf" srcId="{33804C1A-2987-4E41-B156-A2D18865B02F}" destId="{CB80579D-A0C6-48A7-8C11-3F8120FB0ED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DEF75-778E-4879-B942-3076926625A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15D200-BB5A-4101-B6A5-C36C0557DD67}">
      <dgm:prSet custT="1"/>
      <dgm:spPr/>
      <dgm:t>
        <a:bodyPr/>
        <a:lstStyle/>
        <a:p>
          <a:r>
            <a:rPr lang="en-US" sz="1100" b="1"/>
            <a:t>Description:</a:t>
          </a:r>
          <a:endParaRPr lang="en-IN" sz="1100"/>
        </a:p>
      </dgm:t>
    </dgm:pt>
    <dgm:pt modelId="{FB8D02A6-FC90-4864-A64B-DFD8926D5824}" type="parTrans" cxnId="{D0A43DE8-5A42-4BAC-8113-39B98D4EA43E}">
      <dgm:prSet/>
      <dgm:spPr/>
      <dgm:t>
        <a:bodyPr/>
        <a:lstStyle/>
        <a:p>
          <a:endParaRPr lang="en-IN" sz="1100"/>
        </a:p>
      </dgm:t>
    </dgm:pt>
    <dgm:pt modelId="{98A3F97F-C792-49FD-B1B5-319AC594BA9A}" type="sibTrans" cxnId="{D0A43DE8-5A42-4BAC-8113-39B98D4EA43E}">
      <dgm:prSet/>
      <dgm:spPr/>
      <dgm:t>
        <a:bodyPr/>
        <a:lstStyle/>
        <a:p>
          <a:endParaRPr lang="en-IN" sz="1100"/>
        </a:p>
      </dgm:t>
    </dgm:pt>
    <dgm:pt modelId="{69BBC342-A27A-4C64-8006-92AC64D9CA4D}">
      <dgm:prSet custT="1"/>
      <dgm:spPr/>
      <dgm:t>
        <a:bodyPr/>
        <a:lstStyle/>
        <a:p>
          <a:r>
            <a:rPr lang="en-US" sz="1100" dirty="0"/>
            <a:t>This project undertakes a comprehensive analysis of bank loan data to gain insights into loan applications, funded amounts, and repayment behaviors. By leveraging data visualization and analytics, the project aims to provide a clear understanding of the key metrics influencing loan performance.</a:t>
          </a:r>
          <a:endParaRPr lang="en-IN" sz="1100" dirty="0"/>
        </a:p>
      </dgm:t>
    </dgm:pt>
    <dgm:pt modelId="{810C8289-78D9-46EE-96C3-14FF2B689D0F}" type="parTrans" cxnId="{09DFC720-0063-4ED3-8825-B5FE879DBDD1}">
      <dgm:prSet/>
      <dgm:spPr/>
      <dgm:t>
        <a:bodyPr/>
        <a:lstStyle/>
        <a:p>
          <a:endParaRPr lang="en-IN" sz="1100"/>
        </a:p>
      </dgm:t>
    </dgm:pt>
    <dgm:pt modelId="{524631C9-55AC-4C85-938A-552B4B38FA1B}" type="sibTrans" cxnId="{09DFC720-0063-4ED3-8825-B5FE879DBDD1}">
      <dgm:prSet/>
      <dgm:spPr/>
      <dgm:t>
        <a:bodyPr/>
        <a:lstStyle/>
        <a:p>
          <a:endParaRPr lang="en-IN" sz="1100"/>
        </a:p>
      </dgm:t>
    </dgm:pt>
    <dgm:pt modelId="{7941D98E-5C4E-4099-9ACE-4D1C98020AED}">
      <dgm:prSet custT="1"/>
      <dgm:spPr/>
      <dgm:t>
        <a:bodyPr/>
        <a:lstStyle/>
        <a:p>
          <a:r>
            <a:rPr lang="en-US" sz="1100" b="1"/>
            <a:t>Scope of Analysis: </a:t>
          </a:r>
          <a:r>
            <a:rPr lang="en-US" sz="1100"/>
            <a:t>The analysis encompasses various aspects of the loan data, including:</a:t>
          </a:r>
          <a:endParaRPr lang="en-IN" sz="1100"/>
        </a:p>
      </dgm:t>
    </dgm:pt>
    <dgm:pt modelId="{96985452-3B4F-4968-A9F9-81B918969EFD}" type="parTrans" cxnId="{C1083675-BDE0-405E-98EF-AD0087A4EDAD}">
      <dgm:prSet/>
      <dgm:spPr/>
      <dgm:t>
        <a:bodyPr/>
        <a:lstStyle/>
        <a:p>
          <a:endParaRPr lang="en-IN" sz="1100"/>
        </a:p>
      </dgm:t>
    </dgm:pt>
    <dgm:pt modelId="{ED5616F1-9B15-41BB-80CF-50E43CE598DC}" type="sibTrans" cxnId="{C1083675-BDE0-405E-98EF-AD0087A4EDAD}">
      <dgm:prSet/>
      <dgm:spPr/>
      <dgm:t>
        <a:bodyPr/>
        <a:lstStyle/>
        <a:p>
          <a:endParaRPr lang="en-IN" sz="1100"/>
        </a:p>
      </dgm:t>
    </dgm:pt>
    <dgm:pt modelId="{97261C30-9C47-4829-B740-4FD490182D6D}">
      <dgm:prSet custT="1"/>
      <dgm:spPr/>
      <dgm:t>
        <a:bodyPr/>
        <a:lstStyle/>
        <a:p>
          <a:r>
            <a:rPr lang="en-US" sz="1100" b="1" dirty="0"/>
            <a:t>Loan Applications</a:t>
          </a:r>
          <a:r>
            <a:rPr lang="en-US" sz="1100" dirty="0"/>
            <a:t>: Tracking the total number of loan applications received over time.</a:t>
          </a:r>
          <a:endParaRPr lang="en-IN" sz="1100" dirty="0"/>
        </a:p>
      </dgm:t>
    </dgm:pt>
    <dgm:pt modelId="{1FB9205E-D921-43C3-9C9D-B296EBB7E41F}" type="parTrans" cxnId="{4A637FD6-B030-40FB-AECF-C6DC9A2B470E}">
      <dgm:prSet/>
      <dgm:spPr/>
      <dgm:t>
        <a:bodyPr/>
        <a:lstStyle/>
        <a:p>
          <a:endParaRPr lang="en-IN" sz="1100"/>
        </a:p>
      </dgm:t>
    </dgm:pt>
    <dgm:pt modelId="{CBB7170F-ED7B-4C16-B55D-68A342A503CE}" type="sibTrans" cxnId="{4A637FD6-B030-40FB-AECF-C6DC9A2B470E}">
      <dgm:prSet/>
      <dgm:spPr/>
      <dgm:t>
        <a:bodyPr/>
        <a:lstStyle/>
        <a:p>
          <a:endParaRPr lang="en-IN" sz="1100"/>
        </a:p>
      </dgm:t>
    </dgm:pt>
    <dgm:pt modelId="{C8B3A803-A6D2-475C-9A8F-92E4618FEA0F}">
      <dgm:prSet custT="1"/>
      <dgm:spPr/>
      <dgm:t>
        <a:bodyPr/>
        <a:lstStyle/>
        <a:p>
          <a:r>
            <a:rPr lang="en-US" sz="1100" b="1"/>
            <a:t>Funded Amounts</a:t>
          </a:r>
          <a:r>
            <a:rPr lang="en-US" sz="1100"/>
            <a:t>: Assessing the total amount of funds disbursed as loans.</a:t>
          </a:r>
          <a:endParaRPr lang="en-IN" sz="1100"/>
        </a:p>
      </dgm:t>
    </dgm:pt>
    <dgm:pt modelId="{25836791-0064-4C3F-B6E8-DACE89DCF9B5}" type="parTrans" cxnId="{B1216319-9DE5-4A21-B73E-77EAF6BC9BAA}">
      <dgm:prSet/>
      <dgm:spPr/>
      <dgm:t>
        <a:bodyPr/>
        <a:lstStyle/>
        <a:p>
          <a:endParaRPr lang="en-IN" sz="1100"/>
        </a:p>
      </dgm:t>
    </dgm:pt>
    <dgm:pt modelId="{9FBED9AE-ED18-4277-809B-D67A55C4CD6F}" type="sibTrans" cxnId="{B1216319-9DE5-4A21-B73E-77EAF6BC9BAA}">
      <dgm:prSet/>
      <dgm:spPr/>
      <dgm:t>
        <a:bodyPr/>
        <a:lstStyle/>
        <a:p>
          <a:endParaRPr lang="en-IN" sz="1100"/>
        </a:p>
      </dgm:t>
    </dgm:pt>
    <dgm:pt modelId="{1689E14E-9FD0-47D3-96E2-447A0F379A50}">
      <dgm:prSet custT="1"/>
      <dgm:spPr/>
      <dgm:t>
        <a:bodyPr/>
        <a:lstStyle/>
        <a:p>
          <a:r>
            <a:rPr lang="en-US" sz="1100" b="1" dirty="0"/>
            <a:t>Repayment Patterns</a:t>
          </a:r>
          <a:r>
            <a:rPr lang="en-US" sz="1100" dirty="0"/>
            <a:t>: Evaluating the total amount received from borrowers and analyzing repayment behaviors.</a:t>
          </a:r>
          <a:endParaRPr lang="en-IN" sz="1100" dirty="0"/>
        </a:p>
      </dgm:t>
    </dgm:pt>
    <dgm:pt modelId="{4589C3DD-FA5D-42A8-A92F-3D46AB54AC93}" type="parTrans" cxnId="{89E8E2F5-E82F-4836-9C8A-100D9B32062F}">
      <dgm:prSet/>
      <dgm:spPr/>
      <dgm:t>
        <a:bodyPr/>
        <a:lstStyle/>
        <a:p>
          <a:endParaRPr lang="en-IN" sz="1100"/>
        </a:p>
      </dgm:t>
    </dgm:pt>
    <dgm:pt modelId="{CC2C486C-FB35-4613-8FD5-D35EE56CA21F}" type="sibTrans" cxnId="{89E8E2F5-E82F-4836-9C8A-100D9B32062F}">
      <dgm:prSet/>
      <dgm:spPr/>
      <dgm:t>
        <a:bodyPr/>
        <a:lstStyle/>
        <a:p>
          <a:endParaRPr lang="en-IN" sz="1100"/>
        </a:p>
      </dgm:t>
    </dgm:pt>
    <dgm:pt modelId="{1E05B84C-DD0B-4B5A-8D7D-E3381DB77B1A}">
      <dgm:prSet custT="1"/>
      <dgm:spPr/>
      <dgm:t>
        <a:bodyPr/>
        <a:lstStyle/>
        <a:p>
          <a:r>
            <a:rPr lang="en-US" sz="1100" b="1" dirty="0"/>
            <a:t>Key Performance Indicators (KPIs)</a:t>
          </a:r>
          <a:r>
            <a:rPr lang="en-US" sz="1100" dirty="0"/>
            <a:t>: Monitoring critical metrics such as average interest rate and average debt-to-income ratio (DTI).</a:t>
          </a:r>
          <a:endParaRPr lang="en-IN" sz="1100" dirty="0"/>
        </a:p>
      </dgm:t>
    </dgm:pt>
    <dgm:pt modelId="{649DD8DE-1B36-44A4-BA8C-CB54CA3B3FB3}" type="parTrans" cxnId="{D772C74A-9BC7-4144-AABB-94E3D5943FB2}">
      <dgm:prSet/>
      <dgm:spPr/>
      <dgm:t>
        <a:bodyPr/>
        <a:lstStyle/>
        <a:p>
          <a:endParaRPr lang="en-IN" sz="1100"/>
        </a:p>
      </dgm:t>
    </dgm:pt>
    <dgm:pt modelId="{848CD84A-5778-4B6D-901D-73CE6D66C8B3}" type="sibTrans" cxnId="{D772C74A-9BC7-4144-AABB-94E3D5943FB2}">
      <dgm:prSet/>
      <dgm:spPr/>
      <dgm:t>
        <a:bodyPr/>
        <a:lstStyle/>
        <a:p>
          <a:endParaRPr lang="en-IN" sz="1100"/>
        </a:p>
      </dgm:t>
    </dgm:pt>
    <dgm:pt modelId="{23240CFE-EEC3-45BD-86DD-6BE0138347A4}">
      <dgm:prSet custT="1"/>
      <dgm:spPr/>
      <dgm:t>
        <a:bodyPr/>
        <a:lstStyle/>
        <a:p>
          <a:r>
            <a:rPr lang="en-US" sz="1100" b="1"/>
            <a:t>Loan Status Analysis</a:t>
          </a:r>
          <a:r>
            <a:rPr lang="en-US" sz="1100"/>
            <a:t>: Differentiating between good loans (fully paid and current) and bad loans (charged off) to understand their respective metrics.</a:t>
          </a:r>
          <a:endParaRPr lang="en-IN" sz="1100"/>
        </a:p>
      </dgm:t>
    </dgm:pt>
    <dgm:pt modelId="{9B11FF3E-6717-409F-84A8-45FB7D43AA9E}" type="parTrans" cxnId="{1B6DDE34-4735-4EEC-8244-CA15024F5787}">
      <dgm:prSet/>
      <dgm:spPr/>
      <dgm:t>
        <a:bodyPr/>
        <a:lstStyle/>
        <a:p>
          <a:endParaRPr lang="en-IN" sz="1100"/>
        </a:p>
      </dgm:t>
    </dgm:pt>
    <dgm:pt modelId="{2B0A15F2-A619-42EC-A663-07DB8E4CE5B5}" type="sibTrans" cxnId="{1B6DDE34-4735-4EEC-8244-CA15024F5787}">
      <dgm:prSet/>
      <dgm:spPr/>
      <dgm:t>
        <a:bodyPr/>
        <a:lstStyle/>
        <a:p>
          <a:endParaRPr lang="en-IN" sz="1100"/>
        </a:p>
      </dgm:t>
    </dgm:pt>
    <dgm:pt modelId="{475B44E4-1598-4B4F-97CF-163A673CC017}">
      <dgm:prSet custT="1"/>
      <dgm:spPr/>
      <dgm:t>
        <a:bodyPr/>
        <a:lstStyle/>
        <a:p>
          <a:r>
            <a:rPr lang="en-US" sz="1100" b="1"/>
            <a:t>Objectives: The primary objectives of this project are:</a:t>
          </a:r>
          <a:endParaRPr lang="en-IN" sz="1100"/>
        </a:p>
      </dgm:t>
    </dgm:pt>
    <dgm:pt modelId="{3F187BE8-4D7A-45E7-889A-BE3F4F763AA6}" type="parTrans" cxnId="{303BE60D-7B84-46DC-A2CB-1953F59F16F3}">
      <dgm:prSet/>
      <dgm:spPr/>
      <dgm:t>
        <a:bodyPr/>
        <a:lstStyle/>
        <a:p>
          <a:endParaRPr lang="en-IN" sz="1100"/>
        </a:p>
      </dgm:t>
    </dgm:pt>
    <dgm:pt modelId="{FE770CB1-38D2-4C34-B73C-982E97853DDD}" type="sibTrans" cxnId="{303BE60D-7B84-46DC-A2CB-1953F59F16F3}">
      <dgm:prSet/>
      <dgm:spPr/>
      <dgm:t>
        <a:bodyPr/>
        <a:lstStyle/>
        <a:p>
          <a:endParaRPr lang="en-IN" sz="1100"/>
        </a:p>
      </dgm:t>
    </dgm:pt>
    <dgm:pt modelId="{D9760B80-9BFB-4CE9-B7A1-316F69A94630}">
      <dgm:prSet custT="1"/>
      <dgm:spPr/>
      <dgm:t>
        <a:bodyPr/>
        <a:lstStyle/>
        <a:p>
          <a:r>
            <a:rPr lang="en-US" sz="1100" b="1" dirty="0"/>
            <a:t>Data Analysis</a:t>
          </a:r>
          <a:r>
            <a:rPr lang="en-US" sz="1100" dirty="0"/>
            <a:t>: To perform a detailed analysis of the loan data to uncover trends and patterns.</a:t>
          </a:r>
          <a:endParaRPr lang="en-IN" sz="1100" dirty="0"/>
        </a:p>
      </dgm:t>
    </dgm:pt>
    <dgm:pt modelId="{05C8993B-33A4-4BD7-ADC3-CDCC123D262B}" type="parTrans" cxnId="{08E51D84-41A2-45A3-BB37-3C57FF28A39F}">
      <dgm:prSet/>
      <dgm:spPr/>
      <dgm:t>
        <a:bodyPr/>
        <a:lstStyle/>
        <a:p>
          <a:endParaRPr lang="en-IN" sz="1100"/>
        </a:p>
      </dgm:t>
    </dgm:pt>
    <dgm:pt modelId="{A00CF083-339F-464D-9FFD-A782908A77AB}" type="sibTrans" cxnId="{08E51D84-41A2-45A3-BB37-3C57FF28A39F}">
      <dgm:prSet/>
      <dgm:spPr/>
      <dgm:t>
        <a:bodyPr/>
        <a:lstStyle/>
        <a:p>
          <a:endParaRPr lang="en-IN" sz="1100"/>
        </a:p>
      </dgm:t>
    </dgm:pt>
    <dgm:pt modelId="{67372E15-EEF5-4FBF-ACB8-1A18FCFFAC9B}">
      <dgm:prSet custT="1"/>
      <dgm:spPr/>
      <dgm:t>
        <a:bodyPr/>
        <a:lstStyle/>
        <a:p>
          <a:r>
            <a:rPr lang="en-US" sz="1100" b="1"/>
            <a:t>KPI Monitoring</a:t>
          </a:r>
          <a:r>
            <a:rPr lang="en-US" sz="1100"/>
            <a:t>: To identify and track key performance indicators that impact loan performance.</a:t>
          </a:r>
          <a:endParaRPr lang="en-IN" sz="1100"/>
        </a:p>
      </dgm:t>
    </dgm:pt>
    <dgm:pt modelId="{40976888-C0B9-40C9-B021-5998FE51AD29}" type="parTrans" cxnId="{9520A17D-3AED-44B7-843E-8684ECF76F56}">
      <dgm:prSet/>
      <dgm:spPr/>
      <dgm:t>
        <a:bodyPr/>
        <a:lstStyle/>
        <a:p>
          <a:endParaRPr lang="en-IN" sz="1100"/>
        </a:p>
      </dgm:t>
    </dgm:pt>
    <dgm:pt modelId="{4E1D035B-5F3E-4329-A181-52252EE876B5}" type="sibTrans" cxnId="{9520A17D-3AED-44B7-843E-8684ECF76F56}">
      <dgm:prSet/>
      <dgm:spPr/>
      <dgm:t>
        <a:bodyPr/>
        <a:lstStyle/>
        <a:p>
          <a:endParaRPr lang="en-IN" sz="1100"/>
        </a:p>
      </dgm:t>
    </dgm:pt>
    <dgm:pt modelId="{82E59948-DB37-4DFA-BDE3-5C88FCDAB7F6}">
      <dgm:prSet custT="1"/>
      <dgm:spPr/>
      <dgm:t>
        <a:bodyPr/>
        <a:lstStyle/>
        <a:p>
          <a:r>
            <a:rPr lang="en-US" sz="1100" b="1"/>
            <a:t>Visualization</a:t>
          </a:r>
          <a:r>
            <a:rPr lang="en-US" sz="1100"/>
            <a:t>: To develop interactive dashboards that present the analysis results in an easily understandable format.</a:t>
          </a:r>
          <a:endParaRPr lang="en-IN" sz="1100"/>
        </a:p>
      </dgm:t>
    </dgm:pt>
    <dgm:pt modelId="{11D24F11-52C2-45BD-9CBE-746085EDE9B4}" type="parTrans" cxnId="{048C7546-0C49-4915-A379-5334F049CC59}">
      <dgm:prSet/>
      <dgm:spPr/>
      <dgm:t>
        <a:bodyPr/>
        <a:lstStyle/>
        <a:p>
          <a:endParaRPr lang="en-IN" sz="1100"/>
        </a:p>
      </dgm:t>
    </dgm:pt>
    <dgm:pt modelId="{11C58A5A-9340-4D1D-BFD8-D0A4A3002FB2}" type="sibTrans" cxnId="{048C7546-0C49-4915-A379-5334F049CC59}">
      <dgm:prSet/>
      <dgm:spPr/>
      <dgm:t>
        <a:bodyPr/>
        <a:lstStyle/>
        <a:p>
          <a:endParaRPr lang="en-IN" sz="1100"/>
        </a:p>
      </dgm:t>
    </dgm:pt>
    <dgm:pt modelId="{4EB138CF-5F82-426A-A53B-3AB4F8D12766}">
      <dgm:prSet custT="1"/>
      <dgm:spPr/>
      <dgm:t>
        <a:bodyPr/>
        <a:lstStyle/>
        <a:p>
          <a:r>
            <a:rPr lang="en-US" sz="1100" b="1" dirty="0"/>
            <a:t>Insight Generation</a:t>
          </a:r>
          <a:r>
            <a:rPr lang="en-US" sz="1100" dirty="0"/>
            <a:t>: To provide actionable insights that can aid financial institutions in making informed decisions regarding their lending strategies.</a:t>
          </a:r>
          <a:endParaRPr lang="en-IN" sz="1100" dirty="0"/>
        </a:p>
      </dgm:t>
    </dgm:pt>
    <dgm:pt modelId="{147A417C-20FA-466A-A3A9-ACAEE8E94D02}" type="parTrans" cxnId="{DD6A0F65-2979-46C9-A684-9594C14B002C}">
      <dgm:prSet/>
      <dgm:spPr/>
      <dgm:t>
        <a:bodyPr/>
        <a:lstStyle/>
        <a:p>
          <a:endParaRPr lang="en-IN" sz="1100"/>
        </a:p>
      </dgm:t>
    </dgm:pt>
    <dgm:pt modelId="{D809932E-49D3-4CB4-BBA2-6EAC9D7931E8}" type="sibTrans" cxnId="{DD6A0F65-2979-46C9-A684-9594C14B002C}">
      <dgm:prSet/>
      <dgm:spPr/>
      <dgm:t>
        <a:bodyPr/>
        <a:lstStyle/>
        <a:p>
          <a:endParaRPr lang="en-IN" sz="1100"/>
        </a:p>
      </dgm:t>
    </dgm:pt>
    <dgm:pt modelId="{4AD193E9-3E84-4AD8-B654-76AF377B361C}">
      <dgm:prSet custT="1"/>
      <dgm:spPr/>
      <dgm:t>
        <a:bodyPr/>
        <a:lstStyle/>
        <a:p>
          <a:r>
            <a:rPr lang="en-US" sz="1100" b="1"/>
            <a:t>Tools and Technologies:</a:t>
          </a:r>
          <a:endParaRPr lang="en-IN" sz="1100"/>
        </a:p>
      </dgm:t>
    </dgm:pt>
    <dgm:pt modelId="{77CBA7D9-41BD-4D9F-A572-65E547E816F8}" type="parTrans" cxnId="{41DBDE3E-E794-49CA-A273-594EC6567749}">
      <dgm:prSet/>
      <dgm:spPr/>
      <dgm:t>
        <a:bodyPr/>
        <a:lstStyle/>
        <a:p>
          <a:endParaRPr lang="en-IN" sz="1100"/>
        </a:p>
      </dgm:t>
    </dgm:pt>
    <dgm:pt modelId="{1D89C747-F349-46F6-BFCA-6CEEB78750E1}" type="sibTrans" cxnId="{41DBDE3E-E794-49CA-A273-594EC6567749}">
      <dgm:prSet/>
      <dgm:spPr/>
      <dgm:t>
        <a:bodyPr/>
        <a:lstStyle/>
        <a:p>
          <a:endParaRPr lang="en-IN" sz="1100"/>
        </a:p>
      </dgm:t>
    </dgm:pt>
    <dgm:pt modelId="{8041FDF7-75F5-4763-A83E-8FDF9DB931CA}">
      <dgm:prSet custT="1"/>
      <dgm:spPr/>
      <dgm:t>
        <a:bodyPr/>
        <a:lstStyle/>
        <a:p>
          <a:r>
            <a:rPr lang="en-US" sz="1100" b="1"/>
            <a:t>Data Storage and Management</a:t>
          </a:r>
          <a:r>
            <a:rPr lang="en-US" sz="1100"/>
            <a:t>: MySQL for data preprocessing and storage.</a:t>
          </a:r>
          <a:endParaRPr lang="en-IN" sz="1100"/>
        </a:p>
      </dgm:t>
    </dgm:pt>
    <dgm:pt modelId="{4CB0453F-5782-4766-B2F5-DE61ADEB2252}" type="parTrans" cxnId="{66F7679B-620E-4D33-B707-4E2CB71062A2}">
      <dgm:prSet/>
      <dgm:spPr/>
      <dgm:t>
        <a:bodyPr/>
        <a:lstStyle/>
        <a:p>
          <a:endParaRPr lang="en-IN" sz="1100"/>
        </a:p>
      </dgm:t>
    </dgm:pt>
    <dgm:pt modelId="{49B26BA2-C94A-4221-97F0-D4AD5C3C306A}" type="sibTrans" cxnId="{66F7679B-620E-4D33-B707-4E2CB71062A2}">
      <dgm:prSet/>
      <dgm:spPr/>
      <dgm:t>
        <a:bodyPr/>
        <a:lstStyle/>
        <a:p>
          <a:endParaRPr lang="en-IN" sz="1100"/>
        </a:p>
      </dgm:t>
    </dgm:pt>
    <dgm:pt modelId="{A6243A5E-B114-4C80-A921-7D2F705D9ED5}">
      <dgm:prSet custT="1"/>
      <dgm:spPr/>
      <dgm:t>
        <a:bodyPr/>
        <a:lstStyle/>
        <a:p>
          <a:r>
            <a:rPr lang="en-US" sz="1100" b="1"/>
            <a:t>Data Analysis and Visualization</a:t>
          </a:r>
          <a:r>
            <a:rPr lang="en-US" sz="1100"/>
            <a:t>: Power BI for creating interactive dashboards and visualizations.</a:t>
          </a:r>
          <a:endParaRPr lang="en-IN" sz="1100"/>
        </a:p>
      </dgm:t>
    </dgm:pt>
    <dgm:pt modelId="{2FCDDB89-D051-4FA6-AD95-FBEDF7B9D3E4}" type="parTrans" cxnId="{9544C868-ECEC-430F-8F4E-492D9AFA5B44}">
      <dgm:prSet/>
      <dgm:spPr/>
      <dgm:t>
        <a:bodyPr/>
        <a:lstStyle/>
        <a:p>
          <a:endParaRPr lang="en-IN" sz="1100"/>
        </a:p>
      </dgm:t>
    </dgm:pt>
    <dgm:pt modelId="{422C6778-4A39-4EA8-B9E9-889912EB811E}" type="sibTrans" cxnId="{9544C868-ECEC-430F-8F4E-492D9AFA5B44}">
      <dgm:prSet/>
      <dgm:spPr/>
      <dgm:t>
        <a:bodyPr/>
        <a:lstStyle/>
        <a:p>
          <a:endParaRPr lang="en-IN" sz="1100"/>
        </a:p>
      </dgm:t>
    </dgm:pt>
    <dgm:pt modelId="{7F0F90EF-9183-4038-9D46-D265C4944DEA}">
      <dgm:prSet custT="1"/>
      <dgm:spPr/>
      <dgm:t>
        <a:bodyPr/>
        <a:lstStyle/>
        <a:p>
          <a:r>
            <a:rPr lang="en-US" sz="1100" b="1"/>
            <a:t>Programming and Scripting</a:t>
          </a:r>
          <a:r>
            <a:rPr lang="en-US" sz="1100"/>
            <a:t>: SQL for data querying and preprocessing.</a:t>
          </a:r>
          <a:endParaRPr lang="en-IN" sz="1100"/>
        </a:p>
      </dgm:t>
    </dgm:pt>
    <dgm:pt modelId="{73B6911F-ED9C-4E74-9A4D-7BA01B5D5F3A}" type="parTrans" cxnId="{10F628DA-A870-4881-803A-C661DED8DC33}">
      <dgm:prSet/>
      <dgm:spPr/>
      <dgm:t>
        <a:bodyPr/>
        <a:lstStyle/>
        <a:p>
          <a:endParaRPr lang="en-IN" sz="1100"/>
        </a:p>
      </dgm:t>
    </dgm:pt>
    <dgm:pt modelId="{8DDB5AAF-5851-4F85-A4EF-F665712260CA}" type="sibTrans" cxnId="{10F628DA-A870-4881-803A-C661DED8DC33}">
      <dgm:prSet/>
      <dgm:spPr/>
      <dgm:t>
        <a:bodyPr/>
        <a:lstStyle/>
        <a:p>
          <a:endParaRPr lang="en-IN" sz="1100"/>
        </a:p>
      </dgm:t>
    </dgm:pt>
    <dgm:pt modelId="{971D9A69-E926-4BA6-8B0A-0863875245CC}">
      <dgm:prSet custT="1"/>
      <dgm:spPr/>
      <dgm:t>
        <a:bodyPr/>
        <a:lstStyle/>
        <a:p>
          <a:r>
            <a:rPr lang="en-US" sz="1100" b="1"/>
            <a:t>Key Questions Addressed:</a:t>
          </a:r>
          <a:endParaRPr lang="en-IN" sz="1100"/>
        </a:p>
      </dgm:t>
    </dgm:pt>
    <dgm:pt modelId="{19EB7404-43EA-4B4B-8A9E-8F7BD9289A30}" type="parTrans" cxnId="{BB8AA6C3-4788-4D8E-825A-3F92FBB19D90}">
      <dgm:prSet/>
      <dgm:spPr/>
      <dgm:t>
        <a:bodyPr/>
        <a:lstStyle/>
        <a:p>
          <a:endParaRPr lang="en-IN" sz="1100"/>
        </a:p>
      </dgm:t>
    </dgm:pt>
    <dgm:pt modelId="{61422372-0AB4-418A-8E48-065178274C1A}" type="sibTrans" cxnId="{BB8AA6C3-4788-4D8E-825A-3F92FBB19D90}">
      <dgm:prSet/>
      <dgm:spPr/>
      <dgm:t>
        <a:bodyPr/>
        <a:lstStyle/>
        <a:p>
          <a:endParaRPr lang="en-IN" sz="1100"/>
        </a:p>
      </dgm:t>
    </dgm:pt>
    <dgm:pt modelId="{7B6BB6A2-9459-4A10-AB42-C5F95B9F7B68}">
      <dgm:prSet custT="1"/>
      <dgm:spPr/>
      <dgm:t>
        <a:bodyPr/>
        <a:lstStyle/>
        <a:p>
          <a:r>
            <a:rPr lang="en-US" sz="1100"/>
            <a:t>How many loan applications were received and funded during the specified period?</a:t>
          </a:r>
          <a:endParaRPr lang="en-IN" sz="1100"/>
        </a:p>
      </dgm:t>
    </dgm:pt>
    <dgm:pt modelId="{E82C5A9A-6CAF-4D16-8DAD-6A4089877619}" type="parTrans" cxnId="{A3BE6F4F-FFBF-48C5-95E0-3CC2EA2C94A9}">
      <dgm:prSet/>
      <dgm:spPr/>
      <dgm:t>
        <a:bodyPr/>
        <a:lstStyle/>
        <a:p>
          <a:endParaRPr lang="en-IN" sz="1100"/>
        </a:p>
      </dgm:t>
    </dgm:pt>
    <dgm:pt modelId="{20486180-6B74-4212-A874-A7AE53662ED3}" type="sibTrans" cxnId="{A3BE6F4F-FFBF-48C5-95E0-3CC2EA2C94A9}">
      <dgm:prSet/>
      <dgm:spPr/>
      <dgm:t>
        <a:bodyPr/>
        <a:lstStyle/>
        <a:p>
          <a:endParaRPr lang="en-IN" sz="1100"/>
        </a:p>
      </dgm:t>
    </dgm:pt>
    <dgm:pt modelId="{2041CB3B-1912-4A2C-BFFA-305DC5AE166F}">
      <dgm:prSet custT="1"/>
      <dgm:spPr/>
      <dgm:t>
        <a:bodyPr/>
        <a:lstStyle/>
        <a:p>
          <a:r>
            <a:rPr lang="en-US" sz="1100"/>
            <a:t>What are the trends and patterns in loan applications and disbursements over time?</a:t>
          </a:r>
          <a:endParaRPr lang="en-IN" sz="1100"/>
        </a:p>
      </dgm:t>
    </dgm:pt>
    <dgm:pt modelId="{85894EF1-A912-4F73-AE4B-6A5E57FD4234}" type="parTrans" cxnId="{1E132F1D-E9F3-4517-BD9A-F3FFD555038A}">
      <dgm:prSet/>
      <dgm:spPr/>
      <dgm:t>
        <a:bodyPr/>
        <a:lstStyle/>
        <a:p>
          <a:endParaRPr lang="en-IN" sz="1100"/>
        </a:p>
      </dgm:t>
    </dgm:pt>
    <dgm:pt modelId="{6BEEEFE3-A02D-4210-82AD-03C672C0E927}" type="sibTrans" cxnId="{1E132F1D-E9F3-4517-BD9A-F3FFD555038A}">
      <dgm:prSet/>
      <dgm:spPr/>
      <dgm:t>
        <a:bodyPr/>
        <a:lstStyle/>
        <a:p>
          <a:endParaRPr lang="en-IN" sz="1100"/>
        </a:p>
      </dgm:t>
    </dgm:pt>
    <dgm:pt modelId="{8001BEEF-A9C2-4686-8B9D-0A68AE8D5C01}">
      <dgm:prSet custT="1"/>
      <dgm:spPr/>
      <dgm:t>
        <a:bodyPr/>
        <a:lstStyle/>
        <a:p>
          <a:r>
            <a:rPr lang="en-US" sz="1100"/>
            <a:t>How do different borrower characteristics affect loan performance?</a:t>
          </a:r>
          <a:endParaRPr lang="en-IN" sz="1100"/>
        </a:p>
      </dgm:t>
    </dgm:pt>
    <dgm:pt modelId="{CFA3E392-37F4-4F0F-AB90-0AEE212A2B23}" type="parTrans" cxnId="{CB0F0735-4277-4427-9003-27390E257CDA}">
      <dgm:prSet/>
      <dgm:spPr/>
      <dgm:t>
        <a:bodyPr/>
        <a:lstStyle/>
        <a:p>
          <a:endParaRPr lang="en-IN" sz="1100"/>
        </a:p>
      </dgm:t>
    </dgm:pt>
    <dgm:pt modelId="{3F8F56E7-5506-472A-81D7-FDD4D7FD19F4}" type="sibTrans" cxnId="{CB0F0735-4277-4427-9003-27390E257CDA}">
      <dgm:prSet/>
      <dgm:spPr/>
      <dgm:t>
        <a:bodyPr/>
        <a:lstStyle/>
        <a:p>
          <a:endParaRPr lang="en-IN" sz="1100"/>
        </a:p>
      </dgm:t>
    </dgm:pt>
    <dgm:pt modelId="{13231693-E3D2-4DE0-94DE-998254A76106}">
      <dgm:prSet custT="1"/>
      <dgm:spPr/>
      <dgm:t>
        <a:bodyPr/>
        <a:lstStyle/>
        <a:p>
          <a:r>
            <a:rPr lang="en-US" sz="1100"/>
            <a:t>What is the overall health of the loan portfolio in terms of average interest rates and DTI ratios?</a:t>
          </a:r>
          <a:endParaRPr lang="en-IN" sz="1100"/>
        </a:p>
      </dgm:t>
    </dgm:pt>
    <dgm:pt modelId="{ECA581F6-8B19-4B01-A7EE-38EB881CE7EA}" type="parTrans" cxnId="{D714D1AB-E7A5-4C68-BE0D-F4673F4AD780}">
      <dgm:prSet/>
      <dgm:spPr/>
      <dgm:t>
        <a:bodyPr/>
        <a:lstStyle/>
        <a:p>
          <a:endParaRPr lang="en-IN" sz="1100"/>
        </a:p>
      </dgm:t>
    </dgm:pt>
    <dgm:pt modelId="{A98685E3-5992-44D9-A3BA-8B55E5B7D2AA}" type="sibTrans" cxnId="{D714D1AB-E7A5-4C68-BE0D-F4673F4AD780}">
      <dgm:prSet/>
      <dgm:spPr/>
      <dgm:t>
        <a:bodyPr/>
        <a:lstStyle/>
        <a:p>
          <a:endParaRPr lang="en-IN" sz="1100"/>
        </a:p>
      </dgm:t>
    </dgm:pt>
    <dgm:pt modelId="{0923AED5-C2E5-4F19-BE4F-DA4DA785D94E}">
      <dgm:prSet custT="1"/>
      <dgm:spPr/>
      <dgm:t>
        <a:bodyPr/>
        <a:lstStyle/>
        <a:p>
          <a:r>
            <a:rPr lang="en-US" sz="1100" b="1"/>
            <a:t>Expected Outcomes:</a:t>
          </a:r>
          <a:endParaRPr lang="en-IN" sz="1100"/>
        </a:p>
      </dgm:t>
    </dgm:pt>
    <dgm:pt modelId="{DC86CF56-1F50-4FBC-8466-B72FBFB91C05}" type="parTrans" cxnId="{8D10DCDB-C5B6-45B1-ACE6-AD150A064138}">
      <dgm:prSet/>
      <dgm:spPr/>
      <dgm:t>
        <a:bodyPr/>
        <a:lstStyle/>
        <a:p>
          <a:endParaRPr lang="en-IN" sz="1100"/>
        </a:p>
      </dgm:t>
    </dgm:pt>
    <dgm:pt modelId="{14FED68E-0750-4252-8D3E-D53E00036CF3}" type="sibTrans" cxnId="{8D10DCDB-C5B6-45B1-ACE6-AD150A064138}">
      <dgm:prSet/>
      <dgm:spPr/>
      <dgm:t>
        <a:bodyPr/>
        <a:lstStyle/>
        <a:p>
          <a:endParaRPr lang="en-IN" sz="1100"/>
        </a:p>
      </dgm:t>
    </dgm:pt>
    <dgm:pt modelId="{1AB3FBBD-9366-49D2-9AFC-99531041F532}">
      <dgm:prSet custT="1"/>
      <dgm:spPr/>
      <dgm:t>
        <a:bodyPr/>
        <a:lstStyle/>
        <a:p>
          <a:r>
            <a:rPr lang="en-US" sz="1100"/>
            <a:t>A comprehensive set of interactive dashboards providing insights into loan applications, funded amounts, repayment patterns, and borrower behaviors.</a:t>
          </a:r>
          <a:endParaRPr lang="en-IN" sz="1100"/>
        </a:p>
      </dgm:t>
    </dgm:pt>
    <dgm:pt modelId="{4CC81B68-AE0D-4589-8058-C1066936921E}" type="parTrans" cxnId="{2DFC425F-2A28-416E-AF16-845CB5098C6B}">
      <dgm:prSet/>
      <dgm:spPr/>
      <dgm:t>
        <a:bodyPr/>
        <a:lstStyle/>
        <a:p>
          <a:endParaRPr lang="en-IN" sz="1100"/>
        </a:p>
      </dgm:t>
    </dgm:pt>
    <dgm:pt modelId="{528274A3-A018-488D-A1C6-A0C30B7332E7}" type="sibTrans" cxnId="{2DFC425F-2A28-416E-AF16-845CB5098C6B}">
      <dgm:prSet/>
      <dgm:spPr/>
      <dgm:t>
        <a:bodyPr/>
        <a:lstStyle/>
        <a:p>
          <a:endParaRPr lang="en-IN" sz="1100"/>
        </a:p>
      </dgm:t>
    </dgm:pt>
    <dgm:pt modelId="{8835B60B-176F-432B-BB8B-2FD8FE315402}">
      <dgm:prSet custT="1"/>
      <dgm:spPr/>
      <dgm:t>
        <a:bodyPr/>
        <a:lstStyle/>
        <a:p>
          <a:r>
            <a:rPr lang="en-US" sz="1100"/>
            <a:t>Actionable insights that can help financial institutions optimize their loan portfolios and make data-driven decisions.</a:t>
          </a:r>
          <a:endParaRPr lang="en-IN" sz="1100"/>
        </a:p>
      </dgm:t>
    </dgm:pt>
    <dgm:pt modelId="{DA116B27-7D98-4177-8E38-3EA31B15E87A}" type="parTrans" cxnId="{599CD558-7C52-4F71-9C74-A48DEAC81F9B}">
      <dgm:prSet/>
      <dgm:spPr/>
      <dgm:t>
        <a:bodyPr/>
        <a:lstStyle/>
        <a:p>
          <a:endParaRPr lang="en-IN" sz="1100"/>
        </a:p>
      </dgm:t>
    </dgm:pt>
    <dgm:pt modelId="{B27431D8-A2BA-4590-82DE-B9E2C7FAC6B4}" type="sibTrans" cxnId="{599CD558-7C52-4F71-9C74-A48DEAC81F9B}">
      <dgm:prSet/>
      <dgm:spPr/>
      <dgm:t>
        <a:bodyPr/>
        <a:lstStyle/>
        <a:p>
          <a:endParaRPr lang="en-IN" sz="1100"/>
        </a:p>
      </dgm:t>
    </dgm:pt>
    <dgm:pt modelId="{0A86F2D0-B78D-4A2B-84B2-B5DD0ED9A00E}" type="pres">
      <dgm:prSet presAssocID="{0D4DEF75-778E-4879-B942-3076926625A7}" presName="linear" presStyleCnt="0">
        <dgm:presLayoutVars>
          <dgm:animLvl val="lvl"/>
          <dgm:resizeHandles val="exact"/>
        </dgm:presLayoutVars>
      </dgm:prSet>
      <dgm:spPr/>
    </dgm:pt>
    <dgm:pt modelId="{24F5D5CC-57B1-4C34-AF8F-EBF23AB46894}" type="pres">
      <dgm:prSet presAssocID="{E715D200-BB5A-4101-B6A5-C36C0557DD6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0E56CE-6EB3-4556-AFD4-A86746F228ED}" type="pres">
      <dgm:prSet presAssocID="{E715D200-BB5A-4101-B6A5-C36C0557DD67}" presName="childText" presStyleLbl="revTx" presStyleIdx="0" presStyleCnt="6">
        <dgm:presLayoutVars>
          <dgm:bulletEnabled val="1"/>
        </dgm:presLayoutVars>
      </dgm:prSet>
      <dgm:spPr/>
    </dgm:pt>
    <dgm:pt modelId="{529881A2-CB1A-4C45-9F15-DD501AB503A7}" type="pres">
      <dgm:prSet presAssocID="{7941D98E-5C4E-4099-9ACE-4D1C98020A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259112-B213-40F6-8E4D-A89D9C9417CB}" type="pres">
      <dgm:prSet presAssocID="{7941D98E-5C4E-4099-9ACE-4D1C98020AED}" presName="childText" presStyleLbl="revTx" presStyleIdx="1" presStyleCnt="6">
        <dgm:presLayoutVars>
          <dgm:bulletEnabled val="1"/>
        </dgm:presLayoutVars>
      </dgm:prSet>
      <dgm:spPr/>
    </dgm:pt>
    <dgm:pt modelId="{3688DCA2-E21A-4437-ABBA-623EE9422F61}" type="pres">
      <dgm:prSet presAssocID="{475B44E4-1598-4B4F-97CF-163A673CC01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F26F919-68D4-45B5-B182-402BAA8DC177}" type="pres">
      <dgm:prSet presAssocID="{475B44E4-1598-4B4F-97CF-163A673CC017}" presName="childText" presStyleLbl="revTx" presStyleIdx="2" presStyleCnt="6">
        <dgm:presLayoutVars>
          <dgm:bulletEnabled val="1"/>
        </dgm:presLayoutVars>
      </dgm:prSet>
      <dgm:spPr/>
    </dgm:pt>
    <dgm:pt modelId="{7EE5E201-5E51-461E-B268-87901A92A317}" type="pres">
      <dgm:prSet presAssocID="{4AD193E9-3E84-4AD8-B654-76AF377B36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C7DA90-CA4D-4BE8-8E46-02EEBFC35A8C}" type="pres">
      <dgm:prSet presAssocID="{4AD193E9-3E84-4AD8-B654-76AF377B361C}" presName="childText" presStyleLbl="revTx" presStyleIdx="3" presStyleCnt="6">
        <dgm:presLayoutVars>
          <dgm:bulletEnabled val="1"/>
        </dgm:presLayoutVars>
      </dgm:prSet>
      <dgm:spPr/>
    </dgm:pt>
    <dgm:pt modelId="{6DB00523-7556-45B7-9ABE-1D9B094F12B3}" type="pres">
      <dgm:prSet presAssocID="{971D9A69-E926-4BA6-8B0A-0863875245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712677-D485-4568-BEEF-A5B4B1D912A0}" type="pres">
      <dgm:prSet presAssocID="{971D9A69-E926-4BA6-8B0A-0863875245CC}" presName="childText" presStyleLbl="revTx" presStyleIdx="4" presStyleCnt="6">
        <dgm:presLayoutVars>
          <dgm:bulletEnabled val="1"/>
        </dgm:presLayoutVars>
      </dgm:prSet>
      <dgm:spPr/>
    </dgm:pt>
    <dgm:pt modelId="{6864097F-6406-4E4F-B666-CC53B02DD913}" type="pres">
      <dgm:prSet presAssocID="{0923AED5-C2E5-4F19-BE4F-DA4DA785D94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84FD965-FE5A-46F9-AB33-E26FF70F2440}" type="pres">
      <dgm:prSet presAssocID="{0923AED5-C2E5-4F19-BE4F-DA4DA785D94E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134B0209-79A2-48A5-AF29-AE024B29DEE6}" type="presOf" srcId="{1AB3FBBD-9366-49D2-9AFC-99531041F532}" destId="{C84FD965-FE5A-46F9-AB33-E26FF70F2440}" srcOrd="0" destOrd="0" presId="urn:microsoft.com/office/officeart/2005/8/layout/vList2"/>
    <dgm:cxn modelId="{22125A0C-9ABD-4056-87B5-09D06482009A}" type="presOf" srcId="{C8B3A803-A6D2-475C-9A8F-92E4618FEA0F}" destId="{55259112-B213-40F6-8E4D-A89D9C9417CB}" srcOrd="0" destOrd="1" presId="urn:microsoft.com/office/officeart/2005/8/layout/vList2"/>
    <dgm:cxn modelId="{CBC4B50C-067E-4D3A-9779-4247CD01D01C}" type="presOf" srcId="{97261C30-9C47-4829-B740-4FD490182D6D}" destId="{55259112-B213-40F6-8E4D-A89D9C9417CB}" srcOrd="0" destOrd="0" presId="urn:microsoft.com/office/officeart/2005/8/layout/vList2"/>
    <dgm:cxn modelId="{303BE60D-7B84-46DC-A2CB-1953F59F16F3}" srcId="{0D4DEF75-778E-4879-B942-3076926625A7}" destId="{475B44E4-1598-4B4F-97CF-163A673CC017}" srcOrd="2" destOrd="0" parTransId="{3F187BE8-4D7A-45E7-889A-BE3F4F763AA6}" sibTransId="{FE770CB1-38D2-4C34-B73C-982E97853DDD}"/>
    <dgm:cxn modelId="{F83FFA17-97E5-421C-B4D7-297B0E937C03}" type="presOf" srcId="{4AD193E9-3E84-4AD8-B654-76AF377B361C}" destId="{7EE5E201-5E51-461E-B268-87901A92A317}" srcOrd="0" destOrd="0" presId="urn:microsoft.com/office/officeart/2005/8/layout/vList2"/>
    <dgm:cxn modelId="{B1216319-9DE5-4A21-B73E-77EAF6BC9BAA}" srcId="{7941D98E-5C4E-4099-9ACE-4D1C98020AED}" destId="{C8B3A803-A6D2-475C-9A8F-92E4618FEA0F}" srcOrd="1" destOrd="0" parTransId="{25836791-0064-4C3F-B6E8-DACE89DCF9B5}" sibTransId="{9FBED9AE-ED18-4277-809B-D67A55C4CD6F}"/>
    <dgm:cxn modelId="{1E132F1D-E9F3-4517-BD9A-F3FFD555038A}" srcId="{971D9A69-E926-4BA6-8B0A-0863875245CC}" destId="{2041CB3B-1912-4A2C-BFFA-305DC5AE166F}" srcOrd="1" destOrd="0" parTransId="{85894EF1-A912-4F73-AE4B-6A5E57FD4234}" sibTransId="{6BEEEFE3-A02D-4210-82AD-03C672C0E927}"/>
    <dgm:cxn modelId="{09DFC720-0063-4ED3-8825-B5FE879DBDD1}" srcId="{E715D200-BB5A-4101-B6A5-C36C0557DD67}" destId="{69BBC342-A27A-4C64-8006-92AC64D9CA4D}" srcOrd="0" destOrd="0" parTransId="{810C8289-78D9-46EE-96C3-14FF2B689D0F}" sibTransId="{524631C9-55AC-4C85-938A-552B4B38FA1B}"/>
    <dgm:cxn modelId="{51BC8122-F99F-483F-88BA-FC8A4B958B86}" type="presOf" srcId="{8001BEEF-A9C2-4686-8B9D-0A68AE8D5C01}" destId="{17712677-D485-4568-BEEF-A5B4B1D912A0}" srcOrd="0" destOrd="2" presId="urn:microsoft.com/office/officeart/2005/8/layout/vList2"/>
    <dgm:cxn modelId="{90E2F226-C475-4448-9E87-B4CE4AF85678}" type="presOf" srcId="{A6243A5E-B114-4C80-A921-7D2F705D9ED5}" destId="{EFC7DA90-CA4D-4BE8-8E46-02EEBFC35A8C}" srcOrd="0" destOrd="1" presId="urn:microsoft.com/office/officeart/2005/8/layout/vList2"/>
    <dgm:cxn modelId="{2624572E-000D-417F-BE2A-0FF698A9ED57}" type="presOf" srcId="{475B44E4-1598-4B4F-97CF-163A673CC017}" destId="{3688DCA2-E21A-4437-ABBA-623EE9422F61}" srcOrd="0" destOrd="0" presId="urn:microsoft.com/office/officeart/2005/8/layout/vList2"/>
    <dgm:cxn modelId="{1B6DDE34-4735-4EEC-8244-CA15024F5787}" srcId="{7941D98E-5C4E-4099-9ACE-4D1C98020AED}" destId="{23240CFE-EEC3-45BD-86DD-6BE0138347A4}" srcOrd="4" destOrd="0" parTransId="{9B11FF3E-6717-409F-84A8-45FB7D43AA9E}" sibTransId="{2B0A15F2-A619-42EC-A663-07DB8E4CE5B5}"/>
    <dgm:cxn modelId="{CB0F0735-4277-4427-9003-27390E257CDA}" srcId="{971D9A69-E926-4BA6-8B0A-0863875245CC}" destId="{8001BEEF-A9C2-4686-8B9D-0A68AE8D5C01}" srcOrd="2" destOrd="0" parTransId="{CFA3E392-37F4-4F0F-AB90-0AEE212A2B23}" sibTransId="{3F8F56E7-5506-472A-81D7-FDD4D7FD19F4}"/>
    <dgm:cxn modelId="{41DBDE3E-E794-49CA-A273-594EC6567749}" srcId="{0D4DEF75-778E-4879-B942-3076926625A7}" destId="{4AD193E9-3E84-4AD8-B654-76AF377B361C}" srcOrd="3" destOrd="0" parTransId="{77CBA7D9-41BD-4D9F-A572-65E547E816F8}" sibTransId="{1D89C747-F349-46F6-BFCA-6CEEB78750E1}"/>
    <dgm:cxn modelId="{1887695C-B4E1-4279-A932-711068B5CA81}" type="presOf" srcId="{82E59948-DB37-4DFA-BDE3-5C88FCDAB7F6}" destId="{3F26F919-68D4-45B5-B182-402BAA8DC177}" srcOrd="0" destOrd="2" presId="urn:microsoft.com/office/officeart/2005/8/layout/vList2"/>
    <dgm:cxn modelId="{2DFC425F-2A28-416E-AF16-845CB5098C6B}" srcId="{0923AED5-C2E5-4F19-BE4F-DA4DA785D94E}" destId="{1AB3FBBD-9366-49D2-9AFC-99531041F532}" srcOrd="0" destOrd="0" parTransId="{4CC81B68-AE0D-4589-8058-C1066936921E}" sibTransId="{528274A3-A018-488D-A1C6-A0C30B7332E7}"/>
    <dgm:cxn modelId="{DD6A0F65-2979-46C9-A684-9594C14B002C}" srcId="{475B44E4-1598-4B4F-97CF-163A673CC017}" destId="{4EB138CF-5F82-426A-A53B-3AB4F8D12766}" srcOrd="3" destOrd="0" parTransId="{147A417C-20FA-466A-A3A9-ACAEE8E94D02}" sibTransId="{D809932E-49D3-4CB4-BBA2-6EAC9D7931E8}"/>
    <dgm:cxn modelId="{048C7546-0C49-4915-A379-5334F049CC59}" srcId="{475B44E4-1598-4B4F-97CF-163A673CC017}" destId="{82E59948-DB37-4DFA-BDE3-5C88FCDAB7F6}" srcOrd="2" destOrd="0" parTransId="{11D24F11-52C2-45BD-9CBE-746085EDE9B4}" sibTransId="{11C58A5A-9340-4D1D-BFD8-D0A4A3002FB2}"/>
    <dgm:cxn modelId="{9544C868-ECEC-430F-8F4E-492D9AFA5B44}" srcId="{4AD193E9-3E84-4AD8-B654-76AF377B361C}" destId="{A6243A5E-B114-4C80-A921-7D2F705D9ED5}" srcOrd="1" destOrd="0" parTransId="{2FCDDB89-D051-4FA6-AD95-FBEDF7B9D3E4}" sibTransId="{422C6778-4A39-4EA8-B9E9-889912EB811E}"/>
    <dgm:cxn modelId="{D772C74A-9BC7-4144-AABB-94E3D5943FB2}" srcId="{7941D98E-5C4E-4099-9ACE-4D1C98020AED}" destId="{1E05B84C-DD0B-4B5A-8D7D-E3381DB77B1A}" srcOrd="3" destOrd="0" parTransId="{649DD8DE-1B36-44A4-BA8C-CB54CA3B3FB3}" sibTransId="{848CD84A-5778-4B6D-901D-73CE6D66C8B3}"/>
    <dgm:cxn modelId="{1FE45F6F-225B-42D6-8CB9-3F280F40E524}" type="presOf" srcId="{7F0F90EF-9183-4038-9D46-D265C4944DEA}" destId="{EFC7DA90-CA4D-4BE8-8E46-02EEBFC35A8C}" srcOrd="0" destOrd="2" presId="urn:microsoft.com/office/officeart/2005/8/layout/vList2"/>
    <dgm:cxn modelId="{A3BE6F4F-FFBF-48C5-95E0-3CC2EA2C94A9}" srcId="{971D9A69-E926-4BA6-8B0A-0863875245CC}" destId="{7B6BB6A2-9459-4A10-AB42-C5F95B9F7B68}" srcOrd="0" destOrd="0" parTransId="{E82C5A9A-6CAF-4D16-8DAD-6A4089877619}" sibTransId="{20486180-6B74-4212-A874-A7AE53662ED3}"/>
    <dgm:cxn modelId="{59CF7572-D1AE-4E35-AD04-D0F9ABDD810A}" type="presOf" srcId="{E715D200-BB5A-4101-B6A5-C36C0557DD67}" destId="{24F5D5CC-57B1-4C34-AF8F-EBF23AB46894}" srcOrd="0" destOrd="0" presId="urn:microsoft.com/office/officeart/2005/8/layout/vList2"/>
    <dgm:cxn modelId="{C1083675-BDE0-405E-98EF-AD0087A4EDAD}" srcId="{0D4DEF75-778E-4879-B942-3076926625A7}" destId="{7941D98E-5C4E-4099-9ACE-4D1C98020AED}" srcOrd="1" destOrd="0" parTransId="{96985452-3B4F-4968-A9F9-81B918969EFD}" sibTransId="{ED5616F1-9B15-41BB-80CF-50E43CE598DC}"/>
    <dgm:cxn modelId="{E6D4DE76-5E60-46A1-9743-35E2107A52C6}" type="presOf" srcId="{23240CFE-EEC3-45BD-86DD-6BE0138347A4}" destId="{55259112-B213-40F6-8E4D-A89D9C9417CB}" srcOrd="0" destOrd="4" presId="urn:microsoft.com/office/officeart/2005/8/layout/vList2"/>
    <dgm:cxn modelId="{D62A2257-E406-4E26-A902-ACDD2671E8E3}" type="presOf" srcId="{1689E14E-9FD0-47D3-96E2-447A0F379A50}" destId="{55259112-B213-40F6-8E4D-A89D9C9417CB}" srcOrd="0" destOrd="2" presId="urn:microsoft.com/office/officeart/2005/8/layout/vList2"/>
    <dgm:cxn modelId="{599CD558-7C52-4F71-9C74-A48DEAC81F9B}" srcId="{0923AED5-C2E5-4F19-BE4F-DA4DA785D94E}" destId="{8835B60B-176F-432B-BB8B-2FD8FE315402}" srcOrd="1" destOrd="0" parTransId="{DA116B27-7D98-4177-8E38-3EA31B15E87A}" sibTransId="{B27431D8-A2BA-4590-82DE-B9E2C7FAC6B4}"/>
    <dgm:cxn modelId="{9520A17D-3AED-44B7-843E-8684ECF76F56}" srcId="{475B44E4-1598-4B4F-97CF-163A673CC017}" destId="{67372E15-EEF5-4FBF-ACB8-1A18FCFFAC9B}" srcOrd="1" destOrd="0" parTransId="{40976888-C0B9-40C9-B021-5998FE51AD29}" sibTransId="{4E1D035B-5F3E-4329-A181-52252EE876B5}"/>
    <dgm:cxn modelId="{51BC337F-F920-4DCB-9FBB-33A42BC0015C}" type="presOf" srcId="{8041FDF7-75F5-4763-A83E-8FDF9DB931CA}" destId="{EFC7DA90-CA4D-4BE8-8E46-02EEBFC35A8C}" srcOrd="0" destOrd="0" presId="urn:microsoft.com/office/officeart/2005/8/layout/vList2"/>
    <dgm:cxn modelId="{08E51D84-41A2-45A3-BB37-3C57FF28A39F}" srcId="{475B44E4-1598-4B4F-97CF-163A673CC017}" destId="{D9760B80-9BFB-4CE9-B7A1-316F69A94630}" srcOrd="0" destOrd="0" parTransId="{05C8993B-33A4-4BD7-ADC3-CDCC123D262B}" sibTransId="{A00CF083-339F-464D-9FFD-A782908A77AB}"/>
    <dgm:cxn modelId="{6D366C85-865D-4360-81B0-29F42C850E05}" type="presOf" srcId="{69BBC342-A27A-4C64-8006-92AC64D9CA4D}" destId="{370E56CE-6EB3-4556-AFD4-A86746F228ED}" srcOrd="0" destOrd="0" presId="urn:microsoft.com/office/officeart/2005/8/layout/vList2"/>
    <dgm:cxn modelId="{03B4268C-EA88-489D-A124-84DAD7CD9A58}" type="presOf" srcId="{7941D98E-5C4E-4099-9ACE-4D1C98020AED}" destId="{529881A2-CB1A-4C45-9F15-DD501AB503A7}" srcOrd="0" destOrd="0" presId="urn:microsoft.com/office/officeart/2005/8/layout/vList2"/>
    <dgm:cxn modelId="{CA089F91-AE79-4B40-BB3A-B73CED61FB02}" type="presOf" srcId="{0D4DEF75-778E-4879-B942-3076926625A7}" destId="{0A86F2D0-B78D-4A2B-84B2-B5DD0ED9A00E}" srcOrd="0" destOrd="0" presId="urn:microsoft.com/office/officeart/2005/8/layout/vList2"/>
    <dgm:cxn modelId="{66F7679B-620E-4D33-B707-4E2CB71062A2}" srcId="{4AD193E9-3E84-4AD8-B654-76AF377B361C}" destId="{8041FDF7-75F5-4763-A83E-8FDF9DB931CA}" srcOrd="0" destOrd="0" parTransId="{4CB0453F-5782-4766-B2F5-DE61ADEB2252}" sibTransId="{49B26BA2-C94A-4221-97F0-D4AD5C3C306A}"/>
    <dgm:cxn modelId="{6B16BAA2-6FC2-4402-A6D4-8AE42BBA56FD}" type="presOf" srcId="{2041CB3B-1912-4A2C-BFFA-305DC5AE166F}" destId="{17712677-D485-4568-BEEF-A5B4B1D912A0}" srcOrd="0" destOrd="1" presId="urn:microsoft.com/office/officeart/2005/8/layout/vList2"/>
    <dgm:cxn modelId="{D714D1AB-E7A5-4C68-BE0D-F4673F4AD780}" srcId="{971D9A69-E926-4BA6-8B0A-0863875245CC}" destId="{13231693-E3D2-4DE0-94DE-998254A76106}" srcOrd="3" destOrd="0" parTransId="{ECA581F6-8B19-4B01-A7EE-38EB881CE7EA}" sibTransId="{A98685E3-5992-44D9-A3BA-8B55E5B7D2AA}"/>
    <dgm:cxn modelId="{266CB7B1-FED7-4EBD-B0B0-B9EADEA14D6F}" type="presOf" srcId="{7B6BB6A2-9459-4A10-AB42-C5F95B9F7B68}" destId="{17712677-D485-4568-BEEF-A5B4B1D912A0}" srcOrd="0" destOrd="0" presId="urn:microsoft.com/office/officeart/2005/8/layout/vList2"/>
    <dgm:cxn modelId="{9F6C08B6-28FA-4175-96FD-E6CD4AF5CF53}" type="presOf" srcId="{1E05B84C-DD0B-4B5A-8D7D-E3381DB77B1A}" destId="{55259112-B213-40F6-8E4D-A89D9C9417CB}" srcOrd="0" destOrd="3" presId="urn:microsoft.com/office/officeart/2005/8/layout/vList2"/>
    <dgm:cxn modelId="{E8E339C0-8163-42C1-8EE2-F3F579630841}" type="presOf" srcId="{13231693-E3D2-4DE0-94DE-998254A76106}" destId="{17712677-D485-4568-BEEF-A5B4B1D912A0}" srcOrd="0" destOrd="3" presId="urn:microsoft.com/office/officeart/2005/8/layout/vList2"/>
    <dgm:cxn modelId="{BB8AA6C3-4788-4D8E-825A-3F92FBB19D90}" srcId="{0D4DEF75-778E-4879-B942-3076926625A7}" destId="{971D9A69-E926-4BA6-8B0A-0863875245CC}" srcOrd="4" destOrd="0" parTransId="{19EB7404-43EA-4B4B-8A9E-8F7BD9289A30}" sibTransId="{61422372-0AB4-418A-8E48-065178274C1A}"/>
    <dgm:cxn modelId="{5C3043C5-48E6-4C4A-AC43-44D64391A848}" type="presOf" srcId="{0923AED5-C2E5-4F19-BE4F-DA4DA785D94E}" destId="{6864097F-6406-4E4F-B666-CC53B02DD913}" srcOrd="0" destOrd="0" presId="urn:microsoft.com/office/officeart/2005/8/layout/vList2"/>
    <dgm:cxn modelId="{6A9253D0-39AC-41A2-B3FC-574FBAD3D9D7}" type="presOf" srcId="{4EB138CF-5F82-426A-A53B-3AB4F8D12766}" destId="{3F26F919-68D4-45B5-B182-402BAA8DC177}" srcOrd="0" destOrd="3" presId="urn:microsoft.com/office/officeart/2005/8/layout/vList2"/>
    <dgm:cxn modelId="{4A637FD6-B030-40FB-AECF-C6DC9A2B470E}" srcId="{7941D98E-5C4E-4099-9ACE-4D1C98020AED}" destId="{97261C30-9C47-4829-B740-4FD490182D6D}" srcOrd="0" destOrd="0" parTransId="{1FB9205E-D921-43C3-9C9D-B296EBB7E41F}" sibTransId="{CBB7170F-ED7B-4C16-B55D-68A342A503CE}"/>
    <dgm:cxn modelId="{10F628DA-A870-4881-803A-C661DED8DC33}" srcId="{4AD193E9-3E84-4AD8-B654-76AF377B361C}" destId="{7F0F90EF-9183-4038-9D46-D265C4944DEA}" srcOrd="2" destOrd="0" parTransId="{73B6911F-ED9C-4E74-9A4D-7BA01B5D5F3A}" sibTransId="{8DDB5AAF-5851-4F85-A4EF-F665712260CA}"/>
    <dgm:cxn modelId="{8D10DCDB-C5B6-45B1-ACE6-AD150A064138}" srcId="{0D4DEF75-778E-4879-B942-3076926625A7}" destId="{0923AED5-C2E5-4F19-BE4F-DA4DA785D94E}" srcOrd="5" destOrd="0" parTransId="{DC86CF56-1F50-4FBC-8466-B72FBFB91C05}" sibTransId="{14FED68E-0750-4252-8D3E-D53E00036CF3}"/>
    <dgm:cxn modelId="{91E3FDDB-606B-4F6C-A63C-320F72831B32}" type="presOf" srcId="{971D9A69-E926-4BA6-8B0A-0863875245CC}" destId="{6DB00523-7556-45B7-9ABE-1D9B094F12B3}" srcOrd="0" destOrd="0" presId="urn:microsoft.com/office/officeart/2005/8/layout/vList2"/>
    <dgm:cxn modelId="{F955A8DD-F6B7-41CB-B48D-B5D659349F98}" type="presOf" srcId="{D9760B80-9BFB-4CE9-B7A1-316F69A94630}" destId="{3F26F919-68D4-45B5-B182-402BAA8DC177}" srcOrd="0" destOrd="0" presId="urn:microsoft.com/office/officeart/2005/8/layout/vList2"/>
    <dgm:cxn modelId="{80DBA1E4-7677-4AE6-B569-89EE3DECDC31}" type="presOf" srcId="{8835B60B-176F-432B-BB8B-2FD8FE315402}" destId="{C84FD965-FE5A-46F9-AB33-E26FF70F2440}" srcOrd="0" destOrd="1" presId="urn:microsoft.com/office/officeart/2005/8/layout/vList2"/>
    <dgm:cxn modelId="{D0A43DE8-5A42-4BAC-8113-39B98D4EA43E}" srcId="{0D4DEF75-778E-4879-B942-3076926625A7}" destId="{E715D200-BB5A-4101-B6A5-C36C0557DD67}" srcOrd="0" destOrd="0" parTransId="{FB8D02A6-FC90-4864-A64B-DFD8926D5824}" sibTransId="{98A3F97F-C792-49FD-B1B5-319AC594BA9A}"/>
    <dgm:cxn modelId="{89E8E2F5-E82F-4836-9C8A-100D9B32062F}" srcId="{7941D98E-5C4E-4099-9ACE-4D1C98020AED}" destId="{1689E14E-9FD0-47D3-96E2-447A0F379A50}" srcOrd="2" destOrd="0" parTransId="{4589C3DD-FA5D-42A8-A92F-3D46AB54AC93}" sibTransId="{CC2C486C-FB35-4613-8FD5-D35EE56CA21F}"/>
    <dgm:cxn modelId="{66BD70F7-22FE-42E7-8A71-9604960D0D64}" type="presOf" srcId="{67372E15-EEF5-4FBF-ACB8-1A18FCFFAC9B}" destId="{3F26F919-68D4-45B5-B182-402BAA8DC177}" srcOrd="0" destOrd="1" presId="urn:microsoft.com/office/officeart/2005/8/layout/vList2"/>
    <dgm:cxn modelId="{B7726602-BB6D-4902-87CE-31E5B4E08436}" type="presParOf" srcId="{0A86F2D0-B78D-4A2B-84B2-B5DD0ED9A00E}" destId="{24F5D5CC-57B1-4C34-AF8F-EBF23AB46894}" srcOrd="0" destOrd="0" presId="urn:microsoft.com/office/officeart/2005/8/layout/vList2"/>
    <dgm:cxn modelId="{62DAC168-EC3D-4E09-BC55-6E81F454FD2B}" type="presParOf" srcId="{0A86F2D0-B78D-4A2B-84B2-B5DD0ED9A00E}" destId="{370E56CE-6EB3-4556-AFD4-A86746F228ED}" srcOrd="1" destOrd="0" presId="urn:microsoft.com/office/officeart/2005/8/layout/vList2"/>
    <dgm:cxn modelId="{7753ADEC-7499-40A2-85F2-0630417A831E}" type="presParOf" srcId="{0A86F2D0-B78D-4A2B-84B2-B5DD0ED9A00E}" destId="{529881A2-CB1A-4C45-9F15-DD501AB503A7}" srcOrd="2" destOrd="0" presId="urn:microsoft.com/office/officeart/2005/8/layout/vList2"/>
    <dgm:cxn modelId="{4500E549-41F0-4AC3-A275-826B8AA777BF}" type="presParOf" srcId="{0A86F2D0-B78D-4A2B-84B2-B5DD0ED9A00E}" destId="{55259112-B213-40F6-8E4D-A89D9C9417CB}" srcOrd="3" destOrd="0" presId="urn:microsoft.com/office/officeart/2005/8/layout/vList2"/>
    <dgm:cxn modelId="{AE776EA1-7E4E-4D65-8488-70A6C6998DD9}" type="presParOf" srcId="{0A86F2D0-B78D-4A2B-84B2-B5DD0ED9A00E}" destId="{3688DCA2-E21A-4437-ABBA-623EE9422F61}" srcOrd="4" destOrd="0" presId="urn:microsoft.com/office/officeart/2005/8/layout/vList2"/>
    <dgm:cxn modelId="{5E9784CC-FA65-4C47-8749-63C5E3FA29B8}" type="presParOf" srcId="{0A86F2D0-B78D-4A2B-84B2-B5DD0ED9A00E}" destId="{3F26F919-68D4-45B5-B182-402BAA8DC177}" srcOrd="5" destOrd="0" presId="urn:microsoft.com/office/officeart/2005/8/layout/vList2"/>
    <dgm:cxn modelId="{35D0E8E6-7EF9-4E0A-AE43-E738AB8B425B}" type="presParOf" srcId="{0A86F2D0-B78D-4A2B-84B2-B5DD0ED9A00E}" destId="{7EE5E201-5E51-461E-B268-87901A92A317}" srcOrd="6" destOrd="0" presId="urn:microsoft.com/office/officeart/2005/8/layout/vList2"/>
    <dgm:cxn modelId="{0C798BD4-1E38-457A-99FD-3F78D7D34273}" type="presParOf" srcId="{0A86F2D0-B78D-4A2B-84B2-B5DD0ED9A00E}" destId="{EFC7DA90-CA4D-4BE8-8E46-02EEBFC35A8C}" srcOrd="7" destOrd="0" presId="urn:microsoft.com/office/officeart/2005/8/layout/vList2"/>
    <dgm:cxn modelId="{F6D779F4-F824-4294-B4AC-D94EC058A5B3}" type="presParOf" srcId="{0A86F2D0-B78D-4A2B-84B2-B5DD0ED9A00E}" destId="{6DB00523-7556-45B7-9ABE-1D9B094F12B3}" srcOrd="8" destOrd="0" presId="urn:microsoft.com/office/officeart/2005/8/layout/vList2"/>
    <dgm:cxn modelId="{2EFA2989-8D9C-4CF4-A46F-4B896C8AA1E8}" type="presParOf" srcId="{0A86F2D0-B78D-4A2B-84B2-B5DD0ED9A00E}" destId="{17712677-D485-4568-BEEF-A5B4B1D912A0}" srcOrd="9" destOrd="0" presId="urn:microsoft.com/office/officeart/2005/8/layout/vList2"/>
    <dgm:cxn modelId="{AD00FA15-44D3-4FA3-BFFE-DA0B2138A6F4}" type="presParOf" srcId="{0A86F2D0-B78D-4A2B-84B2-B5DD0ED9A00E}" destId="{6864097F-6406-4E4F-B666-CC53B02DD913}" srcOrd="10" destOrd="0" presId="urn:microsoft.com/office/officeart/2005/8/layout/vList2"/>
    <dgm:cxn modelId="{E69B81FE-C539-41A4-ABEF-B560822A0FC2}" type="presParOf" srcId="{0A86F2D0-B78D-4A2B-84B2-B5DD0ED9A00E}" destId="{C84FD965-FE5A-46F9-AB33-E26FF70F2440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B6CE4-4ADB-414E-A04E-6D2EF9DAA2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EBE1E58-F4EE-4D5D-84C9-2D9FB715DF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Data Source:</a:t>
          </a:r>
          <a:endParaRPr lang="en-IN" sz="1400"/>
        </a:p>
      </dgm:t>
    </dgm:pt>
    <dgm:pt modelId="{1E0EBA6F-EA2E-492C-8E0F-5BA02C92032C}" type="parTrans" cxnId="{9CBF5E22-25AC-4544-911E-8FA7D22C01C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F0CB606-DA12-4CB8-8348-40F19605B7D1}" type="sibTrans" cxnId="{9CBF5E22-25AC-4544-911E-8FA7D22C01C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BD9256BC-A41A-4F9B-B641-3378D7A14A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/>
            <a:t>The dataset used for this analysis is a subset of Lending Club data, obtained from Hugging Face. This dataset provides comprehensive information on loan applications, funded amounts, borrower details, and repayment statuses.</a:t>
          </a:r>
          <a:endParaRPr lang="en-IN" sz="1400" dirty="0"/>
        </a:p>
      </dgm:t>
    </dgm:pt>
    <dgm:pt modelId="{7867D72A-5204-4E9B-9253-43762D943533}" type="parTrans" cxnId="{4731A717-1DE8-4F98-82D1-64F301250367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D2A93441-97B3-40A7-9FAD-2709E1FAB855}" type="sibTrans" cxnId="{4731A717-1DE8-4F98-82D1-64F301250367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F7BC2408-8AB0-49CB-9F32-CFFA4CE226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 dirty="0"/>
            <a:t>Source</a:t>
          </a:r>
          <a:r>
            <a:rPr lang="en-US" sz="1400" b="0" i="0" baseline="0" dirty="0"/>
            <a:t>: </a:t>
          </a:r>
          <a:r>
            <a:rPr lang="en-US" sz="1400" b="0" i="0" baseline="0" dirty="0">
              <a:hlinkClick xmlns:r="http://schemas.openxmlformats.org/officeDocument/2006/relationships" r:id="rId1"/>
            </a:rPr>
            <a:t>Lending Club Dataset on Hugging Face</a:t>
          </a:r>
          <a:endParaRPr lang="en-IN" sz="1400" dirty="0"/>
        </a:p>
      </dgm:t>
    </dgm:pt>
    <dgm:pt modelId="{4BD3E17E-D547-40C7-A554-46343AC44B01}" type="parTrans" cxnId="{1244438E-CD6E-4600-B9F0-7E39F79E84E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133C87B9-E99D-413C-A789-403B6DB72A88}" type="sibTrans" cxnId="{1244438E-CD6E-4600-B9F0-7E39F79E84E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4454D0F0-ADB9-4A36-B621-92DDE348E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Preprocessing Steps:</a:t>
          </a:r>
          <a:endParaRPr lang="en-IN" sz="1400"/>
        </a:p>
      </dgm:t>
    </dgm:pt>
    <dgm:pt modelId="{4CB1F95F-67FB-4E9E-8F7F-8FCCA2CC7627}" type="parTrans" cxnId="{5367716A-7D45-41A5-A7F7-DCC5ACCF28BE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24AC7A00-6996-4E50-AB16-3D47F0C99A86}" type="sibTrans" cxnId="{5367716A-7D45-41A5-A7F7-DCC5ACCF28BE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0D2045A8-6CB2-4C15-AD42-59DB26633C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Objective</a:t>
          </a:r>
          <a:r>
            <a:rPr lang="en-US" sz="1400" b="0" i="0" baseline="0"/>
            <a:t>: Ensure the data is clean and suitable for analysis by converting text-based date columns to date format.</a:t>
          </a:r>
          <a:endParaRPr lang="en-IN" sz="1400"/>
        </a:p>
      </dgm:t>
    </dgm:pt>
    <dgm:pt modelId="{8506268E-129C-4AEE-A2F4-9B7C2454BDD5}" type="parTrans" cxnId="{60ADF18B-AFDF-4610-BB5E-F8C5C9B363C8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328117A6-D703-4093-B484-5C83E799C8CE}" type="sibTrans" cxnId="{60ADF18B-AFDF-4610-BB5E-F8C5C9B363C8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3F912D57-C363-4270-8AA8-A94FF9CB23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Steps Taken</a:t>
          </a:r>
          <a:r>
            <a:rPr lang="en-US" sz="1400" b="0" i="0" baseline="0"/>
            <a:t>:</a:t>
          </a:r>
          <a:endParaRPr lang="en-IN" sz="1400"/>
        </a:p>
      </dgm:t>
    </dgm:pt>
    <dgm:pt modelId="{49FD9BF8-9271-4EB1-AFBF-98C590C39CF2}" type="parTrans" cxnId="{16BCD311-3893-46F7-8DE9-87A845FA1D43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C2DCFEE6-1CAE-478D-82D7-7966FD9D6471}" type="sibTrans" cxnId="{16BCD311-3893-46F7-8DE9-87A845FA1D43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CDD8CA0-C9F2-4DF8-BFAF-BB238C80FE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Identified columns representing dates: issue_date, last_credit_pull_date, last_payment_date, next_payment_date.</a:t>
          </a:r>
          <a:endParaRPr lang="en-IN" sz="1400"/>
        </a:p>
      </dgm:t>
    </dgm:pt>
    <dgm:pt modelId="{5187A504-F611-4821-800F-42F103F01C3C}" type="parTrans" cxnId="{654FAEAF-FE66-4925-9891-6A12DC6B2A2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55E3A5E9-06C3-4C21-8E2D-372B27D90B0E}" type="sibTrans" cxnId="{654FAEAF-FE66-4925-9891-6A12DC6B2A2C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4A6903C9-C279-44ED-BA4D-3EA1F1E7F0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Changed the data types of these columns from text to date format to facilitate accurate analysis and visualization.</a:t>
          </a:r>
          <a:endParaRPr lang="en-IN" sz="1400"/>
        </a:p>
      </dgm:t>
    </dgm:pt>
    <dgm:pt modelId="{C5A0FFCD-92EE-4D20-85F0-5FEBBF862F3B}" type="parTrans" cxnId="{EE431B96-A4A9-4232-9854-53D2E50821B0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DAFBB82A-840E-4AEF-B154-874EB6B2B569}" type="sibTrans" cxnId="{EE431B96-A4A9-4232-9854-53D2E50821B0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A10EED0-CA89-4BA1-960A-5D22F4BD1D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Tools Used:</a:t>
          </a:r>
          <a:endParaRPr lang="en-IN" sz="1400"/>
        </a:p>
      </dgm:t>
    </dgm:pt>
    <dgm:pt modelId="{D8E3EAAE-F69F-4BD6-A620-72DFF4271919}" type="parTrans" cxnId="{EA2F704F-BCA7-4A30-AC60-6BE2B076465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517A5F9D-B873-4D7C-A62D-A5198947D3B2}" type="sibTrans" cxnId="{EA2F704F-BCA7-4A30-AC60-6BE2B0764651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BF578BD2-F83E-4558-8480-2B316EE00D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Database Management</a:t>
          </a:r>
          <a:r>
            <a:rPr lang="en-US" sz="1400" b="0" i="0" baseline="0"/>
            <a:t>: MySQL for data preprocessing and storage.</a:t>
          </a:r>
          <a:endParaRPr lang="en-IN" sz="1400"/>
        </a:p>
      </dgm:t>
    </dgm:pt>
    <dgm:pt modelId="{295BF396-11BA-4D81-9349-342FB1B356B1}" type="parTrans" cxnId="{0004EE64-1FB1-4156-8674-29D244811C0D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4E91983-AD5D-403B-8CAB-278D5DFD1800}" type="sibTrans" cxnId="{0004EE64-1FB1-4156-8674-29D244811C0D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197DC61C-711F-4466-B441-0837E674ED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Script Used</a:t>
          </a:r>
          <a:r>
            <a:rPr lang="en-US" sz="1400" b="0" i="0" baseline="0"/>
            <a:t>: The SQL script used for preprocessing is available in the GitHub repository.</a:t>
          </a:r>
          <a:endParaRPr lang="en-IN" sz="1400"/>
        </a:p>
      </dgm:t>
    </dgm:pt>
    <dgm:pt modelId="{2A795BF5-363C-4B7E-90EB-A4B3B0CE2423}" type="parTrans" cxnId="{5DC88AED-9843-44D1-8DFD-F7A311A3F732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2BC25BC6-A1B2-4C77-856B-3C4377934267}" type="sibTrans" cxnId="{5DC88AED-9843-44D1-8DFD-F7A311A3F732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F41E5A1E-D509-4295-BD6F-44D70B1213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Preprocessing Script:</a:t>
          </a:r>
          <a:endParaRPr lang="en-IN" sz="1400"/>
        </a:p>
      </dgm:t>
    </dgm:pt>
    <dgm:pt modelId="{41AB4B12-3B91-41BA-A466-E9E64674DBEE}" type="parTrans" cxnId="{A860D34E-CD44-4252-B631-7CAA9C5148A4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95EFB19C-C391-4DCE-B772-1E6CDEB578A5}" type="sibTrans" cxnId="{A860D34E-CD44-4252-B631-7CAA9C5148A4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43E9A939-BD3C-401C-B388-145FD42369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/>
            <a:t>The script for changing the data types is available </a:t>
          </a:r>
          <a:r>
            <a:rPr lang="en-US" sz="1400" b="0" i="0" baseline="0" dirty="0">
              <a:hlinkClick xmlns:r="http://schemas.openxmlformats.org/officeDocument/2006/relationships" r:id="rId2"/>
            </a:rPr>
            <a:t>here</a:t>
          </a:r>
          <a:r>
            <a:rPr lang="en-US" sz="1400" b="0" i="0" baseline="0" dirty="0"/>
            <a:t>.</a:t>
          </a:r>
          <a:endParaRPr lang="en-IN" sz="1400" dirty="0"/>
        </a:p>
      </dgm:t>
    </dgm:pt>
    <dgm:pt modelId="{BD2FE6C6-EF3D-46F0-9108-5FE903086DE4}" type="parTrans" cxnId="{59120809-F468-4972-A3E9-40E3F1652916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6301BCB2-E097-445F-8083-AD7F836DA233}" type="sibTrans" cxnId="{59120809-F468-4972-A3E9-40E3F1652916}">
      <dgm:prSet/>
      <dgm:spPr/>
      <dgm:t>
        <a:bodyPr/>
        <a:lstStyle/>
        <a:p>
          <a:pPr>
            <a:lnSpc>
              <a:spcPct val="100000"/>
            </a:lnSpc>
          </a:pPr>
          <a:endParaRPr lang="en-IN" sz="1400"/>
        </a:p>
      </dgm:t>
    </dgm:pt>
    <dgm:pt modelId="{503BC689-9ECF-4A56-84ED-313762F56268}" type="pres">
      <dgm:prSet presAssocID="{A2CB6CE4-4ADB-414E-A04E-6D2EF9DAA20B}" presName="linear" presStyleCnt="0">
        <dgm:presLayoutVars>
          <dgm:animLvl val="lvl"/>
          <dgm:resizeHandles val="exact"/>
        </dgm:presLayoutVars>
      </dgm:prSet>
      <dgm:spPr/>
    </dgm:pt>
    <dgm:pt modelId="{B07577B6-63B3-4E67-BA93-7EB4CB6CC9BD}" type="pres">
      <dgm:prSet presAssocID="{4EBE1E58-F4EE-4D5D-84C9-2D9FB715DF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8A1ABA-E832-446D-AAA2-5ED1359CDC76}" type="pres">
      <dgm:prSet presAssocID="{4EBE1E58-F4EE-4D5D-84C9-2D9FB715DF0B}" presName="childText" presStyleLbl="revTx" presStyleIdx="0" presStyleCnt="4">
        <dgm:presLayoutVars>
          <dgm:bulletEnabled val="1"/>
        </dgm:presLayoutVars>
      </dgm:prSet>
      <dgm:spPr/>
    </dgm:pt>
    <dgm:pt modelId="{3388A108-62E2-41FB-859F-4C226400A820}" type="pres">
      <dgm:prSet presAssocID="{4454D0F0-ADB9-4A36-B621-92DDE348EA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1BD54-BAA7-404A-A1ED-18A80BDB24E5}" type="pres">
      <dgm:prSet presAssocID="{4454D0F0-ADB9-4A36-B621-92DDE348EAFA}" presName="childText" presStyleLbl="revTx" presStyleIdx="1" presStyleCnt="4">
        <dgm:presLayoutVars>
          <dgm:bulletEnabled val="1"/>
        </dgm:presLayoutVars>
      </dgm:prSet>
      <dgm:spPr/>
    </dgm:pt>
    <dgm:pt modelId="{9162B9A6-559D-41ED-8690-EEAEDDCC594D}" type="pres">
      <dgm:prSet presAssocID="{9A10EED0-CA89-4BA1-960A-5D22F4BD1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56BE30-BA7E-43F3-895F-0EDD6A2E3C60}" type="pres">
      <dgm:prSet presAssocID="{9A10EED0-CA89-4BA1-960A-5D22F4BD1DC1}" presName="childText" presStyleLbl="revTx" presStyleIdx="2" presStyleCnt="4">
        <dgm:presLayoutVars>
          <dgm:bulletEnabled val="1"/>
        </dgm:presLayoutVars>
      </dgm:prSet>
      <dgm:spPr/>
    </dgm:pt>
    <dgm:pt modelId="{75472E36-BB7F-48FA-9B8D-46454ECE57E3}" type="pres">
      <dgm:prSet presAssocID="{F41E5A1E-D509-4295-BD6F-44D70B1213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10936A8-C86A-44AD-8450-2B93D5E7C337}" type="pres">
      <dgm:prSet presAssocID="{F41E5A1E-D509-4295-BD6F-44D70B12130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9120809-F468-4972-A3E9-40E3F1652916}" srcId="{F41E5A1E-D509-4295-BD6F-44D70B12130C}" destId="{43E9A939-BD3C-401C-B388-145FD42369EB}" srcOrd="0" destOrd="0" parTransId="{BD2FE6C6-EF3D-46F0-9108-5FE903086DE4}" sibTransId="{6301BCB2-E097-445F-8083-AD7F836DA233}"/>
    <dgm:cxn modelId="{16BCD311-3893-46F7-8DE9-87A845FA1D43}" srcId="{4454D0F0-ADB9-4A36-B621-92DDE348EAFA}" destId="{3F912D57-C363-4270-8AA8-A94FF9CB238D}" srcOrd="1" destOrd="0" parTransId="{49FD9BF8-9271-4EB1-AFBF-98C590C39CF2}" sibTransId="{C2DCFEE6-1CAE-478D-82D7-7966FD9D6471}"/>
    <dgm:cxn modelId="{4731A717-1DE8-4F98-82D1-64F301250367}" srcId="{4EBE1E58-F4EE-4D5D-84C9-2D9FB715DF0B}" destId="{BD9256BC-A41A-4F9B-B641-3378D7A14ACB}" srcOrd="0" destOrd="0" parTransId="{7867D72A-5204-4E9B-9253-43762D943533}" sibTransId="{D2A93441-97B3-40A7-9FAD-2709E1FAB855}"/>
    <dgm:cxn modelId="{9CBF5E22-25AC-4544-911E-8FA7D22C01CC}" srcId="{A2CB6CE4-4ADB-414E-A04E-6D2EF9DAA20B}" destId="{4EBE1E58-F4EE-4D5D-84C9-2D9FB715DF0B}" srcOrd="0" destOrd="0" parTransId="{1E0EBA6F-EA2E-492C-8E0F-5BA02C92032C}" sibTransId="{9F0CB606-DA12-4CB8-8348-40F19605B7D1}"/>
    <dgm:cxn modelId="{C1176234-BBC8-4FEF-A890-940B6322283D}" type="presOf" srcId="{BD9256BC-A41A-4F9B-B641-3378D7A14ACB}" destId="{2C8A1ABA-E832-446D-AAA2-5ED1359CDC76}" srcOrd="0" destOrd="0" presId="urn:microsoft.com/office/officeart/2005/8/layout/vList2"/>
    <dgm:cxn modelId="{F04CDB34-10C8-433C-8035-2A3AB7EB16A3}" type="presOf" srcId="{4454D0F0-ADB9-4A36-B621-92DDE348EAFA}" destId="{3388A108-62E2-41FB-859F-4C226400A820}" srcOrd="0" destOrd="0" presId="urn:microsoft.com/office/officeart/2005/8/layout/vList2"/>
    <dgm:cxn modelId="{521A3838-71B9-45AF-A1A6-6E7C9EE202B3}" type="presOf" srcId="{4A6903C9-C279-44ED-BA4D-3EA1F1E7F049}" destId="{BCA1BD54-BAA7-404A-A1ED-18A80BDB24E5}" srcOrd="0" destOrd="3" presId="urn:microsoft.com/office/officeart/2005/8/layout/vList2"/>
    <dgm:cxn modelId="{ADC81E5C-0CE0-4157-9EBF-FA36F1F53885}" type="presOf" srcId="{197DC61C-711F-4466-B441-0837E674ED61}" destId="{2356BE30-BA7E-43F3-895F-0EDD6A2E3C60}" srcOrd="0" destOrd="1" presId="urn:microsoft.com/office/officeart/2005/8/layout/vList2"/>
    <dgm:cxn modelId="{0004EE64-1FB1-4156-8674-29D244811C0D}" srcId="{9A10EED0-CA89-4BA1-960A-5D22F4BD1DC1}" destId="{BF578BD2-F83E-4558-8480-2B316EE00DDE}" srcOrd="0" destOrd="0" parTransId="{295BF396-11BA-4D81-9349-342FB1B356B1}" sibTransId="{94E91983-AD5D-403B-8CAB-278D5DFD1800}"/>
    <dgm:cxn modelId="{5367716A-7D45-41A5-A7F7-DCC5ACCF28BE}" srcId="{A2CB6CE4-4ADB-414E-A04E-6D2EF9DAA20B}" destId="{4454D0F0-ADB9-4A36-B621-92DDE348EAFA}" srcOrd="1" destOrd="0" parTransId="{4CB1F95F-67FB-4E9E-8F7F-8FCCA2CC7627}" sibTransId="{24AC7A00-6996-4E50-AB16-3D47F0C99A86}"/>
    <dgm:cxn modelId="{5D24584C-46A9-48B4-9C9C-B1D06D85A4FC}" type="presOf" srcId="{3F912D57-C363-4270-8AA8-A94FF9CB238D}" destId="{BCA1BD54-BAA7-404A-A1ED-18A80BDB24E5}" srcOrd="0" destOrd="1" presId="urn:microsoft.com/office/officeart/2005/8/layout/vList2"/>
    <dgm:cxn modelId="{A860D34E-CD44-4252-B631-7CAA9C5148A4}" srcId="{A2CB6CE4-4ADB-414E-A04E-6D2EF9DAA20B}" destId="{F41E5A1E-D509-4295-BD6F-44D70B12130C}" srcOrd="3" destOrd="0" parTransId="{41AB4B12-3B91-41BA-A466-E9E64674DBEE}" sibTransId="{95EFB19C-C391-4DCE-B772-1E6CDEB578A5}"/>
    <dgm:cxn modelId="{EA2F704F-BCA7-4A30-AC60-6BE2B0764651}" srcId="{A2CB6CE4-4ADB-414E-A04E-6D2EF9DAA20B}" destId="{9A10EED0-CA89-4BA1-960A-5D22F4BD1DC1}" srcOrd="2" destOrd="0" parTransId="{D8E3EAAE-F69F-4BD6-A620-72DFF4271919}" sibTransId="{517A5F9D-B873-4D7C-A62D-A5198947D3B2}"/>
    <dgm:cxn modelId="{01989785-700E-49A4-9A3F-9020022FDD64}" type="presOf" srcId="{9CDD8CA0-C9F2-4DF8-BFAF-BB238C80FE37}" destId="{BCA1BD54-BAA7-404A-A1ED-18A80BDB24E5}" srcOrd="0" destOrd="2" presId="urn:microsoft.com/office/officeart/2005/8/layout/vList2"/>
    <dgm:cxn modelId="{60ADF18B-AFDF-4610-BB5E-F8C5C9B363C8}" srcId="{4454D0F0-ADB9-4A36-B621-92DDE348EAFA}" destId="{0D2045A8-6CB2-4C15-AD42-59DB26633C53}" srcOrd="0" destOrd="0" parTransId="{8506268E-129C-4AEE-A2F4-9B7C2454BDD5}" sibTransId="{328117A6-D703-4093-B484-5C83E799C8CE}"/>
    <dgm:cxn modelId="{B471F28B-AEF9-4715-BB60-E3C16EFF3951}" type="presOf" srcId="{9A10EED0-CA89-4BA1-960A-5D22F4BD1DC1}" destId="{9162B9A6-559D-41ED-8690-EEAEDDCC594D}" srcOrd="0" destOrd="0" presId="urn:microsoft.com/office/officeart/2005/8/layout/vList2"/>
    <dgm:cxn modelId="{1244438E-CD6E-4600-B9F0-7E39F79E84E1}" srcId="{4EBE1E58-F4EE-4D5D-84C9-2D9FB715DF0B}" destId="{F7BC2408-8AB0-49CB-9F32-CFFA4CE226E0}" srcOrd="1" destOrd="0" parTransId="{4BD3E17E-D547-40C7-A554-46343AC44B01}" sibTransId="{133C87B9-E99D-413C-A789-403B6DB72A88}"/>
    <dgm:cxn modelId="{DE842D91-B3C2-4D7C-8FEC-0349B2E9AE08}" type="presOf" srcId="{F7BC2408-8AB0-49CB-9F32-CFFA4CE226E0}" destId="{2C8A1ABA-E832-446D-AAA2-5ED1359CDC76}" srcOrd="0" destOrd="1" presId="urn:microsoft.com/office/officeart/2005/8/layout/vList2"/>
    <dgm:cxn modelId="{EE431B96-A4A9-4232-9854-53D2E50821B0}" srcId="{3F912D57-C363-4270-8AA8-A94FF9CB238D}" destId="{4A6903C9-C279-44ED-BA4D-3EA1F1E7F049}" srcOrd="1" destOrd="0" parTransId="{C5A0FFCD-92EE-4D20-85F0-5FEBBF862F3B}" sibTransId="{DAFBB82A-840E-4AEF-B154-874EB6B2B569}"/>
    <dgm:cxn modelId="{3CD2C497-EEEF-4F52-9304-5D98EBAC9BCB}" type="presOf" srcId="{4EBE1E58-F4EE-4D5D-84C9-2D9FB715DF0B}" destId="{B07577B6-63B3-4E67-BA93-7EB4CB6CC9BD}" srcOrd="0" destOrd="0" presId="urn:microsoft.com/office/officeart/2005/8/layout/vList2"/>
    <dgm:cxn modelId="{84ED03A3-18E7-4750-AA08-44C433CCCA10}" type="presOf" srcId="{43E9A939-BD3C-401C-B388-145FD42369EB}" destId="{510936A8-C86A-44AD-8450-2B93D5E7C337}" srcOrd="0" destOrd="0" presId="urn:microsoft.com/office/officeart/2005/8/layout/vList2"/>
    <dgm:cxn modelId="{654FAEAF-FE66-4925-9891-6A12DC6B2A2C}" srcId="{3F912D57-C363-4270-8AA8-A94FF9CB238D}" destId="{9CDD8CA0-C9F2-4DF8-BFAF-BB238C80FE37}" srcOrd="0" destOrd="0" parTransId="{5187A504-F611-4821-800F-42F103F01C3C}" sibTransId="{55E3A5E9-06C3-4C21-8E2D-372B27D90B0E}"/>
    <dgm:cxn modelId="{2DFD31D5-8FD5-4C6E-BD1A-7D58BE76C21C}" type="presOf" srcId="{BF578BD2-F83E-4558-8480-2B316EE00DDE}" destId="{2356BE30-BA7E-43F3-895F-0EDD6A2E3C60}" srcOrd="0" destOrd="0" presId="urn:microsoft.com/office/officeart/2005/8/layout/vList2"/>
    <dgm:cxn modelId="{AE29C1E3-32E4-455B-A6C3-9AAF09B55B83}" type="presOf" srcId="{0D2045A8-6CB2-4C15-AD42-59DB26633C53}" destId="{BCA1BD54-BAA7-404A-A1ED-18A80BDB24E5}" srcOrd="0" destOrd="0" presId="urn:microsoft.com/office/officeart/2005/8/layout/vList2"/>
    <dgm:cxn modelId="{5DC88AED-9843-44D1-8DFD-F7A311A3F732}" srcId="{9A10EED0-CA89-4BA1-960A-5D22F4BD1DC1}" destId="{197DC61C-711F-4466-B441-0837E674ED61}" srcOrd="1" destOrd="0" parTransId="{2A795BF5-363C-4B7E-90EB-A4B3B0CE2423}" sibTransId="{2BC25BC6-A1B2-4C77-856B-3C4377934267}"/>
    <dgm:cxn modelId="{A24FDBF4-C5EE-47BF-8520-5CE0458B7409}" type="presOf" srcId="{A2CB6CE4-4ADB-414E-A04E-6D2EF9DAA20B}" destId="{503BC689-9ECF-4A56-84ED-313762F56268}" srcOrd="0" destOrd="0" presId="urn:microsoft.com/office/officeart/2005/8/layout/vList2"/>
    <dgm:cxn modelId="{42BC43F8-ECAB-4407-A8E5-E926A4CF29CA}" type="presOf" srcId="{F41E5A1E-D509-4295-BD6F-44D70B12130C}" destId="{75472E36-BB7F-48FA-9B8D-46454ECE57E3}" srcOrd="0" destOrd="0" presId="urn:microsoft.com/office/officeart/2005/8/layout/vList2"/>
    <dgm:cxn modelId="{AEDAC836-168C-450F-89BB-4E2AE33BACCC}" type="presParOf" srcId="{503BC689-9ECF-4A56-84ED-313762F56268}" destId="{B07577B6-63B3-4E67-BA93-7EB4CB6CC9BD}" srcOrd="0" destOrd="0" presId="urn:microsoft.com/office/officeart/2005/8/layout/vList2"/>
    <dgm:cxn modelId="{05CCBC90-4CF2-440D-BD06-96DB32CB21F9}" type="presParOf" srcId="{503BC689-9ECF-4A56-84ED-313762F56268}" destId="{2C8A1ABA-E832-446D-AAA2-5ED1359CDC76}" srcOrd="1" destOrd="0" presId="urn:microsoft.com/office/officeart/2005/8/layout/vList2"/>
    <dgm:cxn modelId="{B4BF1F3E-3298-426F-98A3-F48334946D9B}" type="presParOf" srcId="{503BC689-9ECF-4A56-84ED-313762F56268}" destId="{3388A108-62E2-41FB-859F-4C226400A820}" srcOrd="2" destOrd="0" presId="urn:microsoft.com/office/officeart/2005/8/layout/vList2"/>
    <dgm:cxn modelId="{7F4237EE-0FDD-415F-847A-17B8497CFCDE}" type="presParOf" srcId="{503BC689-9ECF-4A56-84ED-313762F56268}" destId="{BCA1BD54-BAA7-404A-A1ED-18A80BDB24E5}" srcOrd="3" destOrd="0" presId="urn:microsoft.com/office/officeart/2005/8/layout/vList2"/>
    <dgm:cxn modelId="{4EEB6132-9A20-41FA-A524-722BE5BA4B6D}" type="presParOf" srcId="{503BC689-9ECF-4A56-84ED-313762F56268}" destId="{9162B9A6-559D-41ED-8690-EEAEDDCC594D}" srcOrd="4" destOrd="0" presId="urn:microsoft.com/office/officeart/2005/8/layout/vList2"/>
    <dgm:cxn modelId="{C8626C33-F7FA-41DD-B427-BC1B67AB58F3}" type="presParOf" srcId="{503BC689-9ECF-4A56-84ED-313762F56268}" destId="{2356BE30-BA7E-43F3-895F-0EDD6A2E3C60}" srcOrd="5" destOrd="0" presId="urn:microsoft.com/office/officeart/2005/8/layout/vList2"/>
    <dgm:cxn modelId="{3088D412-ED06-4325-B345-AF11987D5269}" type="presParOf" srcId="{503BC689-9ECF-4A56-84ED-313762F56268}" destId="{75472E36-BB7F-48FA-9B8D-46454ECE57E3}" srcOrd="6" destOrd="0" presId="urn:microsoft.com/office/officeart/2005/8/layout/vList2"/>
    <dgm:cxn modelId="{6B111DA9-8742-42C0-9216-C49DC6236BAD}" type="presParOf" srcId="{503BC689-9ECF-4A56-84ED-313762F56268}" destId="{510936A8-C86A-44AD-8450-2B93D5E7C33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44660B-D5AF-4E7C-87EE-F1C948D023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74064C-82DD-42F9-B24F-7527A9DC4DC8}">
      <dgm:prSet custT="1"/>
      <dgm:spPr/>
      <dgm:t>
        <a:bodyPr/>
        <a:lstStyle/>
        <a:p>
          <a:r>
            <a:rPr lang="en-US" sz="1300" b="1" dirty="0"/>
            <a:t>Total Loan Applications:</a:t>
          </a:r>
          <a:endParaRPr lang="en-IN" sz="1300" dirty="0"/>
        </a:p>
      </dgm:t>
    </dgm:pt>
    <dgm:pt modelId="{5FBB5C20-9DD1-4FDC-BDBD-8A8A256B53E2}" type="parTrans" cxnId="{6F772AF4-A11A-4394-A618-89AF8AB7CD4E}">
      <dgm:prSet/>
      <dgm:spPr/>
      <dgm:t>
        <a:bodyPr/>
        <a:lstStyle/>
        <a:p>
          <a:endParaRPr lang="en-IN" sz="1300"/>
        </a:p>
      </dgm:t>
    </dgm:pt>
    <dgm:pt modelId="{8D24EED0-2A98-4F46-BC74-1B1F732F25CB}" type="sibTrans" cxnId="{6F772AF4-A11A-4394-A618-89AF8AB7CD4E}">
      <dgm:prSet/>
      <dgm:spPr/>
      <dgm:t>
        <a:bodyPr/>
        <a:lstStyle/>
        <a:p>
          <a:endParaRPr lang="en-IN" sz="1300"/>
        </a:p>
      </dgm:t>
    </dgm:pt>
    <dgm:pt modelId="{0CBAE430-E895-4EE5-B11A-DA5F613061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total number of loan applications totaling 38600 applications indicates higher applications compared to previous year indicating strong market demands in recent times.</a:t>
          </a:r>
          <a:endParaRPr lang="en-IN" sz="1200" dirty="0"/>
        </a:p>
      </dgm:t>
    </dgm:pt>
    <dgm:pt modelId="{EF9C7CD7-65D7-4D1A-9A39-D2A3D15F5B8F}" type="parTrans" cxnId="{25F76F1C-14A9-4E52-B53B-D2537EB0FAFE}">
      <dgm:prSet/>
      <dgm:spPr/>
      <dgm:t>
        <a:bodyPr/>
        <a:lstStyle/>
        <a:p>
          <a:endParaRPr lang="en-IN" sz="1300"/>
        </a:p>
      </dgm:t>
    </dgm:pt>
    <dgm:pt modelId="{61D09E8A-AB09-4EE8-8233-FF9A42BF890B}" type="sibTrans" cxnId="{25F76F1C-14A9-4E52-B53B-D2537EB0FAFE}">
      <dgm:prSet/>
      <dgm:spPr/>
      <dgm:t>
        <a:bodyPr/>
        <a:lstStyle/>
        <a:p>
          <a:endParaRPr lang="en-IN" sz="1300"/>
        </a:p>
      </dgm:t>
    </dgm:pt>
    <dgm:pt modelId="{7A560C4D-934B-40E0-A2B6-B767816AEA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This trend highlights the growing demand for loan products, emphasizing the need for the bank to ensure sufficient resources to process and approve the increasing number of applications efficiently.</a:t>
          </a:r>
          <a:endParaRPr lang="en-IN" sz="1200" dirty="0"/>
        </a:p>
      </dgm:t>
    </dgm:pt>
    <dgm:pt modelId="{BBF07A92-7FA7-4BDF-94F9-548E380A9E2E}" type="parTrans" cxnId="{136202F6-8C31-4FA1-8EBC-0C47C880697E}">
      <dgm:prSet/>
      <dgm:spPr/>
      <dgm:t>
        <a:bodyPr/>
        <a:lstStyle/>
        <a:p>
          <a:endParaRPr lang="en-IN" sz="1300"/>
        </a:p>
      </dgm:t>
    </dgm:pt>
    <dgm:pt modelId="{6D697AC4-A3F4-4B77-A908-9CCD968E5D31}" type="sibTrans" cxnId="{136202F6-8C31-4FA1-8EBC-0C47C880697E}">
      <dgm:prSet/>
      <dgm:spPr/>
      <dgm:t>
        <a:bodyPr/>
        <a:lstStyle/>
        <a:p>
          <a:endParaRPr lang="en-IN" sz="1300"/>
        </a:p>
      </dgm:t>
    </dgm:pt>
    <dgm:pt modelId="{31E4462B-CD2F-46F4-A126-E0E073CC1249}">
      <dgm:prSet custT="1"/>
      <dgm:spPr/>
      <dgm:t>
        <a:bodyPr/>
        <a:lstStyle/>
        <a:p>
          <a:r>
            <a:rPr lang="en-US" sz="1300" b="1"/>
            <a:t>Total Funded Amount:</a:t>
          </a:r>
          <a:endParaRPr lang="en-IN" sz="1300"/>
        </a:p>
      </dgm:t>
    </dgm:pt>
    <dgm:pt modelId="{10774CE0-C532-49C9-9908-E579CB140F1A}" type="parTrans" cxnId="{E72D0D3E-2429-4B31-9C86-0AFB738AB121}">
      <dgm:prSet/>
      <dgm:spPr/>
      <dgm:t>
        <a:bodyPr/>
        <a:lstStyle/>
        <a:p>
          <a:endParaRPr lang="en-IN" sz="1300"/>
        </a:p>
      </dgm:t>
    </dgm:pt>
    <dgm:pt modelId="{083C3CE3-7D8B-4E29-B660-84424F6B4516}" type="sibTrans" cxnId="{E72D0D3E-2429-4B31-9C86-0AFB738AB121}">
      <dgm:prSet/>
      <dgm:spPr/>
      <dgm:t>
        <a:bodyPr/>
        <a:lstStyle/>
        <a:p>
          <a:endParaRPr lang="en-IN" sz="1300"/>
        </a:p>
      </dgm:t>
    </dgm:pt>
    <dgm:pt modelId="{74C3AC54-D024-43D0-B690-F9FAC2E960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total funded amount reaching $435.8 million again indicates higher side compared to previous year indicating strong market demands in recent times.</a:t>
          </a:r>
          <a:endParaRPr lang="en-IN" sz="1200" dirty="0"/>
        </a:p>
      </dgm:t>
    </dgm:pt>
    <dgm:pt modelId="{E5E428C7-2FF1-461E-863C-E67A70D6AF1F}" type="parTrans" cxnId="{F933C8DA-AF4D-4B8B-8EC6-32ECBF7F5904}">
      <dgm:prSet/>
      <dgm:spPr/>
      <dgm:t>
        <a:bodyPr/>
        <a:lstStyle/>
        <a:p>
          <a:endParaRPr lang="en-IN" sz="1300"/>
        </a:p>
      </dgm:t>
    </dgm:pt>
    <dgm:pt modelId="{05588D99-97CC-45B6-9C24-7E4E4DAF6452}" type="sibTrans" cxnId="{F933C8DA-AF4D-4B8B-8EC6-32ECBF7F5904}">
      <dgm:prSet/>
      <dgm:spPr/>
      <dgm:t>
        <a:bodyPr/>
        <a:lstStyle/>
        <a:p>
          <a:endParaRPr lang="en-IN" sz="1300"/>
        </a:p>
      </dgm:t>
    </dgm:pt>
    <dgm:pt modelId="{FC8E27A6-0ACF-44F3-A8A2-4B9FB6320F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This underscores the importance of targeted marketing and risk assessment strategies to optimize the bank’s lending portfolio, ensuring balanced growth across different loan types.</a:t>
          </a:r>
          <a:endParaRPr lang="en-IN" sz="1200" dirty="0"/>
        </a:p>
      </dgm:t>
    </dgm:pt>
    <dgm:pt modelId="{8EA44F28-8FDA-4009-AC76-C09B85AC4B92}" type="parTrans" cxnId="{613308E5-65F2-4979-BF86-C8CB41F19CC9}">
      <dgm:prSet/>
      <dgm:spPr/>
      <dgm:t>
        <a:bodyPr/>
        <a:lstStyle/>
        <a:p>
          <a:endParaRPr lang="en-IN" sz="1300"/>
        </a:p>
      </dgm:t>
    </dgm:pt>
    <dgm:pt modelId="{FF219761-A300-4368-83F4-CBD7205AE006}" type="sibTrans" cxnId="{613308E5-65F2-4979-BF86-C8CB41F19CC9}">
      <dgm:prSet/>
      <dgm:spPr/>
      <dgm:t>
        <a:bodyPr/>
        <a:lstStyle/>
        <a:p>
          <a:endParaRPr lang="en-IN" sz="1300"/>
        </a:p>
      </dgm:t>
    </dgm:pt>
    <dgm:pt modelId="{16E017D0-E060-4B14-A13D-12468A7155A8}">
      <dgm:prSet custT="1"/>
      <dgm:spPr/>
      <dgm:t>
        <a:bodyPr/>
        <a:lstStyle/>
        <a:p>
          <a:r>
            <a:rPr lang="en-US" sz="1300" b="1" dirty="0"/>
            <a:t>Total Amount Received:</a:t>
          </a:r>
          <a:endParaRPr lang="en-IN" sz="1300" dirty="0"/>
        </a:p>
      </dgm:t>
    </dgm:pt>
    <dgm:pt modelId="{DD5C1A45-DBCF-43EF-9C10-63F3474DFB71}" type="parTrans" cxnId="{00902E49-F452-43D4-890E-E43C581AA09C}">
      <dgm:prSet/>
      <dgm:spPr/>
      <dgm:t>
        <a:bodyPr/>
        <a:lstStyle/>
        <a:p>
          <a:endParaRPr lang="en-IN" sz="1300"/>
        </a:p>
      </dgm:t>
    </dgm:pt>
    <dgm:pt modelId="{EE1D23D6-5720-4C41-8A1A-34C7D1453088}" type="sibTrans" cxnId="{00902E49-F452-43D4-890E-E43C581AA09C}">
      <dgm:prSet/>
      <dgm:spPr/>
      <dgm:t>
        <a:bodyPr/>
        <a:lstStyle/>
        <a:p>
          <a:endParaRPr lang="en-IN" sz="1300"/>
        </a:p>
      </dgm:t>
    </dgm:pt>
    <dgm:pt modelId="{CBEC34F5-6C2C-4EC4-85AE-27314861C0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total amount received from borrowers stands at $473.1 million, reflecting effective repayment mechanisms. Monthly repayments have seen fluctuations, with a peak of $58.1 million in the last month.</a:t>
          </a:r>
          <a:endParaRPr lang="en-IN" sz="1200" dirty="0"/>
        </a:p>
      </dgm:t>
    </dgm:pt>
    <dgm:pt modelId="{036B785F-54B9-4A8F-AFDB-3ABB727C38AD}" type="parTrans" cxnId="{869C3B4C-34AE-4278-A8E2-A899A5F93196}">
      <dgm:prSet/>
      <dgm:spPr/>
      <dgm:t>
        <a:bodyPr/>
        <a:lstStyle/>
        <a:p>
          <a:endParaRPr lang="en-IN" sz="1300"/>
        </a:p>
      </dgm:t>
    </dgm:pt>
    <dgm:pt modelId="{4416A8B8-A067-4C83-AE7D-341B21C9BDBC}" type="sibTrans" cxnId="{869C3B4C-34AE-4278-A8E2-A899A5F93196}">
      <dgm:prSet/>
      <dgm:spPr/>
      <dgm:t>
        <a:bodyPr/>
        <a:lstStyle/>
        <a:p>
          <a:endParaRPr lang="en-IN" sz="1300"/>
        </a:p>
      </dgm:t>
    </dgm:pt>
    <dgm:pt modelId="{74E9337C-528F-45F4-BDBA-BD2196E05C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Ensuring consistent cash flow from repayments is crucial for the bank’s financial health and liquidity management, enabling better forecasting and planning.</a:t>
          </a:r>
          <a:endParaRPr lang="en-IN" sz="1200" dirty="0"/>
        </a:p>
      </dgm:t>
    </dgm:pt>
    <dgm:pt modelId="{3FA9EFCC-F6E4-4877-B4B7-43063DF0313A}" type="parTrans" cxnId="{A93A64F8-8AB9-4233-87B5-3022061CC0FB}">
      <dgm:prSet/>
      <dgm:spPr/>
      <dgm:t>
        <a:bodyPr/>
        <a:lstStyle/>
        <a:p>
          <a:endParaRPr lang="en-IN" sz="1300"/>
        </a:p>
      </dgm:t>
    </dgm:pt>
    <dgm:pt modelId="{71B45BC7-CDE6-4660-9B85-C172F74F540F}" type="sibTrans" cxnId="{A93A64F8-8AB9-4233-87B5-3022061CC0FB}">
      <dgm:prSet/>
      <dgm:spPr/>
      <dgm:t>
        <a:bodyPr/>
        <a:lstStyle/>
        <a:p>
          <a:endParaRPr lang="en-IN" sz="1300"/>
        </a:p>
      </dgm:t>
    </dgm:pt>
    <dgm:pt modelId="{BFA3D663-E18E-4D7C-A09E-81EA0FE65A53}">
      <dgm:prSet custT="1"/>
      <dgm:spPr/>
      <dgm:t>
        <a:bodyPr/>
        <a:lstStyle/>
        <a:p>
          <a:r>
            <a:rPr lang="en-US" sz="1300" b="1"/>
            <a:t>Average Interest Rate:</a:t>
          </a:r>
          <a:endParaRPr lang="en-IN" sz="1300"/>
        </a:p>
      </dgm:t>
    </dgm:pt>
    <dgm:pt modelId="{889FBFCA-31F3-40B0-9CA1-1D521B626B45}" type="parTrans" cxnId="{C225CC8C-E724-4E78-81A7-01B231C9FF27}">
      <dgm:prSet/>
      <dgm:spPr/>
      <dgm:t>
        <a:bodyPr/>
        <a:lstStyle/>
        <a:p>
          <a:endParaRPr lang="en-IN" sz="1300"/>
        </a:p>
      </dgm:t>
    </dgm:pt>
    <dgm:pt modelId="{1C21A4CC-E5DA-417E-8628-43DD948FB4F1}" type="sibTrans" cxnId="{C225CC8C-E724-4E78-81A7-01B231C9FF27}">
      <dgm:prSet/>
      <dgm:spPr/>
      <dgm:t>
        <a:bodyPr/>
        <a:lstStyle/>
        <a:p>
          <a:endParaRPr lang="en-IN" sz="1300"/>
        </a:p>
      </dgm:t>
    </dgm:pt>
    <dgm:pt modelId="{86BECBA0-1E23-497D-BB5F-D235EF24B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average interest rate has remained stable at 12.0%, with minor monthly variations. The highest average rate observed was 13.5%, and the lowest was 11.5%.</a:t>
          </a:r>
          <a:endParaRPr lang="en-IN" sz="1200" dirty="0"/>
        </a:p>
      </dgm:t>
    </dgm:pt>
    <dgm:pt modelId="{E7C05D56-76BD-4BC4-8EC4-8328F8088910}" type="parTrans" cxnId="{F8A9ADA7-98A7-49B8-98AF-3851B15D3400}">
      <dgm:prSet/>
      <dgm:spPr/>
      <dgm:t>
        <a:bodyPr/>
        <a:lstStyle/>
        <a:p>
          <a:endParaRPr lang="en-IN" sz="1300"/>
        </a:p>
      </dgm:t>
    </dgm:pt>
    <dgm:pt modelId="{420C5088-EB8A-449E-82CB-E9DDDCF2EA58}" type="sibTrans" cxnId="{F8A9ADA7-98A7-49B8-98AF-3851B15D3400}">
      <dgm:prSet/>
      <dgm:spPr/>
      <dgm:t>
        <a:bodyPr/>
        <a:lstStyle/>
        <a:p>
          <a:endParaRPr lang="en-IN" sz="1300"/>
        </a:p>
      </dgm:t>
    </dgm:pt>
    <dgm:pt modelId="{7D932AD4-FEF7-464A-AF56-8E86D84479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Continuous monitoring of interest rates is essential to remain competitive and align with market conditions, ensuring predictable revenue streams.</a:t>
          </a:r>
          <a:endParaRPr lang="en-IN" sz="1200" dirty="0"/>
        </a:p>
      </dgm:t>
    </dgm:pt>
    <dgm:pt modelId="{753CE8C5-A3E9-41A2-9A1E-6CCF018146B5}" type="parTrans" cxnId="{8D5E6A53-C40F-442C-882A-E9D351C59E15}">
      <dgm:prSet/>
      <dgm:spPr/>
      <dgm:t>
        <a:bodyPr/>
        <a:lstStyle/>
        <a:p>
          <a:endParaRPr lang="en-IN" sz="1300"/>
        </a:p>
      </dgm:t>
    </dgm:pt>
    <dgm:pt modelId="{6EA9C00D-3B85-46D0-AB5D-CD6B9721E214}" type="sibTrans" cxnId="{8D5E6A53-C40F-442C-882A-E9D351C59E15}">
      <dgm:prSet/>
      <dgm:spPr/>
      <dgm:t>
        <a:bodyPr/>
        <a:lstStyle/>
        <a:p>
          <a:endParaRPr lang="en-IN" sz="1300"/>
        </a:p>
      </dgm:t>
    </dgm:pt>
    <dgm:pt modelId="{E8F487FB-A14F-4301-B895-E5847E68FF18}">
      <dgm:prSet custT="1"/>
      <dgm:spPr/>
      <dgm:t>
        <a:bodyPr/>
        <a:lstStyle/>
        <a:p>
          <a:r>
            <a:rPr lang="en-US" sz="1300" b="1"/>
            <a:t>Average Debt-to-Income Ratio (DTI):</a:t>
          </a:r>
          <a:endParaRPr lang="en-IN" sz="1300"/>
        </a:p>
      </dgm:t>
    </dgm:pt>
    <dgm:pt modelId="{E69048E5-207E-4C22-9B15-C3D0B2605B9E}" type="parTrans" cxnId="{53E572FA-C6BA-4FBF-8F2A-3F3E239A3B2A}">
      <dgm:prSet/>
      <dgm:spPr/>
      <dgm:t>
        <a:bodyPr/>
        <a:lstStyle/>
        <a:p>
          <a:endParaRPr lang="en-IN" sz="1300"/>
        </a:p>
      </dgm:t>
    </dgm:pt>
    <dgm:pt modelId="{1DDD2904-07C5-4065-A86F-B690A0F828DB}" type="sibTrans" cxnId="{53E572FA-C6BA-4FBF-8F2A-3F3E239A3B2A}">
      <dgm:prSet/>
      <dgm:spPr/>
      <dgm:t>
        <a:bodyPr/>
        <a:lstStyle/>
        <a:p>
          <a:endParaRPr lang="en-IN" sz="1300"/>
        </a:p>
      </dgm:t>
    </dgm:pt>
    <dgm:pt modelId="{DCBC261E-E21B-4416-A90F-DCB0FA472E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average DTI ratio is 13.3%, indicating borrowers generally maintain a healthy balance between debt and income. However, borrowers with DTIs above 20% present higher risk, accounting for 10% of the portfolio.</a:t>
          </a:r>
          <a:endParaRPr lang="en-IN" sz="1200" dirty="0"/>
        </a:p>
      </dgm:t>
    </dgm:pt>
    <dgm:pt modelId="{22D0CE88-D328-4CE3-8C34-037FDD649302}" type="parTrans" cxnId="{DA246649-49A5-463C-98B2-967AA811D619}">
      <dgm:prSet/>
      <dgm:spPr/>
      <dgm:t>
        <a:bodyPr/>
        <a:lstStyle/>
        <a:p>
          <a:endParaRPr lang="en-IN" sz="1300"/>
        </a:p>
      </dgm:t>
    </dgm:pt>
    <dgm:pt modelId="{DAE45C20-944D-4931-BDF3-7123FA15430B}" type="sibTrans" cxnId="{DA246649-49A5-463C-98B2-967AA811D619}">
      <dgm:prSet/>
      <dgm:spPr/>
      <dgm:t>
        <a:bodyPr/>
        <a:lstStyle/>
        <a:p>
          <a:endParaRPr lang="en-IN" sz="1300"/>
        </a:p>
      </dgm:t>
    </dgm:pt>
    <dgm:pt modelId="{206BC01A-EDC4-4B82-96EF-552B9DD9E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The bank should focus on borrowers with higher DTI ratios to mitigate default risks and ensure sustainable lending practices, potentially adjusting credit policies to manage risk better.</a:t>
          </a:r>
          <a:endParaRPr lang="en-IN" sz="1200" dirty="0"/>
        </a:p>
      </dgm:t>
    </dgm:pt>
    <dgm:pt modelId="{C09B4DE1-1D2B-48F8-9CE8-F56034FA6CB1}" type="parTrans" cxnId="{50809B74-4D1D-45F1-A55E-BA68B9AC64A6}">
      <dgm:prSet/>
      <dgm:spPr/>
      <dgm:t>
        <a:bodyPr/>
        <a:lstStyle/>
        <a:p>
          <a:endParaRPr lang="en-IN" sz="1300"/>
        </a:p>
      </dgm:t>
    </dgm:pt>
    <dgm:pt modelId="{0DCE5F89-BCDC-4911-93AE-659E1818E752}" type="sibTrans" cxnId="{50809B74-4D1D-45F1-A55E-BA68B9AC64A6}">
      <dgm:prSet/>
      <dgm:spPr/>
      <dgm:t>
        <a:bodyPr/>
        <a:lstStyle/>
        <a:p>
          <a:endParaRPr lang="en-IN" sz="1300"/>
        </a:p>
      </dgm:t>
    </dgm:pt>
    <dgm:pt modelId="{21F7E9A1-86C4-4321-9086-099362A1C8BD}">
      <dgm:prSet custT="1"/>
      <dgm:spPr/>
      <dgm:t>
        <a:bodyPr/>
        <a:lstStyle/>
        <a:p>
          <a:r>
            <a:rPr lang="en-US" sz="1300" b="1"/>
            <a:t>Good Loan vs. Bad Loan Analysis:</a:t>
          </a:r>
          <a:endParaRPr lang="en-IN" sz="1300"/>
        </a:p>
      </dgm:t>
    </dgm:pt>
    <dgm:pt modelId="{EBAE61E0-10C4-47EA-88E9-2BDDD5FC1917}" type="parTrans" cxnId="{6E119C93-9C35-4608-8BB1-0DE4C07FF470}">
      <dgm:prSet/>
      <dgm:spPr/>
      <dgm:t>
        <a:bodyPr/>
        <a:lstStyle/>
        <a:p>
          <a:endParaRPr lang="en-IN" sz="1300"/>
        </a:p>
      </dgm:t>
    </dgm:pt>
    <dgm:pt modelId="{95371398-67D2-4115-AA12-E44B35ADD8E2}" type="sibTrans" cxnId="{6E119C93-9C35-4608-8BB1-0DE4C07FF470}">
      <dgm:prSet/>
      <dgm:spPr/>
      <dgm:t>
        <a:bodyPr/>
        <a:lstStyle/>
        <a:p>
          <a:endParaRPr lang="en-IN" sz="1300"/>
        </a:p>
      </dgm:t>
    </dgm:pt>
    <dgm:pt modelId="{2DEEC346-CEE5-4175-B408-BBCB10CDE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Good loans (fully paid or current) constitute 86.2% of the portfolio, while bad loans (charged off) make up 13.8%. Specifically, there are 33,200 good loans and 5,300 bad loans.</a:t>
          </a:r>
          <a:endParaRPr lang="en-IN" sz="1200" dirty="0"/>
        </a:p>
      </dgm:t>
    </dgm:pt>
    <dgm:pt modelId="{99019EBD-19A5-4520-924F-DC8C1ABC0D5E}" type="parTrans" cxnId="{9EBE162A-F6A0-48D7-A435-736DB971AE3B}">
      <dgm:prSet/>
      <dgm:spPr/>
      <dgm:t>
        <a:bodyPr/>
        <a:lstStyle/>
        <a:p>
          <a:endParaRPr lang="en-IN" sz="1300"/>
        </a:p>
      </dgm:t>
    </dgm:pt>
    <dgm:pt modelId="{D3C6D809-3306-4563-AB1D-EF4729C659D0}" type="sibTrans" cxnId="{9EBE162A-F6A0-48D7-A435-736DB971AE3B}">
      <dgm:prSet/>
      <dgm:spPr/>
      <dgm:t>
        <a:bodyPr/>
        <a:lstStyle/>
        <a:p>
          <a:endParaRPr lang="en-IN" sz="1300"/>
        </a:p>
      </dgm:t>
    </dgm:pt>
    <dgm:pt modelId="{7A3BCEFB-3FB2-45CF-B3CE-E4CB67CB4E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Continuous monitoring and proactive management of bad loans are necessary to maintain portfolio quality and minimize losses, potentially through enhanced collection strategies or revised lending criteria.</a:t>
          </a:r>
          <a:endParaRPr lang="en-IN" sz="1200" dirty="0"/>
        </a:p>
      </dgm:t>
    </dgm:pt>
    <dgm:pt modelId="{BA6F03C7-80AD-46ED-8644-826DE2ABF025}" type="parTrans" cxnId="{DE636099-03FF-4771-8DDE-BD02291552D8}">
      <dgm:prSet/>
      <dgm:spPr/>
      <dgm:t>
        <a:bodyPr/>
        <a:lstStyle/>
        <a:p>
          <a:endParaRPr lang="en-IN" sz="1300"/>
        </a:p>
      </dgm:t>
    </dgm:pt>
    <dgm:pt modelId="{1C19B765-6E24-4B51-99E7-6284F715A2AD}" type="sibTrans" cxnId="{DE636099-03FF-4771-8DDE-BD02291552D8}">
      <dgm:prSet/>
      <dgm:spPr/>
      <dgm:t>
        <a:bodyPr/>
        <a:lstStyle/>
        <a:p>
          <a:endParaRPr lang="en-IN" sz="1300"/>
        </a:p>
      </dgm:t>
    </dgm:pt>
    <dgm:pt modelId="{83CCE78F-664E-4960-A585-F56F87030F71}" type="pres">
      <dgm:prSet presAssocID="{6A44660B-D5AF-4E7C-87EE-F1C948D0236A}" presName="linear" presStyleCnt="0">
        <dgm:presLayoutVars>
          <dgm:animLvl val="lvl"/>
          <dgm:resizeHandles val="exact"/>
        </dgm:presLayoutVars>
      </dgm:prSet>
      <dgm:spPr/>
    </dgm:pt>
    <dgm:pt modelId="{EFF39D71-7247-4CA8-99BC-AFF7079DD558}" type="pres">
      <dgm:prSet presAssocID="{6C74064C-82DD-42F9-B24F-7527A9DC4DC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EEB88F-C2F5-4A44-9E2D-52C24F9BF25E}" type="pres">
      <dgm:prSet presAssocID="{6C74064C-82DD-42F9-B24F-7527A9DC4DC8}" presName="childText" presStyleLbl="revTx" presStyleIdx="0" presStyleCnt="6">
        <dgm:presLayoutVars>
          <dgm:bulletEnabled val="1"/>
        </dgm:presLayoutVars>
      </dgm:prSet>
      <dgm:spPr/>
    </dgm:pt>
    <dgm:pt modelId="{3BD99175-2351-4311-B372-8D0FF121E456}" type="pres">
      <dgm:prSet presAssocID="{31E4462B-CD2F-46F4-A126-E0E073CC124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6B9100-237F-4E2A-8CA2-01150110601B}" type="pres">
      <dgm:prSet presAssocID="{31E4462B-CD2F-46F4-A126-E0E073CC1249}" presName="childText" presStyleLbl="revTx" presStyleIdx="1" presStyleCnt="6">
        <dgm:presLayoutVars>
          <dgm:bulletEnabled val="1"/>
        </dgm:presLayoutVars>
      </dgm:prSet>
      <dgm:spPr/>
    </dgm:pt>
    <dgm:pt modelId="{E5DA8797-1DEC-463D-8663-15BA19BB9475}" type="pres">
      <dgm:prSet presAssocID="{16E017D0-E060-4B14-A13D-12468A7155A8}" presName="parentText" presStyleLbl="node1" presStyleIdx="2" presStyleCnt="6" custLinFactNeighborY="1391">
        <dgm:presLayoutVars>
          <dgm:chMax val="0"/>
          <dgm:bulletEnabled val="1"/>
        </dgm:presLayoutVars>
      </dgm:prSet>
      <dgm:spPr/>
    </dgm:pt>
    <dgm:pt modelId="{8AF78B6B-32DA-4DC3-91B7-90A8E469CC50}" type="pres">
      <dgm:prSet presAssocID="{16E017D0-E060-4B14-A13D-12468A7155A8}" presName="childText" presStyleLbl="revTx" presStyleIdx="2" presStyleCnt="6">
        <dgm:presLayoutVars>
          <dgm:bulletEnabled val="1"/>
        </dgm:presLayoutVars>
      </dgm:prSet>
      <dgm:spPr/>
    </dgm:pt>
    <dgm:pt modelId="{AEF3BD85-5E95-4D2D-90E0-C412D6C8BC1B}" type="pres">
      <dgm:prSet presAssocID="{BFA3D663-E18E-4D7C-A09E-81EA0FE65A5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5DB580-8489-48AC-B24C-CC63BE7091F8}" type="pres">
      <dgm:prSet presAssocID="{BFA3D663-E18E-4D7C-A09E-81EA0FE65A53}" presName="childText" presStyleLbl="revTx" presStyleIdx="3" presStyleCnt="6">
        <dgm:presLayoutVars>
          <dgm:bulletEnabled val="1"/>
        </dgm:presLayoutVars>
      </dgm:prSet>
      <dgm:spPr/>
    </dgm:pt>
    <dgm:pt modelId="{DC0482CA-D1F7-4911-BACA-F25480716309}" type="pres">
      <dgm:prSet presAssocID="{E8F487FB-A14F-4301-B895-E5847E68FF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994C80-AB1F-4B58-9F9E-6D3B10F4EEC7}" type="pres">
      <dgm:prSet presAssocID="{E8F487FB-A14F-4301-B895-E5847E68FF18}" presName="childText" presStyleLbl="revTx" presStyleIdx="4" presStyleCnt="6">
        <dgm:presLayoutVars>
          <dgm:bulletEnabled val="1"/>
        </dgm:presLayoutVars>
      </dgm:prSet>
      <dgm:spPr/>
    </dgm:pt>
    <dgm:pt modelId="{A8E2C5B2-7DD6-4F9E-BC5D-D815BA435985}" type="pres">
      <dgm:prSet presAssocID="{21F7E9A1-86C4-4321-9086-099362A1C8B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3EF210A-159A-4776-B3F2-3018B68EEBD9}" type="pres">
      <dgm:prSet presAssocID="{21F7E9A1-86C4-4321-9086-099362A1C8B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94F1809-2978-4029-B727-0097A3BB9D81}" type="presOf" srcId="{DCBC261E-E21B-4416-A90F-DCB0FA472E21}" destId="{2D994C80-AB1F-4B58-9F9E-6D3B10F4EEC7}" srcOrd="0" destOrd="0" presId="urn:microsoft.com/office/officeart/2005/8/layout/vList2"/>
    <dgm:cxn modelId="{244EE60D-2F1F-489A-8562-1A02253AD8CC}" type="presOf" srcId="{7A560C4D-934B-40E0-A2B6-B767816AEA47}" destId="{FCEEB88F-C2F5-4A44-9E2D-52C24F9BF25E}" srcOrd="0" destOrd="1" presId="urn:microsoft.com/office/officeart/2005/8/layout/vList2"/>
    <dgm:cxn modelId="{25F76F1C-14A9-4E52-B53B-D2537EB0FAFE}" srcId="{6C74064C-82DD-42F9-B24F-7527A9DC4DC8}" destId="{0CBAE430-E895-4EE5-B11A-DA5F61306118}" srcOrd="0" destOrd="0" parTransId="{EF9C7CD7-65D7-4D1A-9A39-D2A3D15F5B8F}" sibTransId="{61D09E8A-AB09-4EE8-8233-FF9A42BF890B}"/>
    <dgm:cxn modelId="{9EBE162A-F6A0-48D7-A435-736DB971AE3B}" srcId="{21F7E9A1-86C4-4321-9086-099362A1C8BD}" destId="{2DEEC346-CEE5-4175-B408-BBCB10CDEB23}" srcOrd="0" destOrd="0" parTransId="{99019EBD-19A5-4520-924F-DC8C1ABC0D5E}" sibTransId="{D3C6D809-3306-4563-AB1D-EF4729C659D0}"/>
    <dgm:cxn modelId="{1C63C730-C1AA-44E8-AA09-65A4F1ACED60}" type="presOf" srcId="{16E017D0-E060-4B14-A13D-12468A7155A8}" destId="{E5DA8797-1DEC-463D-8663-15BA19BB9475}" srcOrd="0" destOrd="0" presId="urn:microsoft.com/office/officeart/2005/8/layout/vList2"/>
    <dgm:cxn modelId="{E72D0D3E-2429-4B31-9C86-0AFB738AB121}" srcId="{6A44660B-D5AF-4E7C-87EE-F1C948D0236A}" destId="{31E4462B-CD2F-46F4-A126-E0E073CC1249}" srcOrd="1" destOrd="0" parTransId="{10774CE0-C532-49C9-9908-E579CB140F1A}" sibTransId="{083C3CE3-7D8B-4E29-B660-84424F6B4516}"/>
    <dgm:cxn modelId="{00902E49-F452-43D4-890E-E43C581AA09C}" srcId="{6A44660B-D5AF-4E7C-87EE-F1C948D0236A}" destId="{16E017D0-E060-4B14-A13D-12468A7155A8}" srcOrd="2" destOrd="0" parTransId="{DD5C1A45-DBCF-43EF-9C10-63F3474DFB71}" sibTransId="{EE1D23D6-5720-4C41-8A1A-34C7D1453088}"/>
    <dgm:cxn modelId="{DA246649-49A5-463C-98B2-967AA811D619}" srcId="{E8F487FB-A14F-4301-B895-E5847E68FF18}" destId="{DCBC261E-E21B-4416-A90F-DCB0FA472E21}" srcOrd="0" destOrd="0" parTransId="{22D0CE88-D328-4CE3-8C34-037FDD649302}" sibTransId="{DAE45C20-944D-4931-BDF3-7123FA15430B}"/>
    <dgm:cxn modelId="{0F5B0A6A-6DBF-4DBF-A032-0090D5FA4270}" type="presOf" srcId="{BFA3D663-E18E-4D7C-A09E-81EA0FE65A53}" destId="{AEF3BD85-5E95-4D2D-90E0-C412D6C8BC1B}" srcOrd="0" destOrd="0" presId="urn:microsoft.com/office/officeart/2005/8/layout/vList2"/>
    <dgm:cxn modelId="{869C3B4C-34AE-4278-A8E2-A899A5F93196}" srcId="{16E017D0-E060-4B14-A13D-12468A7155A8}" destId="{CBEC34F5-6C2C-4EC4-85AE-27314861C016}" srcOrd="0" destOrd="0" parTransId="{036B785F-54B9-4A8F-AFDB-3ABB727C38AD}" sibTransId="{4416A8B8-A067-4C83-AE7D-341B21C9BDBC}"/>
    <dgm:cxn modelId="{8D5E6A53-C40F-442C-882A-E9D351C59E15}" srcId="{BFA3D663-E18E-4D7C-A09E-81EA0FE65A53}" destId="{7D932AD4-FEF7-464A-AF56-8E86D8447912}" srcOrd="1" destOrd="0" parTransId="{753CE8C5-A3E9-41A2-9A1E-6CCF018146B5}" sibTransId="{6EA9C00D-3B85-46D0-AB5D-CD6B9721E214}"/>
    <dgm:cxn modelId="{5C7B4674-A980-4AD9-A4A5-59DEACE714AB}" type="presOf" srcId="{6A44660B-D5AF-4E7C-87EE-F1C948D0236A}" destId="{83CCE78F-664E-4960-A585-F56F87030F71}" srcOrd="0" destOrd="0" presId="urn:microsoft.com/office/officeart/2005/8/layout/vList2"/>
    <dgm:cxn modelId="{50809B74-4D1D-45F1-A55E-BA68B9AC64A6}" srcId="{E8F487FB-A14F-4301-B895-E5847E68FF18}" destId="{206BC01A-EDC4-4B82-96EF-552B9DD9E116}" srcOrd="1" destOrd="0" parTransId="{C09B4DE1-1D2B-48F8-9CE8-F56034FA6CB1}" sibTransId="{0DCE5F89-BCDC-4911-93AE-659E1818E752}"/>
    <dgm:cxn modelId="{27A2BD76-EDCA-431D-9C5E-20A88C338B06}" type="presOf" srcId="{74C3AC54-D024-43D0-B690-F9FAC2E96088}" destId="{D66B9100-237F-4E2A-8CA2-01150110601B}" srcOrd="0" destOrd="0" presId="urn:microsoft.com/office/officeart/2005/8/layout/vList2"/>
    <dgm:cxn modelId="{F406F259-A88E-44BD-A401-9305D8673FAD}" type="presOf" srcId="{0CBAE430-E895-4EE5-B11A-DA5F61306118}" destId="{FCEEB88F-C2F5-4A44-9E2D-52C24F9BF25E}" srcOrd="0" destOrd="0" presId="urn:microsoft.com/office/officeart/2005/8/layout/vList2"/>
    <dgm:cxn modelId="{5BACF983-1E8A-4B94-9A02-1256ED4C491F}" type="presOf" srcId="{6C74064C-82DD-42F9-B24F-7527A9DC4DC8}" destId="{EFF39D71-7247-4CA8-99BC-AFF7079DD558}" srcOrd="0" destOrd="0" presId="urn:microsoft.com/office/officeart/2005/8/layout/vList2"/>
    <dgm:cxn modelId="{7B3C9289-577B-4A2D-852A-A9C0B3875035}" type="presOf" srcId="{74E9337C-528F-45F4-BDBA-BD2196E05C8E}" destId="{8AF78B6B-32DA-4DC3-91B7-90A8E469CC50}" srcOrd="0" destOrd="1" presId="urn:microsoft.com/office/officeart/2005/8/layout/vList2"/>
    <dgm:cxn modelId="{70B4C98A-3E28-4C5E-A85C-F8FBAAB8E66B}" type="presOf" srcId="{2DEEC346-CEE5-4175-B408-BBCB10CDEB23}" destId="{33EF210A-159A-4776-B3F2-3018B68EEBD9}" srcOrd="0" destOrd="0" presId="urn:microsoft.com/office/officeart/2005/8/layout/vList2"/>
    <dgm:cxn modelId="{C225CC8C-E724-4E78-81A7-01B231C9FF27}" srcId="{6A44660B-D5AF-4E7C-87EE-F1C948D0236A}" destId="{BFA3D663-E18E-4D7C-A09E-81EA0FE65A53}" srcOrd="3" destOrd="0" parTransId="{889FBFCA-31F3-40B0-9CA1-1D521B626B45}" sibTransId="{1C21A4CC-E5DA-417E-8628-43DD948FB4F1}"/>
    <dgm:cxn modelId="{D51B0F93-380F-4CF7-BAB5-747C11F2D0FB}" type="presOf" srcId="{FC8E27A6-0ACF-44F3-A8A2-4B9FB6320F10}" destId="{D66B9100-237F-4E2A-8CA2-01150110601B}" srcOrd="0" destOrd="1" presId="urn:microsoft.com/office/officeart/2005/8/layout/vList2"/>
    <dgm:cxn modelId="{6E119C93-9C35-4608-8BB1-0DE4C07FF470}" srcId="{6A44660B-D5AF-4E7C-87EE-F1C948D0236A}" destId="{21F7E9A1-86C4-4321-9086-099362A1C8BD}" srcOrd="5" destOrd="0" parTransId="{EBAE61E0-10C4-47EA-88E9-2BDDD5FC1917}" sibTransId="{95371398-67D2-4115-AA12-E44B35ADD8E2}"/>
    <dgm:cxn modelId="{DE636099-03FF-4771-8DDE-BD02291552D8}" srcId="{21F7E9A1-86C4-4321-9086-099362A1C8BD}" destId="{7A3BCEFB-3FB2-45CF-B3CE-E4CB67CB4EF6}" srcOrd="1" destOrd="0" parTransId="{BA6F03C7-80AD-46ED-8644-826DE2ABF025}" sibTransId="{1C19B765-6E24-4B51-99E7-6284F715A2AD}"/>
    <dgm:cxn modelId="{F8A9ADA7-98A7-49B8-98AF-3851B15D3400}" srcId="{BFA3D663-E18E-4D7C-A09E-81EA0FE65A53}" destId="{86BECBA0-1E23-497D-BB5F-D235EF24B407}" srcOrd="0" destOrd="0" parTransId="{E7C05D56-76BD-4BC4-8EC4-8328F8088910}" sibTransId="{420C5088-EB8A-449E-82CB-E9DDDCF2EA58}"/>
    <dgm:cxn modelId="{BE01FBAA-D30F-4FF1-8593-ED5632C95395}" type="presOf" srcId="{31E4462B-CD2F-46F4-A126-E0E073CC1249}" destId="{3BD99175-2351-4311-B372-8D0FF121E456}" srcOrd="0" destOrd="0" presId="urn:microsoft.com/office/officeart/2005/8/layout/vList2"/>
    <dgm:cxn modelId="{7B6A46B8-83CE-4321-A7B9-80FA8925CD02}" type="presOf" srcId="{CBEC34F5-6C2C-4EC4-85AE-27314861C016}" destId="{8AF78B6B-32DA-4DC3-91B7-90A8E469CC50}" srcOrd="0" destOrd="0" presId="urn:microsoft.com/office/officeart/2005/8/layout/vList2"/>
    <dgm:cxn modelId="{3B05F2CC-D472-40AF-9354-28AC710042C6}" type="presOf" srcId="{86BECBA0-1E23-497D-BB5F-D235EF24B407}" destId="{465DB580-8489-48AC-B24C-CC63BE7091F8}" srcOrd="0" destOrd="0" presId="urn:microsoft.com/office/officeart/2005/8/layout/vList2"/>
    <dgm:cxn modelId="{30331DD3-16B8-4F7D-920B-427056426D00}" type="presOf" srcId="{E8F487FB-A14F-4301-B895-E5847E68FF18}" destId="{DC0482CA-D1F7-4911-BACA-F25480716309}" srcOrd="0" destOrd="0" presId="urn:microsoft.com/office/officeart/2005/8/layout/vList2"/>
    <dgm:cxn modelId="{F933C8DA-AF4D-4B8B-8EC6-32ECBF7F5904}" srcId="{31E4462B-CD2F-46F4-A126-E0E073CC1249}" destId="{74C3AC54-D024-43D0-B690-F9FAC2E96088}" srcOrd="0" destOrd="0" parTransId="{E5E428C7-2FF1-461E-863C-E67A70D6AF1F}" sibTransId="{05588D99-97CC-45B6-9C24-7E4E4DAF6452}"/>
    <dgm:cxn modelId="{AA0465DC-7A82-4654-8454-7CF66DA9255B}" type="presOf" srcId="{21F7E9A1-86C4-4321-9086-099362A1C8BD}" destId="{A8E2C5B2-7DD6-4F9E-BC5D-D815BA435985}" srcOrd="0" destOrd="0" presId="urn:microsoft.com/office/officeart/2005/8/layout/vList2"/>
    <dgm:cxn modelId="{E3F45EE2-6C76-4A3B-87B9-11AD66E2F528}" type="presOf" srcId="{7A3BCEFB-3FB2-45CF-B3CE-E4CB67CB4EF6}" destId="{33EF210A-159A-4776-B3F2-3018B68EEBD9}" srcOrd="0" destOrd="1" presId="urn:microsoft.com/office/officeart/2005/8/layout/vList2"/>
    <dgm:cxn modelId="{613308E5-65F2-4979-BF86-C8CB41F19CC9}" srcId="{31E4462B-CD2F-46F4-A126-E0E073CC1249}" destId="{FC8E27A6-0ACF-44F3-A8A2-4B9FB6320F10}" srcOrd="1" destOrd="0" parTransId="{8EA44F28-8FDA-4009-AC76-C09B85AC4B92}" sibTransId="{FF219761-A300-4368-83F4-CBD7205AE006}"/>
    <dgm:cxn modelId="{9D224EE9-8C4E-41A6-8279-7291790D7460}" type="presOf" srcId="{7D932AD4-FEF7-464A-AF56-8E86D8447912}" destId="{465DB580-8489-48AC-B24C-CC63BE7091F8}" srcOrd="0" destOrd="1" presId="urn:microsoft.com/office/officeart/2005/8/layout/vList2"/>
    <dgm:cxn modelId="{6F772AF4-A11A-4394-A618-89AF8AB7CD4E}" srcId="{6A44660B-D5AF-4E7C-87EE-F1C948D0236A}" destId="{6C74064C-82DD-42F9-B24F-7527A9DC4DC8}" srcOrd="0" destOrd="0" parTransId="{5FBB5C20-9DD1-4FDC-BDBD-8A8A256B53E2}" sibTransId="{8D24EED0-2A98-4F46-BC74-1B1F732F25CB}"/>
    <dgm:cxn modelId="{136202F6-8C31-4FA1-8EBC-0C47C880697E}" srcId="{6C74064C-82DD-42F9-B24F-7527A9DC4DC8}" destId="{7A560C4D-934B-40E0-A2B6-B767816AEA47}" srcOrd="1" destOrd="0" parTransId="{BBF07A92-7FA7-4BDF-94F9-548E380A9E2E}" sibTransId="{6D697AC4-A3F4-4B77-A908-9CCD968E5D31}"/>
    <dgm:cxn modelId="{A93A64F8-8AB9-4233-87B5-3022061CC0FB}" srcId="{16E017D0-E060-4B14-A13D-12468A7155A8}" destId="{74E9337C-528F-45F4-BDBA-BD2196E05C8E}" srcOrd="1" destOrd="0" parTransId="{3FA9EFCC-F6E4-4877-B4B7-43063DF0313A}" sibTransId="{71B45BC7-CDE6-4660-9B85-C172F74F540F}"/>
    <dgm:cxn modelId="{FBE355F8-AC3D-4F9F-82F5-B551D97C3F29}" type="presOf" srcId="{206BC01A-EDC4-4B82-96EF-552B9DD9E116}" destId="{2D994C80-AB1F-4B58-9F9E-6D3B10F4EEC7}" srcOrd="0" destOrd="1" presId="urn:microsoft.com/office/officeart/2005/8/layout/vList2"/>
    <dgm:cxn modelId="{53E572FA-C6BA-4FBF-8F2A-3F3E239A3B2A}" srcId="{6A44660B-D5AF-4E7C-87EE-F1C948D0236A}" destId="{E8F487FB-A14F-4301-B895-E5847E68FF18}" srcOrd="4" destOrd="0" parTransId="{E69048E5-207E-4C22-9B15-C3D0B2605B9E}" sibTransId="{1DDD2904-07C5-4065-A86F-B690A0F828DB}"/>
    <dgm:cxn modelId="{63BE3013-C3AD-4303-8015-A51EE8C2E69F}" type="presParOf" srcId="{83CCE78F-664E-4960-A585-F56F87030F71}" destId="{EFF39D71-7247-4CA8-99BC-AFF7079DD558}" srcOrd="0" destOrd="0" presId="urn:microsoft.com/office/officeart/2005/8/layout/vList2"/>
    <dgm:cxn modelId="{9E9D5381-6EB8-49F2-A586-86AB2D50FC82}" type="presParOf" srcId="{83CCE78F-664E-4960-A585-F56F87030F71}" destId="{FCEEB88F-C2F5-4A44-9E2D-52C24F9BF25E}" srcOrd="1" destOrd="0" presId="urn:microsoft.com/office/officeart/2005/8/layout/vList2"/>
    <dgm:cxn modelId="{B0B5D74F-26FE-4EA4-B89F-2B588ADAFB45}" type="presParOf" srcId="{83CCE78F-664E-4960-A585-F56F87030F71}" destId="{3BD99175-2351-4311-B372-8D0FF121E456}" srcOrd="2" destOrd="0" presId="urn:microsoft.com/office/officeart/2005/8/layout/vList2"/>
    <dgm:cxn modelId="{A21E02B9-4DD8-49EA-A729-DFE0ED1A8FB4}" type="presParOf" srcId="{83CCE78F-664E-4960-A585-F56F87030F71}" destId="{D66B9100-237F-4E2A-8CA2-01150110601B}" srcOrd="3" destOrd="0" presId="urn:microsoft.com/office/officeart/2005/8/layout/vList2"/>
    <dgm:cxn modelId="{3CFD2EEB-BD9A-4D4E-B55E-70286E014BEA}" type="presParOf" srcId="{83CCE78F-664E-4960-A585-F56F87030F71}" destId="{E5DA8797-1DEC-463D-8663-15BA19BB9475}" srcOrd="4" destOrd="0" presId="urn:microsoft.com/office/officeart/2005/8/layout/vList2"/>
    <dgm:cxn modelId="{4C09B7A2-DD7E-45C1-8534-B40EBB7410D7}" type="presParOf" srcId="{83CCE78F-664E-4960-A585-F56F87030F71}" destId="{8AF78B6B-32DA-4DC3-91B7-90A8E469CC50}" srcOrd="5" destOrd="0" presId="urn:microsoft.com/office/officeart/2005/8/layout/vList2"/>
    <dgm:cxn modelId="{6B87F89D-DAE7-495E-B498-782C19009BDB}" type="presParOf" srcId="{83CCE78F-664E-4960-A585-F56F87030F71}" destId="{AEF3BD85-5E95-4D2D-90E0-C412D6C8BC1B}" srcOrd="6" destOrd="0" presId="urn:microsoft.com/office/officeart/2005/8/layout/vList2"/>
    <dgm:cxn modelId="{164E4B60-2BC7-4AE6-9ABC-4BA6A00715E5}" type="presParOf" srcId="{83CCE78F-664E-4960-A585-F56F87030F71}" destId="{465DB580-8489-48AC-B24C-CC63BE7091F8}" srcOrd="7" destOrd="0" presId="urn:microsoft.com/office/officeart/2005/8/layout/vList2"/>
    <dgm:cxn modelId="{30A94C8F-D46A-4803-BDB6-78A977FAD961}" type="presParOf" srcId="{83CCE78F-664E-4960-A585-F56F87030F71}" destId="{DC0482CA-D1F7-4911-BACA-F25480716309}" srcOrd="8" destOrd="0" presId="urn:microsoft.com/office/officeart/2005/8/layout/vList2"/>
    <dgm:cxn modelId="{A51F3C02-5E51-4B3B-837B-5DA7679AC98A}" type="presParOf" srcId="{83CCE78F-664E-4960-A585-F56F87030F71}" destId="{2D994C80-AB1F-4B58-9F9E-6D3B10F4EEC7}" srcOrd="9" destOrd="0" presId="urn:microsoft.com/office/officeart/2005/8/layout/vList2"/>
    <dgm:cxn modelId="{57E62A6E-26B2-4610-8F2C-6FC4C259D511}" type="presParOf" srcId="{83CCE78F-664E-4960-A585-F56F87030F71}" destId="{A8E2C5B2-7DD6-4F9E-BC5D-D815BA435985}" srcOrd="10" destOrd="0" presId="urn:microsoft.com/office/officeart/2005/8/layout/vList2"/>
    <dgm:cxn modelId="{D6647809-5F8F-4672-B948-68A795B26E28}" type="presParOf" srcId="{83CCE78F-664E-4960-A585-F56F87030F71}" destId="{33EF210A-159A-4776-B3F2-3018B68EEBD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AE33DF-694A-4AD0-964E-069E8347C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61EEAE6-6E56-4AD5-A073-92DAB3A6B3EA}">
      <dgm:prSet custT="1"/>
      <dgm:spPr/>
      <dgm:t>
        <a:bodyPr/>
        <a:lstStyle/>
        <a:p>
          <a:r>
            <a:rPr lang="en-US" sz="1300" b="1"/>
            <a:t>Trend Analysis</a:t>
          </a:r>
          <a:r>
            <a:rPr lang="en-US" sz="1300"/>
            <a:t>:</a:t>
          </a:r>
          <a:endParaRPr lang="en-IN" sz="1300"/>
        </a:p>
      </dgm:t>
    </dgm:pt>
    <dgm:pt modelId="{EF8E78CA-775D-4671-A2A6-324B27B6E0D8}" type="parTrans" cxnId="{468C7B1C-89AA-415F-B5E5-425DAD8E5D9E}">
      <dgm:prSet/>
      <dgm:spPr/>
      <dgm:t>
        <a:bodyPr/>
        <a:lstStyle/>
        <a:p>
          <a:endParaRPr lang="en-IN" sz="1300"/>
        </a:p>
      </dgm:t>
    </dgm:pt>
    <dgm:pt modelId="{0EFB7D7E-AD8E-4BAE-BB83-A35ED624D8A7}" type="sibTrans" cxnId="{468C7B1C-89AA-415F-B5E5-425DAD8E5D9E}">
      <dgm:prSet/>
      <dgm:spPr/>
      <dgm:t>
        <a:bodyPr/>
        <a:lstStyle/>
        <a:p>
          <a:endParaRPr lang="en-IN" sz="1300"/>
        </a:p>
      </dgm:t>
    </dgm:pt>
    <dgm:pt modelId="{82D14C03-6F67-48A2-848C-025ED1F5AE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Data Point</a:t>
          </a:r>
          <a:r>
            <a:rPr lang="en-US" sz="1200" dirty="0"/>
            <a:t>: Monthly loan applications peaked in May with 4,300 applications and were lowest in February with 2,300 applications.</a:t>
          </a:r>
          <a:endParaRPr lang="en-IN" sz="1200" dirty="0"/>
        </a:p>
      </dgm:t>
    </dgm:pt>
    <dgm:pt modelId="{F1812830-6F10-4E0F-AAC7-56591B4D0FA6}" type="parTrans" cxnId="{92F3C37D-D174-418D-AC74-B1711791C20B}">
      <dgm:prSet/>
      <dgm:spPr/>
      <dgm:t>
        <a:bodyPr/>
        <a:lstStyle/>
        <a:p>
          <a:endParaRPr lang="en-IN" sz="1300"/>
        </a:p>
      </dgm:t>
    </dgm:pt>
    <dgm:pt modelId="{707D323A-69D9-4B88-9B0E-614D22AAA0CD}" type="sibTrans" cxnId="{92F3C37D-D174-418D-AC74-B1711791C20B}">
      <dgm:prSet/>
      <dgm:spPr/>
      <dgm:t>
        <a:bodyPr/>
        <a:lstStyle/>
        <a:p>
          <a:endParaRPr lang="en-IN" sz="1300"/>
        </a:p>
      </dgm:t>
    </dgm:pt>
    <dgm:pt modelId="{C4AB0D32-A39E-4B45-82C4-23FFB7849B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Understanding these seasonal trends can help in planning resource allocation and marketing efforts to maximize loan approvals during peak periods.</a:t>
          </a:r>
          <a:endParaRPr lang="en-IN" sz="1200" dirty="0"/>
        </a:p>
      </dgm:t>
    </dgm:pt>
    <dgm:pt modelId="{18BC9D98-BC5A-4DFE-8BF2-981C041C3114}" type="parTrans" cxnId="{87447B3F-0E71-4BBD-982B-DF3E4801631E}">
      <dgm:prSet/>
      <dgm:spPr/>
      <dgm:t>
        <a:bodyPr/>
        <a:lstStyle/>
        <a:p>
          <a:endParaRPr lang="en-IN" sz="1300"/>
        </a:p>
      </dgm:t>
    </dgm:pt>
    <dgm:pt modelId="{94EC9E83-F754-448A-A8F0-D62BEA3DCF02}" type="sibTrans" cxnId="{87447B3F-0E71-4BBD-982B-DF3E4801631E}">
      <dgm:prSet/>
      <dgm:spPr/>
      <dgm:t>
        <a:bodyPr/>
        <a:lstStyle/>
        <a:p>
          <a:endParaRPr lang="en-IN" sz="1300"/>
        </a:p>
      </dgm:t>
    </dgm:pt>
    <dgm:pt modelId="{AFB5A308-EA6B-4C6F-97FB-7DB8C85B5A30}">
      <dgm:prSet custT="1"/>
      <dgm:spPr/>
      <dgm:t>
        <a:bodyPr/>
        <a:lstStyle/>
        <a:p>
          <a:r>
            <a:rPr lang="en-US" sz="1300" b="1"/>
            <a:t>Regional Analysis</a:t>
          </a:r>
          <a:r>
            <a:rPr lang="en-US" sz="1300"/>
            <a:t>:</a:t>
          </a:r>
          <a:endParaRPr lang="en-IN" sz="1300"/>
        </a:p>
      </dgm:t>
    </dgm:pt>
    <dgm:pt modelId="{A4B1898F-5EFF-44E3-A76F-966B74979070}" type="parTrans" cxnId="{FF316DD6-19A6-4595-BD99-90A5C7571512}">
      <dgm:prSet/>
      <dgm:spPr/>
      <dgm:t>
        <a:bodyPr/>
        <a:lstStyle/>
        <a:p>
          <a:endParaRPr lang="en-IN" sz="1300"/>
        </a:p>
      </dgm:t>
    </dgm:pt>
    <dgm:pt modelId="{CAA14739-4140-4CA7-8921-C144F7A273D6}" type="sibTrans" cxnId="{FF316DD6-19A6-4595-BD99-90A5C7571512}">
      <dgm:prSet/>
      <dgm:spPr/>
      <dgm:t>
        <a:bodyPr/>
        <a:lstStyle/>
        <a:p>
          <a:endParaRPr lang="en-IN" sz="1300"/>
        </a:p>
      </dgm:t>
    </dgm:pt>
    <dgm:pt modelId="{6BEA3C50-BD84-4C41-8C0B-3B51EF1E94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Data Point</a:t>
          </a:r>
          <a:r>
            <a:rPr lang="en-US" sz="1200" dirty="0"/>
            <a:t>: States like California and Texas showed the highest loan activity, accounting for 20% and 15% of total applications, respectively.</a:t>
          </a:r>
          <a:endParaRPr lang="en-IN" sz="1200" dirty="0"/>
        </a:p>
      </dgm:t>
    </dgm:pt>
    <dgm:pt modelId="{04094B7C-7B06-4860-A507-8B3115F6461B}" type="parTrans" cxnId="{020B1B95-1404-4E89-AAA3-34A264995DB9}">
      <dgm:prSet/>
      <dgm:spPr/>
      <dgm:t>
        <a:bodyPr/>
        <a:lstStyle/>
        <a:p>
          <a:endParaRPr lang="en-IN" sz="1300"/>
        </a:p>
      </dgm:t>
    </dgm:pt>
    <dgm:pt modelId="{1841BFA8-C31C-4F13-A668-ADC25E8FF356}" type="sibTrans" cxnId="{020B1B95-1404-4E89-AAA3-34A264995DB9}">
      <dgm:prSet/>
      <dgm:spPr/>
      <dgm:t>
        <a:bodyPr/>
        <a:lstStyle/>
        <a:p>
          <a:endParaRPr lang="en-IN" sz="1300"/>
        </a:p>
      </dgm:t>
    </dgm:pt>
    <dgm:pt modelId="{37E73646-0809-40CF-B49F-511ED6937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High loan activity regions indicate strong market presence and demand, while regions with lower activity may present opportunities for market expansion.</a:t>
          </a:r>
          <a:endParaRPr lang="en-IN" sz="1200" dirty="0"/>
        </a:p>
      </dgm:t>
    </dgm:pt>
    <dgm:pt modelId="{3A99B841-6E40-4284-87E3-694A18482856}" type="parTrans" cxnId="{809BA61B-F97B-4D83-B1AA-FD4F0F1A24F4}">
      <dgm:prSet/>
      <dgm:spPr/>
      <dgm:t>
        <a:bodyPr/>
        <a:lstStyle/>
        <a:p>
          <a:endParaRPr lang="en-IN" sz="1300"/>
        </a:p>
      </dgm:t>
    </dgm:pt>
    <dgm:pt modelId="{B1BDCB9A-49A0-4687-8A56-EE406A4EE86C}" type="sibTrans" cxnId="{809BA61B-F97B-4D83-B1AA-FD4F0F1A24F4}">
      <dgm:prSet/>
      <dgm:spPr/>
      <dgm:t>
        <a:bodyPr/>
        <a:lstStyle/>
        <a:p>
          <a:endParaRPr lang="en-IN" sz="1300"/>
        </a:p>
      </dgm:t>
    </dgm:pt>
    <dgm:pt modelId="{FAA1CA8C-A48C-425C-B437-31655E07BA44}">
      <dgm:prSet custT="1"/>
      <dgm:spPr/>
      <dgm:t>
        <a:bodyPr/>
        <a:lstStyle/>
        <a:p>
          <a:r>
            <a:rPr lang="en-US" sz="1300" b="1"/>
            <a:t>Borrower Profiles</a:t>
          </a:r>
          <a:r>
            <a:rPr lang="en-US" sz="1300"/>
            <a:t>:</a:t>
          </a:r>
          <a:endParaRPr lang="en-IN" sz="1300"/>
        </a:p>
      </dgm:t>
    </dgm:pt>
    <dgm:pt modelId="{C87475CF-0670-4CDA-9AA0-DDBCF3FC89FC}" type="parTrans" cxnId="{84AD2DE6-9E7E-4F13-B1A3-31BE06499A9D}">
      <dgm:prSet/>
      <dgm:spPr/>
      <dgm:t>
        <a:bodyPr/>
        <a:lstStyle/>
        <a:p>
          <a:endParaRPr lang="en-IN" sz="1300"/>
        </a:p>
      </dgm:t>
    </dgm:pt>
    <dgm:pt modelId="{E0360101-4283-4CC3-BB60-6ECBBD0A37B9}" type="sibTrans" cxnId="{84AD2DE6-9E7E-4F13-B1A3-31BE06499A9D}">
      <dgm:prSet/>
      <dgm:spPr/>
      <dgm:t>
        <a:bodyPr/>
        <a:lstStyle/>
        <a:p>
          <a:endParaRPr lang="en-IN" sz="1300"/>
        </a:p>
      </dgm:t>
    </dgm:pt>
    <dgm:pt modelId="{27901709-0AB9-44AA-9835-859B8D9052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Data Point</a:t>
          </a:r>
          <a:r>
            <a:rPr lang="en-US" sz="1200" dirty="0"/>
            <a:t>: Borrowers with over 10 years of employment make up 25% of the loan applications, showing higher approval rates and lower default risks.</a:t>
          </a:r>
          <a:endParaRPr lang="en-IN" sz="1200" dirty="0"/>
        </a:p>
      </dgm:t>
    </dgm:pt>
    <dgm:pt modelId="{8C6B8588-FE72-407B-907F-A86EA534DE6A}" type="parTrans" cxnId="{8DE28547-6576-4EDE-AB7E-0C2AF2FADEE0}">
      <dgm:prSet/>
      <dgm:spPr/>
      <dgm:t>
        <a:bodyPr/>
        <a:lstStyle/>
        <a:p>
          <a:endParaRPr lang="en-IN" sz="1300"/>
        </a:p>
      </dgm:t>
    </dgm:pt>
    <dgm:pt modelId="{A6C9CD10-3491-4CD0-9EAE-BAEBF841ABEA}" type="sibTrans" cxnId="{8DE28547-6576-4EDE-AB7E-0C2AF2FADEE0}">
      <dgm:prSet/>
      <dgm:spPr/>
      <dgm:t>
        <a:bodyPr/>
        <a:lstStyle/>
        <a:p>
          <a:endParaRPr lang="en-IN" sz="1300"/>
        </a:p>
      </dgm:t>
    </dgm:pt>
    <dgm:pt modelId="{96B4D2F7-1AD3-45FD-ABF3-EB4F09CA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Analyzing borrower profiles provides valuable insights into high-quality borrowers, guiding the development of targeted loan products and risk assessment models.</a:t>
          </a:r>
          <a:endParaRPr lang="en-IN" sz="1200" dirty="0"/>
        </a:p>
      </dgm:t>
    </dgm:pt>
    <dgm:pt modelId="{08032C78-0734-4362-B531-809B4F80EC88}" type="parTrans" cxnId="{7AE21665-5D47-4D42-8A42-598317B28964}">
      <dgm:prSet/>
      <dgm:spPr/>
      <dgm:t>
        <a:bodyPr/>
        <a:lstStyle/>
        <a:p>
          <a:endParaRPr lang="en-IN" sz="1300"/>
        </a:p>
      </dgm:t>
    </dgm:pt>
    <dgm:pt modelId="{174B9581-8558-46EC-94E4-A51C1B905405}" type="sibTrans" cxnId="{7AE21665-5D47-4D42-8A42-598317B28964}">
      <dgm:prSet/>
      <dgm:spPr/>
      <dgm:t>
        <a:bodyPr/>
        <a:lstStyle/>
        <a:p>
          <a:endParaRPr lang="en-IN" sz="1300"/>
        </a:p>
      </dgm:t>
    </dgm:pt>
    <dgm:pt modelId="{42ED7739-AEC6-4F7C-8064-2615753451CB}">
      <dgm:prSet custT="1"/>
      <dgm:spPr/>
      <dgm:t>
        <a:bodyPr/>
        <a:lstStyle/>
        <a:p>
          <a:r>
            <a:rPr lang="en-US" sz="1300" b="1"/>
            <a:t>Loan Purpose</a:t>
          </a:r>
          <a:r>
            <a:rPr lang="en-US" sz="1300"/>
            <a:t>:</a:t>
          </a:r>
          <a:endParaRPr lang="en-IN" sz="1300"/>
        </a:p>
      </dgm:t>
    </dgm:pt>
    <dgm:pt modelId="{732692BD-7C76-445F-A164-B4AB0E4AD16C}" type="parTrans" cxnId="{556CD942-14F7-4D62-A22D-2B2BA24BC876}">
      <dgm:prSet/>
      <dgm:spPr/>
      <dgm:t>
        <a:bodyPr/>
        <a:lstStyle/>
        <a:p>
          <a:endParaRPr lang="en-IN" sz="1300"/>
        </a:p>
      </dgm:t>
    </dgm:pt>
    <dgm:pt modelId="{FC262074-714D-42DA-A89A-9D262C94D3DC}" type="sibTrans" cxnId="{556CD942-14F7-4D62-A22D-2B2BA24BC876}">
      <dgm:prSet/>
      <dgm:spPr/>
      <dgm:t>
        <a:bodyPr/>
        <a:lstStyle/>
        <a:p>
          <a:endParaRPr lang="en-IN" sz="1300"/>
        </a:p>
      </dgm:t>
    </dgm:pt>
    <dgm:pt modelId="{108F9EA2-16C5-477F-90D7-DBDBEE515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Data Point</a:t>
          </a:r>
          <a:r>
            <a:rPr lang="en-US" sz="1200"/>
            <a:t>: Debt consolidation loans account for 40% of the portfolio, followed by credit card refinancing at 25%.</a:t>
          </a:r>
          <a:endParaRPr lang="en-IN" sz="1200"/>
        </a:p>
      </dgm:t>
    </dgm:pt>
    <dgm:pt modelId="{725276CF-1F22-4CBA-BE89-317751AC4223}" type="parTrans" cxnId="{289E5169-E830-4A7B-8AB8-1251A4254E68}">
      <dgm:prSet/>
      <dgm:spPr/>
      <dgm:t>
        <a:bodyPr/>
        <a:lstStyle/>
        <a:p>
          <a:endParaRPr lang="en-IN" sz="1300"/>
        </a:p>
      </dgm:t>
    </dgm:pt>
    <dgm:pt modelId="{5351F221-A4F2-4022-BE64-63303D6191CC}" type="sibTrans" cxnId="{289E5169-E830-4A7B-8AB8-1251A4254E68}">
      <dgm:prSet/>
      <dgm:spPr/>
      <dgm:t>
        <a:bodyPr/>
        <a:lstStyle/>
        <a:p>
          <a:endParaRPr lang="en-IN" sz="1300"/>
        </a:p>
      </dgm:t>
    </dgm:pt>
    <dgm:pt modelId="{FA019F7C-B3D3-46DB-AC7B-4A149EB0DB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Understanding the primary purposes for loans helps in tailoring loan products to meet borrower needs and preferences effectively.</a:t>
          </a:r>
          <a:endParaRPr lang="en-IN" sz="1200" dirty="0"/>
        </a:p>
      </dgm:t>
    </dgm:pt>
    <dgm:pt modelId="{5F1590A6-B76D-438C-B19D-F62A17A51F28}" type="parTrans" cxnId="{090AF9C7-F7F9-4A64-AB81-4DD956D67606}">
      <dgm:prSet/>
      <dgm:spPr/>
      <dgm:t>
        <a:bodyPr/>
        <a:lstStyle/>
        <a:p>
          <a:endParaRPr lang="en-IN" sz="1300"/>
        </a:p>
      </dgm:t>
    </dgm:pt>
    <dgm:pt modelId="{04E6588A-F64C-43BD-9EC2-CEEF29BE6D47}" type="sibTrans" cxnId="{090AF9C7-F7F9-4A64-AB81-4DD956D67606}">
      <dgm:prSet/>
      <dgm:spPr/>
      <dgm:t>
        <a:bodyPr/>
        <a:lstStyle/>
        <a:p>
          <a:endParaRPr lang="en-IN" sz="1300"/>
        </a:p>
      </dgm:t>
    </dgm:pt>
    <dgm:pt modelId="{4022E3EB-28C9-4A4F-B4B6-62C107E31289}" type="pres">
      <dgm:prSet presAssocID="{BFAE33DF-694A-4AD0-964E-069E8347C438}" presName="linear" presStyleCnt="0">
        <dgm:presLayoutVars>
          <dgm:animLvl val="lvl"/>
          <dgm:resizeHandles val="exact"/>
        </dgm:presLayoutVars>
      </dgm:prSet>
      <dgm:spPr/>
    </dgm:pt>
    <dgm:pt modelId="{0C2147F3-F1FA-45AE-9517-8FB3A1CBAFDB}" type="pres">
      <dgm:prSet presAssocID="{861EEAE6-6E56-4AD5-A073-92DAB3A6B3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BB9598-1819-41A5-B262-CBA5FF7F5003}" type="pres">
      <dgm:prSet presAssocID="{861EEAE6-6E56-4AD5-A073-92DAB3A6B3EA}" presName="childText" presStyleLbl="revTx" presStyleIdx="0" presStyleCnt="4">
        <dgm:presLayoutVars>
          <dgm:bulletEnabled val="1"/>
        </dgm:presLayoutVars>
      </dgm:prSet>
      <dgm:spPr/>
    </dgm:pt>
    <dgm:pt modelId="{03CBBDDE-A7DB-42BA-A57F-EE442764A05D}" type="pres">
      <dgm:prSet presAssocID="{AFB5A308-EA6B-4C6F-97FB-7DB8C85B5A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94C9B9-731D-4B77-A774-3260365C7477}" type="pres">
      <dgm:prSet presAssocID="{AFB5A308-EA6B-4C6F-97FB-7DB8C85B5A30}" presName="childText" presStyleLbl="revTx" presStyleIdx="1" presStyleCnt="4">
        <dgm:presLayoutVars>
          <dgm:bulletEnabled val="1"/>
        </dgm:presLayoutVars>
      </dgm:prSet>
      <dgm:spPr/>
    </dgm:pt>
    <dgm:pt modelId="{A4756150-7267-43E2-8AEB-7D4BB2EF3C87}" type="pres">
      <dgm:prSet presAssocID="{FAA1CA8C-A48C-425C-B437-31655E07BA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27A9D8-3342-4948-B972-6E8DC4FF2F01}" type="pres">
      <dgm:prSet presAssocID="{FAA1CA8C-A48C-425C-B437-31655E07BA44}" presName="childText" presStyleLbl="revTx" presStyleIdx="2" presStyleCnt="4">
        <dgm:presLayoutVars>
          <dgm:bulletEnabled val="1"/>
        </dgm:presLayoutVars>
      </dgm:prSet>
      <dgm:spPr/>
    </dgm:pt>
    <dgm:pt modelId="{DBFD2418-88CA-487C-B4AA-8C5BA9F298B9}" type="pres">
      <dgm:prSet presAssocID="{42ED7739-AEC6-4F7C-8064-2615753451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35DC36E-613C-4DD6-A781-F4A2AF098661}" type="pres">
      <dgm:prSet presAssocID="{42ED7739-AEC6-4F7C-8064-2615753451C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09BA61B-F97B-4D83-B1AA-FD4F0F1A24F4}" srcId="{AFB5A308-EA6B-4C6F-97FB-7DB8C85B5A30}" destId="{37E73646-0809-40CF-B49F-511ED693724A}" srcOrd="1" destOrd="0" parTransId="{3A99B841-6E40-4284-87E3-694A18482856}" sibTransId="{B1BDCB9A-49A0-4687-8A56-EE406A4EE86C}"/>
    <dgm:cxn modelId="{468C7B1C-89AA-415F-B5E5-425DAD8E5D9E}" srcId="{BFAE33DF-694A-4AD0-964E-069E8347C438}" destId="{861EEAE6-6E56-4AD5-A073-92DAB3A6B3EA}" srcOrd="0" destOrd="0" parTransId="{EF8E78CA-775D-4671-A2A6-324B27B6E0D8}" sibTransId="{0EFB7D7E-AD8E-4BAE-BB83-A35ED624D8A7}"/>
    <dgm:cxn modelId="{6CC35D32-BC40-4C4F-8C90-3107567DF625}" type="presOf" srcId="{FAA1CA8C-A48C-425C-B437-31655E07BA44}" destId="{A4756150-7267-43E2-8AEB-7D4BB2EF3C87}" srcOrd="0" destOrd="0" presId="urn:microsoft.com/office/officeart/2005/8/layout/vList2"/>
    <dgm:cxn modelId="{87447B3F-0E71-4BBD-982B-DF3E4801631E}" srcId="{861EEAE6-6E56-4AD5-A073-92DAB3A6B3EA}" destId="{C4AB0D32-A39E-4B45-82C4-23FFB7849B59}" srcOrd="1" destOrd="0" parTransId="{18BC9D98-BC5A-4DFE-8BF2-981C041C3114}" sibTransId="{94EC9E83-F754-448A-A8F0-D62BEA3DCF02}"/>
    <dgm:cxn modelId="{AF34975B-7D3A-4DCC-A1F2-B5B72C08F5B4}" type="presOf" srcId="{BFAE33DF-694A-4AD0-964E-069E8347C438}" destId="{4022E3EB-28C9-4A4F-B4B6-62C107E31289}" srcOrd="0" destOrd="0" presId="urn:microsoft.com/office/officeart/2005/8/layout/vList2"/>
    <dgm:cxn modelId="{556CD942-14F7-4D62-A22D-2B2BA24BC876}" srcId="{BFAE33DF-694A-4AD0-964E-069E8347C438}" destId="{42ED7739-AEC6-4F7C-8064-2615753451CB}" srcOrd="3" destOrd="0" parTransId="{732692BD-7C76-445F-A164-B4AB0E4AD16C}" sibTransId="{FC262074-714D-42DA-A89A-9D262C94D3DC}"/>
    <dgm:cxn modelId="{7AE21665-5D47-4D42-8A42-598317B28964}" srcId="{FAA1CA8C-A48C-425C-B437-31655E07BA44}" destId="{96B4D2F7-1AD3-45FD-ABF3-EB4F09CA0B7D}" srcOrd="1" destOrd="0" parTransId="{08032C78-0734-4362-B531-809B4F80EC88}" sibTransId="{174B9581-8558-46EC-94E4-A51C1B905405}"/>
    <dgm:cxn modelId="{8DE28547-6576-4EDE-AB7E-0C2AF2FADEE0}" srcId="{FAA1CA8C-A48C-425C-B437-31655E07BA44}" destId="{27901709-0AB9-44AA-9835-859B8D9052B6}" srcOrd="0" destOrd="0" parTransId="{8C6B8588-FE72-407B-907F-A86EA534DE6A}" sibTransId="{A6C9CD10-3491-4CD0-9EAE-BAEBF841ABEA}"/>
    <dgm:cxn modelId="{289E5169-E830-4A7B-8AB8-1251A4254E68}" srcId="{42ED7739-AEC6-4F7C-8064-2615753451CB}" destId="{108F9EA2-16C5-477F-90D7-DBDBEE51525D}" srcOrd="0" destOrd="0" parTransId="{725276CF-1F22-4CBA-BE89-317751AC4223}" sibTransId="{5351F221-A4F2-4022-BE64-63303D6191CC}"/>
    <dgm:cxn modelId="{1D41B349-E8B3-4B1F-9A21-0BF8923D78C6}" type="presOf" srcId="{96B4D2F7-1AD3-45FD-ABF3-EB4F09CA0B7D}" destId="{5A27A9D8-3342-4948-B972-6E8DC4FF2F01}" srcOrd="0" destOrd="1" presId="urn:microsoft.com/office/officeart/2005/8/layout/vList2"/>
    <dgm:cxn modelId="{BBD7DF4E-1B56-41ED-89CF-B7E8FE44F288}" type="presOf" srcId="{C4AB0D32-A39E-4B45-82C4-23FFB7849B59}" destId="{00BB9598-1819-41A5-B262-CBA5FF7F5003}" srcOrd="0" destOrd="1" presId="urn:microsoft.com/office/officeart/2005/8/layout/vList2"/>
    <dgm:cxn modelId="{92F3C37D-D174-418D-AC74-B1711791C20B}" srcId="{861EEAE6-6E56-4AD5-A073-92DAB3A6B3EA}" destId="{82D14C03-6F67-48A2-848C-025ED1F5AE85}" srcOrd="0" destOrd="0" parTransId="{F1812830-6F10-4E0F-AAC7-56591B4D0FA6}" sibTransId="{707D323A-69D9-4B88-9B0E-614D22AAA0CD}"/>
    <dgm:cxn modelId="{020B1B95-1404-4E89-AAA3-34A264995DB9}" srcId="{AFB5A308-EA6B-4C6F-97FB-7DB8C85B5A30}" destId="{6BEA3C50-BD84-4C41-8C0B-3B51EF1E94AF}" srcOrd="0" destOrd="0" parTransId="{04094B7C-7B06-4860-A507-8B3115F6461B}" sibTransId="{1841BFA8-C31C-4F13-A668-ADC25E8FF356}"/>
    <dgm:cxn modelId="{6FCC55A7-61F5-4446-A075-358FD740DF6D}" type="presOf" srcId="{82D14C03-6F67-48A2-848C-025ED1F5AE85}" destId="{00BB9598-1819-41A5-B262-CBA5FF7F5003}" srcOrd="0" destOrd="0" presId="urn:microsoft.com/office/officeart/2005/8/layout/vList2"/>
    <dgm:cxn modelId="{DE294BA8-DF6A-4460-85C8-485307B72A9A}" type="presOf" srcId="{FA019F7C-B3D3-46DB-AC7B-4A149EB0DBB8}" destId="{735DC36E-613C-4DD6-A781-F4A2AF098661}" srcOrd="0" destOrd="1" presId="urn:microsoft.com/office/officeart/2005/8/layout/vList2"/>
    <dgm:cxn modelId="{91D709A9-B050-49E5-A83C-17611B5C2296}" type="presOf" srcId="{6BEA3C50-BD84-4C41-8C0B-3B51EF1E94AF}" destId="{5694C9B9-731D-4B77-A774-3260365C7477}" srcOrd="0" destOrd="0" presId="urn:microsoft.com/office/officeart/2005/8/layout/vList2"/>
    <dgm:cxn modelId="{662380AC-127A-400A-A374-47DE5077A376}" type="presOf" srcId="{27901709-0AB9-44AA-9835-859B8D9052B6}" destId="{5A27A9D8-3342-4948-B972-6E8DC4FF2F01}" srcOrd="0" destOrd="0" presId="urn:microsoft.com/office/officeart/2005/8/layout/vList2"/>
    <dgm:cxn modelId="{6CE885AD-0A07-450D-8B23-365A70B06C05}" type="presOf" srcId="{861EEAE6-6E56-4AD5-A073-92DAB3A6B3EA}" destId="{0C2147F3-F1FA-45AE-9517-8FB3A1CBAFDB}" srcOrd="0" destOrd="0" presId="urn:microsoft.com/office/officeart/2005/8/layout/vList2"/>
    <dgm:cxn modelId="{288BF5C7-C7B8-46C2-9DD9-24DD2C5A3480}" type="presOf" srcId="{AFB5A308-EA6B-4C6F-97FB-7DB8C85B5A30}" destId="{03CBBDDE-A7DB-42BA-A57F-EE442764A05D}" srcOrd="0" destOrd="0" presId="urn:microsoft.com/office/officeart/2005/8/layout/vList2"/>
    <dgm:cxn modelId="{090AF9C7-F7F9-4A64-AB81-4DD956D67606}" srcId="{42ED7739-AEC6-4F7C-8064-2615753451CB}" destId="{FA019F7C-B3D3-46DB-AC7B-4A149EB0DBB8}" srcOrd="1" destOrd="0" parTransId="{5F1590A6-B76D-438C-B19D-F62A17A51F28}" sibTransId="{04E6588A-F64C-43BD-9EC2-CEEF29BE6D47}"/>
    <dgm:cxn modelId="{85BBA1CA-A0EC-4C87-80D6-976D5C4DA74C}" type="presOf" srcId="{37E73646-0809-40CF-B49F-511ED693724A}" destId="{5694C9B9-731D-4B77-A774-3260365C7477}" srcOrd="0" destOrd="1" presId="urn:microsoft.com/office/officeart/2005/8/layout/vList2"/>
    <dgm:cxn modelId="{38684AD2-1A8D-45AD-9991-22B80EFCC09E}" type="presOf" srcId="{108F9EA2-16C5-477F-90D7-DBDBEE51525D}" destId="{735DC36E-613C-4DD6-A781-F4A2AF098661}" srcOrd="0" destOrd="0" presId="urn:microsoft.com/office/officeart/2005/8/layout/vList2"/>
    <dgm:cxn modelId="{FF316DD6-19A6-4595-BD99-90A5C7571512}" srcId="{BFAE33DF-694A-4AD0-964E-069E8347C438}" destId="{AFB5A308-EA6B-4C6F-97FB-7DB8C85B5A30}" srcOrd="1" destOrd="0" parTransId="{A4B1898F-5EFF-44E3-A76F-966B74979070}" sibTransId="{CAA14739-4140-4CA7-8921-C144F7A273D6}"/>
    <dgm:cxn modelId="{84AD2DE6-9E7E-4F13-B1A3-31BE06499A9D}" srcId="{BFAE33DF-694A-4AD0-964E-069E8347C438}" destId="{FAA1CA8C-A48C-425C-B437-31655E07BA44}" srcOrd="2" destOrd="0" parTransId="{C87475CF-0670-4CDA-9AA0-DDBCF3FC89FC}" sibTransId="{E0360101-4283-4CC3-BB60-6ECBBD0A37B9}"/>
    <dgm:cxn modelId="{FA46F6F2-A82B-4735-B6C4-29195C6411B9}" type="presOf" srcId="{42ED7739-AEC6-4F7C-8064-2615753451CB}" destId="{DBFD2418-88CA-487C-B4AA-8C5BA9F298B9}" srcOrd="0" destOrd="0" presId="urn:microsoft.com/office/officeart/2005/8/layout/vList2"/>
    <dgm:cxn modelId="{B0DD2F37-4DFF-4078-9C2A-3D896F3470DF}" type="presParOf" srcId="{4022E3EB-28C9-4A4F-B4B6-62C107E31289}" destId="{0C2147F3-F1FA-45AE-9517-8FB3A1CBAFDB}" srcOrd="0" destOrd="0" presId="urn:microsoft.com/office/officeart/2005/8/layout/vList2"/>
    <dgm:cxn modelId="{4BB6B3CB-0537-4DD2-9186-4B1421400B04}" type="presParOf" srcId="{4022E3EB-28C9-4A4F-B4B6-62C107E31289}" destId="{00BB9598-1819-41A5-B262-CBA5FF7F5003}" srcOrd="1" destOrd="0" presId="urn:microsoft.com/office/officeart/2005/8/layout/vList2"/>
    <dgm:cxn modelId="{FAE03155-E497-4923-85E1-861F47551A85}" type="presParOf" srcId="{4022E3EB-28C9-4A4F-B4B6-62C107E31289}" destId="{03CBBDDE-A7DB-42BA-A57F-EE442764A05D}" srcOrd="2" destOrd="0" presId="urn:microsoft.com/office/officeart/2005/8/layout/vList2"/>
    <dgm:cxn modelId="{228FECF2-97CB-42F6-B4DA-92E2578312EE}" type="presParOf" srcId="{4022E3EB-28C9-4A4F-B4B6-62C107E31289}" destId="{5694C9B9-731D-4B77-A774-3260365C7477}" srcOrd="3" destOrd="0" presId="urn:microsoft.com/office/officeart/2005/8/layout/vList2"/>
    <dgm:cxn modelId="{EA92EBD4-4528-42CB-B5B2-66C5B2C23688}" type="presParOf" srcId="{4022E3EB-28C9-4A4F-B4B6-62C107E31289}" destId="{A4756150-7267-43E2-8AEB-7D4BB2EF3C87}" srcOrd="4" destOrd="0" presId="urn:microsoft.com/office/officeart/2005/8/layout/vList2"/>
    <dgm:cxn modelId="{253A199D-4710-4DD8-B1F9-8107117F11F3}" type="presParOf" srcId="{4022E3EB-28C9-4A4F-B4B6-62C107E31289}" destId="{5A27A9D8-3342-4948-B972-6E8DC4FF2F01}" srcOrd="5" destOrd="0" presId="urn:microsoft.com/office/officeart/2005/8/layout/vList2"/>
    <dgm:cxn modelId="{E5F9DF17-0559-4635-9980-191BE02D1361}" type="presParOf" srcId="{4022E3EB-28C9-4A4F-B4B6-62C107E31289}" destId="{DBFD2418-88CA-487C-B4AA-8C5BA9F298B9}" srcOrd="6" destOrd="0" presId="urn:microsoft.com/office/officeart/2005/8/layout/vList2"/>
    <dgm:cxn modelId="{491CEAC9-531A-4824-B28E-ADDBE43A633B}" type="presParOf" srcId="{4022E3EB-28C9-4A4F-B4B6-62C107E31289}" destId="{735DC36E-613C-4DD6-A781-F4A2AF09866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DA4A66-A97D-4EF2-8B38-F3C84D1581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71B0BD-72CF-4AEC-AEC1-542A899FCD32}">
      <dgm:prSet custT="1"/>
      <dgm:spPr/>
      <dgm:t>
        <a:bodyPr/>
        <a:lstStyle/>
        <a:p>
          <a:r>
            <a:rPr lang="en-US" sz="1300" b="1"/>
            <a:t>Enhanced Decision-Making:</a:t>
          </a:r>
          <a:endParaRPr lang="en-IN" sz="1300"/>
        </a:p>
      </dgm:t>
    </dgm:pt>
    <dgm:pt modelId="{9193AAB7-BB4F-4EBE-B7FB-FFA07F32E42D}" type="parTrans" cxnId="{366222F7-FD26-42DA-BDD4-75A62D7FF29E}">
      <dgm:prSet/>
      <dgm:spPr/>
      <dgm:t>
        <a:bodyPr/>
        <a:lstStyle/>
        <a:p>
          <a:endParaRPr lang="en-IN" sz="1300"/>
        </a:p>
      </dgm:t>
    </dgm:pt>
    <dgm:pt modelId="{3EDD7261-F7F9-41CF-A4A2-F9CC13073CA2}" type="sibTrans" cxnId="{366222F7-FD26-42DA-BDD4-75A62D7FF29E}">
      <dgm:prSet/>
      <dgm:spPr/>
      <dgm:t>
        <a:bodyPr/>
        <a:lstStyle/>
        <a:p>
          <a:endParaRPr lang="en-IN" sz="1300"/>
        </a:p>
      </dgm:t>
    </dgm:pt>
    <dgm:pt modelId="{A6665ABD-9337-4B41-93C8-C9BCFD76C6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analysis revealed a rise in total loan applications and total funded amounts, highlighting strong market demand.</a:t>
          </a:r>
          <a:endParaRPr lang="en-IN" sz="1200" dirty="0"/>
        </a:p>
      </dgm:t>
    </dgm:pt>
    <dgm:pt modelId="{FFEAA31E-2A4C-4C00-A5FC-8DE7CF3DC462}" type="parTrans" cxnId="{121EA2F2-B9B8-4CAD-800E-A6CB0EBBF63A}">
      <dgm:prSet/>
      <dgm:spPr/>
      <dgm:t>
        <a:bodyPr/>
        <a:lstStyle/>
        <a:p>
          <a:endParaRPr lang="en-IN" sz="1300"/>
        </a:p>
      </dgm:t>
    </dgm:pt>
    <dgm:pt modelId="{DE185705-38E5-413D-B50B-E3A855BEB10B}" type="sibTrans" cxnId="{121EA2F2-B9B8-4CAD-800E-A6CB0EBBF63A}">
      <dgm:prSet/>
      <dgm:spPr/>
      <dgm:t>
        <a:bodyPr/>
        <a:lstStyle/>
        <a:p>
          <a:endParaRPr lang="en-IN" sz="1300"/>
        </a:p>
      </dgm:t>
    </dgm:pt>
    <dgm:pt modelId="{D240A6DA-9DC9-43C4-842E-FF2D0AEE5C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These insights enable the bank to allocate resources more effectively, ensuring sufficient staffing and technological support during peak application periods.</a:t>
          </a:r>
          <a:endParaRPr lang="en-IN" sz="1200" dirty="0"/>
        </a:p>
      </dgm:t>
    </dgm:pt>
    <dgm:pt modelId="{133C04BD-7B16-44F6-96B6-04EA56453ED9}" type="parTrans" cxnId="{A6537C20-0776-4967-B52B-CA49A33C7A84}">
      <dgm:prSet/>
      <dgm:spPr/>
      <dgm:t>
        <a:bodyPr/>
        <a:lstStyle/>
        <a:p>
          <a:endParaRPr lang="en-IN" sz="1300"/>
        </a:p>
      </dgm:t>
    </dgm:pt>
    <dgm:pt modelId="{4D94B935-BD70-426B-9989-9925EB6842A1}" type="sibTrans" cxnId="{A6537C20-0776-4967-B52B-CA49A33C7A84}">
      <dgm:prSet/>
      <dgm:spPr/>
      <dgm:t>
        <a:bodyPr/>
        <a:lstStyle/>
        <a:p>
          <a:endParaRPr lang="en-IN" sz="1300"/>
        </a:p>
      </dgm:t>
    </dgm:pt>
    <dgm:pt modelId="{83B1C25A-37C9-46BE-A304-94DFAC5AC7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Implement advanced forecasting models to predict application surges and optimize resource allocation</a:t>
          </a:r>
          <a:r>
            <a:rPr lang="en-US" sz="1200" b="1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IN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3A3B203E-7316-488F-998A-507A6C5F8EA0}" type="parTrans" cxnId="{41FD7A7B-26E4-4786-8F02-E0DE073AE4BF}">
      <dgm:prSet/>
      <dgm:spPr/>
      <dgm:t>
        <a:bodyPr/>
        <a:lstStyle/>
        <a:p>
          <a:endParaRPr lang="en-IN" sz="1300"/>
        </a:p>
      </dgm:t>
    </dgm:pt>
    <dgm:pt modelId="{AE414A65-D60C-4B0B-A438-DB8FB2181C24}" type="sibTrans" cxnId="{41FD7A7B-26E4-4786-8F02-E0DE073AE4BF}">
      <dgm:prSet/>
      <dgm:spPr/>
      <dgm:t>
        <a:bodyPr/>
        <a:lstStyle/>
        <a:p>
          <a:endParaRPr lang="en-IN" sz="1300"/>
        </a:p>
      </dgm:t>
    </dgm:pt>
    <dgm:pt modelId="{B01471EC-D7D7-4C61-BD9A-19E1A90AC771}">
      <dgm:prSet custT="1"/>
      <dgm:spPr/>
      <dgm:t>
        <a:bodyPr/>
        <a:lstStyle/>
        <a:p>
          <a:r>
            <a:rPr lang="en-US" sz="1300" b="1"/>
            <a:t>Improved Risk Management:</a:t>
          </a:r>
          <a:endParaRPr lang="en-IN" sz="1300"/>
        </a:p>
      </dgm:t>
    </dgm:pt>
    <dgm:pt modelId="{E820C936-B101-48B6-885A-970899969FF1}" type="parTrans" cxnId="{350CF4F2-D433-45E5-8C5D-97F2F474D856}">
      <dgm:prSet/>
      <dgm:spPr/>
      <dgm:t>
        <a:bodyPr/>
        <a:lstStyle/>
        <a:p>
          <a:endParaRPr lang="en-IN" sz="1300"/>
        </a:p>
      </dgm:t>
    </dgm:pt>
    <dgm:pt modelId="{C0243EE8-B300-42B9-81C9-B21E657784EE}" type="sibTrans" cxnId="{350CF4F2-D433-45E5-8C5D-97F2F474D856}">
      <dgm:prSet/>
      <dgm:spPr/>
      <dgm:t>
        <a:bodyPr/>
        <a:lstStyle/>
        <a:p>
          <a:endParaRPr lang="en-IN" sz="1300"/>
        </a:p>
      </dgm:t>
    </dgm:pt>
    <dgm:pt modelId="{A1AE2B48-BE66-45C5-A819-7013CFCADD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Insight</a:t>
          </a:r>
          <a:r>
            <a:rPr lang="en-US" sz="1200" dirty="0"/>
            <a:t>: The average Debt-to-Income (DTI) ratio of 13.3% indicates a generally healthy borrower profile, but 10% of borrowers have DTIs above 20%, presenting higher risk.</a:t>
          </a:r>
          <a:endParaRPr lang="en-IN" sz="1200" dirty="0"/>
        </a:p>
      </dgm:t>
    </dgm:pt>
    <dgm:pt modelId="{D266FAD6-70AB-4034-BF4B-408C6FEF7AD5}" type="parTrans" cxnId="{8FDD6622-4EE1-4A70-9126-422FB20204D3}">
      <dgm:prSet/>
      <dgm:spPr/>
      <dgm:t>
        <a:bodyPr/>
        <a:lstStyle/>
        <a:p>
          <a:endParaRPr lang="en-IN" sz="1300"/>
        </a:p>
      </dgm:t>
    </dgm:pt>
    <dgm:pt modelId="{2D775FD4-2E5E-4F3D-831F-56D4846B2578}" type="sibTrans" cxnId="{8FDD6622-4EE1-4A70-9126-422FB20204D3}">
      <dgm:prSet/>
      <dgm:spPr/>
      <dgm:t>
        <a:bodyPr/>
        <a:lstStyle/>
        <a:p>
          <a:endParaRPr lang="en-IN" sz="1300"/>
        </a:p>
      </dgm:t>
    </dgm:pt>
    <dgm:pt modelId="{3D9A19B7-0604-4CBB-883A-4C5BD5A942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Identifying high-risk segments allows for targeted risk mitigation strategies, such as tailored credit policies and enhanced borrower monitoring.</a:t>
          </a:r>
          <a:endParaRPr lang="en-IN" sz="1200" dirty="0"/>
        </a:p>
      </dgm:t>
    </dgm:pt>
    <dgm:pt modelId="{B4350E78-4721-4603-B1A7-3C07A5237036}" type="parTrans" cxnId="{68756F8C-5240-4C01-81FD-690AD164534E}">
      <dgm:prSet/>
      <dgm:spPr/>
      <dgm:t>
        <a:bodyPr/>
        <a:lstStyle/>
        <a:p>
          <a:endParaRPr lang="en-IN" sz="1300"/>
        </a:p>
      </dgm:t>
    </dgm:pt>
    <dgm:pt modelId="{17D64509-3D29-49CA-93DC-8819D7700B2B}" type="sibTrans" cxnId="{68756F8C-5240-4C01-81FD-690AD164534E}">
      <dgm:prSet/>
      <dgm:spPr/>
      <dgm:t>
        <a:bodyPr/>
        <a:lstStyle/>
        <a:p>
          <a:endParaRPr lang="en-IN" sz="1300"/>
        </a:p>
      </dgm:t>
    </dgm:pt>
    <dgm:pt modelId="{C1E98ECD-7AD1-4C8E-8953-964F6F1408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Develop risk-adjusted pricing models to offer competitive rates to low-risk borrowers while adequately compensating for higher risks.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8583BE02-655F-4904-81A5-477C817AEEAC}" type="parTrans" cxnId="{676B4A08-9BFF-4DE7-A752-4AE5F59969DE}">
      <dgm:prSet/>
      <dgm:spPr/>
      <dgm:t>
        <a:bodyPr/>
        <a:lstStyle/>
        <a:p>
          <a:endParaRPr lang="en-IN" sz="1300"/>
        </a:p>
      </dgm:t>
    </dgm:pt>
    <dgm:pt modelId="{876F2993-2128-48FB-BEE0-79668FD885FB}" type="sibTrans" cxnId="{676B4A08-9BFF-4DE7-A752-4AE5F59969DE}">
      <dgm:prSet/>
      <dgm:spPr/>
      <dgm:t>
        <a:bodyPr/>
        <a:lstStyle/>
        <a:p>
          <a:endParaRPr lang="en-IN" sz="1300"/>
        </a:p>
      </dgm:t>
    </dgm:pt>
    <dgm:pt modelId="{1A56FFD1-B3BE-49EF-97DD-061DE0A8B220}">
      <dgm:prSet custT="1"/>
      <dgm:spPr/>
      <dgm:t>
        <a:bodyPr/>
        <a:lstStyle/>
        <a:p>
          <a:r>
            <a:rPr lang="en-US" sz="1300" b="1"/>
            <a:t>Portfolio Quality Monitoring:</a:t>
          </a:r>
          <a:endParaRPr lang="en-IN" sz="1300"/>
        </a:p>
      </dgm:t>
    </dgm:pt>
    <dgm:pt modelId="{64504B5B-5CDA-435D-BA9A-445A5DE68937}" type="parTrans" cxnId="{7A9A34B0-046E-448B-8922-75AD2BD74EB2}">
      <dgm:prSet/>
      <dgm:spPr/>
      <dgm:t>
        <a:bodyPr/>
        <a:lstStyle/>
        <a:p>
          <a:endParaRPr lang="en-IN" sz="1300"/>
        </a:p>
      </dgm:t>
    </dgm:pt>
    <dgm:pt modelId="{CACF32C8-97B1-4B3D-AEC0-92507724CB73}" type="sibTrans" cxnId="{7A9A34B0-046E-448B-8922-75AD2BD74EB2}">
      <dgm:prSet/>
      <dgm:spPr/>
      <dgm:t>
        <a:bodyPr/>
        <a:lstStyle/>
        <a:p>
          <a:endParaRPr lang="en-IN" sz="1300"/>
        </a:p>
      </dgm:t>
    </dgm:pt>
    <dgm:pt modelId="{C4A07958-4059-4AEE-954A-FE21CC5F4B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Insight</a:t>
          </a:r>
          <a:r>
            <a:rPr lang="en-US" sz="1200"/>
            <a:t>: Good loans constitute 86.2% of the portfolio, while bad loans account for 13.8%. Continuous monitoring is essential to maintain this balance.</a:t>
          </a:r>
          <a:endParaRPr lang="en-IN" sz="1200"/>
        </a:p>
      </dgm:t>
    </dgm:pt>
    <dgm:pt modelId="{03115877-E56D-4D97-A84C-0B34ED2BF5A9}" type="parTrans" cxnId="{D349A7D8-4012-4855-B286-3EF52CAA741E}">
      <dgm:prSet/>
      <dgm:spPr/>
      <dgm:t>
        <a:bodyPr/>
        <a:lstStyle/>
        <a:p>
          <a:endParaRPr lang="en-IN" sz="1300"/>
        </a:p>
      </dgm:t>
    </dgm:pt>
    <dgm:pt modelId="{8EF934F6-2D67-496D-8817-AA4F9AF9AA47}" type="sibTrans" cxnId="{D349A7D8-4012-4855-B286-3EF52CAA741E}">
      <dgm:prSet/>
      <dgm:spPr/>
      <dgm:t>
        <a:bodyPr/>
        <a:lstStyle/>
        <a:p>
          <a:endParaRPr lang="en-IN" sz="1300"/>
        </a:p>
      </dgm:t>
    </dgm:pt>
    <dgm:pt modelId="{256B529A-7C36-49D5-9335-93156F653C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Proactive management of bad loans, including early intervention and revised collection strategies, can help reduce default rates and improve portfolio quality.</a:t>
          </a:r>
          <a:endParaRPr lang="en-IN" sz="1200" dirty="0"/>
        </a:p>
      </dgm:t>
    </dgm:pt>
    <dgm:pt modelId="{459E9396-C8C5-435D-B2E6-9F5565339FE3}" type="parTrans" cxnId="{BEFA7C53-6E22-4990-A919-C92DC35B7B4F}">
      <dgm:prSet/>
      <dgm:spPr/>
      <dgm:t>
        <a:bodyPr/>
        <a:lstStyle/>
        <a:p>
          <a:endParaRPr lang="en-IN" sz="1300"/>
        </a:p>
      </dgm:t>
    </dgm:pt>
    <dgm:pt modelId="{A200EDDE-9F44-4435-AAD6-F3EFFF5769CF}" type="sibTrans" cxnId="{BEFA7C53-6E22-4990-A919-C92DC35B7B4F}">
      <dgm:prSet/>
      <dgm:spPr/>
      <dgm:t>
        <a:bodyPr/>
        <a:lstStyle/>
        <a:p>
          <a:endParaRPr lang="en-IN" sz="1300"/>
        </a:p>
      </dgm:t>
    </dgm:pt>
    <dgm:pt modelId="{1D9CCE26-3597-441D-AB90-E88C7EBBE4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: Implement rule based and machine learning models to predict potential defaults and take preemptive actions to mitigate risks.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7F81725C-3814-4B6A-92BF-45B49E4E5107}" type="parTrans" cxnId="{F268A9EF-ABEC-40A2-A166-73870521C0D6}">
      <dgm:prSet/>
      <dgm:spPr/>
      <dgm:t>
        <a:bodyPr/>
        <a:lstStyle/>
        <a:p>
          <a:endParaRPr lang="en-IN" sz="1300"/>
        </a:p>
      </dgm:t>
    </dgm:pt>
    <dgm:pt modelId="{D86D64F7-CD83-4A24-8B14-F40D745BAD35}" type="sibTrans" cxnId="{F268A9EF-ABEC-40A2-A166-73870521C0D6}">
      <dgm:prSet/>
      <dgm:spPr/>
      <dgm:t>
        <a:bodyPr/>
        <a:lstStyle/>
        <a:p>
          <a:endParaRPr lang="en-IN" sz="1300"/>
        </a:p>
      </dgm:t>
    </dgm:pt>
    <dgm:pt modelId="{948C5E96-DE32-4011-A312-4837162D5CEF}">
      <dgm:prSet custT="1"/>
      <dgm:spPr/>
      <dgm:t>
        <a:bodyPr/>
        <a:lstStyle/>
        <a:p>
          <a:r>
            <a:rPr lang="en-US" sz="1300" b="1"/>
            <a:t>Strategic Market Expansion:</a:t>
          </a:r>
          <a:endParaRPr lang="en-IN" sz="1300"/>
        </a:p>
      </dgm:t>
    </dgm:pt>
    <dgm:pt modelId="{3E184A91-7FBA-4760-9D83-3ACCF2E1F30D}" type="parTrans" cxnId="{93801CD3-E033-4874-8E84-BE757E489E07}">
      <dgm:prSet/>
      <dgm:spPr/>
      <dgm:t>
        <a:bodyPr/>
        <a:lstStyle/>
        <a:p>
          <a:endParaRPr lang="en-IN" sz="1300"/>
        </a:p>
      </dgm:t>
    </dgm:pt>
    <dgm:pt modelId="{48EBB242-7CC8-4E8C-A9F6-CEC3623A81CB}" type="sibTrans" cxnId="{93801CD3-E033-4874-8E84-BE757E489E07}">
      <dgm:prSet/>
      <dgm:spPr/>
      <dgm:t>
        <a:bodyPr/>
        <a:lstStyle/>
        <a:p>
          <a:endParaRPr lang="en-IN" sz="1300"/>
        </a:p>
      </dgm:t>
    </dgm:pt>
    <dgm:pt modelId="{5EC2E281-4B38-43F9-8233-FC387B3C9E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Insight</a:t>
          </a:r>
          <a:r>
            <a:rPr lang="en-US" sz="1200"/>
            <a:t>: Regions like California and Texas account for 35% of total applications, indicating strong market presence. Conversely, regions with lower activity offer potential growth opportunities.</a:t>
          </a:r>
          <a:endParaRPr lang="en-IN" sz="1200"/>
        </a:p>
      </dgm:t>
    </dgm:pt>
    <dgm:pt modelId="{8CCE86D9-EDAC-44D4-9101-99FE6031E475}" type="parTrans" cxnId="{772269BC-E80C-4C22-B56E-91BEEC73F95A}">
      <dgm:prSet/>
      <dgm:spPr/>
      <dgm:t>
        <a:bodyPr/>
        <a:lstStyle/>
        <a:p>
          <a:endParaRPr lang="en-IN" sz="1300"/>
        </a:p>
      </dgm:t>
    </dgm:pt>
    <dgm:pt modelId="{2B4C835D-16A0-414C-A326-087BD9BBFD9D}" type="sibTrans" cxnId="{772269BC-E80C-4C22-B56E-91BEEC73F95A}">
      <dgm:prSet/>
      <dgm:spPr/>
      <dgm:t>
        <a:bodyPr/>
        <a:lstStyle/>
        <a:p>
          <a:endParaRPr lang="en-IN" sz="1300"/>
        </a:p>
      </dgm:t>
    </dgm:pt>
    <dgm:pt modelId="{924C4469-F3C0-4085-BB48-9A95D1931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Expanding marketing efforts and product offerings in underrepresented regions can capture new customer segments and drive growth.</a:t>
          </a:r>
          <a:endParaRPr lang="en-IN" sz="1200" dirty="0"/>
        </a:p>
      </dgm:t>
    </dgm:pt>
    <dgm:pt modelId="{DFE03AB2-FBD7-4FFB-A70D-29D07BDB2709}" type="parTrans" cxnId="{023EF289-C685-4E9C-A550-AD444868CF5C}">
      <dgm:prSet/>
      <dgm:spPr/>
      <dgm:t>
        <a:bodyPr/>
        <a:lstStyle/>
        <a:p>
          <a:endParaRPr lang="en-IN" sz="1300"/>
        </a:p>
      </dgm:t>
    </dgm:pt>
    <dgm:pt modelId="{595D7124-9B92-4385-BEF8-B4D3691D8961}" type="sibTrans" cxnId="{023EF289-C685-4E9C-A550-AD444868CF5C}">
      <dgm:prSet/>
      <dgm:spPr/>
      <dgm:t>
        <a:bodyPr/>
        <a:lstStyle/>
        <a:p>
          <a:endParaRPr lang="en-IN" sz="1300"/>
        </a:p>
      </dgm:t>
    </dgm:pt>
    <dgm:pt modelId="{412A676A-97E2-4AFC-B2A3-1B65FB7C2F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Conduct regional market analysis to identify underserved areas and tailor marketing campaigns to local demographics.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19F985D6-BC5C-46ED-8560-C76DA45DDF24}" type="parTrans" cxnId="{A9E3096C-321F-4ED2-9D98-199414279C73}">
      <dgm:prSet/>
      <dgm:spPr/>
      <dgm:t>
        <a:bodyPr/>
        <a:lstStyle/>
        <a:p>
          <a:endParaRPr lang="en-IN" sz="1300"/>
        </a:p>
      </dgm:t>
    </dgm:pt>
    <dgm:pt modelId="{8FC1AF25-D7B1-43C3-A8E2-60B60A167DDA}" type="sibTrans" cxnId="{A9E3096C-321F-4ED2-9D98-199414279C73}">
      <dgm:prSet/>
      <dgm:spPr/>
      <dgm:t>
        <a:bodyPr/>
        <a:lstStyle/>
        <a:p>
          <a:endParaRPr lang="en-IN" sz="1300"/>
        </a:p>
      </dgm:t>
    </dgm:pt>
    <dgm:pt modelId="{A31BC741-4329-4A37-8760-EF7BE76DFA1C}">
      <dgm:prSet custT="1"/>
      <dgm:spPr/>
      <dgm:t>
        <a:bodyPr/>
        <a:lstStyle/>
        <a:p>
          <a:r>
            <a:rPr lang="en-US" sz="1300" b="1"/>
            <a:t>Product Development and Customization:</a:t>
          </a:r>
          <a:endParaRPr lang="en-IN" sz="1300"/>
        </a:p>
      </dgm:t>
    </dgm:pt>
    <dgm:pt modelId="{2B733402-6120-49CA-8AFC-A3A7C86FC431}" type="parTrans" cxnId="{B362C0EB-DF99-445F-9A98-83B02AFE5E7C}">
      <dgm:prSet/>
      <dgm:spPr/>
      <dgm:t>
        <a:bodyPr/>
        <a:lstStyle/>
        <a:p>
          <a:endParaRPr lang="en-IN" sz="1300"/>
        </a:p>
      </dgm:t>
    </dgm:pt>
    <dgm:pt modelId="{D874DD96-BC08-4302-81D4-426C1639E0AE}" type="sibTrans" cxnId="{B362C0EB-DF99-445F-9A98-83B02AFE5E7C}">
      <dgm:prSet/>
      <dgm:spPr/>
      <dgm:t>
        <a:bodyPr/>
        <a:lstStyle/>
        <a:p>
          <a:endParaRPr lang="en-IN" sz="1300"/>
        </a:p>
      </dgm:t>
    </dgm:pt>
    <dgm:pt modelId="{3457FAF8-3E92-4F7E-9848-13D549066B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Insight</a:t>
          </a:r>
          <a:r>
            <a:rPr lang="en-US" sz="1200"/>
            <a:t>: Debt consolidation and credit card refinancing loans make up 65% of the portfolio, indicating high demand for these products.</a:t>
          </a:r>
          <a:endParaRPr lang="en-IN" sz="1200"/>
        </a:p>
      </dgm:t>
    </dgm:pt>
    <dgm:pt modelId="{BB672EB9-1D0B-421D-9EED-E9233B650CE7}" type="parTrans" cxnId="{931343D6-B645-4357-AA7F-12E700B92ACE}">
      <dgm:prSet/>
      <dgm:spPr/>
      <dgm:t>
        <a:bodyPr/>
        <a:lstStyle/>
        <a:p>
          <a:endParaRPr lang="en-IN" sz="1300"/>
        </a:p>
      </dgm:t>
    </dgm:pt>
    <dgm:pt modelId="{481896D9-FABD-45B9-B68C-CD2AC5CA5BF5}" type="sibTrans" cxnId="{931343D6-B645-4357-AA7F-12E700B92ACE}">
      <dgm:prSet/>
      <dgm:spPr/>
      <dgm:t>
        <a:bodyPr/>
        <a:lstStyle/>
        <a:p>
          <a:endParaRPr lang="en-IN" sz="1300"/>
        </a:p>
      </dgm:t>
    </dgm:pt>
    <dgm:pt modelId="{F579CF45-AD8D-43E1-8E68-7E3157A9D5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Impact</a:t>
          </a:r>
          <a:r>
            <a:rPr lang="en-US" sz="1200" dirty="0"/>
            <a:t>: Understanding borrower needs allows the bank to develop customized loan products that cater to specific financial goals, enhancing customer satisfaction and loyalty.</a:t>
          </a:r>
          <a:endParaRPr lang="en-IN" sz="1200" dirty="0"/>
        </a:p>
      </dgm:t>
    </dgm:pt>
    <dgm:pt modelId="{B5F5A106-C44B-414E-85AC-2B1C49B7464D}" type="parTrans" cxnId="{F1D4A8CC-9F91-4368-80BC-E8E64431AB6F}">
      <dgm:prSet/>
      <dgm:spPr/>
      <dgm:t>
        <a:bodyPr/>
        <a:lstStyle/>
        <a:p>
          <a:endParaRPr lang="en-IN" sz="1300"/>
        </a:p>
      </dgm:t>
    </dgm:pt>
    <dgm:pt modelId="{40F3E14F-6C32-487A-B903-361623259E2E}" type="sibTrans" cxnId="{F1D4A8CC-9F91-4368-80BC-E8E64431AB6F}">
      <dgm:prSet/>
      <dgm:spPr/>
      <dgm:t>
        <a:bodyPr/>
        <a:lstStyle/>
        <a:p>
          <a:endParaRPr lang="en-IN" sz="1300"/>
        </a:p>
      </dgm:t>
    </dgm:pt>
    <dgm:pt modelId="{081241B3-1ED3-4618-8C0D-1A611965A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Suggestion</a:t>
          </a:r>
          <a:r>
            <a:rPr lang="en-US" sz="1200" dirty="0"/>
            <a:t>: </a:t>
          </a:r>
          <a:r>
            <a:rPr lang="en-US" sz="1200" b="1" dirty="0">
              <a:solidFill>
                <a:schemeClr val="accent2">
                  <a:lumMod val="75000"/>
                </a:schemeClr>
              </a:solidFill>
            </a:rPr>
            <a:t>Introduce new loan products based on borrower feedback and market trends to diversify the product portfolio and meet evolving customer needs.</a:t>
          </a:r>
          <a:endParaRPr lang="en-IN" sz="1200" b="1" dirty="0">
            <a:solidFill>
              <a:schemeClr val="accent2">
                <a:lumMod val="75000"/>
              </a:schemeClr>
            </a:solidFill>
          </a:endParaRPr>
        </a:p>
      </dgm:t>
    </dgm:pt>
    <dgm:pt modelId="{AC29EF6B-783C-4BF1-A7B8-F07E24040D34}" type="parTrans" cxnId="{2705C9A0-BBDE-4FF7-AB48-71E2AA73CBFB}">
      <dgm:prSet/>
      <dgm:spPr/>
      <dgm:t>
        <a:bodyPr/>
        <a:lstStyle/>
        <a:p>
          <a:endParaRPr lang="en-IN" sz="1300"/>
        </a:p>
      </dgm:t>
    </dgm:pt>
    <dgm:pt modelId="{3E7FC659-5E86-429D-B129-DD42741DDEC6}" type="sibTrans" cxnId="{2705C9A0-BBDE-4FF7-AB48-71E2AA73CBFB}">
      <dgm:prSet/>
      <dgm:spPr/>
      <dgm:t>
        <a:bodyPr/>
        <a:lstStyle/>
        <a:p>
          <a:endParaRPr lang="en-IN" sz="1300"/>
        </a:p>
      </dgm:t>
    </dgm:pt>
    <dgm:pt modelId="{A770FFAD-1614-40B6-9B3B-CED19B89A427}" type="pres">
      <dgm:prSet presAssocID="{10DA4A66-A97D-4EF2-8B38-F3C84D1581D5}" presName="linear" presStyleCnt="0">
        <dgm:presLayoutVars>
          <dgm:animLvl val="lvl"/>
          <dgm:resizeHandles val="exact"/>
        </dgm:presLayoutVars>
      </dgm:prSet>
      <dgm:spPr/>
    </dgm:pt>
    <dgm:pt modelId="{6B56E249-42C3-4186-B7F8-6E454D40AB2A}" type="pres">
      <dgm:prSet presAssocID="{9371B0BD-72CF-4AEC-AEC1-542A899FCD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A6928F-3E77-4D10-8102-7065C85108A5}" type="pres">
      <dgm:prSet presAssocID="{9371B0BD-72CF-4AEC-AEC1-542A899FCD32}" presName="childText" presStyleLbl="revTx" presStyleIdx="0" presStyleCnt="5">
        <dgm:presLayoutVars>
          <dgm:bulletEnabled val="1"/>
        </dgm:presLayoutVars>
      </dgm:prSet>
      <dgm:spPr/>
    </dgm:pt>
    <dgm:pt modelId="{39DF3FC8-AE43-48F8-AF8A-5AA547194FFB}" type="pres">
      <dgm:prSet presAssocID="{B01471EC-D7D7-4C61-BD9A-19E1A90AC7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7BD889-E9D0-45D6-8CC0-CC685F5B3F88}" type="pres">
      <dgm:prSet presAssocID="{B01471EC-D7D7-4C61-BD9A-19E1A90AC771}" presName="childText" presStyleLbl="revTx" presStyleIdx="1" presStyleCnt="5">
        <dgm:presLayoutVars>
          <dgm:bulletEnabled val="1"/>
        </dgm:presLayoutVars>
      </dgm:prSet>
      <dgm:spPr/>
    </dgm:pt>
    <dgm:pt modelId="{F013FC45-4AD5-41D9-A56B-66032DB36B57}" type="pres">
      <dgm:prSet presAssocID="{1A56FFD1-B3BE-49EF-97DD-061DE0A8B2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AE932B-3D19-4402-AFEB-18930AB82354}" type="pres">
      <dgm:prSet presAssocID="{1A56FFD1-B3BE-49EF-97DD-061DE0A8B220}" presName="childText" presStyleLbl="revTx" presStyleIdx="2" presStyleCnt="5">
        <dgm:presLayoutVars>
          <dgm:bulletEnabled val="1"/>
        </dgm:presLayoutVars>
      </dgm:prSet>
      <dgm:spPr/>
    </dgm:pt>
    <dgm:pt modelId="{13459D97-E6C5-4E8D-8A3D-2716F95EF3AF}" type="pres">
      <dgm:prSet presAssocID="{948C5E96-DE32-4011-A312-4837162D5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6F44D2-E119-4473-B030-EDC2363E677C}" type="pres">
      <dgm:prSet presAssocID="{948C5E96-DE32-4011-A312-4837162D5CEF}" presName="childText" presStyleLbl="revTx" presStyleIdx="3" presStyleCnt="5">
        <dgm:presLayoutVars>
          <dgm:bulletEnabled val="1"/>
        </dgm:presLayoutVars>
      </dgm:prSet>
      <dgm:spPr/>
    </dgm:pt>
    <dgm:pt modelId="{C167379C-1E2A-4A25-85F4-54531CA18B41}" type="pres">
      <dgm:prSet presAssocID="{A31BC741-4329-4A37-8760-EF7BE76DFA1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6B3DA44-9B03-45D9-AEDE-E7E21621D120}" type="pres">
      <dgm:prSet presAssocID="{A31BC741-4329-4A37-8760-EF7BE76DFA1C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B9FD2005-0E39-421E-AACA-D469CA02D9DF}" type="presOf" srcId="{081241B3-1ED3-4618-8C0D-1A611965AF7E}" destId="{46B3DA44-9B03-45D9-AEDE-E7E21621D120}" srcOrd="0" destOrd="2" presId="urn:microsoft.com/office/officeart/2005/8/layout/vList2"/>
    <dgm:cxn modelId="{676B4A08-9BFF-4DE7-A752-4AE5F59969DE}" srcId="{B01471EC-D7D7-4C61-BD9A-19E1A90AC771}" destId="{C1E98ECD-7AD1-4C8E-8953-964F6F14084D}" srcOrd="2" destOrd="0" parTransId="{8583BE02-655F-4904-81A5-477C817AEEAC}" sibTransId="{876F2993-2128-48FB-BEE0-79668FD885FB}"/>
    <dgm:cxn modelId="{F932420D-73E5-420A-AC93-A951361FC1B7}" type="presOf" srcId="{B01471EC-D7D7-4C61-BD9A-19E1A90AC771}" destId="{39DF3FC8-AE43-48F8-AF8A-5AA547194FFB}" srcOrd="0" destOrd="0" presId="urn:microsoft.com/office/officeart/2005/8/layout/vList2"/>
    <dgm:cxn modelId="{A6537C20-0776-4967-B52B-CA49A33C7A84}" srcId="{9371B0BD-72CF-4AEC-AEC1-542A899FCD32}" destId="{D240A6DA-9DC9-43C4-842E-FF2D0AEE5C2F}" srcOrd="1" destOrd="0" parTransId="{133C04BD-7B16-44F6-96B6-04EA56453ED9}" sibTransId="{4D94B935-BD70-426B-9989-9925EB6842A1}"/>
    <dgm:cxn modelId="{8FDD6622-4EE1-4A70-9126-422FB20204D3}" srcId="{B01471EC-D7D7-4C61-BD9A-19E1A90AC771}" destId="{A1AE2B48-BE66-45C5-A819-7013CFCADD5C}" srcOrd="0" destOrd="0" parTransId="{D266FAD6-70AB-4034-BF4B-408C6FEF7AD5}" sibTransId="{2D775FD4-2E5E-4F3D-831F-56D4846B2578}"/>
    <dgm:cxn modelId="{E7D2D539-A5FA-493B-8B02-4C0B13CD2DE8}" type="presOf" srcId="{3457FAF8-3E92-4F7E-9848-13D549066B41}" destId="{46B3DA44-9B03-45D9-AEDE-E7E21621D120}" srcOrd="0" destOrd="0" presId="urn:microsoft.com/office/officeart/2005/8/layout/vList2"/>
    <dgm:cxn modelId="{234E4E3A-3B2A-47FC-9080-CDCA7135F26C}" type="presOf" srcId="{924C4469-F3C0-4085-BB48-9A95D1931236}" destId="{806F44D2-E119-4473-B030-EDC2363E677C}" srcOrd="0" destOrd="1" presId="urn:microsoft.com/office/officeart/2005/8/layout/vList2"/>
    <dgm:cxn modelId="{B9AF295C-C20B-45A5-B5AF-17EDDFA640CF}" type="presOf" srcId="{C1E98ECD-7AD1-4C8E-8953-964F6F14084D}" destId="{D47BD889-E9D0-45D6-8CC0-CC685F5B3F88}" srcOrd="0" destOrd="2" presId="urn:microsoft.com/office/officeart/2005/8/layout/vList2"/>
    <dgm:cxn modelId="{83CCD95C-7ECC-40F5-88B0-6FF6D9A6371A}" type="presOf" srcId="{9371B0BD-72CF-4AEC-AEC1-542A899FCD32}" destId="{6B56E249-42C3-4186-B7F8-6E454D40AB2A}" srcOrd="0" destOrd="0" presId="urn:microsoft.com/office/officeart/2005/8/layout/vList2"/>
    <dgm:cxn modelId="{382B395D-A72D-4636-AC5F-301E603252CC}" type="presOf" srcId="{83B1C25A-37C9-46BE-A304-94DFAC5AC7B1}" destId="{BBA6928F-3E77-4D10-8102-7065C85108A5}" srcOrd="0" destOrd="2" presId="urn:microsoft.com/office/officeart/2005/8/layout/vList2"/>
    <dgm:cxn modelId="{0EABB86A-33BE-41F8-9B03-8719F2E34A3B}" type="presOf" srcId="{A1AE2B48-BE66-45C5-A819-7013CFCADD5C}" destId="{D47BD889-E9D0-45D6-8CC0-CC685F5B3F88}" srcOrd="0" destOrd="0" presId="urn:microsoft.com/office/officeart/2005/8/layout/vList2"/>
    <dgm:cxn modelId="{A9E3096C-321F-4ED2-9D98-199414279C73}" srcId="{948C5E96-DE32-4011-A312-4837162D5CEF}" destId="{412A676A-97E2-4AFC-B2A3-1B65FB7C2FD0}" srcOrd="2" destOrd="0" parTransId="{19F985D6-BC5C-46ED-8560-C76DA45DDF24}" sibTransId="{8FC1AF25-D7B1-43C3-A8E2-60B60A167DDA}"/>
    <dgm:cxn modelId="{0856E272-7A5C-46B6-BB0E-024930BD1FA5}" type="presOf" srcId="{1A56FFD1-B3BE-49EF-97DD-061DE0A8B220}" destId="{F013FC45-4AD5-41D9-A56B-66032DB36B57}" srcOrd="0" destOrd="0" presId="urn:microsoft.com/office/officeart/2005/8/layout/vList2"/>
    <dgm:cxn modelId="{BEFA7C53-6E22-4990-A919-C92DC35B7B4F}" srcId="{1A56FFD1-B3BE-49EF-97DD-061DE0A8B220}" destId="{256B529A-7C36-49D5-9335-93156F653CB6}" srcOrd="1" destOrd="0" parTransId="{459E9396-C8C5-435D-B2E6-9F5565339FE3}" sibTransId="{A200EDDE-9F44-4435-AAD6-F3EFFF5769CF}"/>
    <dgm:cxn modelId="{CC7EAA53-E1C0-4860-A90F-8C9804008AAB}" type="presOf" srcId="{412A676A-97E2-4AFC-B2A3-1B65FB7C2FD0}" destId="{806F44D2-E119-4473-B030-EDC2363E677C}" srcOrd="0" destOrd="2" presId="urn:microsoft.com/office/officeart/2005/8/layout/vList2"/>
    <dgm:cxn modelId="{41FD7A7B-26E4-4786-8F02-E0DE073AE4BF}" srcId="{9371B0BD-72CF-4AEC-AEC1-542A899FCD32}" destId="{83B1C25A-37C9-46BE-A304-94DFAC5AC7B1}" srcOrd="2" destOrd="0" parTransId="{3A3B203E-7316-488F-998A-507A6C5F8EA0}" sibTransId="{AE414A65-D60C-4B0B-A438-DB8FB2181C24}"/>
    <dgm:cxn modelId="{4F5A847E-81DF-4ABC-AB68-F2AAE8ACB188}" type="presOf" srcId="{F579CF45-AD8D-43E1-8E68-7E3157A9D59F}" destId="{46B3DA44-9B03-45D9-AEDE-E7E21621D120}" srcOrd="0" destOrd="1" presId="urn:microsoft.com/office/officeart/2005/8/layout/vList2"/>
    <dgm:cxn modelId="{023EF289-C685-4E9C-A550-AD444868CF5C}" srcId="{948C5E96-DE32-4011-A312-4837162D5CEF}" destId="{924C4469-F3C0-4085-BB48-9A95D1931236}" srcOrd="1" destOrd="0" parTransId="{DFE03AB2-FBD7-4FFB-A70D-29D07BDB2709}" sibTransId="{595D7124-9B92-4385-BEF8-B4D3691D8961}"/>
    <dgm:cxn modelId="{68756F8C-5240-4C01-81FD-690AD164534E}" srcId="{B01471EC-D7D7-4C61-BD9A-19E1A90AC771}" destId="{3D9A19B7-0604-4CBB-883A-4C5BD5A94284}" srcOrd="1" destOrd="0" parTransId="{B4350E78-4721-4603-B1A7-3C07A5237036}" sibTransId="{17D64509-3D29-49CA-93DC-8819D7700B2B}"/>
    <dgm:cxn modelId="{2705C9A0-BBDE-4FF7-AB48-71E2AA73CBFB}" srcId="{A31BC741-4329-4A37-8760-EF7BE76DFA1C}" destId="{081241B3-1ED3-4618-8C0D-1A611965AF7E}" srcOrd="2" destOrd="0" parTransId="{AC29EF6B-783C-4BF1-A7B8-F07E24040D34}" sibTransId="{3E7FC659-5E86-429D-B129-DD42741DDEC6}"/>
    <dgm:cxn modelId="{424766A9-454A-4694-8103-2E523CE05330}" type="presOf" srcId="{10DA4A66-A97D-4EF2-8B38-F3C84D1581D5}" destId="{A770FFAD-1614-40B6-9B3B-CED19B89A427}" srcOrd="0" destOrd="0" presId="urn:microsoft.com/office/officeart/2005/8/layout/vList2"/>
    <dgm:cxn modelId="{7A9A34B0-046E-448B-8922-75AD2BD74EB2}" srcId="{10DA4A66-A97D-4EF2-8B38-F3C84D1581D5}" destId="{1A56FFD1-B3BE-49EF-97DD-061DE0A8B220}" srcOrd="2" destOrd="0" parTransId="{64504B5B-5CDA-435D-BA9A-445A5DE68937}" sibTransId="{CACF32C8-97B1-4B3D-AEC0-92507724CB73}"/>
    <dgm:cxn modelId="{EAD5E9BA-F09A-47CE-A969-012BE45FFB36}" type="presOf" srcId="{1D9CCE26-3597-441D-AB90-E88C7EBBE476}" destId="{48AE932B-3D19-4402-AFEB-18930AB82354}" srcOrd="0" destOrd="2" presId="urn:microsoft.com/office/officeart/2005/8/layout/vList2"/>
    <dgm:cxn modelId="{772269BC-E80C-4C22-B56E-91BEEC73F95A}" srcId="{948C5E96-DE32-4011-A312-4837162D5CEF}" destId="{5EC2E281-4B38-43F9-8233-FC387B3C9E99}" srcOrd="0" destOrd="0" parTransId="{8CCE86D9-EDAC-44D4-9101-99FE6031E475}" sibTransId="{2B4C835D-16A0-414C-A326-087BD9BBFD9D}"/>
    <dgm:cxn modelId="{8CF90BC3-7A44-4477-B4ED-95A64B6D2FBF}" type="presOf" srcId="{A6665ABD-9337-4B41-93C8-C9BCFD76C60F}" destId="{BBA6928F-3E77-4D10-8102-7065C85108A5}" srcOrd="0" destOrd="0" presId="urn:microsoft.com/office/officeart/2005/8/layout/vList2"/>
    <dgm:cxn modelId="{F1D4A8CC-9F91-4368-80BC-E8E64431AB6F}" srcId="{A31BC741-4329-4A37-8760-EF7BE76DFA1C}" destId="{F579CF45-AD8D-43E1-8E68-7E3157A9D59F}" srcOrd="1" destOrd="0" parTransId="{B5F5A106-C44B-414E-85AC-2B1C49B7464D}" sibTransId="{40F3E14F-6C32-487A-B903-361623259E2E}"/>
    <dgm:cxn modelId="{7CC7D2CC-BCC9-49F6-9C13-439C945D5E70}" type="presOf" srcId="{5EC2E281-4B38-43F9-8233-FC387B3C9E99}" destId="{806F44D2-E119-4473-B030-EDC2363E677C}" srcOrd="0" destOrd="0" presId="urn:microsoft.com/office/officeart/2005/8/layout/vList2"/>
    <dgm:cxn modelId="{93801CD3-E033-4874-8E84-BE757E489E07}" srcId="{10DA4A66-A97D-4EF2-8B38-F3C84D1581D5}" destId="{948C5E96-DE32-4011-A312-4837162D5CEF}" srcOrd="3" destOrd="0" parTransId="{3E184A91-7FBA-4760-9D83-3ACCF2E1F30D}" sibTransId="{48EBB242-7CC8-4E8C-A9F6-CEC3623A81CB}"/>
    <dgm:cxn modelId="{931343D6-B645-4357-AA7F-12E700B92ACE}" srcId="{A31BC741-4329-4A37-8760-EF7BE76DFA1C}" destId="{3457FAF8-3E92-4F7E-9848-13D549066B41}" srcOrd="0" destOrd="0" parTransId="{BB672EB9-1D0B-421D-9EED-E9233B650CE7}" sibTransId="{481896D9-FABD-45B9-B68C-CD2AC5CA5BF5}"/>
    <dgm:cxn modelId="{4B1784D7-84C2-4C09-9111-7B744C2C8983}" type="presOf" srcId="{A31BC741-4329-4A37-8760-EF7BE76DFA1C}" destId="{C167379C-1E2A-4A25-85F4-54531CA18B41}" srcOrd="0" destOrd="0" presId="urn:microsoft.com/office/officeart/2005/8/layout/vList2"/>
    <dgm:cxn modelId="{D349A7D8-4012-4855-B286-3EF52CAA741E}" srcId="{1A56FFD1-B3BE-49EF-97DD-061DE0A8B220}" destId="{C4A07958-4059-4AEE-954A-FE21CC5F4BC8}" srcOrd="0" destOrd="0" parTransId="{03115877-E56D-4D97-A84C-0B34ED2BF5A9}" sibTransId="{8EF934F6-2D67-496D-8817-AA4F9AF9AA47}"/>
    <dgm:cxn modelId="{4E643CDA-3BDA-4963-B01B-DB88CA7777C0}" type="presOf" srcId="{D240A6DA-9DC9-43C4-842E-FF2D0AEE5C2F}" destId="{BBA6928F-3E77-4D10-8102-7065C85108A5}" srcOrd="0" destOrd="1" presId="urn:microsoft.com/office/officeart/2005/8/layout/vList2"/>
    <dgm:cxn modelId="{1E90D4E3-93CD-4547-BDAF-50AA71790F9F}" type="presOf" srcId="{256B529A-7C36-49D5-9335-93156F653CB6}" destId="{48AE932B-3D19-4402-AFEB-18930AB82354}" srcOrd="0" destOrd="1" presId="urn:microsoft.com/office/officeart/2005/8/layout/vList2"/>
    <dgm:cxn modelId="{B362C0EB-DF99-445F-9A98-83B02AFE5E7C}" srcId="{10DA4A66-A97D-4EF2-8B38-F3C84D1581D5}" destId="{A31BC741-4329-4A37-8760-EF7BE76DFA1C}" srcOrd="4" destOrd="0" parTransId="{2B733402-6120-49CA-8AFC-A3A7C86FC431}" sibTransId="{D874DD96-BC08-4302-81D4-426C1639E0AE}"/>
    <dgm:cxn modelId="{FBE2C7EE-8E98-4958-B074-51D220A035E0}" type="presOf" srcId="{C4A07958-4059-4AEE-954A-FE21CC5F4BC8}" destId="{48AE932B-3D19-4402-AFEB-18930AB82354}" srcOrd="0" destOrd="0" presId="urn:microsoft.com/office/officeart/2005/8/layout/vList2"/>
    <dgm:cxn modelId="{F268A9EF-ABEC-40A2-A166-73870521C0D6}" srcId="{1A56FFD1-B3BE-49EF-97DD-061DE0A8B220}" destId="{1D9CCE26-3597-441D-AB90-E88C7EBBE476}" srcOrd="2" destOrd="0" parTransId="{7F81725C-3814-4B6A-92BF-45B49E4E5107}" sibTransId="{D86D64F7-CD83-4A24-8B14-F40D745BAD35}"/>
    <dgm:cxn modelId="{121EA2F2-B9B8-4CAD-800E-A6CB0EBBF63A}" srcId="{9371B0BD-72CF-4AEC-AEC1-542A899FCD32}" destId="{A6665ABD-9337-4B41-93C8-C9BCFD76C60F}" srcOrd="0" destOrd="0" parTransId="{FFEAA31E-2A4C-4C00-A5FC-8DE7CF3DC462}" sibTransId="{DE185705-38E5-413D-B50B-E3A855BEB10B}"/>
    <dgm:cxn modelId="{350CF4F2-D433-45E5-8C5D-97F2F474D856}" srcId="{10DA4A66-A97D-4EF2-8B38-F3C84D1581D5}" destId="{B01471EC-D7D7-4C61-BD9A-19E1A90AC771}" srcOrd="1" destOrd="0" parTransId="{E820C936-B101-48B6-885A-970899969FF1}" sibTransId="{C0243EE8-B300-42B9-81C9-B21E657784EE}"/>
    <dgm:cxn modelId="{E74970F5-E76E-4832-9F40-5D4796AD579F}" type="presOf" srcId="{3D9A19B7-0604-4CBB-883A-4C5BD5A94284}" destId="{D47BD889-E9D0-45D6-8CC0-CC685F5B3F88}" srcOrd="0" destOrd="1" presId="urn:microsoft.com/office/officeart/2005/8/layout/vList2"/>
    <dgm:cxn modelId="{366222F7-FD26-42DA-BDD4-75A62D7FF29E}" srcId="{10DA4A66-A97D-4EF2-8B38-F3C84D1581D5}" destId="{9371B0BD-72CF-4AEC-AEC1-542A899FCD32}" srcOrd="0" destOrd="0" parTransId="{9193AAB7-BB4F-4EBE-B7FB-FFA07F32E42D}" sibTransId="{3EDD7261-F7F9-41CF-A4A2-F9CC13073CA2}"/>
    <dgm:cxn modelId="{6504C7FE-31A2-4A42-A989-B447DC9454D8}" type="presOf" srcId="{948C5E96-DE32-4011-A312-4837162D5CEF}" destId="{13459D97-E6C5-4E8D-8A3D-2716F95EF3AF}" srcOrd="0" destOrd="0" presId="urn:microsoft.com/office/officeart/2005/8/layout/vList2"/>
    <dgm:cxn modelId="{755CB21B-409E-42DC-A98B-DAC74D23278A}" type="presParOf" srcId="{A770FFAD-1614-40B6-9B3B-CED19B89A427}" destId="{6B56E249-42C3-4186-B7F8-6E454D40AB2A}" srcOrd="0" destOrd="0" presId="urn:microsoft.com/office/officeart/2005/8/layout/vList2"/>
    <dgm:cxn modelId="{2939F4D2-C6BE-401F-AE0A-BF8D798371A6}" type="presParOf" srcId="{A770FFAD-1614-40B6-9B3B-CED19B89A427}" destId="{BBA6928F-3E77-4D10-8102-7065C85108A5}" srcOrd="1" destOrd="0" presId="urn:microsoft.com/office/officeart/2005/8/layout/vList2"/>
    <dgm:cxn modelId="{CF1E69B9-20BA-40A1-A4FE-EF7A6CCEFDCE}" type="presParOf" srcId="{A770FFAD-1614-40B6-9B3B-CED19B89A427}" destId="{39DF3FC8-AE43-48F8-AF8A-5AA547194FFB}" srcOrd="2" destOrd="0" presId="urn:microsoft.com/office/officeart/2005/8/layout/vList2"/>
    <dgm:cxn modelId="{77443BE9-34C4-484B-BCF6-550A795EE25C}" type="presParOf" srcId="{A770FFAD-1614-40B6-9B3B-CED19B89A427}" destId="{D47BD889-E9D0-45D6-8CC0-CC685F5B3F88}" srcOrd="3" destOrd="0" presId="urn:microsoft.com/office/officeart/2005/8/layout/vList2"/>
    <dgm:cxn modelId="{5D80471C-764D-4AA1-84DE-A58FF84D3BFD}" type="presParOf" srcId="{A770FFAD-1614-40B6-9B3B-CED19B89A427}" destId="{F013FC45-4AD5-41D9-A56B-66032DB36B57}" srcOrd="4" destOrd="0" presId="urn:microsoft.com/office/officeart/2005/8/layout/vList2"/>
    <dgm:cxn modelId="{AD472A4B-C670-49EA-9258-A8EC67648A55}" type="presParOf" srcId="{A770FFAD-1614-40B6-9B3B-CED19B89A427}" destId="{48AE932B-3D19-4402-AFEB-18930AB82354}" srcOrd="5" destOrd="0" presId="urn:microsoft.com/office/officeart/2005/8/layout/vList2"/>
    <dgm:cxn modelId="{898383D5-FC04-44F6-ABF7-788AA3F71EF7}" type="presParOf" srcId="{A770FFAD-1614-40B6-9B3B-CED19B89A427}" destId="{13459D97-E6C5-4E8D-8A3D-2716F95EF3AF}" srcOrd="6" destOrd="0" presId="urn:microsoft.com/office/officeart/2005/8/layout/vList2"/>
    <dgm:cxn modelId="{794B6B64-26B5-40E1-B911-3C7390AB7761}" type="presParOf" srcId="{A770FFAD-1614-40B6-9B3B-CED19B89A427}" destId="{806F44D2-E119-4473-B030-EDC2363E677C}" srcOrd="7" destOrd="0" presId="urn:microsoft.com/office/officeart/2005/8/layout/vList2"/>
    <dgm:cxn modelId="{F8170F5E-79C4-4834-9938-178B265BEBBA}" type="presParOf" srcId="{A770FFAD-1614-40B6-9B3B-CED19B89A427}" destId="{C167379C-1E2A-4A25-85F4-54531CA18B41}" srcOrd="8" destOrd="0" presId="urn:microsoft.com/office/officeart/2005/8/layout/vList2"/>
    <dgm:cxn modelId="{6FB0AF8E-F94D-472E-B771-C721A73A0104}" type="presParOf" srcId="{A770FFAD-1614-40B6-9B3B-CED19B89A427}" destId="{46B3DA44-9B03-45D9-AEDE-E7E21621D12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E4072-6D74-44A7-8845-9E356EA1562E}">
      <dsp:nvSpPr>
        <dsp:cNvPr id="0" name=""/>
        <dsp:cNvSpPr/>
      </dsp:nvSpPr>
      <dsp:spPr>
        <a:xfrm>
          <a:off x="0" y="128623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Objective: </a:t>
          </a:r>
          <a:endParaRPr lang="en-IN" sz="1500" kern="1200"/>
        </a:p>
      </dsp:txBody>
      <dsp:txXfrm>
        <a:off x="29860" y="158483"/>
        <a:ext cx="11409614" cy="551964"/>
      </dsp:txXfrm>
    </dsp:sp>
    <dsp:sp modelId="{83C6EB11-33F0-48DD-864F-1CAE74139445}">
      <dsp:nvSpPr>
        <dsp:cNvPr id="0" name=""/>
        <dsp:cNvSpPr/>
      </dsp:nvSpPr>
      <dsp:spPr>
        <a:xfrm>
          <a:off x="0" y="740308"/>
          <a:ext cx="1146933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The primary objective of this project is to visualize bank loan data to derive actionable insights. By utilizing advanced data analysis and visualization techniques, this project aims to provide a clear understanding of the key metrics and trends in the lending process.</a:t>
          </a:r>
          <a:endParaRPr lang="en-IN" sz="1200" kern="1200" dirty="0"/>
        </a:p>
      </dsp:txBody>
      <dsp:txXfrm>
        <a:off x="0" y="740308"/>
        <a:ext cx="11469334" cy="380880"/>
      </dsp:txXfrm>
    </dsp:sp>
    <dsp:sp modelId="{6F724336-9E97-4D39-9044-C063D5419DFF}">
      <dsp:nvSpPr>
        <dsp:cNvPr id="0" name=""/>
        <dsp:cNvSpPr/>
      </dsp:nvSpPr>
      <dsp:spPr>
        <a:xfrm>
          <a:off x="0" y="1121188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Importance</a:t>
          </a:r>
          <a:r>
            <a:rPr lang="en-US" sz="1500" kern="1200" dirty="0"/>
            <a:t>: In the financial sector, understanding loan performance and borrower behavior is crucial for optimizing lending strategies and managing risk. This analysis helps financial institutions:</a:t>
          </a:r>
          <a:endParaRPr lang="en-IN" sz="1500" kern="1200" dirty="0"/>
        </a:p>
      </dsp:txBody>
      <dsp:txXfrm>
        <a:off x="29860" y="1151048"/>
        <a:ext cx="11409614" cy="551964"/>
      </dsp:txXfrm>
    </dsp:sp>
    <dsp:sp modelId="{94E9D8D7-C2DF-4FA9-A84F-D5F959EE3A36}">
      <dsp:nvSpPr>
        <dsp:cNvPr id="0" name=""/>
        <dsp:cNvSpPr/>
      </dsp:nvSpPr>
      <dsp:spPr>
        <a:xfrm>
          <a:off x="0" y="1732872"/>
          <a:ext cx="11469334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Monitor and improve their loan portfolios.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Identify trends and patterns in loan applications, disbursements, and repayments.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Assess the financial health of borrowers and make data-driven decisions.</a:t>
          </a:r>
          <a:endParaRPr lang="en-IN" sz="1200" kern="1200"/>
        </a:p>
      </dsp:txBody>
      <dsp:txXfrm>
        <a:off x="0" y="1732872"/>
        <a:ext cx="11469334" cy="629280"/>
      </dsp:txXfrm>
    </dsp:sp>
    <dsp:sp modelId="{001842B4-CE3A-47C5-A5D8-9CC54769219D}">
      <dsp:nvSpPr>
        <dsp:cNvPr id="0" name=""/>
        <dsp:cNvSpPr/>
      </dsp:nvSpPr>
      <dsp:spPr>
        <a:xfrm>
          <a:off x="0" y="2362152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Scope: </a:t>
          </a:r>
          <a:r>
            <a:rPr lang="en-US" sz="1500" kern="1200" dirty="0"/>
            <a:t>The scope of this project includes:</a:t>
          </a:r>
          <a:endParaRPr lang="en-IN" sz="1500" kern="1200" dirty="0"/>
        </a:p>
      </dsp:txBody>
      <dsp:txXfrm>
        <a:off x="29860" y="2392012"/>
        <a:ext cx="11409614" cy="551964"/>
      </dsp:txXfrm>
    </dsp:sp>
    <dsp:sp modelId="{7F9BB071-44BC-4461-AD24-B9E34947C9EB}">
      <dsp:nvSpPr>
        <dsp:cNvPr id="0" name=""/>
        <dsp:cNvSpPr/>
      </dsp:nvSpPr>
      <dsp:spPr>
        <a:xfrm>
          <a:off x="0" y="2973837"/>
          <a:ext cx="11469334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Comprehensive analysis of loan applications, funded amounts, and repayment patterns.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Visualization of key performance indicators (KPIs) such as total loan applications, total funded amount, total amount received, average interest rate, and average debt-to-income ratio (DTI).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Detailed examination of good loans versus bad loans and their respective metrics.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Development of interactive dashboards using Power BI to present the insights in a user-friendly manner.</a:t>
          </a:r>
          <a:endParaRPr lang="en-IN" sz="1200" kern="1200"/>
        </a:p>
      </dsp:txBody>
      <dsp:txXfrm>
        <a:off x="0" y="2973837"/>
        <a:ext cx="11469334" cy="993600"/>
      </dsp:txXfrm>
    </dsp:sp>
    <dsp:sp modelId="{933A0D1B-6316-46A1-8B26-374A1C56A8A6}">
      <dsp:nvSpPr>
        <dsp:cNvPr id="0" name=""/>
        <dsp:cNvSpPr/>
      </dsp:nvSpPr>
      <dsp:spPr>
        <a:xfrm>
          <a:off x="0" y="3967437"/>
          <a:ext cx="11469334" cy="61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Questions Addressed:</a:t>
          </a:r>
          <a:endParaRPr lang="en-IN" sz="1500" kern="1200"/>
        </a:p>
      </dsp:txBody>
      <dsp:txXfrm>
        <a:off x="29860" y="3997297"/>
        <a:ext cx="11409614" cy="551964"/>
      </dsp:txXfrm>
    </dsp:sp>
    <dsp:sp modelId="{CB80579D-A0C6-48A7-8C11-3F8120FB0EDF}">
      <dsp:nvSpPr>
        <dsp:cNvPr id="0" name=""/>
        <dsp:cNvSpPr/>
      </dsp:nvSpPr>
      <dsp:spPr>
        <a:xfrm>
          <a:off x="0" y="4579122"/>
          <a:ext cx="11469334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many loan applications were received and funded during the specified period?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What are the trends and patterns in loan data over time?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do borrower characteristics impact loan applications and disbursements?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What is the financial health of the borrowers, as indicated by the average DTI and interest rate?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By addressing these questions, this project aims to equip financial institutions with the tools and insights needed to make informed lending decisions and enhance their overall operational efficiency.</a:t>
          </a:r>
          <a:endParaRPr lang="en-IN" sz="1200" kern="1200"/>
        </a:p>
      </dsp:txBody>
      <dsp:txXfrm>
        <a:off x="0" y="4579122"/>
        <a:ext cx="11469334" cy="1225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5D5CC-57B1-4C34-AF8F-EBF23AB46894}">
      <dsp:nvSpPr>
        <dsp:cNvPr id="0" name=""/>
        <dsp:cNvSpPr/>
      </dsp:nvSpPr>
      <dsp:spPr>
        <a:xfrm>
          <a:off x="0" y="4586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Description:</a:t>
          </a:r>
          <a:endParaRPr lang="en-IN" sz="1100" kern="1200"/>
        </a:p>
      </dsp:txBody>
      <dsp:txXfrm>
        <a:off x="19191" y="65052"/>
        <a:ext cx="11457988" cy="354738"/>
      </dsp:txXfrm>
    </dsp:sp>
    <dsp:sp modelId="{370E56CE-6EB3-4556-AFD4-A86746F228ED}">
      <dsp:nvSpPr>
        <dsp:cNvPr id="0" name=""/>
        <dsp:cNvSpPr/>
      </dsp:nvSpPr>
      <dsp:spPr>
        <a:xfrm>
          <a:off x="0" y="438981"/>
          <a:ext cx="1149637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This project undertakes a comprehensive analysis of bank loan data to gain insights into loan applications, funded amounts, and repayment behaviors. By leveraging data visualization and analytics, the project aims to provide a clear understanding of the key metrics influencing loan performance.</a:t>
          </a:r>
          <a:endParaRPr lang="en-IN" sz="1100" kern="1200" dirty="0"/>
        </a:p>
      </dsp:txBody>
      <dsp:txXfrm>
        <a:off x="0" y="438981"/>
        <a:ext cx="11496370" cy="347760"/>
      </dsp:txXfrm>
    </dsp:sp>
    <dsp:sp modelId="{529881A2-CB1A-4C45-9F15-DD501AB503A7}">
      <dsp:nvSpPr>
        <dsp:cNvPr id="0" name=""/>
        <dsp:cNvSpPr/>
      </dsp:nvSpPr>
      <dsp:spPr>
        <a:xfrm>
          <a:off x="0" y="78674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Scope of Analysis: </a:t>
          </a:r>
          <a:r>
            <a:rPr lang="en-US" sz="1100" kern="1200"/>
            <a:t>The analysis encompasses various aspects of the loan data, including:</a:t>
          </a:r>
          <a:endParaRPr lang="en-IN" sz="1100" kern="1200"/>
        </a:p>
      </dsp:txBody>
      <dsp:txXfrm>
        <a:off x="19191" y="805932"/>
        <a:ext cx="11457988" cy="354738"/>
      </dsp:txXfrm>
    </dsp:sp>
    <dsp:sp modelId="{55259112-B213-40F6-8E4D-A89D9C9417CB}">
      <dsp:nvSpPr>
        <dsp:cNvPr id="0" name=""/>
        <dsp:cNvSpPr/>
      </dsp:nvSpPr>
      <dsp:spPr>
        <a:xfrm>
          <a:off x="0" y="1179861"/>
          <a:ext cx="11496370" cy="93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Loan Applications</a:t>
          </a:r>
          <a:r>
            <a:rPr lang="en-US" sz="1100" kern="1200" dirty="0"/>
            <a:t>: Tracking the total number of loan applications received over time.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Funded Amounts</a:t>
          </a:r>
          <a:r>
            <a:rPr lang="en-US" sz="1100" kern="1200"/>
            <a:t>: Assessing the total amount of funds disbursed as loans.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Repayment Patterns</a:t>
          </a:r>
          <a:r>
            <a:rPr lang="en-US" sz="1100" kern="1200" dirty="0"/>
            <a:t>: Evaluating the total amount received from borrowers and analyzing repayment behaviors.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Key Performance Indicators (KPIs)</a:t>
          </a:r>
          <a:r>
            <a:rPr lang="en-US" sz="1100" kern="1200" dirty="0"/>
            <a:t>: Monitoring critical metrics such as average interest rate and average debt-to-income ratio (DTI).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Loan Status Analysis</a:t>
          </a:r>
          <a:r>
            <a:rPr lang="en-US" sz="1100" kern="1200"/>
            <a:t>: Differentiating between good loans (fully paid and current) and bad loans (charged off) to understand their respective metrics.</a:t>
          </a:r>
          <a:endParaRPr lang="en-IN" sz="1100" kern="1200"/>
        </a:p>
      </dsp:txBody>
      <dsp:txXfrm>
        <a:off x="0" y="1179861"/>
        <a:ext cx="11496370" cy="934605"/>
      </dsp:txXfrm>
    </dsp:sp>
    <dsp:sp modelId="{3688DCA2-E21A-4437-ABBA-623EE9422F61}">
      <dsp:nvSpPr>
        <dsp:cNvPr id="0" name=""/>
        <dsp:cNvSpPr/>
      </dsp:nvSpPr>
      <dsp:spPr>
        <a:xfrm>
          <a:off x="0" y="2114466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Objectives: The primary objectives of this project are:</a:t>
          </a:r>
          <a:endParaRPr lang="en-IN" sz="1100" kern="1200"/>
        </a:p>
      </dsp:txBody>
      <dsp:txXfrm>
        <a:off x="19191" y="2133657"/>
        <a:ext cx="11457988" cy="354738"/>
      </dsp:txXfrm>
    </dsp:sp>
    <dsp:sp modelId="{3F26F919-68D4-45B5-B182-402BAA8DC177}">
      <dsp:nvSpPr>
        <dsp:cNvPr id="0" name=""/>
        <dsp:cNvSpPr/>
      </dsp:nvSpPr>
      <dsp:spPr>
        <a:xfrm>
          <a:off x="0" y="2507586"/>
          <a:ext cx="1149637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Data Analysis</a:t>
          </a:r>
          <a:r>
            <a:rPr lang="en-US" sz="1100" kern="1200" dirty="0"/>
            <a:t>: To perform a detailed analysis of the loan data to uncover trends and patterns.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KPI Monitoring</a:t>
          </a:r>
          <a:r>
            <a:rPr lang="en-US" sz="1100" kern="1200"/>
            <a:t>: To identify and track key performance indicators that impact loan performance.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Visualization</a:t>
          </a:r>
          <a:r>
            <a:rPr lang="en-US" sz="1100" kern="1200"/>
            <a:t>: To develop interactive dashboards that present the analysis results in an easily understandable format.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Insight Generation</a:t>
          </a:r>
          <a:r>
            <a:rPr lang="en-US" sz="1100" kern="1200" dirty="0"/>
            <a:t>: To provide actionable insights that can aid financial institutions in making informed decisions regarding their lending strategies.</a:t>
          </a:r>
          <a:endParaRPr lang="en-IN" sz="1100" kern="1200" dirty="0"/>
        </a:p>
      </dsp:txBody>
      <dsp:txXfrm>
        <a:off x="0" y="2507586"/>
        <a:ext cx="11496370" cy="760725"/>
      </dsp:txXfrm>
    </dsp:sp>
    <dsp:sp modelId="{7EE5E201-5E51-461E-B268-87901A92A317}">
      <dsp:nvSpPr>
        <dsp:cNvPr id="0" name=""/>
        <dsp:cNvSpPr/>
      </dsp:nvSpPr>
      <dsp:spPr>
        <a:xfrm>
          <a:off x="0" y="326831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Tools and Technologies:</a:t>
          </a:r>
          <a:endParaRPr lang="en-IN" sz="1100" kern="1200"/>
        </a:p>
      </dsp:txBody>
      <dsp:txXfrm>
        <a:off x="19191" y="3287502"/>
        <a:ext cx="11457988" cy="354738"/>
      </dsp:txXfrm>
    </dsp:sp>
    <dsp:sp modelId="{EFC7DA90-CA4D-4BE8-8E46-02EEBFC35A8C}">
      <dsp:nvSpPr>
        <dsp:cNvPr id="0" name=""/>
        <dsp:cNvSpPr/>
      </dsp:nvSpPr>
      <dsp:spPr>
        <a:xfrm>
          <a:off x="0" y="3661431"/>
          <a:ext cx="11496370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Data Storage and Management</a:t>
          </a:r>
          <a:r>
            <a:rPr lang="en-US" sz="1100" kern="1200"/>
            <a:t>: MySQL for data preprocessing and storage.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Data Analysis and Visualization</a:t>
          </a:r>
          <a:r>
            <a:rPr lang="en-US" sz="1100" kern="1200"/>
            <a:t>: Power BI for creating interactive dashboards and visualizations.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/>
            <a:t>Programming and Scripting</a:t>
          </a:r>
          <a:r>
            <a:rPr lang="en-US" sz="1100" kern="1200"/>
            <a:t>: SQL for data querying and preprocessing.</a:t>
          </a:r>
          <a:endParaRPr lang="en-IN" sz="1100" kern="1200"/>
        </a:p>
      </dsp:txBody>
      <dsp:txXfrm>
        <a:off x="0" y="3661431"/>
        <a:ext cx="11496370" cy="565110"/>
      </dsp:txXfrm>
    </dsp:sp>
    <dsp:sp modelId="{6DB00523-7556-45B7-9ABE-1D9B094F12B3}">
      <dsp:nvSpPr>
        <dsp:cNvPr id="0" name=""/>
        <dsp:cNvSpPr/>
      </dsp:nvSpPr>
      <dsp:spPr>
        <a:xfrm>
          <a:off x="0" y="4226541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 Questions Addressed:</a:t>
          </a:r>
          <a:endParaRPr lang="en-IN" sz="1100" kern="1200"/>
        </a:p>
      </dsp:txBody>
      <dsp:txXfrm>
        <a:off x="19191" y="4245732"/>
        <a:ext cx="11457988" cy="354738"/>
      </dsp:txXfrm>
    </dsp:sp>
    <dsp:sp modelId="{17712677-D485-4568-BEEF-A5B4B1D912A0}">
      <dsp:nvSpPr>
        <dsp:cNvPr id="0" name=""/>
        <dsp:cNvSpPr/>
      </dsp:nvSpPr>
      <dsp:spPr>
        <a:xfrm>
          <a:off x="0" y="4619661"/>
          <a:ext cx="1149637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How many loan applications were received and funded during the specified period?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What are the trends and patterns in loan applications and disbursements over time?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How do different borrower characteristics affect loan performance?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What is the overall health of the loan portfolio in terms of average interest rates and DTI ratios?</a:t>
          </a:r>
          <a:endParaRPr lang="en-IN" sz="1100" kern="1200"/>
        </a:p>
      </dsp:txBody>
      <dsp:txXfrm>
        <a:off x="0" y="4619661"/>
        <a:ext cx="11496370" cy="760725"/>
      </dsp:txXfrm>
    </dsp:sp>
    <dsp:sp modelId="{6864097F-6406-4E4F-B666-CC53B02DD913}">
      <dsp:nvSpPr>
        <dsp:cNvPr id="0" name=""/>
        <dsp:cNvSpPr/>
      </dsp:nvSpPr>
      <dsp:spPr>
        <a:xfrm>
          <a:off x="0" y="5380386"/>
          <a:ext cx="1149637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Expected Outcomes:</a:t>
          </a:r>
          <a:endParaRPr lang="en-IN" sz="1100" kern="1200"/>
        </a:p>
      </dsp:txBody>
      <dsp:txXfrm>
        <a:off x="19191" y="5399577"/>
        <a:ext cx="11457988" cy="354738"/>
      </dsp:txXfrm>
    </dsp:sp>
    <dsp:sp modelId="{C84FD965-FE5A-46F9-AB33-E26FF70F2440}">
      <dsp:nvSpPr>
        <dsp:cNvPr id="0" name=""/>
        <dsp:cNvSpPr/>
      </dsp:nvSpPr>
      <dsp:spPr>
        <a:xfrm>
          <a:off x="0" y="5773506"/>
          <a:ext cx="11496370" cy="3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1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A comprehensive set of interactive dashboards providing insights into loan applications, funded amounts, repayment patterns, and borrower behaviors.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Actionable insights that can help financial institutions optimize their loan portfolios and make data-driven decisions.</a:t>
          </a:r>
          <a:endParaRPr lang="en-IN" sz="1100" kern="1200"/>
        </a:p>
      </dsp:txBody>
      <dsp:txXfrm>
        <a:off x="0" y="5773506"/>
        <a:ext cx="11496370" cy="369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77B6-63B3-4E67-BA93-7EB4CB6CC9BD}">
      <dsp:nvSpPr>
        <dsp:cNvPr id="0" name=""/>
        <dsp:cNvSpPr/>
      </dsp:nvSpPr>
      <dsp:spPr>
        <a:xfrm>
          <a:off x="0" y="10311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Data Source:</a:t>
          </a:r>
          <a:endParaRPr lang="en-IN" sz="1400" kern="1200"/>
        </a:p>
      </dsp:txBody>
      <dsp:txXfrm>
        <a:off x="17905" y="28216"/>
        <a:ext cx="11310616" cy="330985"/>
      </dsp:txXfrm>
    </dsp:sp>
    <dsp:sp modelId="{2C8A1ABA-E832-446D-AAA2-5ED1359CDC76}">
      <dsp:nvSpPr>
        <dsp:cNvPr id="0" name=""/>
        <dsp:cNvSpPr/>
      </dsp:nvSpPr>
      <dsp:spPr>
        <a:xfrm>
          <a:off x="0" y="377106"/>
          <a:ext cx="11346426" cy="74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The dataset used for this analysis is a subset of Lending Club data, obtained from Hugging Face. This dataset provides comprehensive information on loan applications, funded amounts, borrower details, and repayment statuses.</a:t>
          </a:r>
          <a:endParaRPr lang="en-IN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 dirty="0"/>
            <a:t>Source</a:t>
          </a:r>
          <a:r>
            <a:rPr lang="en-US" sz="1400" b="0" i="0" kern="1200" baseline="0" dirty="0"/>
            <a:t>: </a:t>
          </a:r>
          <a:r>
            <a:rPr lang="en-US" sz="1400" b="0" i="0" kern="1200" baseline="0" dirty="0">
              <a:hlinkClick xmlns:r="http://schemas.openxmlformats.org/officeDocument/2006/relationships" r:id="rId1"/>
            </a:rPr>
            <a:t>Lending Club Dataset on Hugging Face</a:t>
          </a:r>
          <a:endParaRPr lang="en-IN" sz="1400" kern="1200" dirty="0"/>
        </a:p>
      </dsp:txBody>
      <dsp:txXfrm>
        <a:off x="0" y="377106"/>
        <a:ext cx="11346426" cy="747270"/>
      </dsp:txXfrm>
    </dsp:sp>
    <dsp:sp modelId="{3388A108-62E2-41FB-859F-4C226400A820}">
      <dsp:nvSpPr>
        <dsp:cNvPr id="0" name=""/>
        <dsp:cNvSpPr/>
      </dsp:nvSpPr>
      <dsp:spPr>
        <a:xfrm>
          <a:off x="0" y="1124376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Preprocessing Steps:</a:t>
          </a:r>
          <a:endParaRPr lang="en-IN" sz="1400" kern="1200"/>
        </a:p>
      </dsp:txBody>
      <dsp:txXfrm>
        <a:off x="17905" y="1142281"/>
        <a:ext cx="11310616" cy="330985"/>
      </dsp:txXfrm>
    </dsp:sp>
    <dsp:sp modelId="{BCA1BD54-BAA7-404A-A1ED-18A80BDB24E5}">
      <dsp:nvSpPr>
        <dsp:cNvPr id="0" name=""/>
        <dsp:cNvSpPr/>
      </dsp:nvSpPr>
      <dsp:spPr>
        <a:xfrm>
          <a:off x="0" y="1491171"/>
          <a:ext cx="11346426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Objective</a:t>
          </a:r>
          <a:r>
            <a:rPr lang="en-US" sz="1400" b="0" i="0" kern="1200" baseline="0"/>
            <a:t>: Ensure the data is clean and suitable for analysis by converting text-based date columns to date format.</a:t>
          </a:r>
          <a:endParaRPr lang="en-IN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Steps Taken</a:t>
          </a:r>
          <a:r>
            <a:rPr lang="en-US" sz="1400" b="0" i="0" kern="1200" baseline="0"/>
            <a:t>:</a:t>
          </a:r>
          <a:endParaRPr lang="en-IN" sz="1400" kern="120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Identified columns representing dates: issue_date, last_credit_pull_date, last_payment_date, next_payment_date.</a:t>
          </a:r>
          <a:endParaRPr lang="en-IN" sz="1400" kern="120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Changed the data types of these columns from text to date format to facilitate accurate analysis and visualization.</a:t>
          </a:r>
          <a:endParaRPr lang="en-IN" sz="1400" kern="1200"/>
        </a:p>
      </dsp:txBody>
      <dsp:txXfrm>
        <a:off x="0" y="1491171"/>
        <a:ext cx="11346426" cy="1042245"/>
      </dsp:txXfrm>
    </dsp:sp>
    <dsp:sp modelId="{9162B9A6-559D-41ED-8690-EEAEDDCC594D}">
      <dsp:nvSpPr>
        <dsp:cNvPr id="0" name=""/>
        <dsp:cNvSpPr/>
      </dsp:nvSpPr>
      <dsp:spPr>
        <a:xfrm>
          <a:off x="0" y="2533416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Tools Used:</a:t>
          </a:r>
          <a:endParaRPr lang="en-IN" sz="1400" kern="1200"/>
        </a:p>
      </dsp:txBody>
      <dsp:txXfrm>
        <a:off x="17905" y="2551321"/>
        <a:ext cx="11310616" cy="330985"/>
      </dsp:txXfrm>
    </dsp:sp>
    <dsp:sp modelId="{2356BE30-BA7E-43F3-895F-0EDD6A2E3C60}">
      <dsp:nvSpPr>
        <dsp:cNvPr id="0" name=""/>
        <dsp:cNvSpPr/>
      </dsp:nvSpPr>
      <dsp:spPr>
        <a:xfrm>
          <a:off x="0" y="2900211"/>
          <a:ext cx="11346426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Database Management</a:t>
          </a:r>
          <a:r>
            <a:rPr lang="en-US" sz="1400" b="0" i="0" kern="1200" baseline="0"/>
            <a:t>: MySQL for data preprocessing and storage.</a:t>
          </a:r>
          <a:endParaRPr lang="en-IN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/>
            <a:t>Script Used</a:t>
          </a:r>
          <a:r>
            <a:rPr lang="en-US" sz="1400" b="0" i="0" kern="1200" baseline="0"/>
            <a:t>: The SQL script used for preprocessing is available in the GitHub repository.</a:t>
          </a:r>
          <a:endParaRPr lang="en-IN" sz="1400" kern="1200"/>
        </a:p>
      </dsp:txBody>
      <dsp:txXfrm>
        <a:off x="0" y="2900211"/>
        <a:ext cx="11346426" cy="521122"/>
      </dsp:txXfrm>
    </dsp:sp>
    <dsp:sp modelId="{75472E36-BB7F-48FA-9B8D-46454ECE57E3}">
      <dsp:nvSpPr>
        <dsp:cNvPr id="0" name=""/>
        <dsp:cNvSpPr/>
      </dsp:nvSpPr>
      <dsp:spPr>
        <a:xfrm>
          <a:off x="0" y="3421333"/>
          <a:ext cx="11346426" cy="366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Preprocessing Script:</a:t>
          </a:r>
          <a:endParaRPr lang="en-IN" sz="1400" kern="1200"/>
        </a:p>
      </dsp:txBody>
      <dsp:txXfrm>
        <a:off x="17905" y="3439238"/>
        <a:ext cx="11310616" cy="330985"/>
      </dsp:txXfrm>
    </dsp:sp>
    <dsp:sp modelId="{510936A8-C86A-44AD-8450-2B93D5E7C337}">
      <dsp:nvSpPr>
        <dsp:cNvPr id="0" name=""/>
        <dsp:cNvSpPr/>
      </dsp:nvSpPr>
      <dsp:spPr>
        <a:xfrm>
          <a:off x="0" y="3788128"/>
          <a:ext cx="1134642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The script for changing the data types is available </a:t>
          </a:r>
          <a:r>
            <a:rPr lang="en-US" sz="1400" b="0" i="0" kern="1200" baseline="0" dirty="0">
              <a:hlinkClick xmlns:r="http://schemas.openxmlformats.org/officeDocument/2006/relationships" r:id="rId2"/>
            </a:rPr>
            <a:t>here</a:t>
          </a:r>
          <a:r>
            <a:rPr lang="en-US" sz="1400" b="0" i="0" kern="1200" baseline="0" dirty="0"/>
            <a:t>.</a:t>
          </a:r>
          <a:endParaRPr lang="en-IN" sz="1400" kern="1200" dirty="0"/>
        </a:p>
      </dsp:txBody>
      <dsp:txXfrm>
        <a:off x="0" y="3788128"/>
        <a:ext cx="11346426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39D71-7247-4CA8-99BC-AFF7079DD558}">
      <dsp:nvSpPr>
        <dsp:cNvPr id="0" name=""/>
        <dsp:cNvSpPr/>
      </dsp:nvSpPr>
      <dsp:spPr>
        <a:xfrm>
          <a:off x="0" y="3317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Total Loan Applications:</a:t>
          </a:r>
          <a:endParaRPr lang="en-IN" sz="1300" kern="1200" dirty="0"/>
        </a:p>
      </dsp:txBody>
      <dsp:txXfrm>
        <a:off x="15195" y="18512"/>
        <a:ext cx="11438943" cy="280886"/>
      </dsp:txXfrm>
    </dsp:sp>
    <dsp:sp modelId="{FCEEB88F-C2F5-4A44-9E2D-52C24F9BF25E}">
      <dsp:nvSpPr>
        <dsp:cNvPr id="0" name=""/>
        <dsp:cNvSpPr/>
      </dsp:nvSpPr>
      <dsp:spPr>
        <a:xfrm>
          <a:off x="0" y="314594"/>
          <a:ext cx="11469333" cy="81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total number of loan applications totaling 38600 applications indicates higher applications compared to previous year indicating strong market demands in recent times.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This trend highlights the growing demand for loan products, emphasizing the need for the bank to ensure sufficient resources to process and approve the increasing number of applications efficiently.</a:t>
          </a:r>
          <a:endParaRPr lang="en-IN" sz="1200" kern="1200" dirty="0"/>
        </a:p>
      </dsp:txBody>
      <dsp:txXfrm>
        <a:off x="0" y="314594"/>
        <a:ext cx="11469333" cy="815882"/>
      </dsp:txXfrm>
    </dsp:sp>
    <dsp:sp modelId="{3BD99175-2351-4311-B372-8D0FF121E456}">
      <dsp:nvSpPr>
        <dsp:cNvPr id="0" name=""/>
        <dsp:cNvSpPr/>
      </dsp:nvSpPr>
      <dsp:spPr>
        <a:xfrm>
          <a:off x="0" y="1130476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Total Funded Amount:</a:t>
          </a:r>
          <a:endParaRPr lang="en-IN" sz="1300" kern="1200"/>
        </a:p>
      </dsp:txBody>
      <dsp:txXfrm>
        <a:off x="15195" y="1145671"/>
        <a:ext cx="11438943" cy="280886"/>
      </dsp:txXfrm>
    </dsp:sp>
    <dsp:sp modelId="{D66B9100-237F-4E2A-8CA2-01150110601B}">
      <dsp:nvSpPr>
        <dsp:cNvPr id="0" name=""/>
        <dsp:cNvSpPr/>
      </dsp:nvSpPr>
      <dsp:spPr>
        <a:xfrm>
          <a:off x="0" y="1441753"/>
          <a:ext cx="11469333" cy="62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total funded amount reaching $435.8 million again indicates higher side compared to previous year indicating strong market demands in recent times.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This underscores the importance of targeted marketing and risk assessment strategies to optimize the bank’s lending portfolio, ensuring balanced growth across different loan types.</a:t>
          </a:r>
          <a:endParaRPr lang="en-IN" sz="1200" kern="1200" dirty="0"/>
        </a:p>
      </dsp:txBody>
      <dsp:txXfrm>
        <a:off x="0" y="1441753"/>
        <a:ext cx="11469333" cy="622110"/>
      </dsp:txXfrm>
    </dsp:sp>
    <dsp:sp modelId="{E5DA8797-1DEC-463D-8663-15BA19BB9475}">
      <dsp:nvSpPr>
        <dsp:cNvPr id="0" name=""/>
        <dsp:cNvSpPr/>
      </dsp:nvSpPr>
      <dsp:spPr>
        <a:xfrm>
          <a:off x="0" y="2072517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Total Amount Received:</a:t>
          </a:r>
          <a:endParaRPr lang="en-IN" sz="1300" kern="1200" dirty="0"/>
        </a:p>
      </dsp:txBody>
      <dsp:txXfrm>
        <a:off x="15195" y="2087712"/>
        <a:ext cx="11438943" cy="280886"/>
      </dsp:txXfrm>
    </dsp:sp>
    <dsp:sp modelId="{8AF78B6B-32DA-4DC3-91B7-90A8E469CC50}">
      <dsp:nvSpPr>
        <dsp:cNvPr id="0" name=""/>
        <dsp:cNvSpPr/>
      </dsp:nvSpPr>
      <dsp:spPr>
        <a:xfrm>
          <a:off x="0" y="2375140"/>
          <a:ext cx="11469333" cy="62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total amount received from borrowers stands at $473.1 million, reflecting effective repayment mechanisms. Monthly repayments have seen fluctuations, with a peak of $58.1 million in the last month.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Ensuring consistent cash flow from repayments is crucial for the bank’s financial health and liquidity management, enabling better forecasting and planning.</a:t>
          </a:r>
          <a:endParaRPr lang="en-IN" sz="1200" kern="1200" dirty="0"/>
        </a:p>
      </dsp:txBody>
      <dsp:txXfrm>
        <a:off x="0" y="2375140"/>
        <a:ext cx="11469333" cy="622110"/>
      </dsp:txXfrm>
    </dsp:sp>
    <dsp:sp modelId="{AEF3BD85-5E95-4D2D-90E0-C412D6C8BC1B}">
      <dsp:nvSpPr>
        <dsp:cNvPr id="0" name=""/>
        <dsp:cNvSpPr/>
      </dsp:nvSpPr>
      <dsp:spPr>
        <a:xfrm>
          <a:off x="0" y="2997250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Average Interest Rate:</a:t>
          </a:r>
          <a:endParaRPr lang="en-IN" sz="1300" kern="1200"/>
        </a:p>
      </dsp:txBody>
      <dsp:txXfrm>
        <a:off x="15195" y="3012445"/>
        <a:ext cx="11438943" cy="280886"/>
      </dsp:txXfrm>
    </dsp:sp>
    <dsp:sp modelId="{465DB580-8489-48AC-B24C-CC63BE7091F8}">
      <dsp:nvSpPr>
        <dsp:cNvPr id="0" name=""/>
        <dsp:cNvSpPr/>
      </dsp:nvSpPr>
      <dsp:spPr>
        <a:xfrm>
          <a:off x="0" y="3308527"/>
          <a:ext cx="11469333" cy="43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average interest rate has remained stable at 12.0%, with minor monthly variations. The highest average rate observed was 13.5%, and the lowest was 11.5%.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Continuous monitoring of interest rates is essential to remain competitive and align with market conditions, ensuring predictable revenue streams.</a:t>
          </a:r>
          <a:endParaRPr lang="en-IN" sz="1200" kern="1200" dirty="0"/>
        </a:p>
      </dsp:txBody>
      <dsp:txXfrm>
        <a:off x="0" y="3308527"/>
        <a:ext cx="11469333" cy="438536"/>
      </dsp:txXfrm>
    </dsp:sp>
    <dsp:sp modelId="{DC0482CA-D1F7-4911-BACA-F25480716309}">
      <dsp:nvSpPr>
        <dsp:cNvPr id="0" name=""/>
        <dsp:cNvSpPr/>
      </dsp:nvSpPr>
      <dsp:spPr>
        <a:xfrm>
          <a:off x="0" y="3747064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Average Debt-to-Income Ratio (DTI):</a:t>
          </a:r>
          <a:endParaRPr lang="en-IN" sz="1300" kern="1200"/>
        </a:p>
      </dsp:txBody>
      <dsp:txXfrm>
        <a:off x="15195" y="3762259"/>
        <a:ext cx="11438943" cy="280886"/>
      </dsp:txXfrm>
    </dsp:sp>
    <dsp:sp modelId="{2D994C80-AB1F-4B58-9F9E-6D3B10F4EEC7}">
      <dsp:nvSpPr>
        <dsp:cNvPr id="0" name=""/>
        <dsp:cNvSpPr/>
      </dsp:nvSpPr>
      <dsp:spPr>
        <a:xfrm>
          <a:off x="0" y="4058340"/>
          <a:ext cx="11469333" cy="81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average DTI ratio is 13.3%, indicating borrowers generally maintain a healthy balance between debt and income. However, borrowers with DTIs above 20% present higher risk, accounting for 10% of the portfolio.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The bank should focus on borrowers with higher DTI ratios to mitigate default risks and ensure sustainable lending practices, potentially adjusting credit policies to manage risk better.</a:t>
          </a:r>
          <a:endParaRPr lang="en-IN" sz="1200" kern="1200" dirty="0"/>
        </a:p>
      </dsp:txBody>
      <dsp:txXfrm>
        <a:off x="0" y="4058340"/>
        <a:ext cx="11469333" cy="815882"/>
      </dsp:txXfrm>
    </dsp:sp>
    <dsp:sp modelId="{A8E2C5B2-7DD6-4F9E-BC5D-D815BA435985}">
      <dsp:nvSpPr>
        <dsp:cNvPr id="0" name=""/>
        <dsp:cNvSpPr/>
      </dsp:nvSpPr>
      <dsp:spPr>
        <a:xfrm>
          <a:off x="0" y="4874223"/>
          <a:ext cx="11469333" cy="3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Good Loan vs. Bad Loan Analysis:</a:t>
          </a:r>
          <a:endParaRPr lang="en-IN" sz="1300" kern="1200"/>
        </a:p>
      </dsp:txBody>
      <dsp:txXfrm>
        <a:off x="15195" y="4889418"/>
        <a:ext cx="11438943" cy="280886"/>
      </dsp:txXfrm>
    </dsp:sp>
    <dsp:sp modelId="{33EF210A-159A-4776-B3F2-3018B68EEBD9}">
      <dsp:nvSpPr>
        <dsp:cNvPr id="0" name=""/>
        <dsp:cNvSpPr/>
      </dsp:nvSpPr>
      <dsp:spPr>
        <a:xfrm>
          <a:off x="0" y="5185499"/>
          <a:ext cx="11469333" cy="81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Good loans (fully paid or current) constitute 86.2% of the portfolio, while bad loans (charged off) make up 13.8%. Specifically, there are 33,200 good loans and 5,300 bad loans.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Continuous monitoring and proactive management of bad loans are necessary to maintain portfolio quality and minimize losses, potentially through enhanced collection strategies or revised lending criteria.</a:t>
          </a:r>
          <a:endParaRPr lang="en-IN" sz="1200" kern="1200" dirty="0"/>
        </a:p>
      </dsp:txBody>
      <dsp:txXfrm>
        <a:off x="0" y="5185499"/>
        <a:ext cx="11469333" cy="815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147F3-F1FA-45AE-9517-8FB3A1CBAFDB}">
      <dsp:nvSpPr>
        <dsp:cNvPr id="0" name=""/>
        <dsp:cNvSpPr/>
      </dsp:nvSpPr>
      <dsp:spPr>
        <a:xfrm>
          <a:off x="0" y="3481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Trend Analysis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59493"/>
        <a:ext cx="11419986" cy="456092"/>
      </dsp:txXfrm>
    </dsp:sp>
    <dsp:sp modelId="{00BB9598-1819-41A5-B262-CBA5FF7F5003}">
      <dsp:nvSpPr>
        <dsp:cNvPr id="0" name=""/>
        <dsp:cNvSpPr/>
      </dsp:nvSpPr>
      <dsp:spPr>
        <a:xfrm>
          <a:off x="0" y="54025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Data Point</a:t>
          </a:r>
          <a:r>
            <a:rPr lang="en-US" sz="1200" kern="1200" dirty="0"/>
            <a:t>: Monthly loan applications peaked in May with 4,300 applications and were lowest in February with 2,300 applications.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Understanding these seasonal trends can help in planning resource allocation and marketing efforts to maximize loan approvals during peak periods.</a:t>
          </a:r>
          <a:endParaRPr lang="en-IN" sz="1200" kern="1200" dirty="0"/>
        </a:p>
      </dsp:txBody>
      <dsp:txXfrm>
        <a:off x="0" y="540259"/>
        <a:ext cx="11469334" cy="447120"/>
      </dsp:txXfrm>
    </dsp:sp>
    <dsp:sp modelId="{03CBBDDE-A7DB-42BA-A57F-EE442764A05D}">
      <dsp:nvSpPr>
        <dsp:cNvPr id="0" name=""/>
        <dsp:cNvSpPr/>
      </dsp:nvSpPr>
      <dsp:spPr>
        <a:xfrm>
          <a:off x="0" y="98737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Regional Analysis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1012053"/>
        <a:ext cx="11419986" cy="456092"/>
      </dsp:txXfrm>
    </dsp:sp>
    <dsp:sp modelId="{5694C9B9-731D-4B77-A774-3260365C7477}">
      <dsp:nvSpPr>
        <dsp:cNvPr id="0" name=""/>
        <dsp:cNvSpPr/>
      </dsp:nvSpPr>
      <dsp:spPr>
        <a:xfrm>
          <a:off x="0" y="149281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Data Point</a:t>
          </a:r>
          <a:r>
            <a:rPr lang="en-US" sz="1200" kern="1200" dirty="0"/>
            <a:t>: States like California and Texas showed the highest loan activity, accounting for 20% and 15% of total applications, respectively.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High loan activity regions indicate strong market presence and demand, while regions with lower activity may present opportunities for market expansion.</a:t>
          </a:r>
          <a:endParaRPr lang="en-IN" sz="1200" kern="1200" dirty="0"/>
        </a:p>
      </dsp:txBody>
      <dsp:txXfrm>
        <a:off x="0" y="1492819"/>
        <a:ext cx="11469334" cy="447120"/>
      </dsp:txXfrm>
    </dsp:sp>
    <dsp:sp modelId="{A4756150-7267-43E2-8AEB-7D4BB2EF3C87}">
      <dsp:nvSpPr>
        <dsp:cNvPr id="0" name=""/>
        <dsp:cNvSpPr/>
      </dsp:nvSpPr>
      <dsp:spPr>
        <a:xfrm>
          <a:off x="0" y="193993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Borrower Profiles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1964613"/>
        <a:ext cx="11419986" cy="456092"/>
      </dsp:txXfrm>
    </dsp:sp>
    <dsp:sp modelId="{5A27A9D8-3342-4948-B972-6E8DC4FF2F01}">
      <dsp:nvSpPr>
        <dsp:cNvPr id="0" name=""/>
        <dsp:cNvSpPr/>
      </dsp:nvSpPr>
      <dsp:spPr>
        <a:xfrm>
          <a:off x="0" y="244537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Data Point</a:t>
          </a:r>
          <a:r>
            <a:rPr lang="en-US" sz="1200" kern="1200" dirty="0"/>
            <a:t>: Borrowers with over 10 years of employment make up 25% of the loan applications, showing higher approval rates and lower default risks.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Analyzing borrower profiles provides valuable insights into high-quality borrowers, guiding the development of targeted loan products and risk assessment models.</a:t>
          </a:r>
          <a:endParaRPr lang="en-IN" sz="1200" kern="1200" dirty="0"/>
        </a:p>
      </dsp:txBody>
      <dsp:txXfrm>
        <a:off x="0" y="2445379"/>
        <a:ext cx="11469334" cy="447120"/>
      </dsp:txXfrm>
    </dsp:sp>
    <dsp:sp modelId="{DBFD2418-88CA-487C-B4AA-8C5BA9F298B9}">
      <dsp:nvSpPr>
        <dsp:cNvPr id="0" name=""/>
        <dsp:cNvSpPr/>
      </dsp:nvSpPr>
      <dsp:spPr>
        <a:xfrm>
          <a:off x="0" y="2892499"/>
          <a:ext cx="1146933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Loan Purpose</a:t>
          </a:r>
          <a:r>
            <a:rPr lang="en-US" sz="1300" kern="1200"/>
            <a:t>:</a:t>
          </a:r>
          <a:endParaRPr lang="en-IN" sz="1300" kern="1200"/>
        </a:p>
      </dsp:txBody>
      <dsp:txXfrm>
        <a:off x="24674" y="2917173"/>
        <a:ext cx="11419986" cy="456092"/>
      </dsp:txXfrm>
    </dsp:sp>
    <dsp:sp modelId="{735DC36E-613C-4DD6-A781-F4A2AF098661}">
      <dsp:nvSpPr>
        <dsp:cNvPr id="0" name=""/>
        <dsp:cNvSpPr/>
      </dsp:nvSpPr>
      <dsp:spPr>
        <a:xfrm>
          <a:off x="0" y="3397939"/>
          <a:ext cx="114693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Data Point</a:t>
          </a:r>
          <a:r>
            <a:rPr lang="en-US" sz="1200" kern="1200"/>
            <a:t>: Debt consolidation loans account for 40% of the portfolio, followed by credit card refinancing at 25%.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Understanding the primary purposes for loans helps in tailoring loan products to meet borrower needs and preferences effectively.</a:t>
          </a:r>
          <a:endParaRPr lang="en-IN" sz="1200" kern="1200" dirty="0"/>
        </a:p>
      </dsp:txBody>
      <dsp:txXfrm>
        <a:off x="0" y="3397939"/>
        <a:ext cx="11469334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E249-42C3-4186-B7F8-6E454D40AB2A}">
      <dsp:nvSpPr>
        <dsp:cNvPr id="0" name=""/>
        <dsp:cNvSpPr/>
      </dsp:nvSpPr>
      <dsp:spPr>
        <a:xfrm>
          <a:off x="0" y="2415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Enhanced Decision-Making:</a:t>
          </a:r>
          <a:endParaRPr lang="en-IN" sz="1300" kern="1200"/>
        </a:p>
      </dsp:txBody>
      <dsp:txXfrm>
        <a:off x="22846" y="47001"/>
        <a:ext cx="11423642" cy="422308"/>
      </dsp:txXfrm>
    </dsp:sp>
    <dsp:sp modelId="{BBA6928F-3E77-4D10-8102-7065C85108A5}">
      <dsp:nvSpPr>
        <dsp:cNvPr id="0" name=""/>
        <dsp:cNvSpPr/>
      </dsp:nvSpPr>
      <dsp:spPr>
        <a:xfrm>
          <a:off x="0" y="492155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analysis revealed a rise in total loan applications and total funded amounts, highlighting strong market demand.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These insights enable the bank to allocate resources more effectively, ensuring sufficient staffing and technological support during peak application periods.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Implement advanced forecasting models to predict application surges and optimize resource allocation</a:t>
          </a:r>
          <a:r>
            <a:rPr lang="en-US" sz="1200" b="1" kern="1200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IN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492155"/>
        <a:ext cx="11469334" cy="672750"/>
      </dsp:txXfrm>
    </dsp:sp>
    <dsp:sp modelId="{39DF3FC8-AE43-48F8-AF8A-5AA547194FFB}">
      <dsp:nvSpPr>
        <dsp:cNvPr id="0" name=""/>
        <dsp:cNvSpPr/>
      </dsp:nvSpPr>
      <dsp:spPr>
        <a:xfrm>
          <a:off x="0" y="116490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Improved Risk Management:</a:t>
          </a:r>
          <a:endParaRPr lang="en-IN" sz="1300" kern="1200"/>
        </a:p>
      </dsp:txBody>
      <dsp:txXfrm>
        <a:off x="22846" y="1187751"/>
        <a:ext cx="11423642" cy="422308"/>
      </dsp:txXfrm>
    </dsp:sp>
    <dsp:sp modelId="{D47BD889-E9D0-45D6-8CC0-CC685F5B3F88}">
      <dsp:nvSpPr>
        <dsp:cNvPr id="0" name=""/>
        <dsp:cNvSpPr/>
      </dsp:nvSpPr>
      <dsp:spPr>
        <a:xfrm>
          <a:off x="0" y="1632905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Insight</a:t>
          </a:r>
          <a:r>
            <a:rPr lang="en-US" sz="1200" kern="1200" dirty="0"/>
            <a:t>: The average Debt-to-Income (DTI) ratio of 13.3% indicates a generally healthy borrower profile, but 10% of borrowers have DTIs above 20%, presenting higher risk.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Identifying high-risk segments allows for targeted risk mitigation strategies, such as tailored credit policies and enhanced borrower monitoring.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Develop risk-adjusted pricing models to offer competitive rates to low-risk borrowers while adequately compensating for higher risks.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1632905"/>
        <a:ext cx="11469334" cy="672750"/>
      </dsp:txXfrm>
    </dsp:sp>
    <dsp:sp modelId="{F013FC45-4AD5-41D9-A56B-66032DB36B57}">
      <dsp:nvSpPr>
        <dsp:cNvPr id="0" name=""/>
        <dsp:cNvSpPr/>
      </dsp:nvSpPr>
      <dsp:spPr>
        <a:xfrm>
          <a:off x="0" y="230565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Portfolio Quality Monitoring:</a:t>
          </a:r>
          <a:endParaRPr lang="en-IN" sz="1300" kern="1200"/>
        </a:p>
      </dsp:txBody>
      <dsp:txXfrm>
        <a:off x="22846" y="2328501"/>
        <a:ext cx="11423642" cy="422308"/>
      </dsp:txXfrm>
    </dsp:sp>
    <dsp:sp modelId="{48AE932B-3D19-4402-AFEB-18930AB82354}">
      <dsp:nvSpPr>
        <dsp:cNvPr id="0" name=""/>
        <dsp:cNvSpPr/>
      </dsp:nvSpPr>
      <dsp:spPr>
        <a:xfrm>
          <a:off x="0" y="2773655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Insight</a:t>
          </a:r>
          <a:r>
            <a:rPr lang="en-US" sz="1200" kern="1200"/>
            <a:t>: Good loans constitute 86.2% of the portfolio, while bad loans account for 13.8%. Continuous monitoring is essential to maintain this balance.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Proactive management of bad loans, including early intervention and revised collection strategies, can help reduce default rates and improve portfolio quality.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: Implement rule based and machine learning models to predict potential defaults and take preemptive actions to mitigate risks.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2773655"/>
        <a:ext cx="11469334" cy="672750"/>
      </dsp:txXfrm>
    </dsp:sp>
    <dsp:sp modelId="{13459D97-E6C5-4E8D-8A3D-2716F95EF3AF}">
      <dsp:nvSpPr>
        <dsp:cNvPr id="0" name=""/>
        <dsp:cNvSpPr/>
      </dsp:nvSpPr>
      <dsp:spPr>
        <a:xfrm>
          <a:off x="0" y="3446405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Strategic Market Expansion:</a:t>
          </a:r>
          <a:endParaRPr lang="en-IN" sz="1300" kern="1200"/>
        </a:p>
      </dsp:txBody>
      <dsp:txXfrm>
        <a:off x="22846" y="3469251"/>
        <a:ext cx="11423642" cy="422308"/>
      </dsp:txXfrm>
    </dsp:sp>
    <dsp:sp modelId="{806F44D2-E119-4473-B030-EDC2363E677C}">
      <dsp:nvSpPr>
        <dsp:cNvPr id="0" name=""/>
        <dsp:cNvSpPr/>
      </dsp:nvSpPr>
      <dsp:spPr>
        <a:xfrm>
          <a:off x="0" y="3914405"/>
          <a:ext cx="11469334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Insight</a:t>
          </a:r>
          <a:r>
            <a:rPr lang="en-US" sz="1200" kern="1200"/>
            <a:t>: Regions like California and Texas account for 35% of total applications, indicating strong market presence. Conversely, regions with lower activity offer potential growth opportunities.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Expanding marketing efforts and product offerings in underrepresented regions can capture new customer segments and drive growth.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Conduct regional market analysis to identify underserved areas and tailor marketing campaigns to local demographics.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3914405"/>
        <a:ext cx="11469334" cy="853875"/>
      </dsp:txXfrm>
    </dsp:sp>
    <dsp:sp modelId="{C167379C-1E2A-4A25-85F4-54531CA18B41}">
      <dsp:nvSpPr>
        <dsp:cNvPr id="0" name=""/>
        <dsp:cNvSpPr/>
      </dsp:nvSpPr>
      <dsp:spPr>
        <a:xfrm>
          <a:off x="0" y="4768280"/>
          <a:ext cx="11469334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Product Development and Customization:</a:t>
          </a:r>
          <a:endParaRPr lang="en-IN" sz="1300" kern="1200"/>
        </a:p>
      </dsp:txBody>
      <dsp:txXfrm>
        <a:off x="22846" y="4791126"/>
        <a:ext cx="11423642" cy="422308"/>
      </dsp:txXfrm>
    </dsp:sp>
    <dsp:sp modelId="{46B3DA44-9B03-45D9-AEDE-E7E21621D120}">
      <dsp:nvSpPr>
        <dsp:cNvPr id="0" name=""/>
        <dsp:cNvSpPr/>
      </dsp:nvSpPr>
      <dsp:spPr>
        <a:xfrm>
          <a:off x="0" y="5236280"/>
          <a:ext cx="11469334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Insight</a:t>
          </a:r>
          <a:r>
            <a:rPr lang="en-US" sz="1200" kern="1200"/>
            <a:t>: Debt consolidation and credit card refinancing loans make up 65% of the portfolio, indicating high demand for these products.</a:t>
          </a:r>
          <a:endParaRPr lang="en-IN" sz="1200" kern="120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Impact</a:t>
          </a:r>
          <a:r>
            <a:rPr lang="en-US" sz="1200" kern="1200" dirty="0"/>
            <a:t>: Understanding borrower needs allows the bank to develop customized loan products that cater to specific financial goals, enhancing customer satisfaction and loyalty.</a:t>
          </a:r>
          <a:endParaRPr lang="en-IN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Suggestion</a:t>
          </a:r>
          <a:r>
            <a:rPr lang="en-US" sz="1200" kern="1200" dirty="0"/>
            <a:t>: </a:t>
          </a:r>
          <a:r>
            <a:rPr lang="en-US" sz="1200" b="1" kern="1200" dirty="0">
              <a:solidFill>
                <a:schemeClr val="accent2">
                  <a:lumMod val="75000"/>
                </a:schemeClr>
              </a:solidFill>
            </a:rPr>
            <a:t>Introduce new loan products based on borrower feedback and market trends to diversify the product portfolio and meet evolving customer needs.</a:t>
          </a:r>
          <a:endParaRPr lang="en-IN" sz="1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5236280"/>
        <a:ext cx="11469334" cy="67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-souvik/Bank_Loan_Analysis_with_PowerBI_Dashboards/raw/main/5.%20Testing_and_validation_report/5.1%20Loan%20Data%20Testing%20and%20Validation%20Report.docx" TargetMode="External"/><Relationship Id="rId2" Type="http://schemas.openxmlformats.org/officeDocument/2006/relationships/hyperlink" Target="https://github.com/ds-souvik/Bank_Loan_Analysis_with_PowerBI_Dashboards/blob/main/2.%20SQL_Scripts/2.2%20Dashboard_2_Overview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ds-souvik/Bank_Loan_Analysis_with_PowerBI_Dashboards/raw/main/0.3%20Measures,%20columns,%20table,%20group%20and%20field%20parameters.xls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s-souvik/Bank_Loan_Analysis_with_PowerBI_Dashboards/raw/main/0.3%20Measures,%20columns,%20table,%20group%20and%20field%20parameters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vypro.com/projects?Popup=memberProject&amp;Data=1716758823345x711934909312914800" TargetMode="External"/><Relationship Id="rId2" Type="http://schemas.openxmlformats.org/officeDocument/2006/relationships/hyperlink" Target="https://github.com/ds-souvik/Bank_Loan_Analysis_with_PowerBI_Dashboards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-souvik/Bank_Loan_Analysis_with_PowerBI_Dashboards/blob/main/2.%20SQL_Scripts/2.1%20Dashboard_1_Summary.sq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-souvik/Bank_Loan_Analysis_with_PowerBI_Dashboards/raw/main/0.3%20Measures,%20columns,%20table,%20group%20and%20field%20parameters.xlsx" TargetMode="External"/><Relationship Id="rId4" Type="http://schemas.openxmlformats.org/officeDocument/2006/relationships/hyperlink" Target="https://github.com/ds-souvik/Bank_Loan_Analysis_with_PowerBI_Dashboards/raw/main/5.%20Testing_and_validation_report/5.1%20Loan%20Data%20Testing%20and%20Validation%20Report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kayaking river at sunset">
            <a:extLst>
              <a:ext uri="{FF2B5EF4-FFF2-40B4-BE49-F238E27FC236}">
                <a16:creationId xmlns:a16="http://schemas.microsoft.com/office/drawing/2014/main" id="{2450192A-9566-676B-B7B2-3905296A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/>
          <a:stretch/>
        </p:blipFill>
        <p:spPr>
          <a:xfrm>
            <a:off x="0" y="-3234"/>
            <a:ext cx="1219200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2B71D-8221-C98E-39A6-F6731007370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5041B-1407-1688-662F-A169673D0C9F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Bank Loan Data Analysis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F098F-EA27-697D-45CD-5336F4B75C73}"/>
              </a:ext>
            </a:extLst>
          </p:cNvPr>
          <p:cNvSpPr txBox="1"/>
          <p:nvPr/>
        </p:nvSpPr>
        <p:spPr>
          <a:xfrm>
            <a:off x="299879" y="1379753"/>
            <a:ext cx="6494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 Pro" panose="02040502050405020303" pitchFamily="18" charset="0"/>
              </a:rPr>
              <a:t>Prepared By: Souvik Ganguly, </a:t>
            </a:r>
          </a:p>
          <a:p>
            <a:endParaRPr lang="en-IN" dirty="0">
              <a:latin typeface="Georgia Pro" panose="02040502050405020303" pitchFamily="18" charset="0"/>
            </a:endParaRPr>
          </a:p>
          <a:p>
            <a:r>
              <a:rPr lang="en-IN" sz="1100" dirty="0">
                <a:latin typeface="Georgia Pro" panose="02040502050405020303" pitchFamily="18" charset="0"/>
              </a:rPr>
              <a:t>Date: 27</a:t>
            </a:r>
            <a:r>
              <a:rPr lang="en-IN" sz="1100" baseline="30000" dirty="0">
                <a:latin typeface="Georgia Pro" panose="02040502050405020303" pitchFamily="18" charset="0"/>
              </a:rPr>
              <a:t>th</a:t>
            </a:r>
            <a:r>
              <a:rPr lang="en-IN" sz="1100" dirty="0">
                <a:latin typeface="Georgia Pro" panose="02040502050405020303" pitchFamily="18" charset="0"/>
              </a:rPr>
              <a:t> May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2D3D3-818E-E488-D9D4-6D713C92B3EA}"/>
              </a:ext>
            </a:extLst>
          </p:cNvPr>
          <p:cNvSpPr txBox="1"/>
          <p:nvPr/>
        </p:nvSpPr>
        <p:spPr>
          <a:xfrm>
            <a:off x="299879" y="719904"/>
            <a:ext cx="108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 Pro" panose="02040502050405020303" pitchFamily="18" charset="0"/>
              </a:rPr>
              <a:t>An end-to-end in-depth Visualization of the data in PowerBI based on the problem statement provided by the business stakeholders</a:t>
            </a:r>
          </a:p>
        </p:txBody>
      </p:sp>
    </p:spTree>
    <p:extLst>
      <p:ext uri="{BB962C8B-B14F-4D97-AF65-F5344CB8AC3E}">
        <p14:creationId xmlns:p14="http://schemas.microsoft.com/office/powerpoint/2010/main" val="33813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2: Overview. Problem Statement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962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F04BA-F0B8-E665-5C79-E01ED1505A9B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2: Overview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FA060-8C91-AA45-26B5-DCB7CBFC65CE}"/>
              </a:ext>
            </a:extLst>
          </p:cNvPr>
          <p:cNvSpPr txBox="1"/>
          <p:nvPr/>
        </p:nvSpPr>
        <p:spPr>
          <a:xfrm>
            <a:off x="299879" y="718418"/>
            <a:ext cx="11469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scripts were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written to generate results corresponding to the dashboard’s visualization results to validate the dashboard.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explore the SQL scripts.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Validation Report.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has 22 Measures, 1 Field Parameter, 1 table and 1 group.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DAX queries to generate the mentioned features.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42F759-54CF-975F-D9C9-B5ACD2044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6" y="1394040"/>
            <a:ext cx="9597008" cy="53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9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835232"/>
            <a:ext cx="11469334" cy="59331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marL="457200" lvl="1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3: Details. Problem Statement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F04BA-F0B8-E665-5C79-E01ED1505A9B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3: Details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FA060-8C91-AA45-26B5-DCB7CBFC65CE}"/>
              </a:ext>
            </a:extLst>
          </p:cNvPr>
          <p:cNvSpPr txBox="1"/>
          <p:nvPr/>
        </p:nvSpPr>
        <p:spPr>
          <a:xfrm>
            <a:off x="299879" y="825717"/>
            <a:ext cx="11469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has 22 Measures, 1 Field Parameter, 1 table and 1 group.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DAX queries to generate the mentioned features.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14B61F-805A-A112-EF4D-EE6736BCA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2" y="1270084"/>
            <a:ext cx="9935216" cy="55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Key Findings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A85BCAF-DCD3-FBCB-BFF3-98E6AE3FF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92060"/>
              </p:ext>
            </p:extLst>
          </p:nvPr>
        </p:nvGraphicFramePr>
        <p:xfrm>
          <a:off x="422787" y="763719"/>
          <a:ext cx="11469333" cy="600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57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D75D09-15CD-1073-28AB-4C4EBDA74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275047"/>
              </p:ext>
            </p:extLst>
          </p:nvPr>
        </p:nvGraphicFramePr>
        <p:xfrm>
          <a:off x="422787" y="763719"/>
          <a:ext cx="11469334" cy="387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Key Findings continued..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8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A354DE1-D958-9C3D-5FB6-1A6EAC9E8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699723"/>
              </p:ext>
            </p:extLst>
          </p:nvPr>
        </p:nvGraphicFramePr>
        <p:xfrm>
          <a:off x="422787" y="763719"/>
          <a:ext cx="11469334" cy="593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79" y="103484"/>
            <a:ext cx="1189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Action Items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TO CREATE BUSINESS IMPACT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based on the Bank Loan Data Analysis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Conclusion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E6270-E078-BD6F-49D4-80AD6E1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01393"/>
            <a:ext cx="1146933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Comprehensive Analysis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This project demonstrates the power of data analysis and visualization in providing a detailed understanding of the bank’s loan portfolio. By leveraging advanced analytical tools, the bank can gain valuable insights into loan performance and borrower behavior.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Informed Strategies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The findings support strategic decision-making by identifying key trends, risks, and opportunities within the loan portfolio. This enables the bank to implement data-driven strategies that optimize lending practices, manage risks, and enhance overall operational efficiency.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Future Outlook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Continuous monitoring and analysis are essential for maintaining a healthy loan portfolio. By integrating predictive analytics and machine learning models, the bank can further improve risk management and capitalize on growth opportunities.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Call to Action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200" dirty="0"/>
              <a:t>To sustain growth and maintain a competitive edge, it is crucial to invest in advanced analytical capabilities, embrace innovation, and stay attuned to market dynamics and customer needs.</a:t>
            </a: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Final Thoughts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comprehensive analysis and the resulting insights underscore the importance of leveraging data-driven approaches to navigate the complexities of the financial landscape. By embracing these strategies, the bank can achieve sustainable growth, enhance customer satisfaction, and secure a robust financial future.</a:t>
            </a:r>
          </a:p>
          <a:p>
            <a:pPr>
              <a:lnSpc>
                <a:spcPct val="100000"/>
              </a:lnSpc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023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Index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24813"/>
            <a:ext cx="11469334" cy="59331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Index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Document Management Control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Introduction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Project Overview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Data Sourcing and Preprocessing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Problem Statements, Visualizations and Supportive Documents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Dashboard 1: Summary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Dashboard 2: Overview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Dashboard 3: Details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5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Key Findings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Business Impact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500" dirty="0">
              <a:latin typeface="Georgia Pro" panose="020F05020202040302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700" dirty="0"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Document Management Control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CE95BE-C9D7-0307-9480-29E55F11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08574"/>
              </p:ext>
            </p:extLst>
          </p:nvPr>
        </p:nvGraphicFramePr>
        <p:xfrm>
          <a:off x="422785" y="889615"/>
          <a:ext cx="11346428" cy="84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607">
                  <a:extLst>
                    <a:ext uri="{9D8B030D-6E8A-4147-A177-3AD203B41FA5}">
                      <a16:colId xmlns:a16="http://schemas.microsoft.com/office/drawing/2014/main" val="1478111672"/>
                    </a:ext>
                  </a:extLst>
                </a:gridCol>
                <a:gridCol w="2836607">
                  <a:extLst>
                    <a:ext uri="{9D8B030D-6E8A-4147-A177-3AD203B41FA5}">
                      <a16:colId xmlns:a16="http://schemas.microsoft.com/office/drawing/2014/main" val="3095346201"/>
                    </a:ext>
                  </a:extLst>
                </a:gridCol>
                <a:gridCol w="2836607">
                  <a:extLst>
                    <a:ext uri="{9D8B030D-6E8A-4147-A177-3AD203B41FA5}">
                      <a16:colId xmlns:a16="http://schemas.microsoft.com/office/drawing/2014/main" val="102295914"/>
                    </a:ext>
                  </a:extLst>
                </a:gridCol>
                <a:gridCol w="2836607">
                  <a:extLst>
                    <a:ext uri="{9D8B030D-6E8A-4147-A177-3AD203B41FA5}">
                      <a16:colId xmlns:a16="http://schemas.microsoft.com/office/drawing/2014/main" val="125563757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r>
                        <a:rPr lang="en-IN" sz="1100" b="0" dirty="0">
                          <a:latin typeface="Georgia Pro" panose="02040502050405020303" pitchFamily="18" charset="0"/>
                        </a:rPr>
                        <a:t>ID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r>
                        <a:rPr lang="en-IN" sz="1100" b="0" dirty="0">
                          <a:latin typeface="Georgia Pro" panose="02040502050405020303" pitchFamily="18" charset="0"/>
                        </a:rPr>
                        <a:t>Bank Loan Data Analysis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22515"/>
                  </a:ext>
                </a:extLst>
              </a:tr>
              <a:tr h="282892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Document Title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Bank Loan Data Dashboarding and Visualization Presentation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09096"/>
                  </a:ext>
                </a:extLst>
              </a:tr>
              <a:tr h="282892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Document Status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Draft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Proposed</a:t>
                      </a:r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Approved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7103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6B5796-E026-400B-D0E7-DCC7B393AF25}"/>
              </a:ext>
            </a:extLst>
          </p:cNvPr>
          <p:cNvSpPr txBox="1"/>
          <p:nvPr/>
        </p:nvSpPr>
        <p:spPr>
          <a:xfrm>
            <a:off x="8452392" y="1496502"/>
            <a:ext cx="275303" cy="17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AF43C-CF57-4FA4-E04C-C90BAEBD4EE0}"/>
              </a:ext>
            </a:extLst>
          </p:cNvPr>
          <p:cNvSpPr txBox="1"/>
          <p:nvPr/>
        </p:nvSpPr>
        <p:spPr>
          <a:xfrm>
            <a:off x="11339726" y="1498364"/>
            <a:ext cx="275303" cy="17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29540-0643-6656-527C-D560AB5677F9}"/>
              </a:ext>
            </a:extLst>
          </p:cNvPr>
          <p:cNvSpPr txBox="1"/>
          <p:nvPr/>
        </p:nvSpPr>
        <p:spPr>
          <a:xfrm>
            <a:off x="5565058" y="1492392"/>
            <a:ext cx="275303" cy="17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ACCF5F-A154-BF39-3769-537325688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11408"/>
              </p:ext>
            </p:extLst>
          </p:nvPr>
        </p:nvGraphicFramePr>
        <p:xfrm>
          <a:off x="422785" y="1964228"/>
          <a:ext cx="11346428" cy="11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607">
                  <a:extLst>
                    <a:ext uri="{9D8B030D-6E8A-4147-A177-3AD203B41FA5}">
                      <a16:colId xmlns:a16="http://schemas.microsoft.com/office/drawing/2014/main" val="842147992"/>
                    </a:ext>
                  </a:extLst>
                </a:gridCol>
                <a:gridCol w="2836607">
                  <a:extLst>
                    <a:ext uri="{9D8B030D-6E8A-4147-A177-3AD203B41FA5}">
                      <a16:colId xmlns:a16="http://schemas.microsoft.com/office/drawing/2014/main" val="1343083092"/>
                    </a:ext>
                  </a:extLst>
                </a:gridCol>
                <a:gridCol w="2836607">
                  <a:extLst>
                    <a:ext uri="{9D8B030D-6E8A-4147-A177-3AD203B41FA5}">
                      <a16:colId xmlns:a16="http://schemas.microsoft.com/office/drawing/2014/main" val="3436074958"/>
                    </a:ext>
                  </a:extLst>
                </a:gridCol>
                <a:gridCol w="2836607">
                  <a:extLst>
                    <a:ext uri="{9D8B030D-6E8A-4147-A177-3AD203B41FA5}">
                      <a16:colId xmlns:a16="http://schemas.microsoft.com/office/drawing/2014/main" val="387044470"/>
                    </a:ext>
                  </a:extLst>
                </a:gridCol>
              </a:tblGrid>
              <a:tr h="279741">
                <a:tc>
                  <a:txBody>
                    <a:bodyPr/>
                    <a:lstStyle/>
                    <a:p>
                      <a:r>
                        <a:rPr lang="en-IN" sz="1100" b="0" dirty="0">
                          <a:latin typeface="Georgia Pro" panose="02040502050405020303" pitchFamily="18" charset="0"/>
                        </a:rPr>
                        <a:t>Version number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latin typeface="Georgia Pro" panose="02040502050405020303" pitchFamily="18" charset="0"/>
                        </a:rPr>
                        <a:t>Issue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latin typeface="Georgia Pro" panose="02040502050405020303" pitchFamily="18" charset="0"/>
                        </a:rPr>
                        <a:t>Prepared By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latin typeface="Georgia Pro" panose="02040502050405020303" pitchFamily="18" charset="0"/>
                        </a:rPr>
                        <a:t>Modifications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4343"/>
                  </a:ext>
                </a:extLst>
              </a:tr>
              <a:tr h="279741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V0.1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26</a:t>
                      </a:r>
                      <a:r>
                        <a:rPr lang="en-IN" sz="1100" baseline="30000" dirty="0">
                          <a:latin typeface="Georgia Pro" panose="02040502050405020303" pitchFamily="18" charset="0"/>
                        </a:rPr>
                        <a:t>th</a:t>
                      </a:r>
                      <a:r>
                        <a:rPr lang="en-IN" sz="1100" dirty="0">
                          <a:latin typeface="Georgia Pro" panose="02040502050405020303" pitchFamily="18" charset="0"/>
                        </a:rPr>
                        <a:t> May 2024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Souvik Ganguly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First Draft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1657955"/>
                  </a:ext>
                </a:extLst>
              </a:tr>
              <a:tr h="279741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V0.2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Georgia Pro" panose="02040502050405020303" pitchFamily="18" charset="0"/>
                        </a:rPr>
                        <a:t>27</a:t>
                      </a:r>
                      <a:r>
                        <a:rPr lang="en-IN" sz="1100" baseline="30000" dirty="0">
                          <a:latin typeface="Georgia Pro" panose="02040502050405020303" pitchFamily="18" charset="0"/>
                        </a:rPr>
                        <a:t>th</a:t>
                      </a:r>
                      <a:r>
                        <a:rPr lang="en-IN" sz="1100" dirty="0">
                          <a:latin typeface="Georgia Pro" panose="02040502050405020303" pitchFamily="18" charset="0"/>
                        </a:rPr>
                        <a:t> May 2024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Souvik Ganguly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Implement review comments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30486956"/>
                  </a:ext>
                </a:extLst>
              </a:tr>
              <a:tr h="279741">
                <a:tc>
                  <a:txBody>
                    <a:bodyPr/>
                    <a:lstStyle/>
                    <a:p>
                      <a:endParaRPr lang="en-IN" sz="1100">
                        <a:latin typeface="Georgia Pro" panose="02040502050405020303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100">
                        <a:latin typeface="Georgia Pro" panose="02040502050405020303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100">
                        <a:latin typeface="Georgia Pro" panose="02040502050405020303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Georgia Pro" panose="02040502050405020303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61454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21DED32-3D99-3216-48E1-83F169233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72838"/>
              </p:ext>
            </p:extLst>
          </p:nvPr>
        </p:nvGraphicFramePr>
        <p:xfrm>
          <a:off x="422784" y="3309129"/>
          <a:ext cx="3451126" cy="13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63">
                  <a:extLst>
                    <a:ext uri="{9D8B030D-6E8A-4147-A177-3AD203B41FA5}">
                      <a16:colId xmlns:a16="http://schemas.microsoft.com/office/drawing/2014/main" val="677451367"/>
                    </a:ext>
                  </a:extLst>
                </a:gridCol>
                <a:gridCol w="1725563">
                  <a:extLst>
                    <a:ext uri="{9D8B030D-6E8A-4147-A177-3AD203B41FA5}">
                      <a16:colId xmlns:a16="http://schemas.microsoft.com/office/drawing/2014/main" val="3386357912"/>
                    </a:ext>
                  </a:extLst>
                </a:gridCol>
              </a:tblGrid>
              <a:tr h="32555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Reviewed By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Review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14376064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Model Owner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TBD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6977211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Model Sponsor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TBD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63262997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Business Owner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Georgia Pro" panose="02040502050405020303" pitchFamily="18" charset="0"/>
                        </a:rPr>
                        <a:t>TBD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110193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C4CA6E1-309F-AD70-E9B8-8112A680A36E}"/>
              </a:ext>
            </a:extLst>
          </p:cNvPr>
          <p:cNvSpPr txBox="1"/>
          <p:nvPr/>
        </p:nvSpPr>
        <p:spPr>
          <a:xfrm>
            <a:off x="422785" y="4854629"/>
            <a:ext cx="3913241" cy="12616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300" dirty="0"/>
              <a:t>GitHub Repository: Click </a:t>
            </a:r>
            <a:r>
              <a:rPr lang="en-IN" sz="1300" dirty="0">
                <a:hlinkClick r:id="rId2"/>
              </a:rPr>
              <a:t>here</a:t>
            </a:r>
            <a:endParaRPr lang="en-IN" sz="1300" dirty="0"/>
          </a:p>
          <a:p>
            <a:pPr>
              <a:lnSpc>
                <a:spcPct val="150000"/>
              </a:lnSpc>
            </a:pPr>
            <a:r>
              <a:rPr lang="en-IN" sz="1300" dirty="0"/>
              <a:t>Published Interactive Dashboard in NovyPro: Click </a:t>
            </a:r>
            <a:r>
              <a:rPr lang="en-IN" sz="1300" dirty="0">
                <a:hlinkClick r:id="rId3"/>
              </a:rPr>
              <a:t>here</a:t>
            </a:r>
            <a:endParaRPr lang="en-IN" sz="1300" dirty="0"/>
          </a:p>
          <a:p>
            <a:pPr>
              <a:lnSpc>
                <a:spcPct val="150000"/>
              </a:lnSpc>
            </a:pPr>
            <a:r>
              <a:rPr lang="en-IN" sz="1300" dirty="0"/>
              <a:t>Dashboard in pdf form: </a:t>
            </a:r>
          </a:p>
          <a:p>
            <a:pPr>
              <a:lnSpc>
                <a:spcPct val="150000"/>
              </a:lnSpc>
            </a:pPr>
            <a:endParaRPr lang="en-IN" sz="13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5B1824E-5411-7F30-097A-3A2708DBD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1131"/>
              </p:ext>
            </p:extLst>
          </p:nvPr>
        </p:nvGraphicFramePr>
        <p:xfrm>
          <a:off x="2017990" y="5494624"/>
          <a:ext cx="742335" cy="6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400" imgH="792417" progId="Acrobat.Document.DC">
                  <p:embed/>
                </p:oleObj>
              </mc:Choice>
              <mc:Fallback>
                <p:oleObj name="Acrobat Document" showAsIcon="1" r:id="rId4" imgW="914400" imgH="79241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7990" y="5494624"/>
                        <a:ext cx="742335" cy="6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6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309712" y="166563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Introduction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E7ED15-3F7C-0E96-34A4-6DE6C2ACC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732930"/>
              </p:ext>
            </p:extLst>
          </p:nvPr>
        </p:nvGraphicFramePr>
        <p:xfrm>
          <a:off x="422787" y="718419"/>
          <a:ext cx="11469334" cy="593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5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Project Overview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FBD53CF-02D0-9B51-5DDF-89EAEDB80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21441"/>
              </p:ext>
            </p:extLst>
          </p:nvPr>
        </p:nvGraphicFramePr>
        <p:xfrm>
          <a:off x="361333" y="669136"/>
          <a:ext cx="11496370" cy="618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51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Data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Source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and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Preprocessing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6E29524-DADA-4828-3395-FAF9741AB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57903"/>
              </p:ext>
            </p:extLst>
          </p:nvPr>
        </p:nvGraphicFramePr>
        <p:xfrm>
          <a:off x="422787" y="763718"/>
          <a:ext cx="11346426" cy="41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0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CF07-A003-1CF7-BAF0-7DE7C631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8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Problem Statements, Visualizations and Supportive Documents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1: Summary. Problem Statement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4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700" dirty="0">
              <a:latin typeface="Georgia Pro" panose="020F0502020204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B4F32-C3AF-7C6E-738B-2C97754FB960}"/>
              </a:ext>
            </a:extLst>
          </p:cNvPr>
          <p:cNvSpPr txBox="1"/>
          <p:nvPr/>
        </p:nvSpPr>
        <p:spPr>
          <a:xfrm>
            <a:off x="1856914" y="4449038"/>
            <a:ext cx="2620600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0F7E-34E8-3B8B-09C8-CB1AAAB560F9}"/>
              </a:ext>
            </a:extLst>
          </p:cNvPr>
          <p:cNvSpPr txBox="1"/>
          <p:nvPr/>
        </p:nvSpPr>
        <p:spPr>
          <a:xfrm>
            <a:off x="6034547" y="4406540"/>
            <a:ext cx="2966806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914-9E8A-E81A-8878-A140A2D6516C}"/>
              </a:ext>
            </a:extLst>
          </p:cNvPr>
          <p:cNvSpPr txBox="1"/>
          <p:nvPr/>
        </p:nvSpPr>
        <p:spPr>
          <a:xfrm>
            <a:off x="299880" y="5733724"/>
            <a:ext cx="11572876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9212E-C7EF-5DD8-69E7-CDD9F58A9ADA}"/>
              </a:ext>
            </a:extLst>
          </p:cNvPr>
          <p:cNvSpPr txBox="1"/>
          <p:nvPr/>
        </p:nvSpPr>
        <p:spPr>
          <a:xfrm>
            <a:off x="4179656" y="4098763"/>
            <a:ext cx="22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</p:txBody>
      </p:sp>
    </p:spTree>
    <p:extLst>
      <p:ext uri="{BB962C8B-B14F-4D97-AF65-F5344CB8AC3E}">
        <p14:creationId xmlns:p14="http://schemas.microsoft.com/office/powerpoint/2010/main" val="406449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F04BA-F0B8-E665-5C79-E01ED1505A9B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eorgia Pro" panose="020F0502020204030204" pitchFamily="18" charset="0"/>
              </a:rPr>
              <a:t>Dashboard 1: Summary</a:t>
            </a:r>
            <a:endParaRPr lang="en-IN" sz="2300" dirty="0">
              <a:solidFill>
                <a:schemeClr val="accent1">
                  <a:lumMod val="50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C57A42-CFD2-1CEB-F6CC-95AE589934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93" y="1394040"/>
            <a:ext cx="9637814" cy="5408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FA060-8C91-AA45-26B5-DCB7CBFC65CE}"/>
              </a:ext>
            </a:extLst>
          </p:cNvPr>
          <p:cNvSpPr txBox="1"/>
          <p:nvPr/>
        </p:nvSpPr>
        <p:spPr>
          <a:xfrm>
            <a:off x="299879" y="718418"/>
            <a:ext cx="11469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scripts were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written to generate results corresponding to the dashboard’s visualization results to validate the dashboard.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explore the SQL scripts.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Validation Report.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has 22 Measures, 1 Field Parameter, 1 table and 1 group. Click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here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download the DAX queries to generate the mentioned features.</a:t>
            </a:r>
          </a:p>
        </p:txBody>
      </p:sp>
    </p:spTree>
    <p:extLst>
      <p:ext uri="{BB962C8B-B14F-4D97-AF65-F5344CB8AC3E}">
        <p14:creationId xmlns:p14="http://schemas.microsoft.com/office/powerpoint/2010/main" val="33022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2982</Words>
  <Application>Microsoft Office PowerPoint</Application>
  <PresentationFormat>Widescreen</PresentationFormat>
  <Paragraphs>223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Georgia Pro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Statements, Visualizations and Supportive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Souvik Ganguly</cp:lastModifiedBy>
  <cp:revision>31</cp:revision>
  <dcterms:created xsi:type="dcterms:W3CDTF">2023-10-07T01:44:58Z</dcterms:created>
  <dcterms:modified xsi:type="dcterms:W3CDTF">2024-05-27T14:05:51Z</dcterms:modified>
</cp:coreProperties>
</file>