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60" r:id="rId2"/>
    <p:sldId id="262" r:id="rId3"/>
    <p:sldId id="261" r:id="rId4"/>
    <p:sldId id="256" r:id="rId5"/>
    <p:sldId id="257" r:id="rId6"/>
    <p:sldId id="270" r:id="rId7"/>
    <p:sldId id="268" r:id="rId8"/>
    <p:sldId id="272" r:id="rId9"/>
    <p:sldId id="273" r:id="rId10"/>
    <p:sldId id="274" r:id="rId11"/>
    <p:sldId id="275" r:id="rId12"/>
    <p:sldId id="276"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41"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752D0-8357-46E2-9F54-159AFEF6EE07}"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DF242-6684-4E55-96D7-5BF97E1321FC}" type="slidenum">
              <a:rPr lang="en-IN" smtClean="0"/>
              <a:t>‹#›</a:t>
            </a:fld>
            <a:endParaRPr lang="en-IN"/>
          </a:p>
        </p:txBody>
      </p:sp>
    </p:spTree>
    <p:extLst>
      <p:ext uri="{BB962C8B-B14F-4D97-AF65-F5344CB8AC3E}">
        <p14:creationId xmlns:p14="http://schemas.microsoft.com/office/powerpoint/2010/main" val="14132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3DF242-6684-4E55-96D7-5BF97E1321FC}" type="slidenum">
              <a:rPr lang="en-IN" smtClean="0"/>
              <a:t>3</a:t>
            </a:fld>
            <a:endParaRPr lang="en-IN"/>
          </a:p>
        </p:txBody>
      </p:sp>
    </p:spTree>
    <p:extLst>
      <p:ext uri="{BB962C8B-B14F-4D97-AF65-F5344CB8AC3E}">
        <p14:creationId xmlns:p14="http://schemas.microsoft.com/office/powerpoint/2010/main" val="240691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7391-826F-E54B-A39E-50DAAA66B0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187E21-A356-7871-3AC6-944779628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E91910-980E-9600-2DC0-DDD4841F8C19}"/>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5" name="Footer Placeholder 4">
            <a:extLst>
              <a:ext uri="{FF2B5EF4-FFF2-40B4-BE49-F238E27FC236}">
                <a16:creationId xmlns:a16="http://schemas.microsoft.com/office/drawing/2014/main" id="{39FD85A4-8771-09F1-E37E-EF9517873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7009D-B862-BAC3-A72E-8BED5ADAD34A}"/>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29312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EE39-A3C6-0DB1-88B9-A89F49EB95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E9B77F-329D-85AF-AC1E-B11E02C58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28F18-3E1E-D22F-EF3B-68636E5BA044}"/>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5" name="Footer Placeholder 4">
            <a:extLst>
              <a:ext uri="{FF2B5EF4-FFF2-40B4-BE49-F238E27FC236}">
                <a16:creationId xmlns:a16="http://schemas.microsoft.com/office/drawing/2014/main" id="{E2E3C31B-E589-CE30-B961-B1FCF9C72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566F6-7A28-017D-5096-DFAF851DC328}"/>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170412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A0B76-90C5-54D5-FBA5-BBF1455BE0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FB6D2B-AB11-871F-7C77-DA20F56EA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459F5-39F0-312F-C085-B72FC0266C84}"/>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5" name="Footer Placeholder 4">
            <a:extLst>
              <a:ext uri="{FF2B5EF4-FFF2-40B4-BE49-F238E27FC236}">
                <a16:creationId xmlns:a16="http://schemas.microsoft.com/office/drawing/2014/main" id="{941B5CB4-B028-7BD2-1DBE-3024E59FA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D8D45-0076-9759-BB95-4305E2A39DC4}"/>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53379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EE9B-37E1-C4BB-F678-C5B07A561B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CDBB33-2EE5-3A44-D874-708C89D0E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D6664-D7F9-F055-E1D6-29F09F79AD67}"/>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5" name="Footer Placeholder 4">
            <a:extLst>
              <a:ext uri="{FF2B5EF4-FFF2-40B4-BE49-F238E27FC236}">
                <a16:creationId xmlns:a16="http://schemas.microsoft.com/office/drawing/2014/main" id="{1AA54C4F-BE5E-8BF8-13B0-5E5C54DDF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078F7-2900-1133-31C8-EA227E2CBAF1}"/>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239573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4006-74AB-818E-D26C-2708C408A3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30A0F7-178A-4D23-2854-877834A9C4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A9090-7744-C7BA-0EF7-709780B89D34}"/>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5" name="Footer Placeholder 4">
            <a:extLst>
              <a:ext uri="{FF2B5EF4-FFF2-40B4-BE49-F238E27FC236}">
                <a16:creationId xmlns:a16="http://schemas.microsoft.com/office/drawing/2014/main" id="{1B105798-F7C0-9F72-2C09-0D533D472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9E3F5-573C-4784-BD0E-87562E1B5515}"/>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242869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91B8-25CD-4ACC-3016-2C6C830CB5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E9B953-A9D5-965E-1FC5-18418ACFA4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BA1407-465A-52EE-9B76-9BD723D91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E000C5-B421-E027-99B3-23C1E17D83C7}"/>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6" name="Footer Placeholder 5">
            <a:extLst>
              <a:ext uri="{FF2B5EF4-FFF2-40B4-BE49-F238E27FC236}">
                <a16:creationId xmlns:a16="http://schemas.microsoft.com/office/drawing/2014/main" id="{50839F09-B1BB-AF47-C640-096EAACB38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3E1485-FF49-579E-4D3B-00909F008ADC}"/>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122477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3EEB-0340-0D2B-C63E-C6DF5EC208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9DAB08-337E-8C3B-8205-DBC991261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94DA34-4B3B-FF4A-C030-EBCE58E02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3739C2-8860-B4E4-D2EE-69D2CDCD5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BF662-3265-9B99-5BCD-678180DD3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7D6B7B-ECE7-DEA4-12DB-43FEB47A7098}"/>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8" name="Footer Placeholder 7">
            <a:extLst>
              <a:ext uri="{FF2B5EF4-FFF2-40B4-BE49-F238E27FC236}">
                <a16:creationId xmlns:a16="http://schemas.microsoft.com/office/drawing/2014/main" id="{2D119BC5-4101-15AB-BE13-519B520F4D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E356AA-C224-CFB4-972F-C0DE7B41078A}"/>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279233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9F59-082F-81D1-BC93-1F9BC07120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81015A-E2B1-4975-E15A-28B535D3FE23}"/>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4" name="Footer Placeholder 3">
            <a:extLst>
              <a:ext uri="{FF2B5EF4-FFF2-40B4-BE49-F238E27FC236}">
                <a16:creationId xmlns:a16="http://schemas.microsoft.com/office/drawing/2014/main" id="{7983772E-3A51-80C8-1832-9A080030DE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BABB78-3A89-3F13-290B-F2AF4EF12789}"/>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247434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20405-BA89-D31D-21E1-00C62C2CCB8D}"/>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3" name="Footer Placeholder 2">
            <a:extLst>
              <a:ext uri="{FF2B5EF4-FFF2-40B4-BE49-F238E27FC236}">
                <a16:creationId xmlns:a16="http://schemas.microsoft.com/office/drawing/2014/main" id="{31DCDFE2-4E3B-3CDD-6F17-EB96415A03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523340-0415-D3D8-80A8-9AA562965F29}"/>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147292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477C-CEBA-8C9C-5A34-B40C31DEB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3187CB-11F1-2372-07FD-7A45B661C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C7B6BC-20D3-4167-E7EB-D8FCFA3D5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BE386-D7F7-F167-13AD-263032E02DD0}"/>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6" name="Footer Placeholder 5">
            <a:extLst>
              <a:ext uri="{FF2B5EF4-FFF2-40B4-BE49-F238E27FC236}">
                <a16:creationId xmlns:a16="http://schemas.microsoft.com/office/drawing/2014/main" id="{5D34BE74-EF49-48CD-61C6-A176147A2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98C2A9-F96E-FC90-0053-B0A110CC8734}"/>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346728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4412-7855-A918-E8E8-B71873719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5B22B3-A852-D9EF-6702-67F0AF4C96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6BB3C2-BD68-8133-85FA-8C90DD291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86CE5-23C9-E024-B883-C0837DD93075}"/>
              </a:ext>
            </a:extLst>
          </p:cNvPr>
          <p:cNvSpPr>
            <a:spLocks noGrp="1"/>
          </p:cNvSpPr>
          <p:nvPr>
            <p:ph type="dt" sz="half" idx="10"/>
          </p:nvPr>
        </p:nvSpPr>
        <p:spPr/>
        <p:txBody>
          <a:bodyPr/>
          <a:lstStyle/>
          <a:p>
            <a:fld id="{C1911DE1-A8DD-4A16-A609-7618ED725489}" type="datetimeFigureOut">
              <a:rPr lang="en-IN" smtClean="0"/>
              <a:t>20-05-2024</a:t>
            </a:fld>
            <a:endParaRPr lang="en-IN"/>
          </a:p>
        </p:txBody>
      </p:sp>
      <p:sp>
        <p:nvSpPr>
          <p:cNvPr id="6" name="Footer Placeholder 5">
            <a:extLst>
              <a:ext uri="{FF2B5EF4-FFF2-40B4-BE49-F238E27FC236}">
                <a16:creationId xmlns:a16="http://schemas.microsoft.com/office/drawing/2014/main" id="{731B6A30-2527-D3A0-8798-0CD5AB2A6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801BB-7335-1494-0D42-640FA4FD3CDF}"/>
              </a:ext>
            </a:extLst>
          </p:cNvPr>
          <p:cNvSpPr>
            <a:spLocks noGrp="1"/>
          </p:cNvSpPr>
          <p:nvPr>
            <p:ph type="sldNum" sz="quarter" idx="12"/>
          </p:nvPr>
        </p:nvSpPr>
        <p:spPr/>
        <p:txBody>
          <a:bodyPr/>
          <a:lstStyle/>
          <a:p>
            <a:fld id="{450E5301-45D3-4A9C-907A-A1D5353E79FB}" type="slidenum">
              <a:rPr lang="en-IN" smtClean="0"/>
              <a:t>‹#›</a:t>
            </a:fld>
            <a:endParaRPr lang="en-IN"/>
          </a:p>
        </p:txBody>
      </p:sp>
    </p:spTree>
    <p:extLst>
      <p:ext uri="{BB962C8B-B14F-4D97-AF65-F5344CB8AC3E}">
        <p14:creationId xmlns:p14="http://schemas.microsoft.com/office/powerpoint/2010/main" val="163617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F640B-0BB2-F8B9-2C68-376889EF7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CED003-FE4D-8B70-D68A-630EDB5A4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CC441-C4A4-6693-9895-A4F923961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911DE1-A8DD-4A16-A609-7618ED725489}" type="datetimeFigureOut">
              <a:rPr lang="en-IN" smtClean="0"/>
              <a:t>20-05-2024</a:t>
            </a:fld>
            <a:endParaRPr lang="en-IN"/>
          </a:p>
        </p:txBody>
      </p:sp>
      <p:sp>
        <p:nvSpPr>
          <p:cNvPr id="5" name="Footer Placeholder 4">
            <a:extLst>
              <a:ext uri="{FF2B5EF4-FFF2-40B4-BE49-F238E27FC236}">
                <a16:creationId xmlns:a16="http://schemas.microsoft.com/office/drawing/2014/main" id="{0CCDC430-94D5-4629-5712-16EC19365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C6DC6F4-29A9-4EA7-9F83-A72FCDC5E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0E5301-45D3-4A9C-907A-A1D5353E79FB}" type="slidenum">
              <a:rPr lang="en-IN" smtClean="0"/>
              <a:t>‹#›</a:t>
            </a:fld>
            <a:endParaRPr lang="en-IN"/>
          </a:p>
        </p:txBody>
      </p:sp>
    </p:spTree>
    <p:extLst>
      <p:ext uri="{BB962C8B-B14F-4D97-AF65-F5344CB8AC3E}">
        <p14:creationId xmlns:p14="http://schemas.microsoft.com/office/powerpoint/2010/main" val="17689615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ouvik/Predictive-model-to-classify-profitable-borrowers/tree/ma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s-souvik/Predictive-model-to-classify-profitable-borrowers/blob/main/Data_Analysis_and_Data_Processing_v0.1.ipynb" TargetMode="External"/><Relationship Id="rId7" Type="http://schemas.openxmlformats.org/officeDocument/2006/relationships/image" Target="../media/image4.emf"/><Relationship Id="rId2" Type="http://schemas.openxmlformats.org/officeDocument/2006/relationships/hyperlink" Target="https://huggingface.co/datasets/codesignal/lending-club-loan-accepted/blob/main/accepted_2007_to_2018Q4.csv" TargetMode="External"/><Relationship Id="rId1" Type="http://schemas.openxmlformats.org/officeDocument/2006/relationships/slideLayout" Target="../slideLayouts/slideLayout2.xml"/><Relationship Id="rId6" Type="http://schemas.openxmlformats.org/officeDocument/2006/relationships/package" Target="../embeddings/Microsoft_Excel_Worksheet.xlsx"/><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Person kayaking river at sunset">
            <a:extLst>
              <a:ext uri="{FF2B5EF4-FFF2-40B4-BE49-F238E27FC236}">
                <a16:creationId xmlns:a16="http://schemas.microsoft.com/office/drawing/2014/main" id="{2450192A-9566-676B-B7B2-3905296A5903}"/>
              </a:ext>
            </a:extLst>
          </p:cNvPr>
          <p:cNvPicPr>
            <a:picLocks noChangeAspect="1"/>
          </p:cNvPicPr>
          <p:nvPr/>
        </p:nvPicPr>
        <p:blipFill rotWithShape="1">
          <a:blip r:embed="rId2">
            <a:extLst>
              <a:ext uri="{28A0092B-C50C-407E-A947-70E740481C1C}">
                <a14:useLocalDpi xmlns:a14="http://schemas.microsoft.com/office/drawing/2010/main" val="0"/>
              </a:ext>
            </a:extLst>
          </a:blip>
          <a:srcRect r="9777"/>
          <a:stretch/>
        </p:blipFill>
        <p:spPr>
          <a:xfrm>
            <a:off x="0" y="-3234"/>
            <a:ext cx="12192000" cy="6858000"/>
          </a:xfrm>
          <a:prstGeom prst="rect">
            <a:avLst/>
          </a:prstGeom>
        </p:spPr>
      </p:pic>
      <p:cxnSp>
        <p:nvCxnSpPr>
          <p:cNvPr id="4" name="Straight Connector 3">
            <a:extLst>
              <a:ext uri="{FF2B5EF4-FFF2-40B4-BE49-F238E27FC236}">
                <a16:creationId xmlns:a16="http://schemas.microsoft.com/office/drawing/2014/main" id="{02B2B71D-8221-C98E-39A6-F6731007370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A0F5041B-1407-1688-662F-A169673D0C9F}"/>
              </a:ext>
            </a:extLst>
          </p:cNvPr>
          <p:cNvSpPr txBox="1"/>
          <p:nvPr/>
        </p:nvSpPr>
        <p:spPr>
          <a:xfrm>
            <a:off x="299880" y="196684"/>
            <a:ext cx="9340649" cy="523220"/>
          </a:xfrm>
          <a:prstGeom prst="rect">
            <a:avLst/>
          </a:prstGeom>
          <a:noFill/>
        </p:spPr>
        <p:txBody>
          <a:bodyPr wrap="square" rtlCol="0">
            <a:spAutoFit/>
          </a:bodyPr>
          <a:lstStyle/>
          <a:p>
            <a:r>
              <a:rPr lang="en-US" sz="2800">
                <a:latin typeface="Georgia Pro" panose="020F0502020204030204" pitchFamily="18" charset="0"/>
              </a:rPr>
              <a:t>Predictive </a:t>
            </a:r>
            <a:r>
              <a:rPr lang="en-US" sz="2800" dirty="0">
                <a:latin typeface="Georgia Pro" panose="020F0502020204030204" pitchFamily="18" charset="0"/>
              </a:rPr>
              <a:t>model to classify profitable borrowers</a:t>
            </a:r>
            <a:endParaRPr lang="en-IN" sz="2800" dirty="0">
              <a:latin typeface="Georgia Pro" panose="020F0502020204030204" pitchFamily="18" charset="0"/>
            </a:endParaRPr>
          </a:p>
        </p:txBody>
      </p:sp>
      <p:sp>
        <p:nvSpPr>
          <p:cNvPr id="6" name="TextBox 5">
            <a:extLst>
              <a:ext uri="{FF2B5EF4-FFF2-40B4-BE49-F238E27FC236}">
                <a16:creationId xmlns:a16="http://schemas.microsoft.com/office/drawing/2014/main" id="{1A7F098F-EA27-697D-45CD-5336F4B75C73}"/>
              </a:ext>
            </a:extLst>
          </p:cNvPr>
          <p:cNvSpPr txBox="1"/>
          <p:nvPr/>
        </p:nvSpPr>
        <p:spPr>
          <a:xfrm>
            <a:off x="299879" y="1379753"/>
            <a:ext cx="6494848" cy="815608"/>
          </a:xfrm>
          <a:prstGeom prst="rect">
            <a:avLst/>
          </a:prstGeom>
          <a:noFill/>
        </p:spPr>
        <p:txBody>
          <a:bodyPr wrap="square" rtlCol="0">
            <a:spAutoFit/>
          </a:bodyPr>
          <a:lstStyle/>
          <a:p>
            <a:r>
              <a:rPr lang="en-IN" dirty="0">
                <a:latin typeface="Georgia Pro" panose="02040502050405020303" pitchFamily="18" charset="0"/>
              </a:rPr>
              <a:t>Prepared By: Souvik Ganguly</a:t>
            </a:r>
          </a:p>
          <a:p>
            <a:endParaRPr lang="en-IN" dirty="0">
              <a:latin typeface="Georgia Pro" panose="02040502050405020303" pitchFamily="18" charset="0"/>
            </a:endParaRPr>
          </a:p>
          <a:p>
            <a:r>
              <a:rPr lang="en-IN" sz="1100" dirty="0">
                <a:latin typeface="Georgia Pro" panose="02040502050405020303" pitchFamily="18" charset="0"/>
              </a:rPr>
              <a:t>Date: 15</a:t>
            </a:r>
            <a:r>
              <a:rPr lang="en-IN" sz="1100" baseline="30000" dirty="0">
                <a:latin typeface="Georgia Pro" panose="02040502050405020303" pitchFamily="18" charset="0"/>
              </a:rPr>
              <a:t>th</a:t>
            </a:r>
            <a:r>
              <a:rPr lang="en-IN" sz="1100" dirty="0">
                <a:latin typeface="Georgia Pro" panose="02040502050405020303" pitchFamily="18" charset="0"/>
              </a:rPr>
              <a:t> May 2024</a:t>
            </a:r>
          </a:p>
        </p:txBody>
      </p:sp>
      <p:pic>
        <p:nvPicPr>
          <p:cNvPr id="11" name="Graphic 10">
            <a:extLst>
              <a:ext uri="{FF2B5EF4-FFF2-40B4-BE49-F238E27FC236}">
                <a16:creationId xmlns:a16="http://schemas.microsoft.com/office/drawing/2014/main" id="{BE389CC4-1715-B4D3-CDD2-15DBF0FE45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3153" y="89582"/>
            <a:ext cx="892647" cy="523218"/>
          </a:xfrm>
          <a:prstGeom prst="rect">
            <a:avLst/>
          </a:prstGeom>
        </p:spPr>
      </p:pic>
      <p:sp>
        <p:nvSpPr>
          <p:cNvPr id="2" name="TextBox 1">
            <a:extLst>
              <a:ext uri="{FF2B5EF4-FFF2-40B4-BE49-F238E27FC236}">
                <a16:creationId xmlns:a16="http://schemas.microsoft.com/office/drawing/2014/main" id="{AB82D3D3-818E-E488-D9D4-6D713C92B3EA}"/>
              </a:ext>
            </a:extLst>
          </p:cNvPr>
          <p:cNvSpPr txBox="1"/>
          <p:nvPr/>
        </p:nvSpPr>
        <p:spPr>
          <a:xfrm>
            <a:off x="299879" y="719904"/>
            <a:ext cx="10803549" cy="307777"/>
          </a:xfrm>
          <a:prstGeom prst="rect">
            <a:avLst/>
          </a:prstGeom>
          <a:noFill/>
        </p:spPr>
        <p:txBody>
          <a:bodyPr wrap="square" rtlCol="0">
            <a:spAutoFit/>
          </a:bodyPr>
          <a:lstStyle/>
          <a:p>
            <a:r>
              <a:rPr lang="en-IN" sz="1400" dirty="0">
                <a:latin typeface="Georgia Pro" panose="02040502050405020303" pitchFamily="18" charset="0"/>
              </a:rPr>
              <a:t>Identify customers who will either fully pay their loans or their loans needs to be charged off</a:t>
            </a:r>
          </a:p>
        </p:txBody>
      </p:sp>
    </p:spTree>
    <p:extLst>
      <p:ext uri="{BB962C8B-B14F-4D97-AF65-F5344CB8AC3E}">
        <p14:creationId xmlns:p14="http://schemas.microsoft.com/office/powerpoint/2010/main" val="3381383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CF07-A003-1CF7-BAF0-7DE7C6313EC1}"/>
              </a:ext>
            </a:extLst>
          </p:cNvPr>
          <p:cNvSpPr>
            <a:spLocks noGrp="1"/>
          </p:cNvSpPr>
          <p:nvPr>
            <p:ph type="title"/>
          </p:nvPr>
        </p:nvSpPr>
        <p:spPr>
          <a:xfrm>
            <a:off x="727668" y="2766218"/>
            <a:ext cx="10515600" cy="1325563"/>
          </a:xfrm>
        </p:spPr>
        <p:txBody>
          <a:bodyPr/>
          <a:lstStyle/>
          <a:p>
            <a:pPr algn="ctr"/>
            <a:r>
              <a:rPr lang="en-IN" dirty="0"/>
              <a:t>Segmentation</a:t>
            </a:r>
          </a:p>
        </p:txBody>
      </p:sp>
      <p:cxnSp>
        <p:nvCxnSpPr>
          <p:cNvPr id="4" name="Straight Connector 3">
            <a:extLst>
              <a:ext uri="{FF2B5EF4-FFF2-40B4-BE49-F238E27FC236}">
                <a16:creationId xmlns:a16="http://schemas.microsoft.com/office/drawing/2014/main" id="{2D5AE59F-CB3E-3DF5-5AA4-447172567935}"/>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Graphic 4">
            <a:extLst>
              <a:ext uri="{FF2B5EF4-FFF2-40B4-BE49-F238E27FC236}">
                <a16:creationId xmlns:a16="http://schemas.microsoft.com/office/drawing/2014/main" id="{8DC3390E-AC4E-FF22-8F5A-5BCC5E4091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spTree>
    <p:extLst>
      <p:ext uri="{BB962C8B-B14F-4D97-AF65-F5344CB8AC3E}">
        <p14:creationId xmlns:p14="http://schemas.microsoft.com/office/powerpoint/2010/main" val="645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BBEFD-CF26-204B-0661-32631100DE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59D246-EEAB-CF2B-71E5-BBF3C151505F}"/>
              </a:ext>
            </a:extLst>
          </p:cNvPr>
          <p:cNvSpPr txBox="1"/>
          <p:nvPr/>
        </p:nvSpPr>
        <p:spPr>
          <a:xfrm>
            <a:off x="299879" y="196684"/>
            <a:ext cx="10923273" cy="446276"/>
          </a:xfrm>
          <a:prstGeom prst="rect">
            <a:avLst/>
          </a:prstGeom>
          <a:noFill/>
        </p:spPr>
        <p:txBody>
          <a:bodyPr wrap="square" rtlCol="0">
            <a:spAutoFit/>
          </a:bodyPr>
          <a:lstStyle/>
          <a:p>
            <a:r>
              <a:rPr lang="en-US" sz="2300" dirty="0">
                <a:latin typeface="Georgia Pro" panose="020F0502020204030204" pitchFamily="18" charset="0"/>
              </a:rPr>
              <a:t>Part-1 Data Preparation</a:t>
            </a:r>
            <a:endParaRPr lang="en-IN" sz="2300" dirty="0">
              <a:latin typeface="Georgia Pro" panose="020F0502020204030204" pitchFamily="18" charset="0"/>
            </a:endParaRPr>
          </a:p>
        </p:txBody>
      </p:sp>
      <p:sp>
        <p:nvSpPr>
          <p:cNvPr id="10" name="Content Placeholder 2">
            <a:extLst>
              <a:ext uri="{FF2B5EF4-FFF2-40B4-BE49-F238E27FC236}">
                <a16:creationId xmlns:a16="http://schemas.microsoft.com/office/drawing/2014/main" id="{AFB55101-9F75-42CE-CACA-7E75298B625C}"/>
              </a:ext>
            </a:extLst>
          </p:cNvPr>
          <p:cNvSpPr>
            <a:spLocks noGrp="1"/>
          </p:cNvSpPr>
          <p:nvPr>
            <p:ph idx="1"/>
          </p:nvPr>
        </p:nvSpPr>
        <p:spPr>
          <a:xfrm>
            <a:off x="299879" y="763719"/>
            <a:ext cx="11263445" cy="5920935"/>
          </a:xfrm>
        </p:spPr>
        <p:txBody>
          <a:bodyPr>
            <a:normAutofit/>
          </a:bodyPr>
          <a:lstStyle/>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pic>
        <p:nvPicPr>
          <p:cNvPr id="11" name="Graphic 10">
            <a:extLst>
              <a:ext uri="{FF2B5EF4-FFF2-40B4-BE49-F238E27FC236}">
                <a16:creationId xmlns:a16="http://schemas.microsoft.com/office/drawing/2014/main" id="{87A50204-A264-51AC-CD54-637279ED2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sp>
        <p:nvSpPr>
          <p:cNvPr id="3" name="Content Placeholder 2">
            <a:extLst>
              <a:ext uri="{FF2B5EF4-FFF2-40B4-BE49-F238E27FC236}">
                <a16:creationId xmlns:a16="http://schemas.microsoft.com/office/drawing/2014/main" id="{F4F0016D-9DB0-6FDF-5D3B-B1931802F6A7}"/>
              </a:ext>
            </a:extLst>
          </p:cNvPr>
          <p:cNvSpPr txBox="1">
            <a:spLocks/>
          </p:cNvSpPr>
          <p:nvPr/>
        </p:nvSpPr>
        <p:spPr>
          <a:xfrm>
            <a:off x="452280" y="916119"/>
            <a:ext cx="11739720" cy="6258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1100" dirty="0">
                <a:latin typeface="Georgia Pro" panose="02040502050405020303" pitchFamily="18" charset="0"/>
              </a:rPr>
              <a:t>Dataset of 44 features including both numerical and categorical variables</a:t>
            </a:r>
          </a:p>
          <a:p>
            <a:pPr>
              <a:lnSpc>
                <a:spcPct val="100000"/>
              </a:lnSpc>
            </a:pPr>
            <a:r>
              <a:rPr lang="en-US" sz="1100" dirty="0">
                <a:latin typeface="Georgia Pro" panose="02040502050405020303" pitchFamily="18" charset="0"/>
              </a:rPr>
              <a:t>Data Preprocessing applied to these features:</a:t>
            </a:r>
          </a:p>
          <a:p>
            <a:pPr lvl="1">
              <a:lnSpc>
                <a:spcPct val="100000"/>
              </a:lnSpc>
              <a:buFont typeface="+mj-lt"/>
              <a:buAutoNum type="arabicPeriod"/>
            </a:pPr>
            <a:r>
              <a:rPr lang="en-US" sz="1100" dirty="0">
                <a:latin typeface="Georgia Pro" panose="02040502050405020303" pitchFamily="18" charset="0"/>
              </a:rPr>
              <a:t>Creating dummy variables for categorical features</a:t>
            </a:r>
          </a:p>
          <a:p>
            <a:pPr lvl="1">
              <a:lnSpc>
                <a:spcPct val="100000"/>
              </a:lnSpc>
              <a:buFont typeface="+mj-lt"/>
              <a:buAutoNum type="arabicPeriod"/>
            </a:pPr>
            <a:r>
              <a:rPr lang="en-US" sz="1100" dirty="0">
                <a:latin typeface="Georgia Pro" panose="02040502050405020303" pitchFamily="18" charset="0"/>
              </a:rPr>
              <a:t>Scaling the numerical variables using </a:t>
            </a:r>
            <a:r>
              <a:rPr lang="en-US" sz="1100" dirty="0" err="1">
                <a:latin typeface="Georgia Pro" panose="02040502050405020303" pitchFamily="18" charset="0"/>
              </a:rPr>
              <a:t>StandardScalar</a:t>
            </a:r>
            <a:endParaRPr lang="en-US" sz="1100" dirty="0">
              <a:latin typeface="Georgia Pro" panose="02040502050405020303" pitchFamily="18" charset="0"/>
            </a:endParaRPr>
          </a:p>
          <a:p>
            <a:pPr lvl="1">
              <a:lnSpc>
                <a:spcPct val="100000"/>
              </a:lnSpc>
              <a:buFont typeface="+mj-lt"/>
              <a:buAutoNum type="arabicPeriod"/>
            </a:pPr>
            <a:r>
              <a:rPr lang="en-US" sz="1100" dirty="0">
                <a:latin typeface="Georgia Pro" panose="02040502050405020303" pitchFamily="18" charset="0"/>
              </a:rPr>
              <a:t>Feature elimination using variance threshold method</a:t>
            </a:r>
          </a:p>
          <a:p>
            <a:pPr lvl="1">
              <a:lnSpc>
                <a:spcPct val="100000"/>
              </a:lnSpc>
              <a:buFont typeface="+mj-lt"/>
              <a:buAutoNum type="arabicPeriod"/>
            </a:pPr>
            <a:r>
              <a:rPr lang="en-US" sz="1100" dirty="0">
                <a:latin typeface="Georgia Pro" panose="02040502050405020303" pitchFamily="18" charset="0"/>
              </a:rPr>
              <a:t>Feature elimination using correlation matrix</a:t>
            </a:r>
          </a:p>
          <a:p>
            <a:pPr marL="457200" lvl="1" indent="0">
              <a:lnSpc>
                <a:spcPct val="100000"/>
              </a:lnSpc>
              <a:buNone/>
            </a:pPr>
            <a:r>
              <a:rPr lang="en-US" sz="1100" dirty="0">
                <a:latin typeface="Georgia Pro" panose="02040502050405020303" pitchFamily="18" charset="0"/>
              </a:rPr>
              <a:t>Data Preprocessing increased 44 features to 64</a:t>
            </a:r>
          </a:p>
          <a:p>
            <a:pPr lvl="1">
              <a:lnSpc>
                <a:spcPct val="100000"/>
              </a:lnSpc>
              <a:buFont typeface="+mj-lt"/>
              <a:buAutoNum type="arabicPeriod"/>
            </a:pPr>
            <a:endParaRPr lang="en-US" sz="1100" dirty="0">
              <a:latin typeface="Georgia Pro" panose="02040502050405020303" pitchFamily="18" charset="0"/>
            </a:endParaRPr>
          </a:p>
          <a:p>
            <a:pPr algn="l">
              <a:lnSpc>
                <a:spcPct val="100000"/>
              </a:lnSpc>
            </a:pPr>
            <a:r>
              <a:rPr lang="en-US" sz="1100" b="1" dirty="0">
                <a:latin typeface="Georgia Pro" panose="02040502050405020303" pitchFamily="18" charset="0"/>
              </a:rPr>
              <a:t>Hopkins Statistical test: </a:t>
            </a:r>
            <a:r>
              <a:rPr lang="en-US" sz="1100" dirty="0">
                <a:latin typeface="Georgia Pro" panose="02040502050405020303" pitchFamily="18" charset="0"/>
              </a:rPr>
              <a:t>It calculates the Hopkins statistic to evaluate the cluster tendency of the dataset. It prints the Hopkins statistic value.</a:t>
            </a:r>
          </a:p>
          <a:p>
            <a:pPr lvl="1">
              <a:lnSpc>
                <a:spcPct val="100000"/>
              </a:lnSpc>
              <a:buFont typeface="+mj-lt"/>
              <a:buAutoNum type="arabicPeriod"/>
            </a:pPr>
            <a:r>
              <a:rPr lang="en-US" sz="1100" dirty="0">
                <a:latin typeface="Georgia Pro" panose="02040502050405020303" pitchFamily="18" charset="0"/>
              </a:rPr>
              <a:t>Null Hypothesis: Dataset is uniformly distributed. Hence no meaningful clusters. Average H &lt;=0.85</a:t>
            </a:r>
          </a:p>
          <a:p>
            <a:pPr lvl="1">
              <a:lnSpc>
                <a:spcPct val="100000"/>
              </a:lnSpc>
              <a:buFont typeface="+mj-lt"/>
              <a:buAutoNum type="arabicPeriod"/>
            </a:pPr>
            <a:r>
              <a:rPr lang="en-US" sz="1100" dirty="0">
                <a:latin typeface="Georgia Pro" panose="02040502050405020303" pitchFamily="18" charset="0"/>
              </a:rPr>
              <a:t>Alternate </a:t>
            </a:r>
            <a:r>
              <a:rPr lang="en-US" sz="1100" dirty="0" err="1">
                <a:latin typeface="Georgia Pro" panose="02040502050405020303" pitchFamily="18" charset="0"/>
              </a:rPr>
              <a:t>Hypotheis</a:t>
            </a:r>
            <a:r>
              <a:rPr lang="en-US" sz="1100" dirty="0">
                <a:latin typeface="Georgia Pro" panose="02040502050405020303" pitchFamily="18" charset="0"/>
              </a:rPr>
              <a:t>: Dataset is not uniformly distributed. Hence It contains meaningful clusters. Average H &gt; 0.85</a:t>
            </a:r>
          </a:p>
          <a:p>
            <a:pPr marL="457200" lvl="1" indent="0">
              <a:lnSpc>
                <a:spcPct val="100000"/>
              </a:lnSpc>
              <a:buNone/>
            </a:pPr>
            <a:r>
              <a:rPr lang="en-US" sz="1100" dirty="0">
                <a:latin typeface="Georgia Pro" panose="02040502050405020303" pitchFamily="18" charset="0"/>
              </a:rPr>
              <a:t>Summary:</a:t>
            </a:r>
          </a:p>
          <a:p>
            <a:pPr>
              <a:lnSpc>
                <a:spcPct val="100000"/>
              </a:lnSpc>
            </a:pPr>
            <a:endParaRPr lang="en-US" sz="16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r>
              <a:rPr lang="en-US" sz="1100" dirty="0">
                <a:latin typeface="Georgia Pro" panose="02040502050405020303" pitchFamily="18" charset="0"/>
              </a:rPr>
              <a:t>In this case Alternate hypothesis is true meaning data has meaningful clusters. H&gt; 0.85</a:t>
            </a: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b="1" dirty="0">
              <a:latin typeface="Georgia Pro" panose="02040502050405020303" pitchFamily="18" charset="0"/>
            </a:endParaRPr>
          </a:p>
          <a:p>
            <a:pPr marL="0" indent="0">
              <a:buNone/>
            </a:pPr>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graphicFrame>
        <p:nvGraphicFramePr>
          <p:cNvPr id="6" name="Table 5">
            <a:extLst>
              <a:ext uri="{FF2B5EF4-FFF2-40B4-BE49-F238E27FC236}">
                <a16:creationId xmlns:a16="http://schemas.microsoft.com/office/drawing/2014/main" id="{95E40CB9-64E9-0A8D-8478-49E760DFA6B5}"/>
              </a:ext>
            </a:extLst>
          </p:cNvPr>
          <p:cNvGraphicFramePr>
            <a:graphicFrameLocks noGrp="1"/>
          </p:cNvGraphicFramePr>
          <p:nvPr>
            <p:extLst>
              <p:ext uri="{D42A27DB-BD31-4B8C-83A1-F6EECF244321}">
                <p14:modId xmlns:p14="http://schemas.microsoft.com/office/powerpoint/2010/main" val="1982538694"/>
              </p:ext>
            </p:extLst>
          </p:nvPr>
        </p:nvGraphicFramePr>
        <p:xfrm>
          <a:off x="4068518" y="3854025"/>
          <a:ext cx="4054964" cy="2087856"/>
        </p:xfrm>
        <a:graphic>
          <a:graphicData uri="http://schemas.openxmlformats.org/drawingml/2006/table">
            <a:tbl>
              <a:tblPr firstRow="1" bandRow="1">
                <a:tableStyleId>{5C22544A-7EE6-4342-B048-85BDC9FD1C3A}</a:tableStyleId>
              </a:tblPr>
              <a:tblGrid>
                <a:gridCol w="582930">
                  <a:extLst>
                    <a:ext uri="{9D8B030D-6E8A-4147-A177-3AD203B41FA5}">
                      <a16:colId xmlns:a16="http://schemas.microsoft.com/office/drawing/2014/main" val="182551738"/>
                    </a:ext>
                  </a:extLst>
                </a:gridCol>
                <a:gridCol w="3472034">
                  <a:extLst>
                    <a:ext uri="{9D8B030D-6E8A-4147-A177-3AD203B41FA5}">
                      <a16:colId xmlns:a16="http://schemas.microsoft.com/office/drawing/2014/main" val="2132558337"/>
                    </a:ext>
                  </a:extLst>
                </a:gridCol>
              </a:tblGrid>
              <a:tr h="347976">
                <a:tc>
                  <a:txBody>
                    <a:bodyPr/>
                    <a:lstStyle/>
                    <a:p>
                      <a:r>
                        <a:rPr lang="en-IN" sz="1100" dirty="0"/>
                        <a:t>Test #</a:t>
                      </a:r>
                    </a:p>
                  </a:txBody>
                  <a:tcPr/>
                </a:tc>
                <a:tc>
                  <a:txBody>
                    <a:bodyPr/>
                    <a:lstStyle/>
                    <a:p>
                      <a:r>
                        <a:rPr lang="en-IN" sz="1100" dirty="0"/>
                        <a:t>Hopkins statistics</a:t>
                      </a:r>
                    </a:p>
                  </a:txBody>
                  <a:tcPr/>
                </a:tc>
                <a:extLst>
                  <a:ext uri="{0D108BD9-81ED-4DB2-BD59-A6C34878D82A}">
                    <a16:rowId xmlns:a16="http://schemas.microsoft.com/office/drawing/2014/main" val="3381329823"/>
                  </a:ext>
                </a:extLst>
              </a:tr>
              <a:tr h="347976">
                <a:tc>
                  <a:txBody>
                    <a:bodyPr/>
                    <a:lstStyle/>
                    <a:p>
                      <a:r>
                        <a:rPr lang="en-IN" sz="1100" dirty="0"/>
                        <a:t>1</a:t>
                      </a:r>
                    </a:p>
                  </a:txBody>
                  <a:tcPr/>
                </a:tc>
                <a:tc>
                  <a:txBody>
                    <a:bodyPr/>
                    <a:lstStyle/>
                    <a:p>
                      <a:r>
                        <a:rPr lang="en-IN" sz="1100" b="0" i="0" kern="1200" dirty="0">
                          <a:solidFill>
                            <a:schemeClr val="dk1"/>
                          </a:solidFill>
                          <a:effectLst/>
                          <a:latin typeface="+mn-lt"/>
                          <a:ea typeface="+mn-ea"/>
                          <a:cs typeface="+mn-cs"/>
                        </a:rPr>
                        <a:t>0.9648238978692573</a:t>
                      </a:r>
                      <a:endParaRPr lang="en-IN" sz="1100" dirty="0"/>
                    </a:p>
                  </a:txBody>
                  <a:tcPr/>
                </a:tc>
                <a:extLst>
                  <a:ext uri="{0D108BD9-81ED-4DB2-BD59-A6C34878D82A}">
                    <a16:rowId xmlns:a16="http://schemas.microsoft.com/office/drawing/2014/main" val="2804675383"/>
                  </a:ext>
                </a:extLst>
              </a:tr>
              <a:tr h="347976">
                <a:tc>
                  <a:txBody>
                    <a:bodyPr/>
                    <a:lstStyle/>
                    <a:p>
                      <a:r>
                        <a:rPr lang="en-IN" sz="1100" dirty="0"/>
                        <a:t>2</a:t>
                      </a:r>
                    </a:p>
                  </a:txBody>
                  <a:tcPr/>
                </a:tc>
                <a:tc>
                  <a:txBody>
                    <a:bodyPr/>
                    <a:lstStyle/>
                    <a:p>
                      <a:r>
                        <a:rPr lang="en-IN" sz="1100" b="0" i="0" kern="1200" dirty="0">
                          <a:solidFill>
                            <a:schemeClr val="dk1"/>
                          </a:solidFill>
                          <a:effectLst/>
                          <a:latin typeface="+mn-lt"/>
                          <a:ea typeface="+mn-ea"/>
                          <a:cs typeface="+mn-cs"/>
                        </a:rPr>
                        <a:t>0.9667271706377367</a:t>
                      </a:r>
                      <a:endParaRPr lang="en-IN" sz="1100" dirty="0"/>
                    </a:p>
                  </a:txBody>
                  <a:tcPr/>
                </a:tc>
                <a:extLst>
                  <a:ext uri="{0D108BD9-81ED-4DB2-BD59-A6C34878D82A}">
                    <a16:rowId xmlns:a16="http://schemas.microsoft.com/office/drawing/2014/main" val="2650326148"/>
                  </a:ext>
                </a:extLst>
              </a:tr>
              <a:tr h="347976">
                <a:tc>
                  <a:txBody>
                    <a:bodyPr/>
                    <a:lstStyle/>
                    <a:p>
                      <a:r>
                        <a:rPr lang="en-IN" sz="1100" dirty="0"/>
                        <a:t>3</a:t>
                      </a:r>
                    </a:p>
                  </a:txBody>
                  <a:tcPr/>
                </a:tc>
                <a:tc>
                  <a:txBody>
                    <a:bodyPr/>
                    <a:lstStyle/>
                    <a:p>
                      <a:r>
                        <a:rPr lang="en-IN" sz="1100" b="0" i="0" kern="1200" dirty="0">
                          <a:solidFill>
                            <a:schemeClr val="dk1"/>
                          </a:solidFill>
                          <a:effectLst/>
                          <a:latin typeface="+mn-lt"/>
                          <a:ea typeface="+mn-ea"/>
                          <a:cs typeface="+mn-cs"/>
                        </a:rPr>
                        <a:t>0.9651389560040534</a:t>
                      </a:r>
                      <a:endParaRPr lang="en-IN" sz="1100" dirty="0"/>
                    </a:p>
                  </a:txBody>
                  <a:tcPr/>
                </a:tc>
                <a:extLst>
                  <a:ext uri="{0D108BD9-81ED-4DB2-BD59-A6C34878D82A}">
                    <a16:rowId xmlns:a16="http://schemas.microsoft.com/office/drawing/2014/main" val="1518139760"/>
                  </a:ext>
                </a:extLst>
              </a:tr>
              <a:tr h="347976">
                <a:tc>
                  <a:txBody>
                    <a:bodyPr/>
                    <a:lstStyle/>
                    <a:p>
                      <a:r>
                        <a:rPr lang="en-IN" sz="1100" dirty="0"/>
                        <a:t>4</a:t>
                      </a:r>
                    </a:p>
                  </a:txBody>
                  <a:tcPr/>
                </a:tc>
                <a:tc>
                  <a:txBody>
                    <a:bodyPr/>
                    <a:lstStyle/>
                    <a:p>
                      <a:r>
                        <a:rPr lang="en-IN" sz="1100" b="0" i="0" kern="1200" dirty="0">
                          <a:solidFill>
                            <a:schemeClr val="dk1"/>
                          </a:solidFill>
                          <a:effectLst/>
                          <a:latin typeface="+mn-lt"/>
                          <a:ea typeface="+mn-ea"/>
                          <a:cs typeface="+mn-cs"/>
                        </a:rPr>
                        <a:t>0.965542978391139</a:t>
                      </a:r>
                      <a:endParaRPr lang="en-IN" sz="1100" dirty="0"/>
                    </a:p>
                  </a:txBody>
                  <a:tcPr/>
                </a:tc>
                <a:extLst>
                  <a:ext uri="{0D108BD9-81ED-4DB2-BD59-A6C34878D82A}">
                    <a16:rowId xmlns:a16="http://schemas.microsoft.com/office/drawing/2014/main" val="4067753008"/>
                  </a:ext>
                </a:extLst>
              </a:tr>
              <a:tr h="347976">
                <a:tc>
                  <a:txBody>
                    <a:bodyPr/>
                    <a:lstStyle/>
                    <a:p>
                      <a:r>
                        <a:rPr lang="en-IN" sz="1100" dirty="0"/>
                        <a:t>5</a:t>
                      </a:r>
                    </a:p>
                  </a:txBody>
                  <a:tcPr/>
                </a:tc>
                <a:tc>
                  <a:txBody>
                    <a:bodyPr/>
                    <a:lstStyle/>
                    <a:p>
                      <a:r>
                        <a:rPr lang="en-IN" sz="1100" b="0" i="0" kern="1200" dirty="0">
                          <a:solidFill>
                            <a:schemeClr val="dk1"/>
                          </a:solidFill>
                          <a:effectLst/>
                          <a:latin typeface="+mn-lt"/>
                          <a:ea typeface="+mn-ea"/>
                          <a:cs typeface="+mn-cs"/>
                        </a:rPr>
                        <a:t>0.9646249880857238</a:t>
                      </a:r>
                      <a:endParaRPr lang="en-IN" sz="1100" dirty="0"/>
                    </a:p>
                  </a:txBody>
                  <a:tcPr/>
                </a:tc>
                <a:extLst>
                  <a:ext uri="{0D108BD9-81ED-4DB2-BD59-A6C34878D82A}">
                    <a16:rowId xmlns:a16="http://schemas.microsoft.com/office/drawing/2014/main" val="1059610710"/>
                  </a:ext>
                </a:extLst>
              </a:tr>
            </a:tbl>
          </a:graphicData>
        </a:graphic>
      </p:graphicFrame>
    </p:spTree>
    <p:extLst>
      <p:ext uri="{BB962C8B-B14F-4D97-AF65-F5344CB8AC3E}">
        <p14:creationId xmlns:p14="http://schemas.microsoft.com/office/powerpoint/2010/main" val="19799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BBEFD-CF26-204B-0661-32631100DE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59D246-EEAB-CF2B-71E5-BBF3C151505F}"/>
              </a:ext>
            </a:extLst>
          </p:cNvPr>
          <p:cNvSpPr txBox="1"/>
          <p:nvPr/>
        </p:nvSpPr>
        <p:spPr>
          <a:xfrm>
            <a:off x="299879" y="196684"/>
            <a:ext cx="10923273" cy="446276"/>
          </a:xfrm>
          <a:prstGeom prst="rect">
            <a:avLst/>
          </a:prstGeom>
          <a:noFill/>
        </p:spPr>
        <p:txBody>
          <a:bodyPr wrap="square" rtlCol="0">
            <a:spAutoFit/>
          </a:bodyPr>
          <a:lstStyle/>
          <a:p>
            <a:r>
              <a:rPr lang="en-US" sz="2300" dirty="0">
                <a:latin typeface="Georgia Pro" panose="020F0502020204030204" pitchFamily="18" charset="0"/>
              </a:rPr>
              <a:t>Part-2 Model Iterations</a:t>
            </a:r>
            <a:endParaRPr lang="en-IN" sz="2300" dirty="0">
              <a:latin typeface="Georgia Pro" panose="020F0502020204030204" pitchFamily="18" charset="0"/>
            </a:endParaRPr>
          </a:p>
        </p:txBody>
      </p:sp>
      <p:sp>
        <p:nvSpPr>
          <p:cNvPr id="10" name="Content Placeholder 2">
            <a:extLst>
              <a:ext uri="{FF2B5EF4-FFF2-40B4-BE49-F238E27FC236}">
                <a16:creationId xmlns:a16="http://schemas.microsoft.com/office/drawing/2014/main" id="{AFB55101-9F75-42CE-CACA-7E75298B625C}"/>
              </a:ext>
            </a:extLst>
          </p:cNvPr>
          <p:cNvSpPr>
            <a:spLocks noGrp="1"/>
          </p:cNvSpPr>
          <p:nvPr>
            <p:ph idx="1"/>
          </p:nvPr>
        </p:nvSpPr>
        <p:spPr>
          <a:xfrm>
            <a:off x="299879" y="763719"/>
            <a:ext cx="11263445" cy="5920935"/>
          </a:xfrm>
        </p:spPr>
        <p:txBody>
          <a:bodyPr>
            <a:normAutofit/>
          </a:bodyPr>
          <a:lstStyle/>
          <a:p>
            <a:pPr marL="0" indent="0">
              <a:buNone/>
            </a:pPr>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pPr marL="0" indent="0">
              <a:buNone/>
            </a:pPr>
            <a:endParaRPr lang="en-US" sz="1600" dirty="0">
              <a:latin typeface="Georgia Pro" panose="02040502050405020303" pitchFamily="18" charset="0"/>
            </a:endParaRPr>
          </a:p>
          <a:p>
            <a:endParaRPr lang="en-US" sz="1600" dirty="0">
              <a:latin typeface="Georgia Pro" panose="02040502050405020303" pitchFamily="18" charset="0"/>
            </a:endParaRPr>
          </a:p>
        </p:txBody>
      </p:sp>
      <p:pic>
        <p:nvPicPr>
          <p:cNvPr id="11" name="Graphic 10">
            <a:extLst>
              <a:ext uri="{FF2B5EF4-FFF2-40B4-BE49-F238E27FC236}">
                <a16:creationId xmlns:a16="http://schemas.microsoft.com/office/drawing/2014/main" id="{87A50204-A264-51AC-CD54-637279ED2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sp>
        <p:nvSpPr>
          <p:cNvPr id="8" name="Content Placeholder 2">
            <a:extLst>
              <a:ext uri="{FF2B5EF4-FFF2-40B4-BE49-F238E27FC236}">
                <a16:creationId xmlns:a16="http://schemas.microsoft.com/office/drawing/2014/main" id="{4F7CF5A5-C170-B2A6-FF39-BB002C98B7BC}"/>
              </a:ext>
            </a:extLst>
          </p:cNvPr>
          <p:cNvSpPr txBox="1">
            <a:spLocks/>
          </p:cNvSpPr>
          <p:nvPr/>
        </p:nvSpPr>
        <p:spPr>
          <a:xfrm>
            <a:off x="292291" y="906982"/>
            <a:ext cx="11607418" cy="5853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1100" dirty="0">
                <a:latin typeface="Georgia Pro" panose="02040502050405020303" pitchFamily="18" charset="0"/>
              </a:rPr>
              <a:t>Model is iterated amongst 3 different combinations of data</a:t>
            </a:r>
          </a:p>
          <a:p>
            <a:pPr lvl="1">
              <a:lnSpc>
                <a:spcPct val="100000"/>
              </a:lnSpc>
              <a:buFont typeface="+mj-lt"/>
              <a:buAutoNum type="arabicPeriod"/>
            </a:pPr>
            <a:r>
              <a:rPr lang="en-US" sz="1100" dirty="0">
                <a:latin typeface="Georgia Pro" panose="02040502050405020303" pitchFamily="18" charset="0"/>
              </a:rPr>
              <a:t>Preprocessed data in the last step with 64 features</a:t>
            </a:r>
            <a:endParaRPr lang="en-IN" sz="1100" dirty="0">
              <a:latin typeface="Georgia Pro" panose="02040502050405020303" pitchFamily="18" charset="0"/>
              <a:cs typeface="Arial" panose="020B0604020202020204" pitchFamily="34" charset="0"/>
            </a:endParaRPr>
          </a:p>
          <a:p>
            <a:pPr lvl="1">
              <a:lnSpc>
                <a:spcPct val="100000"/>
              </a:lnSpc>
              <a:buFont typeface="+mj-lt"/>
              <a:buAutoNum type="arabicPeriod"/>
            </a:pPr>
            <a:r>
              <a:rPr lang="en-US" sz="1100" dirty="0">
                <a:latin typeface="Georgia Pro" panose="02040502050405020303" pitchFamily="18" charset="0"/>
              </a:rPr>
              <a:t>Preprocessed</a:t>
            </a:r>
            <a:r>
              <a:rPr lang="en-IN" sz="1100" dirty="0">
                <a:latin typeface="Georgia Pro" panose="02040502050405020303" pitchFamily="18" charset="0"/>
                <a:cs typeface="Arial" panose="020B0604020202020204" pitchFamily="34" charset="0"/>
              </a:rPr>
              <a:t> numerical data with 18 variables: All the dummy variables, categorical variables are dropped. </a:t>
            </a:r>
          </a:p>
          <a:p>
            <a:pPr lvl="1">
              <a:lnSpc>
                <a:spcPct val="100000"/>
              </a:lnSpc>
              <a:buFont typeface="+mj-lt"/>
              <a:buAutoNum type="arabicPeriod"/>
            </a:pPr>
            <a:r>
              <a:rPr lang="en-IN" sz="1100" dirty="0">
                <a:latin typeface="Georgia Pro" panose="02040502050405020303" pitchFamily="18" charset="0"/>
                <a:cs typeface="Arial" panose="020B0604020202020204" pitchFamily="34" charset="0"/>
              </a:rPr>
              <a:t>Principal Component Analysis: Reduced features with </a:t>
            </a:r>
            <a:r>
              <a:rPr lang="en-IN" sz="1100" dirty="0" err="1">
                <a:latin typeface="Georgia Pro" panose="02040502050405020303" pitchFamily="18" charset="0"/>
                <a:cs typeface="Arial" panose="020B0604020202020204" pitchFamily="34" charset="0"/>
              </a:rPr>
              <a:t>cumulative_explained_variance</a:t>
            </a:r>
            <a:r>
              <a:rPr lang="en-IN" sz="1100" dirty="0">
                <a:latin typeface="Georgia Pro" panose="02040502050405020303" pitchFamily="18" charset="0"/>
                <a:cs typeface="Arial" panose="020B0604020202020204" pitchFamily="34" charset="0"/>
              </a:rPr>
              <a:t> &gt;=0.8 which resulted in 16 features</a:t>
            </a:r>
          </a:p>
          <a:p>
            <a:pPr lvl="1">
              <a:lnSpc>
                <a:spcPct val="100000"/>
              </a:lnSpc>
              <a:buFont typeface="+mj-lt"/>
              <a:buAutoNum type="arabicPeriod"/>
            </a:pPr>
            <a:endParaRPr lang="en-IN" sz="1100" dirty="0">
              <a:latin typeface="Georgia Pro" panose="02040502050405020303" pitchFamily="18" charset="0"/>
              <a:cs typeface="Arial" panose="020B0604020202020204" pitchFamily="34" charset="0"/>
            </a:endParaRPr>
          </a:p>
          <a:p>
            <a:pPr>
              <a:lnSpc>
                <a:spcPct val="100000"/>
              </a:lnSpc>
            </a:pPr>
            <a:r>
              <a:rPr lang="en-IN" sz="1100" dirty="0">
                <a:latin typeface="Georgia Pro" panose="02040502050405020303" pitchFamily="18" charset="0"/>
                <a:cs typeface="Arial" panose="020B0604020202020204" pitchFamily="34" charset="0"/>
              </a:rPr>
              <a:t>Elbow curve analysis of all 3 iterations resulted in optimal number of clusters=3</a:t>
            </a:r>
          </a:p>
          <a:p>
            <a:pPr lvl="1">
              <a:lnSpc>
                <a:spcPct val="100000"/>
              </a:lnSpc>
              <a:buFont typeface="+mj-lt"/>
              <a:buAutoNum type="arabicPeriod"/>
            </a:pPr>
            <a:endParaRPr lang="en-US" sz="1100" dirty="0">
              <a:latin typeface="Georgia Pro" panose="02040502050405020303" pitchFamily="18" charset="0"/>
            </a:endParaRPr>
          </a:p>
        </p:txBody>
      </p:sp>
      <p:pic>
        <p:nvPicPr>
          <p:cNvPr id="12" name="Picture 11">
            <a:extLst>
              <a:ext uri="{FF2B5EF4-FFF2-40B4-BE49-F238E27FC236}">
                <a16:creationId xmlns:a16="http://schemas.microsoft.com/office/drawing/2014/main" id="{02F70A01-5CB7-8C3D-08A3-0B22D97D5FA6}"/>
              </a:ext>
            </a:extLst>
          </p:cNvPr>
          <p:cNvPicPr>
            <a:picLocks noChangeAspect="1"/>
          </p:cNvPicPr>
          <p:nvPr/>
        </p:nvPicPr>
        <p:blipFill>
          <a:blip r:embed="rId4"/>
          <a:stretch>
            <a:fillRect/>
          </a:stretch>
        </p:blipFill>
        <p:spPr>
          <a:xfrm>
            <a:off x="292291" y="2512398"/>
            <a:ext cx="3592172" cy="2298266"/>
          </a:xfrm>
          <a:prstGeom prst="rect">
            <a:avLst/>
          </a:prstGeom>
        </p:spPr>
      </p:pic>
      <p:pic>
        <p:nvPicPr>
          <p:cNvPr id="14" name="Picture 13">
            <a:extLst>
              <a:ext uri="{FF2B5EF4-FFF2-40B4-BE49-F238E27FC236}">
                <a16:creationId xmlns:a16="http://schemas.microsoft.com/office/drawing/2014/main" id="{7573CCE9-6453-AF78-F9A8-C548C829C05A}"/>
              </a:ext>
            </a:extLst>
          </p:cNvPr>
          <p:cNvPicPr>
            <a:picLocks noChangeAspect="1"/>
          </p:cNvPicPr>
          <p:nvPr/>
        </p:nvPicPr>
        <p:blipFill>
          <a:blip r:embed="rId5"/>
          <a:stretch>
            <a:fillRect/>
          </a:stretch>
        </p:blipFill>
        <p:spPr>
          <a:xfrm>
            <a:off x="4342533" y="2512398"/>
            <a:ext cx="3672629" cy="2298266"/>
          </a:xfrm>
          <a:prstGeom prst="rect">
            <a:avLst/>
          </a:prstGeom>
        </p:spPr>
      </p:pic>
      <p:pic>
        <p:nvPicPr>
          <p:cNvPr id="16" name="Picture 15">
            <a:extLst>
              <a:ext uri="{FF2B5EF4-FFF2-40B4-BE49-F238E27FC236}">
                <a16:creationId xmlns:a16="http://schemas.microsoft.com/office/drawing/2014/main" id="{802434F5-6AC2-8586-D6DB-C522894B87E5}"/>
              </a:ext>
            </a:extLst>
          </p:cNvPr>
          <p:cNvPicPr>
            <a:picLocks noChangeAspect="1"/>
          </p:cNvPicPr>
          <p:nvPr/>
        </p:nvPicPr>
        <p:blipFill>
          <a:blip r:embed="rId6"/>
          <a:stretch>
            <a:fillRect/>
          </a:stretch>
        </p:blipFill>
        <p:spPr>
          <a:xfrm>
            <a:off x="8470808" y="2517523"/>
            <a:ext cx="3672675" cy="2298266"/>
          </a:xfrm>
          <a:prstGeom prst="rect">
            <a:avLst/>
          </a:prstGeom>
        </p:spPr>
      </p:pic>
      <p:sp>
        <p:nvSpPr>
          <p:cNvPr id="17" name="TextBox 16">
            <a:extLst>
              <a:ext uri="{FF2B5EF4-FFF2-40B4-BE49-F238E27FC236}">
                <a16:creationId xmlns:a16="http://schemas.microsoft.com/office/drawing/2014/main" id="{E0651C3A-527A-3EF8-8558-B5AF8E539272}"/>
              </a:ext>
            </a:extLst>
          </p:cNvPr>
          <p:cNvSpPr txBox="1"/>
          <p:nvPr/>
        </p:nvSpPr>
        <p:spPr>
          <a:xfrm>
            <a:off x="2299500" y="3018656"/>
            <a:ext cx="895876" cy="261610"/>
          </a:xfrm>
          <a:prstGeom prst="rect">
            <a:avLst/>
          </a:prstGeom>
          <a:noFill/>
        </p:spPr>
        <p:txBody>
          <a:bodyPr wrap="square" rtlCol="0">
            <a:spAutoFit/>
          </a:bodyPr>
          <a:lstStyle/>
          <a:p>
            <a:pPr algn="ctr"/>
            <a:r>
              <a:rPr lang="en-IN" sz="1100" dirty="0">
                <a:solidFill>
                  <a:schemeClr val="accent1">
                    <a:lumMod val="75000"/>
                  </a:schemeClr>
                </a:solidFill>
                <a:latin typeface="Georgia Pro" panose="02040502050405020303" pitchFamily="18" charset="0"/>
              </a:rPr>
              <a:t>Iteration 1</a:t>
            </a:r>
          </a:p>
        </p:txBody>
      </p:sp>
      <p:sp>
        <p:nvSpPr>
          <p:cNvPr id="20" name="TextBox 19">
            <a:extLst>
              <a:ext uri="{FF2B5EF4-FFF2-40B4-BE49-F238E27FC236}">
                <a16:creationId xmlns:a16="http://schemas.microsoft.com/office/drawing/2014/main" id="{45730FE4-A97D-3B39-9AB7-E16AB534967E}"/>
              </a:ext>
            </a:extLst>
          </p:cNvPr>
          <p:cNvSpPr txBox="1"/>
          <p:nvPr/>
        </p:nvSpPr>
        <p:spPr>
          <a:xfrm>
            <a:off x="6431048" y="3018656"/>
            <a:ext cx="895876" cy="261610"/>
          </a:xfrm>
          <a:prstGeom prst="rect">
            <a:avLst/>
          </a:prstGeom>
          <a:noFill/>
        </p:spPr>
        <p:txBody>
          <a:bodyPr wrap="square" rtlCol="0">
            <a:spAutoFit/>
          </a:bodyPr>
          <a:lstStyle/>
          <a:p>
            <a:pPr algn="ctr"/>
            <a:r>
              <a:rPr lang="en-IN" sz="1100" dirty="0">
                <a:solidFill>
                  <a:schemeClr val="accent1">
                    <a:lumMod val="75000"/>
                  </a:schemeClr>
                </a:solidFill>
                <a:latin typeface="Georgia Pro" panose="02040502050405020303" pitchFamily="18" charset="0"/>
              </a:rPr>
              <a:t>Iteration 2</a:t>
            </a:r>
          </a:p>
        </p:txBody>
      </p:sp>
      <p:sp>
        <p:nvSpPr>
          <p:cNvPr id="21" name="TextBox 20">
            <a:extLst>
              <a:ext uri="{FF2B5EF4-FFF2-40B4-BE49-F238E27FC236}">
                <a16:creationId xmlns:a16="http://schemas.microsoft.com/office/drawing/2014/main" id="{3FFAB4D1-151A-4C62-1915-919ED178D8EF}"/>
              </a:ext>
            </a:extLst>
          </p:cNvPr>
          <p:cNvSpPr txBox="1"/>
          <p:nvPr/>
        </p:nvSpPr>
        <p:spPr>
          <a:xfrm>
            <a:off x="10621286" y="3012935"/>
            <a:ext cx="895876" cy="261610"/>
          </a:xfrm>
          <a:prstGeom prst="rect">
            <a:avLst/>
          </a:prstGeom>
          <a:noFill/>
        </p:spPr>
        <p:txBody>
          <a:bodyPr wrap="square" rtlCol="0">
            <a:spAutoFit/>
          </a:bodyPr>
          <a:lstStyle/>
          <a:p>
            <a:pPr algn="ctr"/>
            <a:r>
              <a:rPr lang="en-IN" sz="1100" dirty="0">
                <a:solidFill>
                  <a:schemeClr val="accent1">
                    <a:lumMod val="75000"/>
                  </a:schemeClr>
                </a:solidFill>
                <a:latin typeface="Georgia Pro" panose="02040502050405020303" pitchFamily="18" charset="0"/>
              </a:rPr>
              <a:t>Iteration 3</a:t>
            </a:r>
          </a:p>
        </p:txBody>
      </p:sp>
      <p:graphicFrame>
        <p:nvGraphicFramePr>
          <p:cNvPr id="22" name="Table 21">
            <a:extLst>
              <a:ext uri="{FF2B5EF4-FFF2-40B4-BE49-F238E27FC236}">
                <a16:creationId xmlns:a16="http://schemas.microsoft.com/office/drawing/2014/main" id="{7604144A-9398-9878-6195-F5AA762CBFD2}"/>
              </a:ext>
            </a:extLst>
          </p:cNvPr>
          <p:cNvGraphicFramePr>
            <a:graphicFrameLocks noGrp="1"/>
          </p:cNvGraphicFramePr>
          <p:nvPr>
            <p:extLst>
              <p:ext uri="{D42A27DB-BD31-4B8C-83A1-F6EECF244321}">
                <p14:modId xmlns:p14="http://schemas.microsoft.com/office/powerpoint/2010/main" val="2028300050"/>
              </p:ext>
            </p:extLst>
          </p:nvPr>
        </p:nvGraphicFramePr>
        <p:xfrm>
          <a:off x="1187630" y="4919217"/>
          <a:ext cx="2120739" cy="1416619"/>
        </p:xfrm>
        <a:graphic>
          <a:graphicData uri="http://schemas.openxmlformats.org/drawingml/2006/table">
            <a:tbl>
              <a:tblPr firstRow="1" bandRow="1">
                <a:tableStyleId>{5C22544A-7EE6-4342-B048-85BDC9FD1C3A}</a:tableStyleId>
              </a:tblPr>
              <a:tblGrid>
                <a:gridCol w="833755">
                  <a:extLst>
                    <a:ext uri="{9D8B030D-6E8A-4147-A177-3AD203B41FA5}">
                      <a16:colId xmlns:a16="http://schemas.microsoft.com/office/drawing/2014/main" val="2528661001"/>
                    </a:ext>
                  </a:extLst>
                </a:gridCol>
                <a:gridCol w="1286984">
                  <a:extLst>
                    <a:ext uri="{9D8B030D-6E8A-4147-A177-3AD203B41FA5}">
                      <a16:colId xmlns:a16="http://schemas.microsoft.com/office/drawing/2014/main" val="3684532051"/>
                    </a:ext>
                  </a:extLst>
                </a:gridCol>
              </a:tblGrid>
              <a:tr h="420835">
                <a:tc>
                  <a:txBody>
                    <a:bodyPr/>
                    <a:lstStyle/>
                    <a:p>
                      <a:r>
                        <a:rPr lang="en-IN" sz="1100" dirty="0"/>
                        <a:t># clusters</a:t>
                      </a:r>
                    </a:p>
                  </a:txBody>
                  <a:tcPr/>
                </a:tc>
                <a:tc>
                  <a:txBody>
                    <a:bodyPr/>
                    <a:lstStyle/>
                    <a:p>
                      <a:r>
                        <a:rPr lang="en-IN" sz="1100" dirty="0"/>
                        <a:t>Silhouette Score</a:t>
                      </a:r>
                    </a:p>
                  </a:txBody>
                  <a:tcPr/>
                </a:tc>
                <a:extLst>
                  <a:ext uri="{0D108BD9-81ED-4DB2-BD59-A6C34878D82A}">
                    <a16:rowId xmlns:a16="http://schemas.microsoft.com/office/drawing/2014/main" val="3543507798"/>
                  </a:ext>
                </a:extLst>
              </a:tr>
              <a:tr h="331928">
                <a:tc>
                  <a:txBody>
                    <a:bodyPr/>
                    <a:lstStyle/>
                    <a:p>
                      <a:r>
                        <a:rPr lang="en-IN" sz="1100" dirty="0"/>
                        <a:t>2</a:t>
                      </a:r>
                    </a:p>
                  </a:txBody>
                  <a:tcPr/>
                </a:tc>
                <a:tc>
                  <a:txBody>
                    <a:bodyPr/>
                    <a:lstStyle/>
                    <a:p>
                      <a:r>
                        <a:rPr lang="en-IN" sz="1100" b="0" i="0" kern="1200" dirty="0">
                          <a:solidFill>
                            <a:schemeClr val="dk1"/>
                          </a:solidFill>
                          <a:effectLst/>
                          <a:latin typeface="+mn-lt"/>
                          <a:ea typeface="+mn-ea"/>
                          <a:cs typeface="+mn-cs"/>
                        </a:rPr>
                        <a:t>0.122</a:t>
                      </a:r>
                      <a:endParaRPr lang="en-IN" sz="1100" dirty="0"/>
                    </a:p>
                  </a:txBody>
                  <a:tcPr/>
                </a:tc>
                <a:extLst>
                  <a:ext uri="{0D108BD9-81ED-4DB2-BD59-A6C34878D82A}">
                    <a16:rowId xmlns:a16="http://schemas.microsoft.com/office/drawing/2014/main" val="1793148531"/>
                  </a:ext>
                </a:extLst>
              </a:tr>
              <a:tr h="331928">
                <a:tc>
                  <a:txBody>
                    <a:bodyPr/>
                    <a:lstStyle/>
                    <a:p>
                      <a:r>
                        <a:rPr lang="en-IN" sz="1100" dirty="0"/>
                        <a:t>3</a:t>
                      </a:r>
                    </a:p>
                  </a:txBody>
                  <a:tcPr/>
                </a:tc>
                <a:tc>
                  <a:txBody>
                    <a:bodyPr/>
                    <a:lstStyle/>
                    <a:p>
                      <a:r>
                        <a:rPr lang="en-IN" sz="1100" b="0" i="0" kern="1200" dirty="0">
                          <a:solidFill>
                            <a:schemeClr val="dk1"/>
                          </a:solidFill>
                          <a:effectLst/>
                          <a:latin typeface="+mn-lt"/>
                          <a:ea typeface="+mn-ea"/>
                          <a:cs typeface="+mn-cs"/>
                        </a:rPr>
                        <a:t>0.112</a:t>
                      </a:r>
                      <a:endParaRPr lang="en-IN" sz="1100" dirty="0"/>
                    </a:p>
                  </a:txBody>
                  <a:tcPr/>
                </a:tc>
                <a:extLst>
                  <a:ext uri="{0D108BD9-81ED-4DB2-BD59-A6C34878D82A}">
                    <a16:rowId xmlns:a16="http://schemas.microsoft.com/office/drawing/2014/main" val="3555071358"/>
                  </a:ext>
                </a:extLst>
              </a:tr>
              <a:tr h="331928">
                <a:tc>
                  <a:txBody>
                    <a:bodyPr/>
                    <a:lstStyle/>
                    <a:p>
                      <a:r>
                        <a:rPr lang="en-IN" sz="1100" dirty="0"/>
                        <a:t>4</a:t>
                      </a:r>
                    </a:p>
                  </a:txBody>
                  <a:tcPr/>
                </a:tc>
                <a:tc>
                  <a:txBody>
                    <a:bodyPr/>
                    <a:lstStyle/>
                    <a:p>
                      <a:r>
                        <a:rPr lang="en-IN" sz="1100" b="0" i="0" kern="1200" dirty="0">
                          <a:solidFill>
                            <a:schemeClr val="dk1"/>
                          </a:solidFill>
                          <a:effectLst/>
                          <a:latin typeface="+mn-lt"/>
                          <a:ea typeface="+mn-ea"/>
                          <a:cs typeface="+mn-cs"/>
                        </a:rPr>
                        <a:t>0.081</a:t>
                      </a:r>
                      <a:endParaRPr lang="en-IN" sz="1100" dirty="0"/>
                    </a:p>
                  </a:txBody>
                  <a:tcPr/>
                </a:tc>
                <a:extLst>
                  <a:ext uri="{0D108BD9-81ED-4DB2-BD59-A6C34878D82A}">
                    <a16:rowId xmlns:a16="http://schemas.microsoft.com/office/drawing/2014/main" val="1014326038"/>
                  </a:ext>
                </a:extLst>
              </a:tr>
            </a:tbl>
          </a:graphicData>
        </a:graphic>
      </p:graphicFrame>
      <p:graphicFrame>
        <p:nvGraphicFramePr>
          <p:cNvPr id="23" name="Table 22">
            <a:extLst>
              <a:ext uri="{FF2B5EF4-FFF2-40B4-BE49-F238E27FC236}">
                <a16:creationId xmlns:a16="http://schemas.microsoft.com/office/drawing/2014/main" id="{17FA58BB-678A-0CE3-7F1F-20A4CF930000}"/>
              </a:ext>
            </a:extLst>
          </p:cNvPr>
          <p:cNvGraphicFramePr>
            <a:graphicFrameLocks noGrp="1"/>
          </p:cNvGraphicFramePr>
          <p:nvPr>
            <p:extLst>
              <p:ext uri="{D42A27DB-BD31-4B8C-83A1-F6EECF244321}">
                <p14:modId xmlns:p14="http://schemas.microsoft.com/office/powerpoint/2010/main" val="120205168"/>
              </p:ext>
            </p:extLst>
          </p:nvPr>
        </p:nvGraphicFramePr>
        <p:xfrm>
          <a:off x="5319178" y="4919218"/>
          <a:ext cx="2120739" cy="1416619"/>
        </p:xfrm>
        <a:graphic>
          <a:graphicData uri="http://schemas.openxmlformats.org/drawingml/2006/table">
            <a:tbl>
              <a:tblPr firstRow="1" bandRow="1">
                <a:tableStyleId>{5C22544A-7EE6-4342-B048-85BDC9FD1C3A}</a:tableStyleId>
              </a:tblPr>
              <a:tblGrid>
                <a:gridCol w="833755">
                  <a:extLst>
                    <a:ext uri="{9D8B030D-6E8A-4147-A177-3AD203B41FA5}">
                      <a16:colId xmlns:a16="http://schemas.microsoft.com/office/drawing/2014/main" val="2528661001"/>
                    </a:ext>
                  </a:extLst>
                </a:gridCol>
                <a:gridCol w="1286984">
                  <a:extLst>
                    <a:ext uri="{9D8B030D-6E8A-4147-A177-3AD203B41FA5}">
                      <a16:colId xmlns:a16="http://schemas.microsoft.com/office/drawing/2014/main" val="3684532051"/>
                    </a:ext>
                  </a:extLst>
                </a:gridCol>
              </a:tblGrid>
              <a:tr h="420835">
                <a:tc>
                  <a:txBody>
                    <a:bodyPr/>
                    <a:lstStyle/>
                    <a:p>
                      <a:r>
                        <a:rPr lang="en-IN" sz="1100" dirty="0"/>
                        <a:t># clusters</a:t>
                      </a:r>
                    </a:p>
                  </a:txBody>
                  <a:tcPr/>
                </a:tc>
                <a:tc>
                  <a:txBody>
                    <a:bodyPr/>
                    <a:lstStyle/>
                    <a:p>
                      <a:r>
                        <a:rPr lang="en-IN" sz="1100" dirty="0"/>
                        <a:t>Silhouette Score</a:t>
                      </a:r>
                    </a:p>
                  </a:txBody>
                  <a:tcPr/>
                </a:tc>
                <a:extLst>
                  <a:ext uri="{0D108BD9-81ED-4DB2-BD59-A6C34878D82A}">
                    <a16:rowId xmlns:a16="http://schemas.microsoft.com/office/drawing/2014/main" val="3543507798"/>
                  </a:ext>
                </a:extLst>
              </a:tr>
              <a:tr h="331928">
                <a:tc>
                  <a:txBody>
                    <a:bodyPr/>
                    <a:lstStyle/>
                    <a:p>
                      <a:r>
                        <a:rPr lang="en-IN" sz="1100" dirty="0"/>
                        <a:t>2</a:t>
                      </a:r>
                    </a:p>
                  </a:txBody>
                  <a:tcPr/>
                </a:tc>
                <a:tc>
                  <a:txBody>
                    <a:bodyPr/>
                    <a:lstStyle/>
                    <a:p>
                      <a:r>
                        <a:rPr lang="en-IN" sz="1100" b="0" i="0" kern="1200" dirty="0">
                          <a:solidFill>
                            <a:schemeClr val="dk1"/>
                          </a:solidFill>
                          <a:effectLst/>
                          <a:latin typeface="+mn-lt"/>
                          <a:ea typeface="+mn-ea"/>
                          <a:cs typeface="+mn-cs"/>
                        </a:rPr>
                        <a:t>0.140</a:t>
                      </a:r>
                      <a:endParaRPr lang="en-IN" sz="1100" dirty="0"/>
                    </a:p>
                  </a:txBody>
                  <a:tcPr/>
                </a:tc>
                <a:extLst>
                  <a:ext uri="{0D108BD9-81ED-4DB2-BD59-A6C34878D82A}">
                    <a16:rowId xmlns:a16="http://schemas.microsoft.com/office/drawing/2014/main" val="1793148531"/>
                  </a:ext>
                </a:extLst>
              </a:tr>
              <a:tr h="331928">
                <a:tc>
                  <a:txBody>
                    <a:bodyPr/>
                    <a:lstStyle/>
                    <a:p>
                      <a:r>
                        <a:rPr lang="en-IN" sz="1100" dirty="0"/>
                        <a:t>3</a:t>
                      </a:r>
                    </a:p>
                  </a:txBody>
                  <a:tcPr/>
                </a:tc>
                <a:tc>
                  <a:txBody>
                    <a:bodyPr/>
                    <a:lstStyle/>
                    <a:p>
                      <a:r>
                        <a:rPr lang="en-IN" sz="1100" b="0" i="0" kern="1200" dirty="0">
                          <a:solidFill>
                            <a:schemeClr val="dk1"/>
                          </a:solidFill>
                          <a:effectLst/>
                          <a:latin typeface="+mn-lt"/>
                          <a:ea typeface="+mn-ea"/>
                          <a:cs typeface="+mn-cs"/>
                        </a:rPr>
                        <a:t>0.140</a:t>
                      </a:r>
                      <a:endParaRPr lang="en-IN" sz="1100" dirty="0"/>
                    </a:p>
                  </a:txBody>
                  <a:tcPr/>
                </a:tc>
                <a:extLst>
                  <a:ext uri="{0D108BD9-81ED-4DB2-BD59-A6C34878D82A}">
                    <a16:rowId xmlns:a16="http://schemas.microsoft.com/office/drawing/2014/main" val="3555071358"/>
                  </a:ext>
                </a:extLst>
              </a:tr>
              <a:tr h="331928">
                <a:tc>
                  <a:txBody>
                    <a:bodyPr/>
                    <a:lstStyle/>
                    <a:p>
                      <a:r>
                        <a:rPr lang="en-IN" sz="1100" dirty="0"/>
                        <a:t>4</a:t>
                      </a:r>
                    </a:p>
                  </a:txBody>
                  <a:tcPr/>
                </a:tc>
                <a:tc>
                  <a:txBody>
                    <a:bodyPr/>
                    <a:lstStyle/>
                    <a:p>
                      <a:r>
                        <a:rPr lang="en-IN" sz="1100" b="0" i="0" kern="1200" dirty="0">
                          <a:solidFill>
                            <a:schemeClr val="dk1"/>
                          </a:solidFill>
                          <a:effectLst/>
                          <a:latin typeface="+mn-lt"/>
                          <a:ea typeface="+mn-ea"/>
                          <a:cs typeface="+mn-cs"/>
                        </a:rPr>
                        <a:t>0.116</a:t>
                      </a:r>
                      <a:endParaRPr lang="en-IN" sz="1100" dirty="0"/>
                    </a:p>
                  </a:txBody>
                  <a:tcPr/>
                </a:tc>
                <a:extLst>
                  <a:ext uri="{0D108BD9-81ED-4DB2-BD59-A6C34878D82A}">
                    <a16:rowId xmlns:a16="http://schemas.microsoft.com/office/drawing/2014/main" val="1014326038"/>
                  </a:ext>
                </a:extLst>
              </a:tr>
            </a:tbl>
          </a:graphicData>
        </a:graphic>
      </p:graphicFrame>
      <p:graphicFrame>
        <p:nvGraphicFramePr>
          <p:cNvPr id="24" name="Table 23">
            <a:extLst>
              <a:ext uri="{FF2B5EF4-FFF2-40B4-BE49-F238E27FC236}">
                <a16:creationId xmlns:a16="http://schemas.microsoft.com/office/drawing/2014/main" id="{89E0CB87-0F25-714A-1216-504E73BBAA51}"/>
              </a:ext>
            </a:extLst>
          </p:cNvPr>
          <p:cNvGraphicFramePr>
            <a:graphicFrameLocks noGrp="1"/>
          </p:cNvGraphicFramePr>
          <p:nvPr>
            <p:extLst>
              <p:ext uri="{D42A27DB-BD31-4B8C-83A1-F6EECF244321}">
                <p14:modId xmlns:p14="http://schemas.microsoft.com/office/powerpoint/2010/main" val="2561706605"/>
              </p:ext>
            </p:extLst>
          </p:nvPr>
        </p:nvGraphicFramePr>
        <p:xfrm>
          <a:off x="9509416" y="4919218"/>
          <a:ext cx="2120739" cy="1416619"/>
        </p:xfrm>
        <a:graphic>
          <a:graphicData uri="http://schemas.openxmlformats.org/drawingml/2006/table">
            <a:tbl>
              <a:tblPr firstRow="1" bandRow="1">
                <a:tableStyleId>{5C22544A-7EE6-4342-B048-85BDC9FD1C3A}</a:tableStyleId>
              </a:tblPr>
              <a:tblGrid>
                <a:gridCol w="833755">
                  <a:extLst>
                    <a:ext uri="{9D8B030D-6E8A-4147-A177-3AD203B41FA5}">
                      <a16:colId xmlns:a16="http://schemas.microsoft.com/office/drawing/2014/main" val="2528661001"/>
                    </a:ext>
                  </a:extLst>
                </a:gridCol>
                <a:gridCol w="1286984">
                  <a:extLst>
                    <a:ext uri="{9D8B030D-6E8A-4147-A177-3AD203B41FA5}">
                      <a16:colId xmlns:a16="http://schemas.microsoft.com/office/drawing/2014/main" val="3684532051"/>
                    </a:ext>
                  </a:extLst>
                </a:gridCol>
              </a:tblGrid>
              <a:tr h="420835">
                <a:tc>
                  <a:txBody>
                    <a:bodyPr/>
                    <a:lstStyle/>
                    <a:p>
                      <a:r>
                        <a:rPr lang="en-IN" sz="1100" dirty="0"/>
                        <a:t># clusters</a:t>
                      </a:r>
                    </a:p>
                  </a:txBody>
                  <a:tcPr/>
                </a:tc>
                <a:tc>
                  <a:txBody>
                    <a:bodyPr/>
                    <a:lstStyle/>
                    <a:p>
                      <a:r>
                        <a:rPr lang="en-IN" sz="1100" dirty="0"/>
                        <a:t>Silhouette Score</a:t>
                      </a:r>
                    </a:p>
                  </a:txBody>
                  <a:tcPr/>
                </a:tc>
                <a:extLst>
                  <a:ext uri="{0D108BD9-81ED-4DB2-BD59-A6C34878D82A}">
                    <a16:rowId xmlns:a16="http://schemas.microsoft.com/office/drawing/2014/main" val="3543507798"/>
                  </a:ext>
                </a:extLst>
              </a:tr>
              <a:tr h="331928">
                <a:tc>
                  <a:txBody>
                    <a:bodyPr/>
                    <a:lstStyle/>
                    <a:p>
                      <a:r>
                        <a:rPr lang="en-IN" sz="1100" dirty="0"/>
                        <a:t>2</a:t>
                      </a:r>
                    </a:p>
                  </a:txBody>
                  <a:tcPr/>
                </a:tc>
                <a:tc>
                  <a:txBody>
                    <a:bodyPr/>
                    <a:lstStyle/>
                    <a:p>
                      <a:r>
                        <a:rPr lang="en-IN" sz="1100" b="0" i="0" kern="1200" dirty="0">
                          <a:solidFill>
                            <a:schemeClr val="dk1"/>
                          </a:solidFill>
                          <a:effectLst/>
                          <a:latin typeface="+mn-lt"/>
                          <a:ea typeface="+mn-ea"/>
                          <a:cs typeface="+mn-cs"/>
                        </a:rPr>
                        <a:t>0.150</a:t>
                      </a:r>
                      <a:endParaRPr lang="en-IN" sz="1100" dirty="0"/>
                    </a:p>
                  </a:txBody>
                  <a:tcPr/>
                </a:tc>
                <a:extLst>
                  <a:ext uri="{0D108BD9-81ED-4DB2-BD59-A6C34878D82A}">
                    <a16:rowId xmlns:a16="http://schemas.microsoft.com/office/drawing/2014/main" val="1793148531"/>
                  </a:ext>
                </a:extLst>
              </a:tr>
              <a:tr h="331928">
                <a:tc>
                  <a:txBody>
                    <a:bodyPr/>
                    <a:lstStyle/>
                    <a:p>
                      <a:r>
                        <a:rPr lang="en-IN" sz="1100" dirty="0"/>
                        <a:t>3</a:t>
                      </a:r>
                    </a:p>
                  </a:txBody>
                  <a:tcPr/>
                </a:tc>
                <a:tc>
                  <a:txBody>
                    <a:bodyPr/>
                    <a:lstStyle/>
                    <a:p>
                      <a:r>
                        <a:rPr lang="en-IN" sz="1100" b="0" i="0" kern="1200" dirty="0">
                          <a:solidFill>
                            <a:schemeClr val="dk1"/>
                          </a:solidFill>
                          <a:effectLst/>
                          <a:latin typeface="+mn-lt"/>
                          <a:ea typeface="+mn-ea"/>
                          <a:cs typeface="+mn-cs"/>
                        </a:rPr>
                        <a:t>0.141</a:t>
                      </a:r>
                      <a:endParaRPr lang="en-IN" sz="1100" dirty="0"/>
                    </a:p>
                  </a:txBody>
                  <a:tcPr/>
                </a:tc>
                <a:extLst>
                  <a:ext uri="{0D108BD9-81ED-4DB2-BD59-A6C34878D82A}">
                    <a16:rowId xmlns:a16="http://schemas.microsoft.com/office/drawing/2014/main" val="3555071358"/>
                  </a:ext>
                </a:extLst>
              </a:tr>
              <a:tr h="331928">
                <a:tc>
                  <a:txBody>
                    <a:bodyPr/>
                    <a:lstStyle/>
                    <a:p>
                      <a:r>
                        <a:rPr lang="en-IN" sz="1100" dirty="0"/>
                        <a:t>4</a:t>
                      </a:r>
                    </a:p>
                  </a:txBody>
                  <a:tcPr/>
                </a:tc>
                <a:tc>
                  <a:txBody>
                    <a:bodyPr/>
                    <a:lstStyle/>
                    <a:p>
                      <a:r>
                        <a:rPr lang="en-IN" sz="1100" b="0" i="0" kern="1200" dirty="0">
                          <a:solidFill>
                            <a:schemeClr val="dk1"/>
                          </a:solidFill>
                          <a:effectLst/>
                          <a:latin typeface="+mn-lt"/>
                          <a:ea typeface="+mn-ea"/>
                          <a:cs typeface="+mn-cs"/>
                        </a:rPr>
                        <a:t>0.109</a:t>
                      </a:r>
                      <a:endParaRPr lang="en-IN" sz="1100" dirty="0"/>
                    </a:p>
                  </a:txBody>
                  <a:tcPr/>
                </a:tc>
                <a:extLst>
                  <a:ext uri="{0D108BD9-81ED-4DB2-BD59-A6C34878D82A}">
                    <a16:rowId xmlns:a16="http://schemas.microsoft.com/office/drawing/2014/main" val="1014326038"/>
                  </a:ext>
                </a:extLst>
              </a:tr>
            </a:tbl>
          </a:graphicData>
        </a:graphic>
      </p:graphicFrame>
    </p:spTree>
    <p:extLst>
      <p:ext uri="{BB962C8B-B14F-4D97-AF65-F5344CB8AC3E}">
        <p14:creationId xmlns:p14="http://schemas.microsoft.com/office/powerpoint/2010/main" val="159010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BBEFD-CF26-204B-0661-32631100DE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59D246-EEAB-CF2B-71E5-BBF3C151505F}"/>
              </a:ext>
            </a:extLst>
          </p:cNvPr>
          <p:cNvSpPr txBox="1"/>
          <p:nvPr/>
        </p:nvSpPr>
        <p:spPr>
          <a:xfrm>
            <a:off x="299879" y="196684"/>
            <a:ext cx="10923273" cy="446276"/>
          </a:xfrm>
          <a:prstGeom prst="rect">
            <a:avLst/>
          </a:prstGeom>
          <a:noFill/>
        </p:spPr>
        <p:txBody>
          <a:bodyPr wrap="square" rtlCol="0">
            <a:spAutoFit/>
          </a:bodyPr>
          <a:lstStyle/>
          <a:p>
            <a:r>
              <a:rPr lang="en-US" sz="2300" dirty="0">
                <a:latin typeface="Georgia Pro" panose="020F0502020204030204" pitchFamily="18" charset="0"/>
              </a:rPr>
              <a:t>Next Steps to be continued..</a:t>
            </a:r>
            <a:endParaRPr lang="en-IN" sz="2300" dirty="0">
              <a:latin typeface="Georgia Pro" panose="020F0502020204030204" pitchFamily="18" charset="0"/>
            </a:endParaRPr>
          </a:p>
        </p:txBody>
      </p:sp>
      <p:sp>
        <p:nvSpPr>
          <p:cNvPr id="10" name="Content Placeholder 2">
            <a:extLst>
              <a:ext uri="{FF2B5EF4-FFF2-40B4-BE49-F238E27FC236}">
                <a16:creationId xmlns:a16="http://schemas.microsoft.com/office/drawing/2014/main" id="{AFB55101-9F75-42CE-CACA-7E75298B625C}"/>
              </a:ext>
            </a:extLst>
          </p:cNvPr>
          <p:cNvSpPr>
            <a:spLocks noGrp="1"/>
          </p:cNvSpPr>
          <p:nvPr>
            <p:ph idx="1"/>
          </p:nvPr>
        </p:nvSpPr>
        <p:spPr>
          <a:xfrm>
            <a:off x="422788" y="937060"/>
            <a:ext cx="11263445" cy="5920935"/>
          </a:xfrm>
        </p:spPr>
        <p:txBody>
          <a:bodyPr>
            <a:normAutofit/>
          </a:bodyPr>
          <a:lstStyle/>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pic>
        <p:nvPicPr>
          <p:cNvPr id="11" name="Graphic 10">
            <a:extLst>
              <a:ext uri="{FF2B5EF4-FFF2-40B4-BE49-F238E27FC236}">
                <a16:creationId xmlns:a16="http://schemas.microsoft.com/office/drawing/2014/main" id="{87A50204-A264-51AC-CD54-637279ED2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sp>
        <p:nvSpPr>
          <p:cNvPr id="6" name="Content Placeholder 2">
            <a:extLst>
              <a:ext uri="{FF2B5EF4-FFF2-40B4-BE49-F238E27FC236}">
                <a16:creationId xmlns:a16="http://schemas.microsoft.com/office/drawing/2014/main" id="{B9455672-7794-099C-CAAB-2CB6AA695DD6}"/>
              </a:ext>
            </a:extLst>
          </p:cNvPr>
          <p:cNvSpPr txBox="1">
            <a:spLocks/>
          </p:cNvSpPr>
          <p:nvPr/>
        </p:nvSpPr>
        <p:spPr>
          <a:xfrm>
            <a:off x="575188" y="1089460"/>
            <a:ext cx="11263445" cy="5920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600" dirty="0">
                <a:latin typeface="Georgia Pro" panose="020F0502020204030204" pitchFamily="18" charset="0"/>
              </a:rPr>
              <a:t>Handling Missing Values and Outliers- Part 2: Part of exploratory data analysis, analyzing columns with no missing values</a:t>
            </a:r>
            <a:endParaRPr lang="en-IN" sz="1600" dirty="0">
              <a:latin typeface="Georgia Pro" panose="020F0502020204030204" pitchFamily="18" charset="0"/>
            </a:endParaRPr>
          </a:p>
          <a:p>
            <a:pPr marL="342900" indent="-342900">
              <a:buFont typeface="+mj-lt"/>
              <a:buAutoNum type="arabicPeriod"/>
            </a:pPr>
            <a:r>
              <a:rPr lang="en-IN" sz="1600" dirty="0">
                <a:latin typeface="Georgia Pro" panose="020F0502020204030204" pitchFamily="18" charset="0"/>
              </a:rPr>
              <a:t>Feature Engineering: Creating new features, imputing missing values and outliers and changing the distribution of data as per exploratory data analysis suggestions</a:t>
            </a:r>
          </a:p>
          <a:p>
            <a:pPr marL="342900" indent="-342900">
              <a:buFont typeface="+mj-lt"/>
              <a:buAutoNum type="arabicPeriod"/>
            </a:pPr>
            <a:r>
              <a:rPr lang="en-IN" sz="1600" dirty="0">
                <a:latin typeface="Georgia Pro" panose="020F0502020204030204" pitchFamily="18" charset="0"/>
              </a:rPr>
              <a:t>Clustering based on features decided</a:t>
            </a:r>
          </a:p>
          <a:p>
            <a:pPr marL="342900" indent="-342900">
              <a:buFont typeface="+mj-lt"/>
              <a:buAutoNum type="arabicPeriod"/>
            </a:pPr>
            <a:r>
              <a:rPr lang="en-IN" sz="1600" dirty="0">
                <a:latin typeface="Georgia Pro" panose="020F0502020204030204" pitchFamily="18" charset="0"/>
              </a:rPr>
              <a:t>Classification based on features decided</a:t>
            </a:r>
          </a:p>
          <a:p>
            <a:pPr marL="342900" indent="-342900">
              <a:buFont typeface="+mj-lt"/>
              <a:buAutoNum type="arabicPeriod"/>
            </a:pPr>
            <a:r>
              <a:rPr lang="en-IN" sz="1600" dirty="0">
                <a:latin typeface="Georgia Pro" panose="020F0502020204030204" pitchFamily="18" charset="0"/>
              </a:rPr>
              <a:t>Model Monitoring framework</a:t>
            </a:r>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spTree>
    <p:extLst>
      <p:ext uri="{BB962C8B-B14F-4D97-AF65-F5344CB8AC3E}">
        <p14:creationId xmlns:p14="http://schemas.microsoft.com/office/powerpoint/2010/main" val="23071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pic>
        <p:nvPicPr>
          <p:cNvPr id="6" name="Graphic 5">
            <a:extLst>
              <a:ext uri="{FF2B5EF4-FFF2-40B4-BE49-F238E27FC236}">
                <a16:creationId xmlns:a16="http://schemas.microsoft.com/office/drawing/2014/main" id="{CC8D4824-A8A1-286F-0B52-98811C98A9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422787" y="2486913"/>
            <a:ext cx="11346426" cy="2570855"/>
          </a:xfrm>
        </p:spPr>
        <p:txBody>
          <a:bodyPr anchor="ctr">
            <a:normAutofit/>
          </a:bodyPr>
          <a:lstStyle/>
          <a:p>
            <a:pPr marL="457200" lvl="1" indent="0" algn="ctr">
              <a:buNone/>
            </a:pPr>
            <a:r>
              <a:rPr lang="en-IN" sz="4400" dirty="0">
                <a:solidFill>
                  <a:schemeClr val="accent1"/>
                </a:solidFill>
                <a:latin typeface="Georgia Pro" panose="02040502050405020303" pitchFamily="18" charset="0"/>
              </a:rPr>
              <a:t>THANK YOU</a:t>
            </a:r>
          </a:p>
        </p:txBody>
      </p:sp>
    </p:spTree>
    <p:extLst>
      <p:ext uri="{BB962C8B-B14F-4D97-AF65-F5344CB8AC3E}">
        <p14:creationId xmlns:p14="http://schemas.microsoft.com/office/powerpoint/2010/main" val="382128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C7D071-925A-A25D-E05E-32C77ACDD222}"/>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F4FBE9D-3AEF-DE1B-64C1-120BA77CD7A8}"/>
              </a:ext>
            </a:extLst>
          </p:cNvPr>
          <p:cNvSpPr txBox="1"/>
          <p:nvPr/>
        </p:nvSpPr>
        <p:spPr>
          <a:xfrm>
            <a:off x="299880" y="196684"/>
            <a:ext cx="9979584" cy="446276"/>
          </a:xfrm>
          <a:prstGeom prst="rect">
            <a:avLst/>
          </a:prstGeom>
          <a:noFill/>
        </p:spPr>
        <p:txBody>
          <a:bodyPr wrap="square" rtlCol="0">
            <a:spAutoFit/>
          </a:bodyPr>
          <a:lstStyle/>
          <a:p>
            <a:r>
              <a:rPr lang="en-US" sz="2300" dirty="0">
                <a:latin typeface="Georgia Pro" panose="020F0502020204030204" pitchFamily="18" charset="0"/>
              </a:rPr>
              <a:t>Index</a:t>
            </a:r>
            <a:endParaRPr lang="en-IN" sz="2300" dirty="0">
              <a:latin typeface="Georgia Pro" panose="020F0502020204030204" pitchFamily="18" charset="0"/>
            </a:endParaRPr>
          </a:p>
        </p:txBody>
      </p:sp>
      <p:pic>
        <p:nvPicPr>
          <p:cNvPr id="6" name="Graphic 5">
            <a:extLst>
              <a:ext uri="{FF2B5EF4-FFF2-40B4-BE49-F238E27FC236}">
                <a16:creationId xmlns:a16="http://schemas.microsoft.com/office/drawing/2014/main" id="{CC8D4824-A8A1-286F-0B52-98811C98A9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sp>
        <p:nvSpPr>
          <p:cNvPr id="7" name="Content Placeholder 2">
            <a:extLst>
              <a:ext uri="{FF2B5EF4-FFF2-40B4-BE49-F238E27FC236}">
                <a16:creationId xmlns:a16="http://schemas.microsoft.com/office/drawing/2014/main" id="{4F6E7C57-FDA4-0EA0-DD37-9A3F30183BCB}"/>
              </a:ext>
            </a:extLst>
          </p:cNvPr>
          <p:cNvSpPr>
            <a:spLocks noGrp="1"/>
          </p:cNvSpPr>
          <p:nvPr>
            <p:ph idx="1"/>
          </p:nvPr>
        </p:nvSpPr>
        <p:spPr>
          <a:xfrm>
            <a:off x="299879" y="924813"/>
            <a:ext cx="11469333" cy="5244917"/>
          </a:xfrm>
        </p:spPr>
        <p:txBody>
          <a:bodyPr>
            <a:normAutofit/>
          </a:bodyPr>
          <a:lstStyle/>
          <a:p>
            <a:pPr marL="342900" indent="-342900">
              <a:lnSpc>
                <a:spcPct val="100000"/>
              </a:lnSpc>
              <a:buFont typeface="+mj-lt"/>
              <a:buAutoNum type="arabicPeriod"/>
            </a:pPr>
            <a:r>
              <a:rPr lang="en-IN" sz="1100" dirty="0">
                <a:latin typeface="Georgia Pro" panose="02040502050405020303" pitchFamily="18" charset="0"/>
              </a:rPr>
              <a:t>Index</a:t>
            </a:r>
          </a:p>
          <a:p>
            <a:pPr marL="342900" indent="-342900">
              <a:lnSpc>
                <a:spcPct val="100000"/>
              </a:lnSpc>
              <a:buFont typeface="+mj-lt"/>
              <a:buAutoNum type="arabicPeriod"/>
            </a:pPr>
            <a:endParaRPr lang="en-IN" sz="1100" dirty="0">
              <a:latin typeface="Georgia Pro" panose="02040502050405020303" pitchFamily="18" charset="0"/>
            </a:endParaRPr>
          </a:p>
          <a:p>
            <a:pPr marL="342900" indent="-342900">
              <a:lnSpc>
                <a:spcPct val="100000"/>
              </a:lnSpc>
              <a:buFont typeface="+mj-lt"/>
              <a:buAutoNum type="arabicPeriod"/>
            </a:pPr>
            <a:r>
              <a:rPr lang="en-IN" sz="1100" dirty="0">
                <a:latin typeface="Georgia Pro" panose="02040502050405020303" pitchFamily="18" charset="0"/>
              </a:rPr>
              <a:t>Executive summary</a:t>
            </a:r>
          </a:p>
          <a:p>
            <a:pPr marL="342900" indent="-342900">
              <a:lnSpc>
                <a:spcPct val="100000"/>
              </a:lnSpc>
              <a:buFont typeface="+mj-lt"/>
              <a:buAutoNum type="arabicPeriod"/>
            </a:pPr>
            <a:endParaRPr lang="en-IN" sz="1100" dirty="0">
              <a:latin typeface="Georgia Pro" panose="02040502050405020303" pitchFamily="18" charset="0"/>
            </a:endParaRPr>
          </a:p>
          <a:p>
            <a:pPr marL="342900" indent="-342900">
              <a:lnSpc>
                <a:spcPct val="100000"/>
              </a:lnSpc>
              <a:buFont typeface="+mj-lt"/>
              <a:buAutoNum type="arabicPeriod"/>
            </a:pPr>
            <a:r>
              <a:rPr lang="en-US" sz="1100" dirty="0">
                <a:latin typeface="Georgia Pro" panose="020F0502020204030204" pitchFamily="18" charset="0"/>
              </a:rPr>
              <a:t>Project roadmap</a:t>
            </a:r>
          </a:p>
          <a:p>
            <a:pPr marL="342900" indent="-342900">
              <a:lnSpc>
                <a:spcPct val="100000"/>
              </a:lnSpc>
              <a:buFont typeface="+mj-lt"/>
              <a:buAutoNum type="arabicPeriod"/>
            </a:pPr>
            <a:endParaRPr lang="en-US" sz="1100" dirty="0">
              <a:latin typeface="Georgia Pro" panose="020F0502020204030204" pitchFamily="18" charset="0"/>
            </a:endParaRPr>
          </a:p>
          <a:p>
            <a:pPr marL="342900" indent="-342900">
              <a:lnSpc>
                <a:spcPct val="100000"/>
              </a:lnSpc>
              <a:buFont typeface="+mj-lt"/>
              <a:buAutoNum type="arabicPeriod"/>
            </a:pPr>
            <a:r>
              <a:rPr lang="en-IN" sz="1100" dirty="0">
                <a:latin typeface="Georgia Pro" panose="020F0502020204030204" pitchFamily="18" charset="0"/>
              </a:rPr>
              <a:t>Data Quality Analysis and Data Quality report</a:t>
            </a:r>
          </a:p>
          <a:p>
            <a:pPr marL="342900" indent="-342900">
              <a:lnSpc>
                <a:spcPct val="100000"/>
              </a:lnSpc>
              <a:buFont typeface="+mj-lt"/>
              <a:buAutoNum type="arabicPeriod"/>
            </a:pPr>
            <a:endParaRPr lang="en-IN" sz="1100" dirty="0">
              <a:latin typeface="Georgia Pro" panose="020F0502020204030204" pitchFamily="18" charset="0"/>
            </a:endParaRPr>
          </a:p>
          <a:p>
            <a:pPr marL="342900" indent="-342900">
              <a:lnSpc>
                <a:spcPct val="100000"/>
              </a:lnSpc>
              <a:buFont typeface="+mj-lt"/>
              <a:buAutoNum type="arabicPeriod"/>
            </a:pPr>
            <a:r>
              <a:rPr lang="en-IN" sz="1100" dirty="0">
                <a:latin typeface="Georgia Pro" panose="020F0502020204030204" pitchFamily="18" charset="0"/>
              </a:rPr>
              <a:t>Exploratory Data Analysis</a:t>
            </a:r>
          </a:p>
          <a:p>
            <a:pPr marL="800100" lvl="1" indent="-342900">
              <a:lnSpc>
                <a:spcPct val="100000"/>
              </a:lnSpc>
              <a:buFont typeface="+mj-lt"/>
              <a:buAutoNum type="arabicPeriod"/>
            </a:pPr>
            <a:r>
              <a:rPr lang="en-IN" sz="1100" dirty="0">
                <a:latin typeface="Georgia Pro" panose="020F0502020204030204" pitchFamily="18" charset="0"/>
              </a:rPr>
              <a:t>Part-1 Columns with Missing Values</a:t>
            </a:r>
          </a:p>
          <a:p>
            <a:pPr marL="800100" lvl="1" indent="-342900">
              <a:lnSpc>
                <a:spcPct val="100000"/>
              </a:lnSpc>
              <a:buFont typeface="+mj-lt"/>
              <a:buAutoNum type="arabicPeriod"/>
            </a:pPr>
            <a:r>
              <a:rPr lang="en-IN" sz="1100" dirty="0">
                <a:latin typeface="Georgia Pro" panose="020F0502020204030204" pitchFamily="18" charset="0"/>
              </a:rPr>
              <a:t>Part-2: Columns with no missing values</a:t>
            </a:r>
          </a:p>
          <a:p>
            <a:pPr marL="800100" lvl="1" indent="-342900">
              <a:lnSpc>
                <a:spcPct val="100000"/>
              </a:lnSpc>
              <a:buFont typeface="+mj-lt"/>
              <a:buAutoNum type="arabicPeriod"/>
            </a:pPr>
            <a:r>
              <a:rPr lang="en-IN" sz="1100" dirty="0">
                <a:latin typeface="Georgia Pro" panose="020F0502020204030204" pitchFamily="18" charset="0"/>
              </a:rPr>
              <a:t>Part-3: New Feature Creation</a:t>
            </a:r>
          </a:p>
          <a:p>
            <a:pPr marL="342900" indent="-342900">
              <a:lnSpc>
                <a:spcPct val="100000"/>
              </a:lnSpc>
              <a:buFont typeface="+mj-lt"/>
              <a:buAutoNum type="arabicPeriod"/>
            </a:pPr>
            <a:endParaRPr lang="en-IN" sz="1100" dirty="0">
              <a:latin typeface="Georgia Pro" panose="020F0502020204030204" pitchFamily="18" charset="0"/>
            </a:endParaRPr>
          </a:p>
          <a:p>
            <a:pPr marL="342900" indent="-342900">
              <a:lnSpc>
                <a:spcPct val="100000"/>
              </a:lnSpc>
              <a:buFont typeface="+mj-lt"/>
              <a:buAutoNum type="arabicPeriod"/>
            </a:pPr>
            <a:r>
              <a:rPr lang="en-IN" sz="1100" dirty="0">
                <a:latin typeface="Georgia Pro" panose="020F0502020204030204" pitchFamily="18" charset="0"/>
              </a:rPr>
              <a:t>Next steps to be continued</a:t>
            </a:r>
          </a:p>
        </p:txBody>
      </p:sp>
    </p:spTree>
    <p:extLst>
      <p:ext uri="{BB962C8B-B14F-4D97-AF65-F5344CB8AC3E}">
        <p14:creationId xmlns:p14="http://schemas.microsoft.com/office/powerpoint/2010/main" val="385121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02FE1E6-CEDA-A5BF-3C13-18495B1E09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7D96448-DA52-D216-6E86-521FA47D5E51}"/>
              </a:ext>
            </a:extLst>
          </p:cNvPr>
          <p:cNvSpPr txBox="1"/>
          <p:nvPr/>
        </p:nvSpPr>
        <p:spPr>
          <a:xfrm>
            <a:off x="299880" y="196684"/>
            <a:ext cx="9979584" cy="523220"/>
          </a:xfrm>
          <a:prstGeom prst="rect">
            <a:avLst/>
          </a:prstGeom>
          <a:noFill/>
        </p:spPr>
        <p:txBody>
          <a:bodyPr wrap="square" rtlCol="0">
            <a:spAutoFit/>
          </a:bodyPr>
          <a:lstStyle/>
          <a:p>
            <a:r>
              <a:rPr lang="en-US" sz="2300" dirty="0">
                <a:latin typeface="Georgia Pro" panose="020F0502020204030204" pitchFamily="18" charset="0"/>
              </a:rPr>
              <a:t>Executive</a:t>
            </a:r>
            <a:r>
              <a:rPr lang="en-US" sz="2800" dirty="0">
                <a:latin typeface="Georgia Pro" panose="020F0502020204030204" pitchFamily="18" charset="0"/>
              </a:rPr>
              <a:t> </a:t>
            </a:r>
            <a:r>
              <a:rPr lang="en-US" sz="2300" dirty="0">
                <a:latin typeface="Georgia Pro" panose="020F0502020204030204" pitchFamily="18" charset="0"/>
              </a:rPr>
              <a:t>Summary</a:t>
            </a:r>
            <a:endParaRPr lang="en-IN" sz="2300" dirty="0">
              <a:latin typeface="Georgia Pro" panose="020F0502020204030204" pitchFamily="18" charset="0"/>
            </a:endParaRPr>
          </a:p>
        </p:txBody>
      </p:sp>
      <p:sp>
        <p:nvSpPr>
          <p:cNvPr id="8" name="Content Placeholder 2">
            <a:extLst>
              <a:ext uri="{FF2B5EF4-FFF2-40B4-BE49-F238E27FC236}">
                <a16:creationId xmlns:a16="http://schemas.microsoft.com/office/drawing/2014/main" id="{11AFE66A-B51D-F8F5-C6E9-8429A5061DDE}"/>
              </a:ext>
            </a:extLst>
          </p:cNvPr>
          <p:cNvSpPr>
            <a:spLocks noGrp="1"/>
          </p:cNvSpPr>
          <p:nvPr>
            <p:ph idx="1"/>
          </p:nvPr>
        </p:nvSpPr>
        <p:spPr>
          <a:xfrm>
            <a:off x="299880" y="763719"/>
            <a:ext cx="11607418" cy="5853131"/>
          </a:xfrm>
        </p:spPr>
        <p:txBody>
          <a:bodyPr>
            <a:normAutofit fontScale="77500" lnSpcReduction="20000"/>
          </a:bodyPr>
          <a:lstStyle/>
          <a:p>
            <a:pPr>
              <a:lnSpc>
                <a:spcPct val="120000"/>
              </a:lnSpc>
            </a:pPr>
            <a:r>
              <a:rPr lang="en-IN" sz="1400" b="1" dirty="0">
                <a:latin typeface="Georgia Pro" panose="02040502050405020303" pitchFamily="18" charset="0"/>
                <a:cs typeface="Arial" panose="020B0604020202020204" pitchFamily="34" charset="0"/>
              </a:rPr>
              <a:t>Objective:</a:t>
            </a:r>
            <a:r>
              <a:rPr lang="en-IN" sz="1400" dirty="0">
                <a:latin typeface="Georgia Pro" panose="02040502050405020303" pitchFamily="18" charset="0"/>
                <a:cs typeface="Arial" panose="020B0604020202020204" pitchFamily="34" charset="0"/>
              </a:rPr>
              <a:t> </a:t>
            </a:r>
          </a:p>
          <a:p>
            <a:pPr lvl="1">
              <a:lnSpc>
                <a:spcPct val="120000"/>
              </a:lnSpc>
            </a:pPr>
            <a:r>
              <a:rPr lang="en-US" sz="1400" dirty="0">
                <a:latin typeface="Georgia Pro" panose="02040502050405020303" pitchFamily="18" charset="0"/>
                <a:cs typeface="Arial" panose="020B0604020202020204" pitchFamily="34" charset="0"/>
              </a:rPr>
              <a:t>The bank is facing significant financial losses due to loan defaults, which directly impacts profitability and risk management. To address this issue, the bank aims to develop a predictive model that can accurately identify borrowers who are likely to fully repay their loans versus those who are at risk of defaulting (Charged Off). </a:t>
            </a:r>
          </a:p>
          <a:p>
            <a:pPr lvl="1">
              <a:lnSpc>
                <a:spcPct val="120000"/>
              </a:lnSpc>
            </a:pPr>
            <a:r>
              <a:rPr lang="en-US" sz="1400" dirty="0">
                <a:latin typeface="Georgia Pro" panose="02040502050405020303" pitchFamily="18" charset="0"/>
                <a:cs typeface="Arial" panose="020B0604020202020204" pitchFamily="34" charset="0"/>
              </a:rPr>
              <a:t>By leveraging comprehensive data on loan applications, borrower demographics, and historical payment behavior, this project seeks to enhance the bank's loan approval process, minimize default rates, and optimize lending decisions. The ultimate goal is to improve the bank's overall financial health and customer satisfaction through data-driven insights and predictive analytics.</a:t>
            </a:r>
            <a:endParaRPr lang="en-IN" sz="1400" dirty="0">
              <a:latin typeface="Georgia Pro" panose="02040502050405020303" pitchFamily="18" charset="0"/>
              <a:cs typeface="Arial" panose="020B0604020202020204" pitchFamily="34" charset="0"/>
            </a:endParaRPr>
          </a:p>
          <a:p>
            <a:pPr lvl="1">
              <a:lnSpc>
                <a:spcPct val="120000"/>
              </a:lnSpc>
            </a:pPr>
            <a:r>
              <a:rPr lang="en-IN" sz="1400" dirty="0">
                <a:latin typeface="Georgia Pro" panose="02040502050405020303" pitchFamily="18" charset="0"/>
                <a:cs typeface="Arial" panose="020B0604020202020204" pitchFamily="34" charset="0"/>
              </a:rPr>
              <a:t>Build a robust model that will predict whether the borrower will be profitable for the bank. We have a dataset that consists of:</a:t>
            </a:r>
          </a:p>
          <a:p>
            <a:pPr lvl="2">
              <a:lnSpc>
                <a:spcPct val="120000"/>
              </a:lnSpc>
            </a:pPr>
            <a:r>
              <a:rPr lang="en-IN" sz="1400" dirty="0">
                <a:latin typeface="Georgia Pro" panose="02040502050405020303" pitchFamily="18" charset="0"/>
                <a:cs typeface="Arial" panose="020B0604020202020204" pitchFamily="34" charset="0"/>
              </a:rPr>
              <a:t>Borrower’s identification data</a:t>
            </a:r>
          </a:p>
          <a:p>
            <a:pPr lvl="2">
              <a:lnSpc>
                <a:spcPct val="120000"/>
              </a:lnSpc>
            </a:pPr>
            <a:r>
              <a:rPr lang="en-IN" sz="1400" dirty="0">
                <a:latin typeface="Georgia Pro" panose="02040502050405020303" pitchFamily="18" charset="0"/>
                <a:cs typeface="Arial" panose="020B0604020202020204" pitchFamily="34" charset="0"/>
              </a:rPr>
              <a:t>Borrower’s loan data</a:t>
            </a:r>
          </a:p>
          <a:p>
            <a:pPr lvl="2">
              <a:lnSpc>
                <a:spcPct val="120000"/>
              </a:lnSpc>
            </a:pPr>
            <a:r>
              <a:rPr lang="en-IN" sz="1400" dirty="0">
                <a:latin typeface="Georgia Pro" panose="02040502050405020303" pitchFamily="18" charset="0"/>
                <a:cs typeface="Arial" panose="020B0604020202020204" pitchFamily="34" charset="0"/>
              </a:rPr>
              <a:t>Borrower’s demographic data</a:t>
            </a:r>
          </a:p>
          <a:p>
            <a:pPr lvl="2">
              <a:lnSpc>
                <a:spcPct val="120000"/>
              </a:lnSpc>
            </a:pPr>
            <a:r>
              <a:rPr lang="en-IN" sz="1400" dirty="0">
                <a:latin typeface="Georgia Pro" panose="02040502050405020303" pitchFamily="18" charset="0"/>
                <a:cs typeface="Arial" panose="020B0604020202020204" pitchFamily="34" charset="0"/>
              </a:rPr>
              <a:t>Borrower’s verification data</a:t>
            </a:r>
          </a:p>
          <a:p>
            <a:pPr lvl="2">
              <a:lnSpc>
                <a:spcPct val="120000"/>
              </a:lnSpc>
            </a:pPr>
            <a:r>
              <a:rPr lang="en-IN" sz="1400" dirty="0">
                <a:latin typeface="Georgia Pro" panose="02040502050405020303" pitchFamily="18" charset="0"/>
                <a:cs typeface="Arial" panose="020B0604020202020204" pitchFamily="34" charset="0"/>
              </a:rPr>
              <a:t>Data/ time data</a:t>
            </a:r>
          </a:p>
          <a:p>
            <a:pPr lvl="2">
              <a:lnSpc>
                <a:spcPct val="120000"/>
              </a:lnSpc>
            </a:pPr>
            <a:r>
              <a:rPr lang="en-IN" sz="1400" dirty="0">
                <a:latin typeface="Georgia Pro" panose="02040502050405020303" pitchFamily="18" charset="0"/>
                <a:cs typeface="Arial" panose="020B0604020202020204" pitchFamily="34" charset="0"/>
              </a:rPr>
              <a:t>Borrower’s transaction data</a:t>
            </a:r>
          </a:p>
          <a:p>
            <a:pPr lvl="2">
              <a:lnSpc>
                <a:spcPct val="120000"/>
              </a:lnSpc>
            </a:pPr>
            <a:r>
              <a:rPr lang="en-IN" sz="1400" dirty="0">
                <a:latin typeface="Georgia Pro" panose="02040502050405020303" pitchFamily="18" charset="0"/>
                <a:cs typeface="Arial" panose="020B0604020202020204" pitchFamily="34" charset="0"/>
              </a:rPr>
              <a:t>Borrower’s hardship data</a:t>
            </a:r>
          </a:p>
          <a:p>
            <a:pPr lvl="2">
              <a:lnSpc>
                <a:spcPct val="120000"/>
              </a:lnSpc>
            </a:pPr>
            <a:r>
              <a:rPr lang="en-IN" sz="1400" dirty="0">
                <a:latin typeface="Georgia Pro" panose="02040502050405020303" pitchFamily="18" charset="0"/>
                <a:cs typeface="Arial" panose="020B0604020202020204" pitchFamily="34" charset="0"/>
              </a:rPr>
              <a:t>Borrower’s debt settlement data</a:t>
            </a:r>
          </a:p>
          <a:p>
            <a:pPr lvl="2">
              <a:lnSpc>
                <a:spcPct val="120000"/>
              </a:lnSpc>
            </a:pPr>
            <a:r>
              <a:rPr lang="en-IN" sz="1400" dirty="0">
                <a:latin typeface="Georgia Pro" panose="02040502050405020303" pitchFamily="18" charset="0"/>
                <a:cs typeface="Arial" panose="020B0604020202020204" pitchFamily="34" charset="0"/>
              </a:rPr>
              <a:t>Borrower’s application data</a:t>
            </a:r>
          </a:p>
          <a:p>
            <a:pPr>
              <a:lnSpc>
                <a:spcPct val="120000"/>
              </a:lnSpc>
            </a:pPr>
            <a:r>
              <a:rPr lang="en-IN" sz="1400" b="1" u="sng" dirty="0">
                <a:latin typeface="Georgia Pro" panose="02040502050405020303" pitchFamily="18" charset="0"/>
                <a:cs typeface="Arial" panose="020B0604020202020204" pitchFamily="34" charset="0"/>
              </a:rPr>
              <a:t>Key Steps to achieve the objective:</a:t>
            </a:r>
          </a:p>
          <a:p>
            <a:pPr lvl="1">
              <a:lnSpc>
                <a:spcPct val="120000"/>
              </a:lnSpc>
            </a:pPr>
            <a:r>
              <a:rPr lang="en-IN" sz="1400" dirty="0">
                <a:latin typeface="Georgia Pro" panose="02040502050405020303" pitchFamily="18" charset="0"/>
                <a:cs typeface="Arial" panose="020B0604020202020204" pitchFamily="34" charset="0"/>
              </a:rPr>
              <a:t>Data Quality Analysis</a:t>
            </a:r>
          </a:p>
          <a:p>
            <a:pPr lvl="1">
              <a:lnSpc>
                <a:spcPct val="120000"/>
              </a:lnSpc>
            </a:pPr>
            <a:r>
              <a:rPr lang="en-IN" sz="1400" dirty="0">
                <a:latin typeface="Georgia Pro" panose="02040502050405020303" pitchFamily="18" charset="0"/>
                <a:cs typeface="Arial" panose="020B0604020202020204" pitchFamily="34" charset="0"/>
              </a:rPr>
              <a:t>Exploratory data analysis: Handling Missing values and Outliers</a:t>
            </a:r>
          </a:p>
          <a:p>
            <a:pPr lvl="1">
              <a:lnSpc>
                <a:spcPct val="120000"/>
              </a:lnSpc>
            </a:pPr>
            <a:r>
              <a:rPr lang="en-IN" sz="1400" dirty="0">
                <a:latin typeface="Georgia Pro" panose="02040502050405020303" pitchFamily="18" charset="0"/>
                <a:cs typeface="Arial" panose="020B0604020202020204" pitchFamily="34" charset="0"/>
              </a:rPr>
              <a:t>Feature engineering</a:t>
            </a:r>
          </a:p>
          <a:p>
            <a:pPr lvl="1">
              <a:lnSpc>
                <a:spcPct val="120000"/>
              </a:lnSpc>
            </a:pPr>
            <a:r>
              <a:rPr lang="en-IN" sz="1400" dirty="0">
                <a:latin typeface="Georgia Pro" panose="02040502050405020303" pitchFamily="18" charset="0"/>
                <a:cs typeface="Arial" panose="020B0604020202020204" pitchFamily="34" charset="0"/>
              </a:rPr>
              <a:t>Customer Segmentation</a:t>
            </a:r>
          </a:p>
          <a:p>
            <a:pPr lvl="1">
              <a:lnSpc>
                <a:spcPct val="120000"/>
              </a:lnSpc>
            </a:pPr>
            <a:r>
              <a:rPr lang="en-IN" sz="1400" dirty="0">
                <a:latin typeface="Georgia Pro" panose="02040502050405020303" pitchFamily="18" charset="0"/>
                <a:cs typeface="Arial" panose="020B0604020202020204" pitchFamily="34" charset="0"/>
              </a:rPr>
              <a:t>Model development for classification</a:t>
            </a:r>
          </a:p>
          <a:p>
            <a:pPr lvl="1">
              <a:lnSpc>
                <a:spcPct val="120000"/>
              </a:lnSpc>
            </a:pPr>
            <a:endParaRPr lang="en-IN" sz="1400" dirty="0">
              <a:latin typeface="Georgia Pro" panose="02040502050405020303" pitchFamily="18" charset="0"/>
              <a:cs typeface="Arial" panose="020B0604020202020204" pitchFamily="34" charset="0"/>
            </a:endParaRPr>
          </a:p>
          <a:p>
            <a:pPr>
              <a:lnSpc>
                <a:spcPct val="120000"/>
              </a:lnSpc>
            </a:pPr>
            <a:r>
              <a:rPr lang="en-IN" sz="1400" b="1" u="sng" dirty="0">
                <a:latin typeface="Georgia Pro" panose="02040502050405020303" pitchFamily="18" charset="0"/>
                <a:cs typeface="Arial" panose="020B0604020202020204" pitchFamily="34" charset="0"/>
              </a:rPr>
              <a:t>Expected Outcome: </a:t>
            </a:r>
            <a:r>
              <a:rPr lang="en-IN" sz="1400" dirty="0">
                <a:latin typeface="Georgia Pro" panose="02040502050405020303" pitchFamily="18" charset="0"/>
                <a:cs typeface="Arial" panose="020B0604020202020204" pitchFamily="34" charset="0"/>
              </a:rPr>
              <a:t>Improved accuracy in predicting loan defaults thus enabling better decision making for loan approvals. </a:t>
            </a:r>
            <a:r>
              <a:rPr lang="en-US" sz="1400" dirty="0">
                <a:latin typeface="Georgia Pro" panose="02040502050405020303" pitchFamily="18" charset="0"/>
                <a:cs typeface="Arial" panose="020B0604020202020204" pitchFamily="34" charset="0"/>
                <a:hlinkClick r:id="rId3"/>
              </a:rPr>
              <a:t>Click here to visit the </a:t>
            </a:r>
            <a:r>
              <a:rPr lang="en-US" sz="1400" dirty="0" err="1">
                <a:latin typeface="Georgia Pro" panose="02040502050405020303" pitchFamily="18" charset="0"/>
                <a:cs typeface="Arial" panose="020B0604020202020204" pitchFamily="34" charset="0"/>
                <a:hlinkClick r:id="rId3"/>
              </a:rPr>
              <a:t>github</a:t>
            </a:r>
            <a:r>
              <a:rPr lang="en-US" sz="1400" dirty="0">
                <a:latin typeface="Georgia Pro" panose="02040502050405020303" pitchFamily="18" charset="0"/>
                <a:cs typeface="Arial" panose="020B0604020202020204" pitchFamily="34" charset="0"/>
                <a:hlinkClick r:id="rId3"/>
              </a:rPr>
              <a:t> repository of this project</a:t>
            </a:r>
            <a:endParaRPr lang="en-IN" sz="1400" dirty="0">
              <a:latin typeface="Georgia Pro" panose="02040502050405020303" pitchFamily="18" charset="0"/>
              <a:cs typeface="Arial" panose="020B0604020202020204" pitchFamily="34" charset="0"/>
            </a:endParaRPr>
          </a:p>
          <a:p>
            <a:pPr lvl="1">
              <a:lnSpc>
                <a:spcPct val="120000"/>
              </a:lnSpc>
            </a:pPr>
            <a:endParaRPr lang="en-IN" sz="1200" dirty="0">
              <a:latin typeface="Georgia Pro" panose="02040502050405020303" pitchFamily="18" charset="0"/>
              <a:cs typeface="Arial" panose="020B0604020202020204" pitchFamily="34" charset="0"/>
            </a:endParaRPr>
          </a:p>
        </p:txBody>
      </p:sp>
      <p:pic>
        <p:nvPicPr>
          <p:cNvPr id="9" name="Graphic 8">
            <a:extLst>
              <a:ext uri="{FF2B5EF4-FFF2-40B4-BE49-F238E27FC236}">
                <a16:creationId xmlns:a16="http://schemas.microsoft.com/office/drawing/2014/main" id="{2002DCE5-6490-D212-7730-BB8DEEE8B7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3153" y="89582"/>
            <a:ext cx="892647" cy="523218"/>
          </a:xfrm>
          <a:prstGeom prst="rect">
            <a:avLst/>
          </a:prstGeom>
        </p:spPr>
      </p:pic>
    </p:spTree>
    <p:extLst>
      <p:ext uri="{BB962C8B-B14F-4D97-AF65-F5344CB8AC3E}">
        <p14:creationId xmlns:p14="http://schemas.microsoft.com/office/powerpoint/2010/main" val="244633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7BF89C33-AC08-A679-B62D-D7E9CD2368AA}"/>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15AF87D-E332-C571-F80E-7B5870FDA430}"/>
              </a:ext>
            </a:extLst>
          </p:cNvPr>
          <p:cNvSpPr txBox="1"/>
          <p:nvPr/>
        </p:nvSpPr>
        <p:spPr>
          <a:xfrm>
            <a:off x="299880" y="196684"/>
            <a:ext cx="9340649" cy="523220"/>
          </a:xfrm>
          <a:prstGeom prst="rect">
            <a:avLst/>
          </a:prstGeom>
          <a:noFill/>
        </p:spPr>
        <p:txBody>
          <a:bodyPr wrap="square" rtlCol="0">
            <a:spAutoFit/>
          </a:bodyPr>
          <a:lstStyle/>
          <a:p>
            <a:r>
              <a:rPr lang="en-US" sz="2300" dirty="0">
                <a:latin typeface="Georgia Pro" panose="020F0502020204030204" pitchFamily="18" charset="0"/>
              </a:rPr>
              <a:t>Project</a:t>
            </a:r>
            <a:r>
              <a:rPr lang="en-US" sz="2800" dirty="0">
                <a:latin typeface="Georgia Pro" panose="020F0502020204030204" pitchFamily="18" charset="0"/>
              </a:rPr>
              <a:t> </a:t>
            </a:r>
            <a:r>
              <a:rPr lang="en-US" sz="2300" dirty="0">
                <a:latin typeface="Georgia Pro" panose="020F0502020204030204" pitchFamily="18" charset="0"/>
              </a:rPr>
              <a:t>Roadmap</a:t>
            </a:r>
            <a:endParaRPr lang="en-IN" sz="2300" dirty="0">
              <a:latin typeface="Georgia Pro" panose="020F0502020204030204" pitchFamily="18" charset="0"/>
            </a:endParaRPr>
          </a:p>
        </p:txBody>
      </p:sp>
      <p:pic>
        <p:nvPicPr>
          <p:cNvPr id="8" name="Graphic 7">
            <a:extLst>
              <a:ext uri="{FF2B5EF4-FFF2-40B4-BE49-F238E27FC236}">
                <a16:creationId xmlns:a16="http://schemas.microsoft.com/office/drawing/2014/main" id="{40F40205-A147-0EF1-3261-646E88DFBE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graphicFrame>
        <p:nvGraphicFramePr>
          <p:cNvPr id="2" name="Table 1">
            <a:extLst>
              <a:ext uri="{FF2B5EF4-FFF2-40B4-BE49-F238E27FC236}">
                <a16:creationId xmlns:a16="http://schemas.microsoft.com/office/drawing/2014/main" id="{CECEE0C3-C78D-1567-23C0-8014CCCAEC05}"/>
              </a:ext>
            </a:extLst>
          </p:cNvPr>
          <p:cNvGraphicFramePr>
            <a:graphicFrameLocks noGrp="1"/>
          </p:cNvGraphicFramePr>
          <p:nvPr>
            <p:extLst>
              <p:ext uri="{D42A27DB-BD31-4B8C-83A1-F6EECF244321}">
                <p14:modId xmlns:p14="http://schemas.microsoft.com/office/powerpoint/2010/main" val="975217015"/>
              </p:ext>
            </p:extLst>
          </p:nvPr>
        </p:nvGraphicFramePr>
        <p:xfrm>
          <a:off x="0" y="1133608"/>
          <a:ext cx="12192000" cy="5924074"/>
        </p:xfrm>
        <a:graphic>
          <a:graphicData uri="http://schemas.openxmlformats.org/drawingml/2006/table">
            <a:tbl>
              <a:tblPr firstRow="1" bandRow="1">
                <a:tableStyleId>{2D5ABB26-0587-4C30-8999-92F81FD0307C}</a:tableStyleId>
              </a:tblPr>
              <a:tblGrid>
                <a:gridCol w="773723">
                  <a:extLst>
                    <a:ext uri="{9D8B030D-6E8A-4147-A177-3AD203B41FA5}">
                      <a16:colId xmlns:a16="http://schemas.microsoft.com/office/drawing/2014/main" val="3185960892"/>
                    </a:ext>
                  </a:extLst>
                </a:gridCol>
                <a:gridCol w="11418277">
                  <a:extLst>
                    <a:ext uri="{9D8B030D-6E8A-4147-A177-3AD203B41FA5}">
                      <a16:colId xmlns:a16="http://schemas.microsoft.com/office/drawing/2014/main" val="1862433745"/>
                    </a:ext>
                  </a:extLst>
                </a:gridCol>
              </a:tblGrid>
              <a:tr h="1177513">
                <a:tc>
                  <a:txBody>
                    <a:bodyPr/>
                    <a:lstStyle/>
                    <a:p>
                      <a:pPr algn="r"/>
                      <a:r>
                        <a:rPr lang="en-IN" sz="1000" dirty="0"/>
                        <a:t>Model </a:t>
                      </a:r>
                    </a:p>
                    <a:p>
                      <a:pPr algn="r"/>
                      <a:r>
                        <a:rPr lang="en-IN" sz="1000" dirty="0"/>
                        <a:t>Owner</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6681219"/>
                  </a:ext>
                </a:extLst>
              </a:tr>
              <a:tr h="1079316">
                <a:tc>
                  <a:txBody>
                    <a:bodyPr/>
                    <a:lstStyle/>
                    <a:p>
                      <a:pPr algn="r"/>
                      <a:r>
                        <a:rPr lang="en-IN" sz="1000" dirty="0"/>
                        <a:t>Model </a:t>
                      </a:r>
                    </a:p>
                    <a:p>
                      <a:pPr algn="r"/>
                      <a:r>
                        <a:rPr lang="en-IN" sz="1000" dirty="0"/>
                        <a:t>Sponsor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089249"/>
                  </a:ext>
                </a:extLst>
              </a:tr>
              <a:tr h="1662401">
                <a:tc>
                  <a:txBody>
                    <a:bodyPr/>
                    <a:lstStyle/>
                    <a:p>
                      <a:pPr algn="r"/>
                      <a:r>
                        <a:rPr lang="en-IN" sz="1000" dirty="0"/>
                        <a:t>Model Developer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775867"/>
                  </a:ext>
                </a:extLst>
              </a:tr>
              <a:tr h="1095270">
                <a:tc>
                  <a:txBody>
                    <a:bodyPr/>
                    <a:lstStyle/>
                    <a:p>
                      <a:pPr algn="r"/>
                      <a:r>
                        <a:rPr lang="en-IN" sz="1000" dirty="0"/>
                        <a:t>Model </a:t>
                      </a:r>
                    </a:p>
                    <a:p>
                      <a:pPr algn="r"/>
                      <a:r>
                        <a:rPr lang="en-IN" sz="1000" dirty="0"/>
                        <a:t>Tester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406887"/>
                  </a:ext>
                </a:extLst>
              </a:tr>
              <a:tr h="909574">
                <a:tc>
                  <a:txBody>
                    <a:bodyPr/>
                    <a:lstStyle/>
                    <a:p>
                      <a:pPr algn="r"/>
                      <a:r>
                        <a:rPr lang="en-IN" sz="1000" dirty="0"/>
                        <a:t>Model</a:t>
                      </a:r>
                    </a:p>
                    <a:p>
                      <a:pPr algn="r"/>
                      <a:r>
                        <a:rPr lang="en-IN" sz="1000" dirty="0"/>
                        <a:t>Governance</a:t>
                      </a:r>
                    </a:p>
                    <a:p>
                      <a:pPr algn="r"/>
                      <a:endParaRPr lang="en-IN" sz="10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10768385"/>
                  </a:ext>
                </a:extLst>
              </a:tr>
            </a:tbl>
          </a:graphicData>
        </a:graphic>
      </p:graphicFrame>
      <p:sp>
        <p:nvSpPr>
          <p:cNvPr id="9" name="Rectangle: Rounded Corners 8">
            <a:extLst>
              <a:ext uri="{FF2B5EF4-FFF2-40B4-BE49-F238E27FC236}">
                <a16:creationId xmlns:a16="http://schemas.microsoft.com/office/drawing/2014/main" id="{EAD16EF1-B6AD-E6A9-054D-65820BCCDE91}"/>
              </a:ext>
            </a:extLst>
          </p:cNvPr>
          <p:cNvSpPr/>
          <p:nvPr/>
        </p:nvSpPr>
        <p:spPr>
          <a:xfrm>
            <a:off x="1235930" y="1262015"/>
            <a:ext cx="1630017" cy="52677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Envisions an objective and discusses with major stakeholders</a:t>
            </a:r>
          </a:p>
        </p:txBody>
      </p:sp>
      <p:sp>
        <p:nvSpPr>
          <p:cNvPr id="24" name="Flowchart: Decision 23">
            <a:extLst>
              <a:ext uri="{FF2B5EF4-FFF2-40B4-BE49-F238E27FC236}">
                <a16:creationId xmlns:a16="http://schemas.microsoft.com/office/drawing/2014/main" id="{90406020-2BC6-CE15-126E-E67B76C91539}"/>
              </a:ext>
            </a:extLst>
          </p:cNvPr>
          <p:cNvSpPr/>
          <p:nvPr/>
        </p:nvSpPr>
        <p:spPr>
          <a:xfrm>
            <a:off x="3330793" y="1056441"/>
            <a:ext cx="1215850" cy="932770"/>
          </a:xfrm>
          <a:prstGeom prst="flowChartDecisi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Management decision</a:t>
            </a:r>
          </a:p>
        </p:txBody>
      </p:sp>
      <p:sp>
        <p:nvSpPr>
          <p:cNvPr id="25" name="Flowchart: Document 24">
            <a:extLst>
              <a:ext uri="{FF2B5EF4-FFF2-40B4-BE49-F238E27FC236}">
                <a16:creationId xmlns:a16="http://schemas.microsoft.com/office/drawing/2014/main" id="{7A34F89D-7047-BFA3-9D7E-F9932EAA36AF}"/>
              </a:ext>
            </a:extLst>
          </p:cNvPr>
          <p:cNvSpPr/>
          <p:nvPr/>
        </p:nvSpPr>
        <p:spPr>
          <a:xfrm>
            <a:off x="6478130" y="3511713"/>
            <a:ext cx="1584119" cy="1368102"/>
          </a:xfrm>
          <a:prstGeom prst="flowChartDocumen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Generate a report of all the columns. Suggest whether the column needs to dropped if missing values &gt;= 40%, how to handle missing values for rest of the columns, handle outliers, distribution transformation required etc</a:t>
            </a:r>
          </a:p>
        </p:txBody>
      </p:sp>
      <p:sp>
        <p:nvSpPr>
          <p:cNvPr id="26" name="Flowchart: Magnetic Disk 25">
            <a:extLst>
              <a:ext uri="{FF2B5EF4-FFF2-40B4-BE49-F238E27FC236}">
                <a16:creationId xmlns:a16="http://schemas.microsoft.com/office/drawing/2014/main" id="{4FC56EB7-7DA5-B62D-AA5F-C461ECADD2AE}"/>
              </a:ext>
            </a:extLst>
          </p:cNvPr>
          <p:cNvSpPr/>
          <p:nvPr/>
        </p:nvSpPr>
        <p:spPr>
          <a:xfrm>
            <a:off x="3641661" y="3608719"/>
            <a:ext cx="1019343" cy="1055938"/>
          </a:xfrm>
          <a:prstGeom prst="flowChartMagneticDisk">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Get the source data and Create frozen copy</a:t>
            </a:r>
          </a:p>
        </p:txBody>
      </p:sp>
      <p:cxnSp>
        <p:nvCxnSpPr>
          <p:cNvPr id="27" name="Connector: Elbow 26">
            <a:extLst>
              <a:ext uri="{FF2B5EF4-FFF2-40B4-BE49-F238E27FC236}">
                <a16:creationId xmlns:a16="http://schemas.microsoft.com/office/drawing/2014/main" id="{A747E48F-4C34-4356-A3BB-B9C3632B450E}"/>
              </a:ext>
            </a:extLst>
          </p:cNvPr>
          <p:cNvCxnSpPr>
            <a:cxnSpLocks/>
            <a:stCxn id="24" idx="0"/>
            <a:endCxn id="9" idx="0"/>
          </p:cNvCxnSpPr>
          <p:nvPr/>
        </p:nvCxnSpPr>
        <p:spPr>
          <a:xfrm rot="16200000" flipH="1" flipV="1">
            <a:off x="2892042" y="215338"/>
            <a:ext cx="205574" cy="1887779"/>
          </a:xfrm>
          <a:prstGeom prst="bentConnector3">
            <a:avLst>
              <a:gd name="adj1" fmla="val -11120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E085ADE5-39D7-4DF3-9EF1-292AE952C78B}"/>
              </a:ext>
            </a:extLst>
          </p:cNvPr>
          <p:cNvSpPr/>
          <p:nvPr/>
        </p:nvSpPr>
        <p:spPr>
          <a:xfrm>
            <a:off x="2759737" y="700909"/>
            <a:ext cx="487502" cy="18944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No</a:t>
            </a:r>
          </a:p>
        </p:txBody>
      </p:sp>
      <p:cxnSp>
        <p:nvCxnSpPr>
          <p:cNvPr id="32" name="Straight Arrow Connector 31">
            <a:extLst>
              <a:ext uri="{FF2B5EF4-FFF2-40B4-BE49-F238E27FC236}">
                <a16:creationId xmlns:a16="http://schemas.microsoft.com/office/drawing/2014/main" id="{AB8ABFEB-83C9-B0FF-F36C-5B6FB4981574}"/>
              </a:ext>
            </a:extLst>
          </p:cNvPr>
          <p:cNvCxnSpPr>
            <a:cxnSpLocks/>
            <a:stCxn id="9" idx="3"/>
            <a:endCxn id="24" idx="1"/>
          </p:cNvCxnSpPr>
          <p:nvPr/>
        </p:nvCxnSpPr>
        <p:spPr>
          <a:xfrm flipV="1">
            <a:off x="2865947" y="1522826"/>
            <a:ext cx="464846" cy="2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297D4B73-1015-CD7E-1AF4-1B17802739EF}"/>
              </a:ext>
            </a:extLst>
          </p:cNvPr>
          <p:cNvCxnSpPr>
            <a:cxnSpLocks/>
            <a:stCxn id="24" idx="2"/>
            <a:endCxn id="56" idx="0"/>
          </p:cNvCxnSpPr>
          <p:nvPr/>
        </p:nvCxnSpPr>
        <p:spPr>
          <a:xfrm rot="5400000">
            <a:off x="2684990" y="1355159"/>
            <a:ext cx="619676" cy="188778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Rectangle: Rounded Corners 55">
            <a:extLst>
              <a:ext uri="{FF2B5EF4-FFF2-40B4-BE49-F238E27FC236}">
                <a16:creationId xmlns:a16="http://schemas.microsoft.com/office/drawing/2014/main" id="{FC5D5E27-6DCB-28C6-97D2-20D92A14FAC3}"/>
              </a:ext>
            </a:extLst>
          </p:cNvPr>
          <p:cNvSpPr/>
          <p:nvPr/>
        </p:nvSpPr>
        <p:spPr>
          <a:xfrm>
            <a:off x="1193660" y="2608887"/>
            <a:ext cx="1714556" cy="6330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Discussion on the budget and feasibility of the project</a:t>
            </a:r>
          </a:p>
        </p:txBody>
      </p:sp>
      <p:cxnSp>
        <p:nvCxnSpPr>
          <p:cNvPr id="57" name="Connector: Elbow 56">
            <a:extLst>
              <a:ext uri="{FF2B5EF4-FFF2-40B4-BE49-F238E27FC236}">
                <a16:creationId xmlns:a16="http://schemas.microsoft.com/office/drawing/2014/main" id="{1BB2D042-ED8C-8EDF-7D49-BD07A46A190B}"/>
              </a:ext>
            </a:extLst>
          </p:cNvPr>
          <p:cNvCxnSpPr>
            <a:cxnSpLocks/>
          </p:cNvCxnSpPr>
          <p:nvPr/>
        </p:nvCxnSpPr>
        <p:spPr>
          <a:xfrm rot="5400000" flipH="1" flipV="1">
            <a:off x="1005514" y="2075611"/>
            <a:ext cx="822673" cy="24388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E7127955-6CDA-5A01-2ED2-A1A4269B6DA0}"/>
              </a:ext>
            </a:extLst>
          </p:cNvPr>
          <p:cNvSpPr/>
          <p:nvPr/>
        </p:nvSpPr>
        <p:spPr>
          <a:xfrm>
            <a:off x="1125460" y="2267779"/>
            <a:ext cx="487502" cy="18944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No</a:t>
            </a:r>
          </a:p>
        </p:txBody>
      </p:sp>
      <p:sp>
        <p:nvSpPr>
          <p:cNvPr id="62" name="Rectangle: Rounded Corners 61">
            <a:extLst>
              <a:ext uri="{FF2B5EF4-FFF2-40B4-BE49-F238E27FC236}">
                <a16:creationId xmlns:a16="http://schemas.microsoft.com/office/drawing/2014/main" id="{8F29A0D7-12ED-F0F5-E3CA-A51938D708EF}"/>
              </a:ext>
            </a:extLst>
          </p:cNvPr>
          <p:cNvSpPr/>
          <p:nvPr/>
        </p:nvSpPr>
        <p:spPr>
          <a:xfrm>
            <a:off x="830992" y="3820651"/>
            <a:ext cx="2439893" cy="64275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Discussions on the objective of the model and discusses various ways to achieve the objective, timelines and break down the deliverables</a:t>
            </a:r>
          </a:p>
        </p:txBody>
      </p:sp>
      <p:cxnSp>
        <p:nvCxnSpPr>
          <p:cNvPr id="63" name="Straight Arrow Connector 62">
            <a:extLst>
              <a:ext uri="{FF2B5EF4-FFF2-40B4-BE49-F238E27FC236}">
                <a16:creationId xmlns:a16="http://schemas.microsoft.com/office/drawing/2014/main" id="{56A8A637-BF5B-0F26-6762-02B8E8F9909A}"/>
              </a:ext>
            </a:extLst>
          </p:cNvPr>
          <p:cNvCxnSpPr>
            <a:cxnSpLocks/>
            <a:stCxn id="56" idx="2"/>
            <a:endCxn id="62" idx="0"/>
          </p:cNvCxnSpPr>
          <p:nvPr/>
        </p:nvCxnSpPr>
        <p:spPr>
          <a:xfrm>
            <a:off x="2050938" y="3241933"/>
            <a:ext cx="1" cy="5787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8F8B8ABE-7C24-593F-5F87-A6BE089DC4E8}"/>
              </a:ext>
            </a:extLst>
          </p:cNvPr>
          <p:cNvSpPr/>
          <p:nvPr/>
        </p:nvSpPr>
        <p:spPr>
          <a:xfrm>
            <a:off x="1801460" y="3360741"/>
            <a:ext cx="487502" cy="18944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Yes</a:t>
            </a:r>
          </a:p>
        </p:txBody>
      </p:sp>
      <p:cxnSp>
        <p:nvCxnSpPr>
          <p:cNvPr id="90" name="Straight Arrow Connector 89">
            <a:extLst>
              <a:ext uri="{FF2B5EF4-FFF2-40B4-BE49-F238E27FC236}">
                <a16:creationId xmlns:a16="http://schemas.microsoft.com/office/drawing/2014/main" id="{F1E44347-B058-F9F3-C3B9-B5B61F2E9356}"/>
              </a:ext>
            </a:extLst>
          </p:cNvPr>
          <p:cNvCxnSpPr>
            <a:cxnSpLocks/>
            <a:stCxn id="62" idx="3"/>
            <a:endCxn id="26" idx="2"/>
          </p:cNvCxnSpPr>
          <p:nvPr/>
        </p:nvCxnSpPr>
        <p:spPr>
          <a:xfrm flipV="1">
            <a:off x="3270885" y="4136688"/>
            <a:ext cx="370776" cy="53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Flowchart: Document 94">
            <a:extLst>
              <a:ext uri="{FF2B5EF4-FFF2-40B4-BE49-F238E27FC236}">
                <a16:creationId xmlns:a16="http://schemas.microsoft.com/office/drawing/2014/main" id="{1CA8D548-AE4C-BB0E-288E-75DB6E44D32D}"/>
              </a:ext>
            </a:extLst>
          </p:cNvPr>
          <p:cNvSpPr/>
          <p:nvPr/>
        </p:nvSpPr>
        <p:spPr>
          <a:xfrm>
            <a:off x="5163192" y="3649686"/>
            <a:ext cx="827753" cy="952291"/>
          </a:xfrm>
          <a:prstGeom prst="flowChartDocumen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Data Quality Analysis and Generate Data Quality report</a:t>
            </a:r>
          </a:p>
        </p:txBody>
      </p:sp>
      <p:cxnSp>
        <p:nvCxnSpPr>
          <p:cNvPr id="96" name="Straight Arrow Connector 95">
            <a:extLst>
              <a:ext uri="{FF2B5EF4-FFF2-40B4-BE49-F238E27FC236}">
                <a16:creationId xmlns:a16="http://schemas.microsoft.com/office/drawing/2014/main" id="{10B92E35-10F2-106E-8E71-4984C87FA2FD}"/>
              </a:ext>
            </a:extLst>
          </p:cNvPr>
          <p:cNvCxnSpPr>
            <a:cxnSpLocks/>
            <a:stCxn id="26" idx="4"/>
          </p:cNvCxnSpPr>
          <p:nvPr/>
        </p:nvCxnSpPr>
        <p:spPr>
          <a:xfrm>
            <a:off x="4661004" y="4136688"/>
            <a:ext cx="5136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 name="Flowchart: Decision 102">
            <a:extLst>
              <a:ext uri="{FF2B5EF4-FFF2-40B4-BE49-F238E27FC236}">
                <a16:creationId xmlns:a16="http://schemas.microsoft.com/office/drawing/2014/main" id="{C6028DC2-BB79-163A-A141-99640F8BEA7B}"/>
              </a:ext>
            </a:extLst>
          </p:cNvPr>
          <p:cNvSpPr/>
          <p:nvPr/>
        </p:nvSpPr>
        <p:spPr>
          <a:xfrm>
            <a:off x="4980648" y="1841464"/>
            <a:ext cx="1215850" cy="932770"/>
          </a:xfrm>
          <a:prstGeom prst="flowChartDecisi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Get Approvals from MO and MS</a:t>
            </a:r>
          </a:p>
        </p:txBody>
      </p:sp>
      <p:cxnSp>
        <p:nvCxnSpPr>
          <p:cNvPr id="104" name="Straight Arrow Connector 103">
            <a:extLst>
              <a:ext uri="{FF2B5EF4-FFF2-40B4-BE49-F238E27FC236}">
                <a16:creationId xmlns:a16="http://schemas.microsoft.com/office/drawing/2014/main" id="{C2D3D939-EC8C-1225-0C04-1F97DDE9F68A}"/>
              </a:ext>
            </a:extLst>
          </p:cNvPr>
          <p:cNvCxnSpPr>
            <a:cxnSpLocks/>
            <a:endCxn id="103" idx="2"/>
          </p:cNvCxnSpPr>
          <p:nvPr/>
        </p:nvCxnSpPr>
        <p:spPr>
          <a:xfrm flipH="1" flipV="1">
            <a:off x="5588573" y="2774234"/>
            <a:ext cx="1" cy="886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2CA707C4-E40E-7EC7-DE9D-176EC84363EC}"/>
              </a:ext>
            </a:extLst>
          </p:cNvPr>
          <p:cNvCxnSpPr>
            <a:cxnSpLocks/>
            <a:stCxn id="103" idx="1"/>
            <a:endCxn id="26" idx="1"/>
          </p:cNvCxnSpPr>
          <p:nvPr/>
        </p:nvCxnSpPr>
        <p:spPr>
          <a:xfrm rot="10800000" flipV="1">
            <a:off x="4151334" y="2307849"/>
            <a:ext cx="829315" cy="13008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1" name="Rectangle 110">
            <a:extLst>
              <a:ext uri="{FF2B5EF4-FFF2-40B4-BE49-F238E27FC236}">
                <a16:creationId xmlns:a16="http://schemas.microsoft.com/office/drawing/2014/main" id="{33F357AC-75C4-5915-E776-181BA953E693}"/>
              </a:ext>
            </a:extLst>
          </p:cNvPr>
          <p:cNvSpPr/>
          <p:nvPr/>
        </p:nvSpPr>
        <p:spPr>
          <a:xfrm>
            <a:off x="3691834" y="2747135"/>
            <a:ext cx="1019342" cy="3336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Re-source the data</a:t>
            </a:r>
          </a:p>
        </p:txBody>
      </p:sp>
      <p:cxnSp>
        <p:nvCxnSpPr>
          <p:cNvPr id="114" name="Connector: Elbow 113">
            <a:extLst>
              <a:ext uri="{FF2B5EF4-FFF2-40B4-BE49-F238E27FC236}">
                <a16:creationId xmlns:a16="http://schemas.microsoft.com/office/drawing/2014/main" id="{F5D4C1A6-E037-20AE-E7FE-988F3D5F7C40}"/>
              </a:ext>
            </a:extLst>
          </p:cNvPr>
          <p:cNvCxnSpPr>
            <a:cxnSpLocks/>
          </p:cNvCxnSpPr>
          <p:nvPr/>
        </p:nvCxnSpPr>
        <p:spPr>
          <a:xfrm rot="16200000" flipH="1">
            <a:off x="6043973" y="2460373"/>
            <a:ext cx="1189595" cy="88454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96EC2307-5CB0-B896-9500-3300A50DF496}"/>
              </a:ext>
            </a:extLst>
          </p:cNvPr>
          <p:cNvCxnSpPr>
            <a:cxnSpLocks/>
          </p:cNvCxnSpPr>
          <p:nvPr/>
        </p:nvCxnSpPr>
        <p:spPr>
          <a:xfrm>
            <a:off x="6002450" y="4136688"/>
            <a:ext cx="4756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Flowchart: Decision 139">
            <a:extLst>
              <a:ext uri="{FF2B5EF4-FFF2-40B4-BE49-F238E27FC236}">
                <a16:creationId xmlns:a16="http://schemas.microsoft.com/office/drawing/2014/main" id="{CCCC91FF-494C-A6A5-6BB0-988819F59D5B}"/>
              </a:ext>
            </a:extLst>
          </p:cNvPr>
          <p:cNvSpPr/>
          <p:nvPr/>
        </p:nvSpPr>
        <p:spPr>
          <a:xfrm>
            <a:off x="7270189" y="1848598"/>
            <a:ext cx="1215851" cy="932770"/>
          </a:xfrm>
          <a:prstGeom prst="flowChartDecisi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Get Approvals from MO and MS</a:t>
            </a:r>
          </a:p>
        </p:txBody>
      </p:sp>
      <p:cxnSp>
        <p:nvCxnSpPr>
          <p:cNvPr id="141" name="Straight Arrow Connector 140">
            <a:extLst>
              <a:ext uri="{FF2B5EF4-FFF2-40B4-BE49-F238E27FC236}">
                <a16:creationId xmlns:a16="http://schemas.microsoft.com/office/drawing/2014/main" id="{2AA114F2-2578-4EFC-DEE5-09616EB4F97B}"/>
              </a:ext>
            </a:extLst>
          </p:cNvPr>
          <p:cNvCxnSpPr>
            <a:cxnSpLocks/>
          </p:cNvCxnSpPr>
          <p:nvPr/>
        </p:nvCxnSpPr>
        <p:spPr>
          <a:xfrm flipV="1">
            <a:off x="7846352" y="2774233"/>
            <a:ext cx="0" cy="7570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58A7F7E2-8E7C-8D1C-3B0E-5EC4500D791E}"/>
              </a:ext>
            </a:extLst>
          </p:cNvPr>
          <p:cNvSpPr/>
          <p:nvPr/>
        </p:nvSpPr>
        <p:spPr>
          <a:xfrm>
            <a:off x="6345487" y="2747135"/>
            <a:ext cx="611310" cy="3336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Approved</a:t>
            </a:r>
          </a:p>
        </p:txBody>
      </p:sp>
      <p:cxnSp>
        <p:nvCxnSpPr>
          <p:cNvPr id="153" name="Straight Arrow Connector 152">
            <a:extLst>
              <a:ext uri="{FF2B5EF4-FFF2-40B4-BE49-F238E27FC236}">
                <a16:creationId xmlns:a16="http://schemas.microsoft.com/office/drawing/2014/main" id="{442E9109-D907-B780-743A-AB9DC38EB982}"/>
              </a:ext>
            </a:extLst>
          </p:cNvPr>
          <p:cNvCxnSpPr>
            <a:cxnSpLocks/>
            <a:stCxn id="140" idx="1"/>
            <a:endCxn id="25" idx="0"/>
          </p:cNvCxnSpPr>
          <p:nvPr/>
        </p:nvCxnSpPr>
        <p:spPr>
          <a:xfrm>
            <a:off x="7270189" y="2314983"/>
            <a:ext cx="1" cy="11967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A9F3F875-B228-22EA-58A8-E8CCAAFF16B0}"/>
              </a:ext>
            </a:extLst>
          </p:cNvPr>
          <p:cNvCxnSpPr>
            <a:cxnSpLocks/>
            <a:stCxn id="140" idx="3"/>
          </p:cNvCxnSpPr>
          <p:nvPr/>
        </p:nvCxnSpPr>
        <p:spPr>
          <a:xfrm>
            <a:off x="8486040" y="2314983"/>
            <a:ext cx="0" cy="1530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2" name="Rectangle: Rounded Corners 161">
            <a:extLst>
              <a:ext uri="{FF2B5EF4-FFF2-40B4-BE49-F238E27FC236}">
                <a16:creationId xmlns:a16="http://schemas.microsoft.com/office/drawing/2014/main" id="{74F13ACC-2B4B-6142-8A6A-F5A7392682F2}"/>
              </a:ext>
            </a:extLst>
          </p:cNvPr>
          <p:cNvSpPr/>
          <p:nvPr/>
        </p:nvSpPr>
        <p:spPr>
          <a:xfrm>
            <a:off x="8208867" y="3845903"/>
            <a:ext cx="1215847" cy="6175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Feature Engineering</a:t>
            </a:r>
          </a:p>
        </p:txBody>
      </p:sp>
      <p:sp>
        <p:nvSpPr>
          <p:cNvPr id="167" name="Flowchart: Decision 166">
            <a:extLst>
              <a:ext uri="{FF2B5EF4-FFF2-40B4-BE49-F238E27FC236}">
                <a16:creationId xmlns:a16="http://schemas.microsoft.com/office/drawing/2014/main" id="{6FDDA488-D058-58BE-259F-A9B212FAABFF}"/>
              </a:ext>
            </a:extLst>
          </p:cNvPr>
          <p:cNvSpPr/>
          <p:nvPr/>
        </p:nvSpPr>
        <p:spPr>
          <a:xfrm>
            <a:off x="8631887" y="1829750"/>
            <a:ext cx="1215851" cy="932770"/>
          </a:xfrm>
          <a:prstGeom prst="flowChartDecisi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Get Approvals from MO and MS</a:t>
            </a:r>
          </a:p>
        </p:txBody>
      </p:sp>
      <p:cxnSp>
        <p:nvCxnSpPr>
          <p:cNvPr id="168" name="Connector: Elbow 167">
            <a:extLst>
              <a:ext uri="{FF2B5EF4-FFF2-40B4-BE49-F238E27FC236}">
                <a16:creationId xmlns:a16="http://schemas.microsoft.com/office/drawing/2014/main" id="{E014C1EC-920E-4861-46A4-134E25BDC24B}"/>
              </a:ext>
            </a:extLst>
          </p:cNvPr>
          <p:cNvCxnSpPr>
            <a:cxnSpLocks/>
            <a:stCxn id="162" idx="0"/>
            <a:endCxn id="167" idx="1"/>
          </p:cNvCxnSpPr>
          <p:nvPr/>
        </p:nvCxnSpPr>
        <p:spPr>
          <a:xfrm rot="16200000" flipV="1">
            <a:off x="7949455" y="2978567"/>
            <a:ext cx="1549768" cy="184904"/>
          </a:xfrm>
          <a:prstGeom prst="bentConnector4">
            <a:avLst>
              <a:gd name="adj1" fmla="val 34953"/>
              <a:gd name="adj2" fmla="val 93742"/>
            </a:avLst>
          </a:prstGeom>
          <a:ln>
            <a:tailEnd type="triangle"/>
          </a:ln>
        </p:spPr>
        <p:style>
          <a:lnRef idx="2">
            <a:schemeClr val="accent1"/>
          </a:lnRef>
          <a:fillRef idx="0">
            <a:schemeClr val="accent1"/>
          </a:fillRef>
          <a:effectRef idx="1">
            <a:schemeClr val="accent1"/>
          </a:effectRef>
          <a:fontRef idx="minor">
            <a:schemeClr val="tx1"/>
          </a:fontRef>
        </p:style>
      </p:cxnSp>
      <p:sp>
        <p:nvSpPr>
          <p:cNvPr id="172" name="Rectangle 171">
            <a:extLst>
              <a:ext uri="{FF2B5EF4-FFF2-40B4-BE49-F238E27FC236}">
                <a16:creationId xmlns:a16="http://schemas.microsoft.com/office/drawing/2014/main" id="{EBDED586-D58A-F42C-3E38-C6DED98A615C}"/>
              </a:ext>
            </a:extLst>
          </p:cNvPr>
          <p:cNvSpPr/>
          <p:nvPr/>
        </p:nvSpPr>
        <p:spPr>
          <a:xfrm>
            <a:off x="8205480" y="2888658"/>
            <a:ext cx="611310" cy="3336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Approved</a:t>
            </a:r>
          </a:p>
        </p:txBody>
      </p:sp>
      <p:sp>
        <p:nvSpPr>
          <p:cNvPr id="173" name="Rectangle 172">
            <a:extLst>
              <a:ext uri="{FF2B5EF4-FFF2-40B4-BE49-F238E27FC236}">
                <a16:creationId xmlns:a16="http://schemas.microsoft.com/office/drawing/2014/main" id="{C07A92A3-2432-A0C3-3752-7F84E34BACC8}"/>
              </a:ext>
            </a:extLst>
          </p:cNvPr>
          <p:cNvSpPr/>
          <p:nvPr/>
        </p:nvSpPr>
        <p:spPr>
          <a:xfrm>
            <a:off x="7100782" y="2668205"/>
            <a:ext cx="611310" cy="3336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Not Approved</a:t>
            </a:r>
          </a:p>
        </p:txBody>
      </p:sp>
      <p:cxnSp>
        <p:nvCxnSpPr>
          <p:cNvPr id="176" name="Straight Arrow Connector 175">
            <a:extLst>
              <a:ext uri="{FF2B5EF4-FFF2-40B4-BE49-F238E27FC236}">
                <a16:creationId xmlns:a16="http://schemas.microsoft.com/office/drawing/2014/main" id="{98BEB582-2836-BE1C-CCD4-BF91C1C588A8}"/>
              </a:ext>
            </a:extLst>
          </p:cNvPr>
          <p:cNvCxnSpPr>
            <a:cxnSpLocks/>
            <a:stCxn id="167" idx="2"/>
          </p:cNvCxnSpPr>
          <p:nvPr/>
        </p:nvCxnSpPr>
        <p:spPr>
          <a:xfrm flipH="1">
            <a:off x="9239812" y="2762520"/>
            <a:ext cx="1" cy="10833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0C0FE94E-2084-4823-333A-8F0008C8E9B6}"/>
              </a:ext>
            </a:extLst>
          </p:cNvPr>
          <p:cNvSpPr/>
          <p:nvPr/>
        </p:nvSpPr>
        <p:spPr>
          <a:xfrm>
            <a:off x="8927942" y="2888658"/>
            <a:ext cx="611310" cy="3336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Not Approved</a:t>
            </a:r>
          </a:p>
        </p:txBody>
      </p:sp>
      <p:sp>
        <p:nvSpPr>
          <p:cNvPr id="180" name="Rectangle: Rounded Corners 179">
            <a:extLst>
              <a:ext uri="{FF2B5EF4-FFF2-40B4-BE49-F238E27FC236}">
                <a16:creationId xmlns:a16="http://schemas.microsoft.com/office/drawing/2014/main" id="{4F5BDAA3-2EA3-D647-04BC-97E49A656B1C}"/>
              </a:ext>
            </a:extLst>
          </p:cNvPr>
          <p:cNvSpPr/>
          <p:nvPr/>
        </p:nvSpPr>
        <p:spPr>
          <a:xfrm>
            <a:off x="9570560" y="3640059"/>
            <a:ext cx="1503087" cy="99325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Develop customer segmentation. Get approved from MO, MS. Develop multiple models, present best 5 models to MO, MS</a:t>
            </a:r>
          </a:p>
        </p:txBody>
      </p:sp>
      <p:cxnSp>
        <p:nvCxnSpPr>
          <p:cNvPr id="181" name="Straight Arrow Connector 180">
            <a:extLst>
              <a:ext uri="{FF2B5EF4-FFF2-40B4-BE49-F238E27FC236}">
                <a16:creationId xmlns:a16="http://schemas.microsoft.com/office/drawing/2014/main" id="{AD0CC2A4-7BB3-B573-92F3-59B3608A12AD}"/>
              </a:ext>
            </a:extLst>
          </p:cNvPr>
          <p:cNvCxnSpPr>
            <a:cxnSpLocks/>
            <a:stCxn id="167" idx="3"/>
          </p:cNvCxnSpPr>
          <p:nvPr/>
        </p:nvCxnSpPr>
        <p:spPr>
          <a:xfrm>
            <a:off x="9847738" y="2296135"/>
            <a:ext cx="0" cy="13399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4" name="Flowchart: Decision 183">
            <a:extLst>
              <a:ext uri="{FF2B5EF4-FFF2-40B4-BE49-F238E27FC236}">
                <a16:creationId xmlns:a16="http://schemas.microsoft.com/office/drawing/2014/main" id="{8A06104C-A60F-3B7B-35A6-2A8C788C1449}"/>
              </a:ext>
            </a:extLst>
          </p:cNvPr>
          <p:cNvSpPr/>
          <p:nvPr/>
        </p:nvSpPr>
        <p:spPr>
          <a:xfrm>
            <a:off x="9927766" y="1831053"/>
            <a:ext cx="1070574" cy="943180"/>
          </a:xfrm>
          <a:prstGeom prst="flowChartDecisi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Get Approvals for the best model</a:t>
            </a:r>
          </a:p>
        </p:txBody>
      </p:sp>
      <p:cxnSp>
        <p:nvCxnSpPr>
          <p:cNvPr id="185" name="Straight Arrow Connector 184">
            <a:extLst>
              <a:ext uri="{FF2B5EF4-FFF2-40B4-BE49-F238E27FC236}">
                <a16:creationId xmlns:a16="http://schemas.microsoft.com/office/drawing/2014/main" id="{95A216FC-FECF-7A01-95FD-B9D44664528C}"/>
              </a:ext>
            </a:extLst>
          </p:cNvPr>
          <p:cNvCxnSpPr>
            <a:cxnSpLocks/>
            <a:stCxn id="184" idx="2"/>
          </p:cNvCxnSpPr>
          <p:nvPr/>
        </p:nvCxnSpPr>
        <p:spPr>
          <a:xfrm>
            <a:off x="10463053" y="2774233"/>
            <a:ext cx="1" cy="886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D34C699-815C-9FF1-5AFD-B833AF9281EB}"/>
              </a:ext>
            </a:extLst>
          </p:cNvPr>
          <p:cNvSpPr/>
          <p:nvPr/>
        </p:nvSpPr>
        <p:spPr>
          <a:xfrm>
            <a:off x="5461138" y="5173489"/>
            <a:ext cx="3236081" cy="83433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SIT and UAT of the below files to be done:</a:t>
            </a:r>
          </a:p>
          <a:p>
            <a:pPr marL="228600" indent="-228600" algn="ctr">
              <a:buFont typeface="+mj-lt"/>
              <a:buAutoNum type="arabicPeriod"/>
            </a:pPr>
            <a:r>
              <a:rPr lang="en-IN" sz="800" dirty="0">
                <a:solidFill>
                  <a:schemeClr val="tx1"/>
                </a:solidFill>
              </a:rPr>
              <a:t>.</a:t>
            </a:r>
            <a:r>
              <a:rPr lang="en-IN" sz="800" dirty="0" err="1">
                <a:solidFill>
                  <a:schemeClr val="tx1"/>
                </a:solidFill>
              </a:rPr>
              <a:t>py</a:t>
            </a:r>
            <a:r>
              <a:rPr lang="en-IN" sz="800" dirty="0">
                <a:solidFill>
                  <a:schemeClr val="tx1"/>
                </a:solidFill>
              </a:rPr>
              <a:t> files of data quality, data preprocessing, feature engineering</a:t>
            </a:r>
          </a:p>
          <a:p>
            <a:pPr marL="228600" indent="-228600" algn="ctr">
              <a:buFont typeface="+mj-lt"/>
              <a:buAutoNum type="arabicPeriod"/>
            </a:pPr>
            <a:r>
              <a:rPr lang="en-IN" sz="800" dirty="0">
                <a:solidFill>
                  <a:schemeClr val="tx1"/>
                </a:solidFill>
              </a:rPr>
              <a:t>Pickle file of clustering model and classification model</a:t>
            </a:r>
          </a:p>
        </p:txBody>
      </p:sp>
      <p:sp>
        <p:nvSpPr>
          <p:cNvPr id="226" name="Flowchart: Decision 225">
            <a:extLst>
              <a:ext uri="{FF2B5EF4-FFF2-40B4-BE49-F238E27FC236}">
                <a16:creationId xmlns:a16="http://schemas.microsoft.com/office/drawing/2014/main" id="{7FB0B8B0-AD05-9449-5C50-ADBFE0FFFF89}"/>
              </a:ext>
            </a:extLst>
          </p:cNvPr>
          <p:cNvSpPr/>
          <p:nvPr/>
        </p:nvSpPr>
        <p:spPr>
          <a:xfrm>
            <a:off x="11040691" y="1816710"/>
            <a:ext cx="1193577" cy="996545"/>
          </a:xfrm>
          <a:prstGeom prst="flowChartDecisi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750" dirty="0">
                <a:solidFill>
                  <a:schemeClr val="tx1"/>
                </a:solidFill>
              </a:rPr>
              <a:t>Approvals on all the governance documents</a:t>
            </a:r>
          </a:p>
        </p:txBody>
      </p:sp>
      <p:sp>
        <p:nvSpPr>
          <p:cNvPr id="227" name="Rectangle: Rounded Corners 226">
            <a:extLst>
              <a:ext uri="{FF2B5EF4-FFF2-40B4-BE49-F238E27FC236}">
                <a16:creationId xmlns:a16="http://schemas.microsoft.com/office/drawing/2014/main" id="{25891C6C-B97D-7B13-8A4D-2BBF46CAC427}"/>
              </a:ext>
            </a:extLst>
          </p:cNvPr>
          <p:cNvSpPr/>
          <p:nvPr/>
        </p:nvSpPr>
        <p:spPr>
          <a:xfrm>
            <a:off x="5163192" y="6215677"/>
            <a:ext cx="3590976" cy="6423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Document the end-to-end life cycle of the Model in collaboration with the model developer. Terms of reference, Model approval form, model testing document, model document , approvals of all the stakeholders in each step etc</a:t>
            </a:r>
          </a:p>
        </p:txBody>
      </p:sp>
      <p:cxnSp>
        <p:nvCxnSpPr>
          <p:cNvPr id="230" name="Connector: Elbow 229">
            <a:extLst>
              <a:ext uri="{FF2B5EF4-FFF2-40B4-BE49-F238E27FC236}">
                <a16:creationId xmlns:a16="http://schemas.microsoft.com/office/drawing/2014/main" id="{3F247E51-4568-299B-3892-73D10E3D0C17}"/>
              </a:ext>
            </a:extLst>
          </p:cNvPr>
          <p:cNvCxnSpPr>
            <a:cxnSpLocks/>
            <a:stCxn id="227" idx="3"/>
          </p:cNvCxnSpPr>
          <p:nvPr/>
        </p:nvCxnSpPr>
        <p:spPr>
          <a:xfrm flipV="1">
            <a:off x="8754168" y="2813255"/>
            <a:ext cx="2898659" cy="372358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Connector: Elbow 2">
            <a:extLst>
              <a:ext uri="{FF2B5EF4-FFF2-40B4-BE49-F238E27FC236}">
                <a16:creationId xmlns:a16="http://schemas.microsoft.com/office/drawing/2014/main" id="{5B73C4FF-CE50-5340-7CD5-298A675DCCC5}"/>
              </a:ext>
            </a:extLst>
          </p:cNvPr>
          <p:cNvCxnSpPr>
            <a:cxnSpLocks/>
            <a:stCxn id="180" idx="2"/>
            <a:endCxn id="190" idx="3"/>
          </p:cNvCxnSpPr>
          <p:nvPr/>
        </p:nvCxnSpPr>
        <p:spPr>
          <a:xfrm rot="5400000">
            <a:off x="9030991" y="4299546"/>
            <a:ext cx="957342" cy="162488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0D28AF9E-9833-0B26-ED78-189987D36BFA}"/>
              </a:ext>
            </a:extLst>
          </p:cNvPr>
          <p:cNvSpPr/>
          <p:nvPr/>
        </p:nvSpPr>
        <p:spPr>
          <a:xfrm>
            <a:off x="2854619" y="2217207"/>
            <a:ext cx="487502" cy="18944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Yes</a:t>
            </a:r>
          </a:p>
        </p:txBody>
      </p:sp>
      <p:sp>
        <p:nvSpPr>
          <p:cNvPr id="10" name="Rectangle 9">
            <a:extLst>
              <a:ext uri="{FF2B5EF4-FFF2-40B4-BE49-F238E27FC236}">
                <a16:creationId xmlns:a16="http://schemas.microsoft.com/office/drawing/2014/main" id="{9AC73444-0BC1-6A71-4B0B-AA4D7CB7B7A1}"/>
              </a:ext>
            </a:extLst>
          </p:cNvPr>
          <p:cNvSpPr/>
          <p:nvPr/>
        </p:nvSpPr>
        <p:spPr>
          <a:xfrm>
            <a:off x="4251972" y="2170018"/>
            <a:ext cx="611310" cy="3336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Not Approved</a:t>
            </a:r>
          </a:p>
        </p:txBody>
      </p:sp>
      <p:cxnSp>
        <p:nvCxnSpPr>
          <p:cNvPr id="11" name="Straight Arrow Connector 10">
            <a:extLst>
              <a:ext uri="{FF2B5EF4-FFF2-40B4-BE49-F238E27FC236}">
                <a16:creationId xmlns:a16="http://schemas.microsoft.com/office/drawing/2014/main" id="{1B447403-58E6-5241-7F46-3850D5D23B41}"/>
              </a:ext>
            </a:extLst>
          </p:cNvPr>
          <p:cNvCxnSpPr>
            <a:cxnSpLocks/>
          </p:cNvCxnSpPr>
          <p:nvPr/>
        </p:nvCxnSpPr>
        <p:spPr>
          <a:xfrm>
            <a:off x="8711900" y="5796573"/>
            <a:ext cx="29255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9274F813-1816-91F1-8E56-269DF60ABFFF}"/>
              </a:ext>
            </a:extLst>
          </p:cNvPr>
          <p:cNvSpPr/>
          <p:nvPr/>
        </p:nvSpPr>
        <p:spPr>
          <a:xfrm>
            <a:off x="888005" y="759749"/>
            <a:ext cx="611310" cy="3336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Start</a:t>
            </a:r>
          </a:p>
        </p:txBody>
      </p:sp>
      <p:cxnSp>
        <p:nvCxnSpPr>
          <p:cNvPr id="7" name="Connector: Elbow 6">
            <a:extLst>
              <a:ext uri="{FF2B5EF4-FFF2-40B4-BE49-F238E27FC236}">
                <a16:creationId xmlns:a16="http://schemas.microsoft.com/office/drawing/2014/main" id="{8E4CA50E-FAFF-575D-6441-CCF371FBEA63}"/>
              </a:ext>
            </a:extLst>
          </p:cNvPr>
          <p:cNvCxnSpPr>
            <a:cxnSpLocks/>
            <a:stCxn id="4" idx="3"/>
          </p:cNvCxnSpPr>
          <p:nvPr/>
        </p:nvCxnSpPr>
        <p:spPr>
          <a:xfrm>
            <a:off x="1499315" y="926557"/>
            <a:ext cx="302145" cy="3354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17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BBEFD-CF26-204B-0661-32631100DE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59D246-EEAB-CF2B-71E5-BBF3C151505F}"/>
              </a:ext>
            </a:extLst>
          </p:cNvPr>
          <p:cNvSpPr txBox="1"/>
          <p:nvPr/>
        </p:nvSpPr>
        <p:spPr>
          <a:xfrm>
            <a:off x="299879" y="196684"/>
            <a:ext cx="10923273" cy="446276"/>
          </a:xfrm>
          <a:prstGeom prst="rect">
            <a:avLst/>
          </a:prstGeom>
          <a:noFill/>
        </p:spPr>
        <p:txBody>
          <a:bodyPr wrap="square" rtlCol="0">
            <a:spAutoFit/>
          </a:bodyPr>
          <a:lstStyle/>
          <a:p>
            <a:r>
              <a:rPr lang="en-US" sz="2300" dirty="0">
                <a:latin typeface="Georgia Pro" panose="020F0502020204030204" pitchFamily="18" charset="0"/>
              </a:rPr>
              <a:t>Data Quality Analysis and Data Quality report</a:t>
            </a:r>
            <a:endParaRPr lang="en-IN" sz="2300" dirty="0">
              <a:latin typeface="Georgia Pro" panose="020F0502020204030204" pitchFamily="18" charset="0"/>
            </a:endParaRPr>
          </a:p>
        </p:txBody>
      </p:sp>
      <p:sp>
        <p:nvSpPr>
          <p:cNvPr id="10" name="Content Placeholder 2">
            <a:extLst>
              <a:ext uri="{FF2B5EF4-FFF2-40B4-BE49-F238E27FC236}">
                <a16:creationId xmlns:a16="http://schemas.microsoft.com/office/drawing/2014/main" id="{AFB55101-9F75-42CE-CACA-7E75298B625C}"/>
              </a:ext>
            </a:extLst>
          </p:cNvPr>
          <p:cNvSpPr>
            <a:spLocks noGrp="1"/>
          </p:cNvSpPr>
          <p:nvPr>
            <p:ph idx="1"/>
          </p:nvPr>
        </p:nvSpPr>
        <p:spPr>
          <a:xfrm>
            <a:off x="299879" y="847478"/>
            <a:ext cx="11346425" cy="5920940"/>
          </a:xfrm>
        </p:spPr>
        <p:txBody>
          <a:bodyPr>
            <a:normAutofit/>
          </a:bodyPr>
          <a:lstStyle/>
          <a:p>
            <a:pPr>
              <a:lnSpc>
                <a:spcPct val="100000"/>
              </a:lnSpc>
            </a:pPr>
            <a:r>
              <a:rPr lang="en-IN" sz="1100" dirty="0">
                <a:latin typeface="Georgia Pro" panose="02040502050405020303" pitchFamily="18" charset="0"/>
              </a:rPr>
              <a:t>Data sourced from an open-source platform: </a:t>
            </a:r>
            <a:r>
              <a:rPr lang="en-IN" sz="1100" dirty="0">
                <a:latin typeface="Georgia Pro" panose="02040502050405020303" pitchFamily="18" charset="0"/>
                <a:hlinkClick r:id="rId2"/>
              </a:rPr>
              <a:t>Hugging Face Datasets</a:t>
            </a:r>
            <a:endParaRPr lang="en-IN" sz="1100" dirty="0">
              <a:latin typeface="Georgia Pro" panose="02040502050405020303" pitchFamily="18" charset="0"/>
            </a:endParaRPr>
          </a:p>
          <a:p>
            <a:pPr>
              <a:lnSpc>
                <a:spcPct val="100000"/>
              </a:lnSpc>
            </a:pPr>
            <a:r>
              <a:rPr lang="en-IN" sz="1100" dirty="0">
                <a:latin typeface="Georgia Pro" panose="02040502050405020303" pitchFamily="18" charset="0"/>
              </a:rPr>
              <a:t>Data Quality script executed on the sourced data</a:t>
            </a:r>
            <a:r>
              <a:rPr lang="en-IN" sz="1100" i="1" dirty="0">
                <a:latin typeface="Georgia Pro" panose="02040502050405020303" pitchFamily="18" charset="0"/>
              </a:rPr>
              <a:t>.</a:t>
            </a:r>
            <a:r>
              <a:rPr lang="en-IN" sz="1100" i="1" dirty="0">
                <a:latin typeface="Georgia Pro" panose="02040502050405020303" pitchFamily="18" charset="0"/>
                <a:cs typeface="Times New Roman" panose="02020603050405020304" pitchFamily="18" charset="0"/>
              </a:rPr>
              <a:t>(Click </a:t>
            </a:r>
            <a:r>
              <a:rPr lang="en-IN" sz="1100" dirty="0">
                <a:latin typeface="Georgia Pro" panose="02040502050405020303" pitchFamily="18" charset="0"/>
                <a:cs typeface="Times New Roman" panose="02020603050405020304" pitchFamily="18" charset="0"/>
                <a:hlinkClick r:id="rId3"/>
              </a:rPr>
              <a:t>here</a:t>
            </a:r>
            <a:r>
              <a:rPr lang="en-IN" sz="1100" i="1" dirty="0">
                <a:latin typeface="Georgia Pro" panose="02040502050405020303" pitchFamily="18" charset="0"/>
                <a:cs typeface="Times New Roman" panose="02020603050405020304" pitchFamily="18" charset="0"/>
              </a:rPr>
              <a:t> to find the Data quality scripts. Section: </a:t>
            </a:r>
            <a:r>
              <a:rPr lang="en-US" sz="1100" i="1" dirty="0">
                <a:latin typeface="Georgia Pro" panose="02040502050405020303" pitchFamily="18" charset="0"/>
                <a:cs typeface="Times New Roman" panose="02020603050405020304" pitchFamily="18" charset="0"/>
              </a:rPr>
              <a:t>2.0 Generate an exhaustive Data Quality Report)</a:t>
            </a:r>
          </a:p>
          <a:p>
            <a:pPr>
              <a:lnSpc>
                <a:spcPct val="100000"/>
              </a:lnSpc>
            </a:pPr>
            <a:r>
              <a:rPr lang="en-US" sz="1100" dirty="0">
                <a:latin typeface="Georgia Pro" panose="02040502050405020303" pitchFamily="18" charset="0"/>
              </a:rPr>
              <a:t>For the complete data quality report, click here </a:t>
            </a:r>
          </a:p>
          <a:p>
            <a:pPr>
              <a:lnSpc>
                <a:spcPct val="100000"/>
              </a:lnSpc>
            </a:pPr>
            <a:endParaRPr lang="en-US" sz="1100" dirty="0">
              <a:latin typeface="Georgia Pro" panose="02040502050405020303" pitchFamily="18" charset="0"/>
            </a:endParaRPr>
          </a:p>
          <a:p>
            <a:pPr>
              <a:lnSpc>
                <a:spcPct val="100000"/>
              </a:lnSpc>
            </a:pPr>
            <a:r>
              <a:rPr lang="en-US" sz="1100" b="1" u="sng" dirty="0">
                <a:latin typeface="Georgia Pro" panose="02040502050405020303" pitchFamily="18" charset="0"/>
              </a:rPr>
              <a:t>Summary:</a:t>
            </a: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endParaRPr lang="en-US" sz="1100" dirty="0">
              <a:latin typeface="Georgia Pro" panose="02040502050405020303" pitchFamily="18" charset="0"/>
            </a:endParaRPr>
          </a:p>
          <a:p>
            <a:pPr>
              <a:lnSpc>
                <a:spcPct val="100000"/>
              </a:lnSpc>
            </a:pPr>
            <a:r>
              <a:rPr lang="en-US" sz="1100" b="1" dirty="0">
                <a:latin typeface="Georgia Pro" panose="02040502050405020303" pitchFamily="18" charset="0"/>
              </a:rPr>
              <a:t>Since there’s lack of stakeholder discussion here, assuming the stakeholder agreed on deleting the columns with &gt; 40% missing values due to lack of data and lack of relevance of the columns. 151 columns reduced to 93 columns</a:t>
            </a:r>
          </a:p>
          <a:p>
            <a:endParaRPr lang="en-US" sz="14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pic>
        <p:nvPicPr>
          <p:cNvPr id="11" name="Graphic 10">
            <a:extLst>
              <a:ext uri="{FF2B5EF4-FFF2-40B4-BE49-F238E27FC236}">
                <a16:creationId xmlns:a16="http://schemas.microsoft.com/office/drawing/2014/main" id="{87A50204-A264-51AC-CD54-637279ED2C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3153" y="89582"/>
            <a:ext cx="892647" cy="523218"/>
          </a:xfrm>
          <a:prstGeom prst="rect">
            <a:avLst/>
          </a:prstGeom>
        </p:spPr>
      </p:pic>
      <p:graphicFrame>
        <p:nvGraphicFramePr>
          <p:cNvPr id="2" name="Table 1">
            <a:extLst>
              <a:ext uri="{FF2B5EF4-FFF2-40B4-BE49-F238E27FC236}">
                <a16:creationId xmlns:a16="http://schemas.microsoft.com/office/drawing/2014/main" id="{2BC8B7C3-083E-86FD-9FED-5C76C41797C1}"/>
              </a:ext>
            </a:extLst>
          </p:cNvPr>
          <p:cNvGraphicFramePr>
            <a:graphicFrameLocks noGrp="1"/>
          </p:cNvGraphicFramePr>
          <p:nvPr>
            <p:extLst>
              <p:ext uri="{D42A27DB-BD31-4B8C-83A1-F6EECF244321}">
                <p14:modId xmlns:p14="http://schemas.microsoft.com/office/powerpoint/2010/main" val="3135730642"/>
              </p:ext>
            </p:extLst>
          </p:nvPr>
        </p:nvGraphicFramePr>
        <p:xfrm>
          <a:off x="1810935" y="2514506"/>
          <a:ext cx="8128000" cy="2707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23906007"/>
                    </a:ext>
                  </a:extLst>
                </a:gridCol>
                <a:gridCol w="4064000">
                  <a:extLst>
                    <a:ext uri="{9D8B030D-6E8A-4147-A177-3AD203B41FA5}">
                      <a16:colId xmlns:a16="http://schemas.microsoft.com/office/drawing/2014/main" val="1739383249"/>
                    </a:ext>
                  </a:extLst>
                </a:gridCol>
              </a:tblGrid>
              <a:tr h="370840">
                <a:tc gridSpan="2">
                  <a:txBody>
                    <a:bodyPr/>
                    <a:lstStyle/>
                    <a:p>
                      <a:pPr algn="ctr"/>
                      <a:r>
                        <a:rPr lang="en-IN" sz="1100" dirty="0">
                          <a:latin typeface="Georgia Pro" panose="02040502050405020303" pitchFamily="18" charset="0"/>
                        </a:rPr>
                        <a:t>Summary of Data Quality Report</a:t>
                      </a:r>
                    </a:p>
                  </a:txBody>
                  <a:tcPr/>
                </a:tc>
                <a:tc hMerge="1">
                  <a:txBody>
                    <a:bodyPr/>
                    <a:lstStyle/>
                    <a:p>
                      <a:endParaRPr lang="en-IN" dirty="0"/>
                    </a:p>
                  </a:txBody>
                  <a:tcPr/>
                </a:tc>
                <a:extLst>
                  <a:ext uri="{0D108BD9-81ED-4DB2-BD59-A6C34878D82A}">
                    <a16:rowId xmlns:a16="http://schemas.microsoft.com/office/drawing/2014/main" val="4091188241"/>
                  </a:ext>
                </a:extLst>
              </a:tr>
              <a:tr h="370840">
                <a:tc>
                  <a:txBody>
                    <a:bodyPr/>
                    <a:lstStyle/>
                    <a:p>
                      <a:r>
                        <a:rPr lang="en-IN" sz="1100" dirty="0">
                          <a:latin typeface="Georgia Pro" panose="02040502050405020303" pitchFamily="18" charset="0"/>
                        </a:rPr>
                        <a:t>No. of numerical variables</a:t>
                      </a:r>
                    </a:p>
                  </a:txBody>
                  <a:tcPr/>
                </a:tc>
                <a:tc>
                  <a:txBody>
                    <a:bodyPr/>
                    <a:lstStyle/>
                    <a:p>
                      <a:r>
                        <a:rPr lang="en-IN" sz="1100" dirty="0">
                          <a:latin typeface="Georgia Pro" panose="02040502050405020303" pitchFamily="18" charset="0"/>
                        </a:rPr>
                        <a:t>113</a:t>
                      </a:r>
                    </a:p>
                  </a:txBody>
                  <a:tcPr/>
                </a:tc>
                <a:extLst>
                  <a:ext uri="{0D108BD9-81ED-4DB2-BD59-A6C34878D82A}">
                    <a16:rowId xmlns:a16="http://schemas.microsoft.com/office/drawing/2014/main" val="3260614089"/>
                  </a:ext>
                </a:extLst>
              </a:tr>
              <a:tr h="370840">
                <a:tc>
                  <a:txBody>
                    <a:bodyPr/>
                    <a:lstStyle/>
                    <a:p>
                      <a:r>
                        <a:rPr lang="en-IN" sz="1100" dirty="0">
                          <a:latin typeface="Georgia Pro" panose="02040502050405020303" pitchFamily="18" charset="0"/>
                        </a:rPr>
                        <a:t>No. of categorical variables</a:t>
                      </a:r>
                    </a:p>
                  </a:txBody>
                  <a:tcPr/>
                </a:tc>
                <a:tc>
                  <a:txBody>
                    <a:bodyPr/>
                    <a:lstStyle/>
                    <a:p>
                      <a:r>
                        <a:rPr lang="en-IN" sz="1100" dirty="0">
                          <a:latin typeface="Georgia Pro" panose="02040502050405020303" pitchFamily="18" charset="0"/>
                        </a:rPr>
                        <a:t>38</a:t>
                      </a:r>
                    </a:p>
                  </a:txBody>
                  <a:tcPr/>
                </a:tc>
                <a:extLst>
                  <a:ext uri="{0D108BD9-81ED-4DB2-BD59-A6C34878D82A}">
                    <a16:rowId xmlns:a16="http://schemas.microsoft.com/office/drawing/2014/main" val="329400611"/>
                  </a:ext>
                </a:extLst>
              </a:tr>
              <a:tr h="370840">
                <a:tc>
                  <a:txBody>
                    <a:bodyPr/>
                    <a:lstStyle/>
                    <a:p>
                      <a:r>
                        <a:rPr lang="en-IN" sz="1100" dirty="0">
                          <a:latin typeface="Georgia Pro" panose="02040502050405020303" pitchFamily="18" charset="0"/>
                        </a:rPr>
                        <a:t>No. of variables with null values &gt; 40%</a:t>
                      </a:r>
                    </a:p>
                  </a:txBody>
                  <a:tcPr/>
                </a:tc>
                <a:tc>
                  <a:txBody>
                    <a:bodyPr/>
                    <a:lstStyle/>
                    <a:p>
                      <a:r>
                        <a:rPr lang="en-IN" sz="1100" dirty="0">
                          <a:latin typeface="Georgia Pro" panose="02040502050405020303" pitchFamily="18" charset="0"/>
                        </a:rPr>
                        <a:t>58</a:t>
                      </a:r>
                    </a:p>
                  </a:txBody>
                  <a:tcPr/>
                </a:tc>
                <a:extLst>
                  <a:ext uri="{0D108BD9-81ED-4DB2-BD59-A6C34878D82A}">
                    <a16:rowId xmlns:a16="http://schemas.microsoft.com/office/drawing/2014/main" val="12525566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variables with null values &gt; 10%</a:t>
                      </a:r>
                    </a:p>
                    <a:p>
                      <a:r>
                        <a:rPr lang="en-IN" sz="1100" dirty="0">
                          <a:latin typeface="Georgia Pro" panose="02040502050405020303" pitchFamily="18" charset="0"/>
                        </a:rPr>
                        <a:t>and &lt;=40%</a:t>
                      </a:r>
                    </a:p>
                  </a:txBody>
                  <a:tcPr/>
                </a:tc>
                <a:tc>
                  <a:txBody>
                    <a:bodyPr/>
                    <a:lstStyle/>
                    <a:p>
                      <a:r>
                        <a:rPr lang="en-IN" sz="1100" dirty="0">
                          <a:latin typeface="Georgia Pro" panose="02040502050405020303" pitchFamily="18" charset="0"/>
                        </a:rPr>
                        <a:t>1</a:t>
                      </a:r>
                    </a:p>
                  </a:txBody>
                  <a:tcPr/>
                </a:tc>
                <a:extLst>
                  <a:ext uri="{0D108BD9-81ED-4DB2-BD59-A6C34878D82A}">
                    <a16:rowId xmlns:a16="http://schemas.microsoft.com/office/drawing/2014/main" val="40868607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variables with null values &gt; 0%</a:t>
                      </a:r>
                    </a:p>
                    <a:p>
                      <a:r>
                        <a:rPr lang="en-IN" sz="1100" dirty="0">
                          <a:latin typeface="Georgia Pro" panose="02040502050405020303" pitchFamily="18" charset="0"/>
                        </a:rPr>
                        <a:t>and &lt;=10%</a:t>
                      </a:r>
                    </a:p>
                  </a:txBody>
                  <a:tcPr/>
                </a:tc>
                <a:tc>
                  <a:txBody>
                    <a:bodyPr/>
                    <a:lstStyle/>
                    <a:p>
                      <a:r>
                        <a:rPr lang="en-IN" sz="1100" dirty="0">
                          <a:latin typeface="Georgia Pro" panose="02040502050405020303" pitchFamily="18" charset="0"/>
                        </a:rPr>
                        <a:t>46</a:t>
                      </a:r>
                    </a:p>
                  </a:txBody>
                  <a:tcPr/>
                </a:tc>
                <a:extLst>
                  <a:ext uri="{0D108BD9-81ED-4DB2-BD59-A6C34878D82A}">
                    <a16:rowId xmlns:a16="http://schemas.microsoft.com/office/drawing/2014/main" val="58244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variables with no null values</a:t>
                      </a:r>
                    </a:p>
                  </a:txBody>
                  <a:tcPr/>
                </a:tc>
                <a:tc>
                  <a:txBody>
                    <a:bodyPr/>
                    <a:lstStyle/>
                    <a:p>
                      <a:r>
                        <a:rPr lang="en-IN" sz="1100" dirty="0">
                          <a:latin typeface="Georgia Pro" panose="02040502050405020303" pitchFamily="18" charset="0"/>
                        </a:rPr>
                        <a:t>46</a:t>
                      </a:r>
                    </a:p>
                  </a:txBody>
                  <a:tcPr/>
                </a:tc>
                <a:extLst>
                  <a:ext uri="{0D108BD9-81ED-4DB2-BD59-A6C34878D82A}">
                    <a16:rowId xmlns:a16="http://schemas.microsoft.com/office/drawing/2014/main" val="3726468867"/>
                  </a:ext>
                </a:extLst>
              </a:tr>
            </a:tbl>
          </a:graphicData>
        </a:graphic>
      </p:graphicFrame>
      <p:graphicFrame>
        <p:nvGraphicFramePr>
          <p:cNvPr id="7" name="Object 6">
            <a:extLst>
              <a:ext uri="{FF2B5EF4-FFF2-40B4-BE49-F238E27FC236}">
                <a16:creationId xmlns:a16="http://schemas.microsoft.com/office/drawing/2014/main" id="{88561186-D34A-9019-1546-0034AF048EEC}"/>
              </a:ext>
            </a:extLst>
          </p:cNvPr>
          <p:cNvGraphicFramePr>
            <a:graphicFrameLocks noChangeAspect="1"/>
          </p:cNvGraphicFramePr>
          <p:nvPr>
            <p:extLst>
              <p:ext uri="{D42A27DB-BD31-4B8C-83A1-F6EECF244321}">
                <p14:modId xmlns:p14="http://schemas.microsoft.com/office/powerpoint/2010/main" val="1346337858"/>
              </p:ext>
            </p:extLst>
          </p:nvPr>
        </p:nvGraphicFramePr>
        <p:xfrm>
          <a:off x="3498880" y="1396420"/>
          <a:ext cx="781718" cy="677218"/>
        </p:xfrm>
        <a:graphic>
          <a:graphicData uri="http://schemas.openxmlformats.org/presentationml/2006/ole">
            <mc:AlternateContent xmlns:mc="http://schemas.openxmlformats.org/markup-compatibility/2006">
              <mc:Choice xmlns:v="urn:schemas-microsoft-com:vml" Requires="v">
                <p:oleObj name="Worksheet" showAsIcon="1" r:id="rId6" imgW="914400" imgH="792417" progId="Excel.Sheet.12">
                  <p:embed/>
                </p:oleObj>
              </mc:Choice>
              <mc:Fallback>
                <p:oleObj name="Worksheet" showAsIcon="1" r:id="rId6" imgW="914400" imgH="792417" progId="Excel.Sheet.12">
                  <p:embed/>
                  <p:pic>
                    <p:nvPicPr>
                      <p:cNvPr id="0" name=""/>
                      <p:cNvPicPr/>
                      <p:nvPr/>
                    </p:nvPicPr>
                    <p:blipFill>
                      <a:blip r:embed="rId7"/>
                      <a:stretch>
                        <a:fillRect/>
                      </a:stretch>
                    </p:blipFill>
                    <p:spPr>
                      <a:xfrm>
                        <a:off x="3498880" y="1396420"/>
                        <a:ext cx="781718" cy="677218"/>
                      </a:xfrm>
                      <a:prstGeom prst="rect">
                        <a:avLst/>
                      </a:prstGeom>
                    </p:spPr>
                  </p:pic>
                </p:oleObj>
              </mc:Fallback>
            </mc:AlternateContent>
          </a:graphicData>
        </a:graphic>
      </p:graphicFrame>
    </p:spTree>
    <p:extLst>
      <p:ext uri="{BB962C8B-B14F-4D97-AF65-F5344CB8AC3E}">
        <p14:creationId xmlns:p14="http://schemas.microsoft.com/office/powerpoint/2010/main" val="333199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CF07-A003-1CF7-BAF0-7DE7C6313EC1}"/>
              </a:ext>
            </a:extLst>
          </p:cNvPr>
          <p:cNvSpPr>
            <a:spLocks noGrp="1"/>
          </p:cNvSpPr>
          <p:nvPr>
            <p:ph type="title"/>
          </p:nvPr>
        </p:nvSpPr>
        <p:spPr>
          <a:xfrm>
            <a:off x="727668" y="2766218"/>
            <a:ext cx="10515600" cy="1325563"/>
          </a:xfrm>
        </p:spPr>
        <p:txBody>
          <a:bodyPr/>
          <a:lstStyle/>
          <a:p>
            <a:pPr algn="ctr"/>
            <a:r>
              <a:rPr lang="en-IN" dirty="0"/>
              <a:t>Exploratory Data Analysis and Feature Engineering</a:t>
            </a:r>
          </a:p>
        </p:txBody>
      </p:sp>
      <p:cxnSp>
        <p:nvCxnSpPr>
          <p:cNvPr id="4" name="Straight Connector 3">
            <a:extLst>
              <a:ext uri="{FF2B5EF4-FFF2-40B4-BE49-F238E27FC236}">
                <a16:creationId xmlns:a16="http://schemas.microsoft.com/office/drawing/2014/main" id="{2D5AE59F-CB3E-3DF5-5AA4-447172567935}"/>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Graphic 4">
            <a:extLst>
              <a:ext uri="{FF2B5EF4-FFF2-40B4-BE49-F238E27FC236}">
                <a16:creationId xmlns:a16="http://schemas.microsoft.com/office/drawing/2014/main" id="{8DC3390E-AC4E-FF22-8F5A-5BCC5E4091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spTree>
    <p:extLst>
      <p:ext uri="{BB962C8B-B14F-4D97-AF65-F5344CB8AC3E}">
        <p14:creationId xmlns:p14="http://schemas.microsoft.com/office/powerpoint/2010/main" val="277772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BBEFD-CF26-204B-0661-32631100DE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59D246-EEAB-CF2B-71E5-BBF3C151505F}"/>
              </a:ext>
            </a:extLst>
          </p:cNvPr>
          <p:cNvSpPr txBox="1"/>
          <p:nvPr/>
        </p:nvSpPr>
        <p:spPr>
          <a:xfrm>
            <a:off x="299879" y="196684"/>
            <a:ext cx="10923273" cy="446276"/>
          </a:xfrm>
          <a:prstGeom prst="rect">
            <a:avLst/>
          </a:prstGeom>
          <a:noFill/>
        </p:spPr>
        <p:txBody>
          <a:bodyPr wrap="square" rtlCol="0">
            <a:spAutoFit/>
          </a:bodyPr>
          <a:lstStyle/>
          <a:p>
            <a:r>
              <a:rPr lang="en-US" sz="2300" dirty="0">
                <a:latin typeface="Georgia Pro" panose="020F0502020204030204" pitchFamily="18" charset="0"/>
              </a:rPr>
              <a:t>Part-1 Columns with Missing Values</a:t>
            </a:r>
            <a:endParaRPr lang="en-IN" sz="2300" dirty="0">
              <a:latin typeface="Georgia Pro" panose="020F0502020204030204" pitchFamily="18" charset="0"/>
            </a:endParaRPr>
          </a:p>
        </p:txBody>
      </p:sp>
      <p:sp>
        <p:nvSpPr>
          <p:cNvPr id="10" name="Content Placeholder 2">
            <a:extLst>
              <a:ext uri="{FF2B5EF4-FFF2-40B4-BE49-F238E27FC236}">
                <a16:creationId xmlns:a16="http://schemas.microsoft.com/office/drawing/2014/main" id="{AFB55101-9F75-42CE-CACA-7E75298B625C}"/>
              </a:ext>
            </a:extLst>
          </p:cNvPr>
          <p:cNvSpPr>
            <a:spLocks noGrp="1"/>
          </p:cNvSpPr>
          <p:nvPr>
            <p:ph idx="1"/>
          </p:nvPr>
        </p:nvSpPr>
        <p:spPr>
          <a:xfrm>
            <a:off x="299879" y="763719"/>
            <a:ext cx="11263445" cy="5920935"/>
          </a:xfrm>
        </p:spPr>
        <p:txBody>
          <a:bodyPr>
            <a:normAutofit/>
          </a:bodyPr>
          <a:lstStyle/>
          <a:p>
            <a:pPr>
              <a:lnSpc>
                <a:spcPct val="100000"/>
              </a:lnSpc>
            </a:pPr>
            <a:r>
              <a:rPr lang="en-US" sz="1100" dirty="0">
                <a:latin typeface="Georgia Pro" panose="02040502050405020303" pitchFamily="18" charset="0"/>
              </a:rPr>
              <a:t>An initial report is extracted using the dataset which has:</a:t>
            </a:r>
          </a:p>
          <a:p>
            <a:pPr lvl="1">
              <a:lnSpc>
                <a:spcPct val="100000"/>
              </a:lnSpc>
              <a:buFont typeface="+mj-lt"/>
              <a:buAutoNum type="arabicPeriod"/>
            </a:pPr>
            <a:r>
              <a:rPr lang="en-US" sz="1100" dirty="0">
                <a:latin typeface="Georgia Pro" panose="02040502050405020303" pitchFamily="18" charset="0"/>
              </a:rPr>
              <a:t>Descriptive statistical data for Numerical Variables: count, mean, median, standard deviation, percentiles(0, 25, 50, 75, 100), min, max and missing values %.</a:t>
            </a:r>
          </a:p>
          <a:p>
            <a:pPr lvl="1">
              <a:lnSpc>
                <a:spcPct val="100000"/>
              </a:lnSpc>
              <a:buFont typeface="+mj-lt"/>
              <a:buAutoNum type="arabicPeriod"/>
            </a:pPr>
            <a:r>
              <a:rPr lang="en-US" sz="1100" dirty="0">
                <a:latin typeface="Georgia Pro" panose="02040502050405020303" pitchFamily="18" charset="0"/>
              </a:rPr>
              <a:t>Value data for categorical variables: count of each category, % of fully paid and charged off loans for each categories etc.</a:t>
            </a:r>
          </a:p>
          <a:p>
            <a:pPr marL="457200" lvl="1" indent="0">
              <a:lnSpc>
                <a:spcPct val="100000"/>
              </a:lnSpc>
              <a:buNone/>
            </a:pPr>
            <a:r>
              <a:rPr lang="en-US" sz="1100" dirty="0">
                <a:latin typeface="Georgia Pro" panose="02040502050405020303" pitchFamily="18" charset="0"/>
              </a:rPr>
              <a:t>Click here to find the script generating the above output.</a:t>
            </a:r>
          </a:p>
          <a:p>
            <a:pPr>
              <a:lnSpc>
                <a:spcPct val="100000"/>
              </a:lnSpc>
            </a:pPr>
            <a:r>
              <a:rPr lang="en-US" sz="1100" dirty="0">
                <a:latin typeface="Georgia Pro" panose="02040502050405020303" pitchFamily="18" charset="0"/>
              </a:rPr>
              <a:t>Based on the above report, a</a:t>
            </a:r>
            <a:r>
              <a:rPr lang="en-IN" sz="1100" dirty="0" err="1">
                <a:latin typeface="Georgia Pro" panose="02040502050405020303" pitchFamily="18" charset="0"/>
              </a:rPr>
              <a:t>nalysis</a:t>
            </a:r>
            <a:r>
              <a:rPr lang="en-IN" sz="1100" dirty="0">
                <a:latin typeface="Georgia Pro" panose="02040502050405020303" pitchFamily="18" charset="0"/>
              </a:rPr>
              <a:t> of each feature with missing values in the dataset is conducted. Click here to find the script of Exploratory data analysis.</a:t>
            </a:r>
          </a:p>
          <a:p>
            <a:pPr>
              <a:lnSpc>
                <a:spcPct val="100000"/>
              </a:lnSpc>
            </a:pPr>
            <a:r>
              <a:rPr lang="en-IN" sz="1100" dirty="0">
                <a:latin typeface="Georgia Pro" panose="02040502050405020303" pitchFamily="18" charset="0"/>
              </a:rPr>
              <a:t>A summary report is created to address:</a:t>
            </a:r>
          </a:p>
          <a:p>
            <a:pPr lvl="1">
              <a:lnSpc>
                <a:spcPct val="100000"/>
              </a:lnSpc>
            </a:pPr>
            <a:r>
              <a:rPr lang="en-IN" sz="1100" dirty="0">
                <a:latin typeface="Georgia Pro" panose="02040502050405020303" pitchFamily="18" charset="0"/>
              </a:rPr>
              <a:t>Columns to be dropped</a:t>
            </a:r>
          </a:p>
          <a:p>
            <a:pPr lvl="1">
              <a:lnSpc>
                <a:spcPct val="100000"/>
              </a:lnSpc>
            </a:pPr>
            <a:r>
              <a:rPr lang="en-IN" sz="1100" dirty="0">
                <a:latin typeface="Georgia Pro" panose="02040502050405020303" pitchFamily="18" charset="0"/>
              </a:rPr>
              <a:t>Missing values treatment techniques</a:t>
            </a:r>
          </a:p>
          <a:p>
            <a:pPr lvl="1">
              <a:lnSpc>
                <a:spcPct val="100000"/>
              </a:lnSpc>
            </a:pPr>
            <a:r>
              <a:rPr lang="en-IN" sz="1100" dirty="0">
                <a:latin typeface="Georgia Pro" panose="02040502050405020303" pitchFamily="18" charset="0"/>
              </a:rPr>
              <a:t>Outlier treatment techniques</a:t>
            </a:r>
          </a:p>
          <a:p>
            <a:pPr lvl="1">
              <a:lnSpc>
                <a:spcPct val="100000"/>
              </a:lnSpc>
            </a:pPr>
            <a:r>
              <a:rPr lang="en-IN" sz="1100" dirty="0">
                <a:latin typeface="Georgia Pro" panose="02040502050405020303" pitchFamily="18" charset="0"/>
              </a:rPr>
              <a:t>Distribution treatment techniques</a:t>
            </a:r>
          </a:p>
          <a:p>
            <a:pPr lvl="1">
              <a:lnSpc>
                <a:spcPct val="100000"/>
              </a:lnSpc>
            </a:pPr>
            <a:r>
              <a:rPr lang="en-IN" sz="1100" dirty="0">
                <a:latin typeface="Georgia Pro" panose="02040502050405020303" pitchFamily="18" charset="0"/>
              </a:rPr>
              <a:t>Possible new variables using existing variables</a:t>
            </a:r>
          </a:p>
          <a:p>
            <a:pPr marL="457200" lvl="1" indent="0">
              <a:lnSpc>
                <a:spcPct val="100000"/>
              </a:lnSpc>
              <a:buNone/>
            </a:pPr>
            <a:r>
              <a:rPr lang="en-IN" sz="1100" dirty="0">
                <a:latin typeface="Georgia Pro" panose="02040502050405020303" pitchFamily="18" charset="0"/>
              </a:rPr>
              <a:t>For the complete analysis report on columns with missing values, click here</a:t>
            </a:r>
            <a:endParaRPr lang="en-US" sz="1500" dirty="0">
              <a:latin typeface="Georgia Pro" panose="02040502050405020303" pitchFamily="18" charset="0"/>
            </a:endParaRPr>
          </a:p>
          <a:p>
            <a:pPr>
              <a:lnSpc>
                <a:spcPct val="100000"/>
              </a:lnSpc>
            </a:pPr>
            <a:r>
              <a:rPr lang="en-US" sz="1100" b="1" dirty="0">
                <a:latin typeface="Georgia Pro" panose="02040502050405020303" pitchFamily="18" charset="0"/>
              </a:rPr>
              <a:t>Summary:</a:t>
            </a: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pic>
        <p:nvPicPr>
          <p:cNvPr id="11" name="Graphic 10">
            <a:extLst>
              <a:ext uri="{FF2B5EF4-FFF2-40B4-BE49-F238E27FC236}">
                <a16:creationId xmlns:a16="http://schemas.microsoft.com/office/drawing/2014/main" id="{87A50204-A264-51AC-CD54-637279ED2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graphicFrame>
        <p:nvGraphicFramePr>
          <p:cNvPr id="2" name="Table 1">
            <a:extLst>
              <a:ext uri="{FF2B5EF4-FFF2-40B4-BE49-F238E27FC236}">
                <a16:creationId xmlns:a16="http://schemas.microsoft.com/office/drawing/2014/main" id="{2BC8B7C3-083E-86FD-9FED-5C76C41797C1}"/>
              </a:ext>
            </a:extLst>
          </p:cNvPr>
          <p:cNvGraphicFramePr>
            <a:graphicFrameLocks noGrp="1"/>
          </p:cNvGraphicFramePr>
          <p:nvPr>
            <p:extLst>
              <p:ext uri="{D42A27DB-BD31-4B8C-83A1-F6EECF244321}">
                <p14:modId xmlns:p14="http://schemas.microsoft.com/office/powerpoint/2010/main" val="2686604431"/>
              </p:ext>
            </p:extLst>
          </p:nvPr>
        </p:nvGraphicFramePr>
        <p:xfrm>
          <a:off x="1995522" y="3897527"/>
          <a:ext cx="7531986" cy="2917461"/>
        </p:xfrm>
        <a:graphic>
          <a:graphicData uri="http://schemas.openxmlformats.org/drawingml/2006/table">
            <a:tbl>
              <a:tblPr firstRow="1" bandRow="1">
                <a:tableStyleId>{5C22544A-7EE6-4342-B048-85BDC9FD1C3A}</a:tableStyleId>
              </a:tblPr>
              <a:tblGrid>
                <a:gridCol w="3765993">
                  <a:extLst>
                    <a:ext uri="{9D8B030D-6E8A-4147-A177-3AD203B41FA5}">
                      <a16:colId xmlns:a16="http://schemas.microsoft.com/office/drawing/2014/main" val="2123906007"/>
                    </a:ext>
                  </a:extLst>
                </a:gridCol>
                <a:gridCol w="3765993">
                  <a:extLst>
                    <a:ext uri="{9D8B030D-6E8A-4147-A177-3AD203B41FA5}">
                      <a16:colId xmlns:a16="http://schemas.microsoft.com/office/drawing/2014/main" val="1739383249"/>
                    </a:ext>
                  </a:extLst>
                </a:gridCol>
              </a:tblGrid>
              <a:tr h="298407">
                <a:tc gridSpan="2">
                  <a:txBody>
                    <a:bodyPr/>
                    <a:lstStyle/>
                    <a:p>
                      <a:pPr algn="ctr"/>
                      <a:r>
                        <a:rPr lang="en-IN" sz="1100" dirty="0">
                          <a:latin typeface="Georgia Pro" panose="02040502050405020303" pitchFamily="18" charset="0"/>
                        </a:rPr>
                        <a:t>Top-view Summary of Data Quality Report</a:t>
                      </a:r>
                    </a:p>
                  </a:txBody>
                  <a:tcPr/>
                </a:tc>
                <a:tc hMerge="1">
                  <a:txBody>
                    <a:bodyPr/>
                    <a:lstStyle/>
                    <a:p>
                      <a:endParaRPr lang="en-IN" dirty="0"/>
                    </a:p>
                  </a:txBody>
                  <a:tcPr/>
                </a:tc>
                <a:extLst>
                  <a:ext uri="{0D108BD9-81ED-4DB2-BD59-A6C34878D82A}">
                    <a16:rowId xmlns:a16="http://schemas.microsoft.com/office/drawing/2014/main" val="4091188241"/>
                  </a:ext>
                </a:extLst>
              </a:tr>
              <a:tr h="298407">
                <a:tc>
                  <a:txBody>
                    <a:bodyPr/>
                    <a:lstStyle/>
                    <a:p>
                      <a:r>
                        <a:rPr lang="en-IN" sz="1100" dirty="0">
                          <a:latin typeface="Georgia Pro" panose="02040502050405020303" pitchFamily="18" charset="0"/>
                        </a:rPr>
                        <a:t>No. of variables under scope</a:t>
                      </a:r>
                    </a:p>
                  </a:txBody>
                  <a:tcPr/>
                </a:tc>
                <a:tc>
                  <a:txBody>
                    <a:bodyPr/>
                    <a:lstStyle/>
                    <a:p>
                      <a:r>
                        <a:rPr lang="en-IN" sz="1100" dirty="0">
                          <a:latin typeface="Georgia Pro" panose="02040502050405020303" pitchFamily="18" charset="0"/>
                        </a:rPr>
                        <a:t>47</a:t>
                      </a:r>
                    </a:p>
                  </a:txBody>
                  <a:tcPr/>
                </a:tc>
                <a:extLst>
                  <a:ext uri="{0D108BD9-81ED-4DB2-BD59-A6C34878D82A}">
                    <a16:rowId xmlns:a16="http://schemas.microsoft.com/office/drawing/2014/main" val="3260614089"/>
                  </a:ext>
                </a:extLst>
              </a:tr>
              <a:tr h="298407">
                <a:tc>
                  <a:txBody>
                    <a:bodyPr/>
                    <a:lstStyle/>
                    <a:p>
                      <a:r>
                        <a:rPr lang="en-IN" sz="1100" dirty="0">
                          <a:latin typeface="Georgia Pro" panose="02040502050405020303" pitchFamily="18" charset="0"/>
                        </a:rPr>
                        <a:t>No. of categorical variables</a:t>
                      </a:r>
                    </a:p>
                  </a:txBody>
                  <a:tcPr/>
                </a:tc>
                <a:tc>
                  <a:txBody>
                    <a:bodyPr/>
                    <a:lstStyle/>
                    <a:p>
                      <a:r>
                        <a:rPr lang="en-IN" sz="1100" dirty="0">
                          <a:latin typeface="Georgia Pro" panose="02040502050405020303" pitchFamily="18" charset="0"/>
                        </a:rPr>
                        <a:t>12</a:t>
                      </a:r>
                    </a:p>
                  </a:txBody>
                  <a:tcPr/>
                </a:tc>
                <a:extLst>
                  <a:ext uri="{0D108BD9-81ED-4DB2-BD59-A6C34878D82A}">
                    <a16:rowId xmlns:a16="http://schemas.microsoft.com/office/drawing/2014/main" val="329400611"/>
                  </a:ext>
                </a:extLst>
              </a:tr>
              <a:tr h="298407">
                <a:tc>
                  <a:txBody>
                    <a:bodyPr/>
                    <a:lstStyle/>
                    <a:p>
                      <a:r>
                        <a:rPr lang="en-IN" sz="1100" dirty="0">
                          <a:latin typeface="Georgia Pro" panose="02040502050405020303" pitchFamily="18" charset="0"/>
                        </a:rPr>
                        <a:t>No. of numerical variables</a:t>
                      </a:r>
                    </a:p>
                  </a:txBody>
                  <a:tcPr/>
                </a:tc>
                <a:tc>
                  <a:txBody>
                    <a:bodyPr/>
                    <a:lstStyle/>
                    <a:p>
                      <a:r>
                        <a:rPr lang="en-IN" sz="1100" dirty="0">
                          <a:latin typeface="Georgia Pro" panose="02040502050405020303" pitchFamily="18" charset="0"/>
                        </a:rPr>
                        <a:t>35</a:t>
                      </a:r>
                    </a:p>
                  </a:txBody>
                  <a:tcPr/>
                </a:tc>
                <a:extLst>
                  <a:ext uri="{0D108BD9-81ED-4DB2-BD59-A6C34878D82A}">
                    <a16:rowId xmlns:a16="http://schemas.microsoft.com/office/drawing/2014/main" val="1252556658"/>
                  </a:ext>
                </a:extLst>
              </a:tr>
              <a:tr h="298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columns to be dropped. </a:t>
                      </a:r>
                      <a:r>
                        <a:rPr lang="en-IN" sz="800" i="1" dirty="0">
                          <a:latin typeface="Georgia Pro" panose="02040502050405020303" pitchFamily="18" charset="0"/>
                        </a:rPr>
                        <a:t>(Variable list to be dropped in appendix)</a:t>
                      </a:r>
                    </a:p>
                  </a:txBody>
                  <a:tcPr/>
                </a:tc>
                <a:tc>
                  <a:txBody>
                    <a:bodyPr/>
                    <a:lstStyle/>
                    <a:p>
                      <a:r>
                        <a:rPr lang="en-IN" sz="1100" dirty="0">
                          <a:latin typeface="Georgia Pro" panose="02040502050405020303" pitchFamily="18" charset="0"/>
                        </a:rPr>
                        <a:t>34</a:t>
                      </a:r>
                    </a:p>
                  </a:txBody>
                  <a:tcPr/>
                </a:tc>
                <a:extLst>
                  <a:ext uri="{0D108BD9-81ED-4DB2-BD59-A6C34878D82A}">
                    <a16:rowId xmlns:a16="http://schemas.microsoft.com/office/drawing/2014/main" val="4086860721"/>
                  </a:ext>
                </a:extLst>
              </a:tr>
              <a:tr h="522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variables where outlier imputation is required</a:t>
                      </a:r>
                    </a:p>
                  </a:txBody>
                  <a:tcPr/>
                </a:tc>
                <a:tc>
                  <a:txBody>
                    <a:bodyPr/>
                    <a:lstStyle/>
                    <a:p>
                      <a:r>
                        <a:rPr lang="en-IN" sz="1100" dirty="0">
                          <a:latin typeface="Georgia Pro" panose="02040502050405020303" pitchFamily="18" charset="0"/>
                        </a:rPr>
                        <a:t>0</a:t>
                      </a:r>
                    </a:p>
                  </a:txBody>
                  <a:tcPr/>
                </a:tc>
                <a:extLst>
                  <a:ext uri="{0D108BD9-81ED-4DB2-BD59-A6C34878D82A}">
                    <a16:rowId xmlns:a16="http://schemas.microsoft.com/office/drawing/2014/main" val="5824403"/>
                  </a:ext>
                </a:extLst>
              </a:tr>
              <a:tr h="522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variables where </a:t>
                      </a:r>
                      <a:r>
                        <a:rPr lang="en-IN" sz="1100" dirty="0" err="1">
                          <a:latin typeface="Georgia Pro" panose="02040502050405020303" pitchFamily="18" charset="0"/>
                        </a:rPr>
                        <a:t>box_cox</a:t>
                      </a:r>
                      <a:r>
                        <a:rPr lang="en-IN" sz="1100" dirty="0">
                          <a:latin typeface="Georgia Pro" panose="02040502050405020303" pitchFamily="18" charset="0"/>
                        </a:rPr>
                        <a:t> transformation is required</a:t>
                      </a:r>
                    </a:p>
                  </a:txBody>
                  <a:tcPr/>
                </a:tc>
                <a:tc>
                  <a:txBody>
                    <a:bodyPr/>
                    <a:lstStyle/>
                    <a:p>
                      <a:r>
                        <a:rPr lang="en-IN" sz="1100" dirty="0">
                          <a:latin typeface="Georgia Pro" panose="02040502050405020303" pitchFamily="18" charset="0"/>
                        </a:rPr>
                        <a:t>11</a:t>
                      </a:r>
                    </a:p>
                  </a:txBody>
                  <a:tcPr/>
                </a:tc>
                <a:extLst>
                  <a:ext uri="{0D108BD9-81ED-4DB2-BD59-A6C34878D82A}">
                    <a16:rowId xmlns:a16="http://schemas.microsoft.com/office/drawing/2014/main" val="3726468867"/>
                  </a:ext>
                </a:extLst>
              </a:tr>
              <a:tr h="298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new variables to be created</a:t>
                      </a:r>
                    </a:p>
                  </a:txBody>
                  <a:tcPr/>
                </a:tc>
                <a:tc>
                  <a:txBody>
                    <a:bodyPr/>
                    <a:lstStyle/>
                    <a:p>
                      <a:r>
                        <a:rPr lang="en-IN" sz="1100" dirty="0">
                          <a:latin typeface="Georgia Pro" panose="02040502050405020303" pitchFamily="18" charset="0"/>
                        </a:rPr>
                        <a:t>5</a:t>
                      </a:r>
                    </a:p>
                  </a:txBody>
                  <a:tcPr/>
                </a:tc>
                <a:extLst>
                  <a:ext uri="{0D108BD9-81ED-4DB2-BD59-A6C34878D82A}">
                    <a16:rowId xmlns:a16="http://schemas.microsoft.com/office/drawing/2014/main" val="4082170481"/>
                  </a:ext>
                </a:extLst>
              </a:tr>
            </a:tbl>
          </a:graphicData>
        </a:graphic>
      </p:graphicFrame>
    </p:spTree>
    <p:extLst>
      <p:ext uri="{BB962C8B-B14F-4D97-AF65-F5344CB8AC3E}">
        <p14:creationId xmlns:p14="http://schemas.microsoft.com/office/powerpoint/2010/main" val="290516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BBEFD-CF26-204B-0661-32631100DE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59D246-EEAB-CF2B-71E5-BBF3C151505F}"/>
              </a:ext>
            </a:extLst>
          </p:cNvPr>
          <p:cNvSpPr txBox="1"/>
          <p:nvPr/>
        </p:nvSpPr>
        <p:spPr>
          <a:xfrm>
            <a:off x="299879" y="196684"/>
            <a:ext cx="10923273" cy="446276"/>
          </a:xfrm>
          <a:prstGeom prst="rect">
            <a:avLst/>
          </a:prstGeom>
          <a:noFill/>
        </p:spPr>
        <p:txBody>
          <a:bodyPr wrap="square" rtlCol="0">
            <a:spAutoFit/>
          </a:bodyPr>
          <a:lstStyle/>
          <a:p>
            <a:r>
              <a:rPr lang="en-US" sz="2300" dirty="0">
                <a:latin typeface="Georgia Pro" panose="020F0502020204030204" pitchFamily="18" charset="0"/>
              </a:rPr>
              <a:t>Part-2 Columns with no Missing Values</a:t>
            </a:r>
            <a:endParaRPr lang="en-IN" sz="2300" dirty="0">
              <a:latin typeface="Georgia Pro" panose="020F0502020204030204" pitchFamily="18" charset="0"/>
            </a:endParaRPr>
          </a:p>
        </p:txBody>
      </p:sp>
      <p:sp>
        <p:nvSpPr>
          <p:cNvPr id="10" name="Content Placeholder 2">
            <a:extLst>
              <a:ext uri="{FF2B5EF4-FFF2-40B4-BE49-F238E27FC236}">
                <a16:creationId xmlns:a16="http://schemas.microsoft.com/office/drawing/2014/main" id="{AFB55101-9F75-42CE-CACA-7E75298B625C}"/>
              </a:ext>
            </a:extLst>
          </p:cNvPr>
          <p:cNvSpPr>
            <a:spLocks noGrp="1"/>
          </p:cNvSpPr>
          <p:nvPr>
            <p:ph idx="1"/>
          </p:nvPr>
        </p:nvSpPr>
        <p:spPr>
          <a:xfrm>
            <a:off x="299879" y="763719"/>
            <a:ext cx="11263445" cy="5920935"/>
          </a:xfrm>
        </p:spPr>
        <p:txBody>
          <a:bodyPr>
            <a:normAutofit/>
          </a:bodyPr>
          <a:lstStyle/>
          <a:p>
            <a:pPr>
              <a:lnSpc>
                <a:spcPct val="100000"/>
              </a:lnSpc>
            </a:pPr>
            <a:r>
              <a:rPr lang="en-US" sz="1100" dirty="0">
                <a:latin typeface="Georgia Pro" panose="02040502050405020303" pitchFamily="18" charset="0"/>
              </a:rPr>
              <a:t>An initial report is extracted using the dataset which has:</a:t>
            </a:r>
          </a:p>
          <a:p>
            <a:pPr lvl="1">
              <a:lnSpc>
                <a:spcPct val="100000"/>
              </a:lnSpc>
              <a:buFont typeface="+mj-lt"/>
              <a:buAutoNum type="arabicPeriod"/>
            </a:pPr>
            <a:r>
              <a:rPr lang="en-US" sz="1100" dirty="0">
                <a:latin typeface="Georgia Pro" panose="02040502050405020303" pitchFamily="18" charset="0"/>
              </a:rPr>
              <a:t>Descriptive statistical data for Numerical Variables: count, mean, median, standard deviation, percentiles(0, 25, 50, 75, 100), min, max and missing values %.</a:t>
            </a:r>
          </a:p>
          <a:p>
            <a:pPr lvl="1">
              <a:lnSpc>
                <a:spcPct val="100000"/>
              </a:lnSpc>
              <a:buFont typeface="+mj-lt"/>
              <a:buAutoNum type="arabicPeriod"/>
            </a:pPr>
            <a:r>
              <a:rPr lang="en-US" sz="1100" dirty="0">
                <a:latin typeface="Georgia Pro" panose="02040502050405020303" pitchFamily="18" charset="0"/>
              </a:rPr>
              <a:t>Value data for categorical variables: count of each category, % of fully paid and charged off loans for each categories etc.</a:t>
            </a:r>
          </a:p>
          <a:p>
            <a:pPr marL="457200" lvl="1" indent="0">
              <a:lnSpc>
                <a:spcPct val="100000"/>
              </a:lnSpc>
              <a:buNone/>
            </a:pPr>
            <a:r>
              <a:rPr lang="en-US" sz="1100" dirty="0">
                <a:latin typeface="Georgia Pro" panose="02040502050405020303" pitchFamily="18" charset="0"/>
              </a:rPr>
              <a:t>Click here to find the script generating the above output.</a:t>
            </a:r>
          </a:p>
          <a:p>
            <a:pPr>
              <a:lnSpc>
                <a:spcPct val="100000"/>
              </a:lnSpc>
            </a:pPr>
            <a:r>
              <a:rPr lang="en-US" sz="1100" dirty="0">
                <a:latin typeface="Georgia Pro" panose="02040502050405020303" pitchFamily="18" charset="0"/>
              </a:rPr>
              <a:t>Based on the above report, a</a:t>
            </a:r>
            <a:r>
              <a:rPr lang="en-IN" sz="1100" dirty="0" err="1">
                <a:latin typeface="Georgia Pro" panose="02040502050405020303" pitchFamily="18" charset="0"/>
              </a:rPr>
              <a:t>nalysis</a:t>
            </a:r>
            <a:r>
              <a:rPr lang="en-IN" sz="1100" dirty="0">
                <a:latin typeface="Georgia Pro" panose="02040502050405020303" pitchFamily="18" charset="0"/>
              </a:rPr>
              <a:t> of each feature with no missing values in the dataset is conducted. Click here to find the script of Exploratory data analysis.</a:t>
            </a:r>
          </a:p>
          <a:p>
            <a:pPr>
              <a:lnSpc>
                <a:spcPct val="100000"/>
              </a:lnSpc>
            </a:pPr>
            <a:r>
              <a:rPr lang="en-IN" sz="1100" dirty="0">
                <a:latin typeface="Georgia Pro" panose="02040502050405020303" pitchFamily="18" charset="0"/>
              </a:rPr>
              <a:t>A summary report is created to address:</a:t>
            </a:r>
          </a:p>
          <a:p>
            <a:pPr lvl="1">
              <a:lnSpc>
                <a:spcPct val="100000"/>
              </a:lnSpc>
            </a:pPr>
            <a:r>
              <a:rPr lang="en-IN" sz="1100" dirty="0">
                <a:latin typeface="Georgia Pro" panose="02040502050405020303" pitchFamily="18" charset="0"/>
              </a:rPr>
              <a:t>Columns to be dropped</a:t>
            </a:r>
          </a:p>
          <a:p>
            <a:pPr lvl="1">
              <a:lnSpc>
                <a:spcPct val="100000"/>
              </a:lnSpc>
            </a:pPr>
            <a:r>
              <a:rPr lang="en-IN" sz="1100" dirty="0">
                <a:latin typeface="Georgia Pro" panose="02040502050405020303" pitchFamily="18" charset="0"/>
              </a:rPr>
              <a:t>Missing values treatment techniques</a:t>
            </a:r>
          </a:p>
          <a:p>
            <a:pPr lvl="1">
              <a:lnSpc>
                <a:spcPct val="100000"/>
              </a:lnSpc>
            </a:pPr>
            <a:r>
              <a:rPr lang="en-IN" sz="1100" dirty="0">
                <a:latin typeface="Georgia Pro" panose="02040502050405020303" pitchFamily="18" charset="0"/>
              </a:rPr>
              <a:t>Outlier treatment techniques</a:t>
            </a:r>
          </a:p>
          <a:p>
            <a:pPr lvl="1">
              <a:lnSpc>
                <a:spcPct val="100000"/>
              </a:lnSpc>
            </a:pPr>
            <a:r>
              <a:rPr lang="en-IN" sz="1100" dirty="0">
                <a:latin typeface="Georgia Pro" panose="02040502050405020303" pitchFamily="18" charset="0"/>
              </a:rPr>
              <a:t>Distribution treatment techniques</a:t>
            </a:r>
          </a:p>
          <a:p>
            <a:pPr lvl="1">
              <a:lnSpc>
                <a:spcPct val="100000"/>
              </a:lnSpc>
            </a:pPr>
            <a:r>
              <a:rPr lang="en-IN" sz="1100" dirty="0">
                <a:latin typeface="Georgia Pro" panose="02040502050405020303" pitchFamily="18" charset="0"/>
              </a:rPr>
              <a:t>Possible new variables using existing variables</a:t>
            </a:r>
          </a:p>
          <a:p>
            <a:pPr marL="457200" lvl="1" indent="0">
              <a:lnSpc>
                <a:spcPct val="100000"/>
              </a:lnSpc>
              <a:buNone/>
            </a:pPr>
            <a:r>
              <a:rPr lang="en-IN" sz="1100" dirty="0">
                <a:latin typeface="Georgia Pro" panose="02040502050405020303" pitchFamily="18" charset="0"/>
              </a:rPr>
              <a:t>For the complete analysis report on columns with no missing values, click here</a:t>
            </a:r>
            <a:endParaRPr lang="en-US" sz="1500" dirty="0">
              <a:latin typeface="Georgia Pro" panose="02040502050405020303" pitchFamily="18" charset="0"/>
            </a:endParaRPr>
          </a:p>
          <a:p>
            <a:pPr>
              <a:lnSpc>
                <a:spcPct val="100000"/>
              </a:lnSpc>
            </a:pPr>
            <a:r>
              <a:rPr lang="en-US" sz="1100" b="1" dirty="0">
                <a:latin typeface="Georgia Pro" panose="02040502050405020303" pitchFamily="18" charset="0"/>
              </a:rPr>
              <a:t>Summary:</a:t>
            </a: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pic>
        <p:nvPicPr>
          <p:cNvPr id="11" name="Graphic 10">
            <a:extLst>
              <a:ext uri="{FF2B5EF4-FFF2-40B4-BE49-F238E27FC236}">
                <a16:creationId xmlns:a16="http://schemas.microsoft.com/office/drawing/2014/main" id="{87A50204-A264-51AC-CD54-637279ED2C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3153" y="89582"/>
            <a:ext cx="892647" cy="523218"/>
          </a:xfrm>
          <a:prstGeom prst="rect">
            <a:avLst/>
          </a:prstGeom>
        </p:spPr>
      </p:pic>
      <p:graphicFrame>
        <p:nvGraphicFramePr>
          <p:cNvPr id="2" name="Table 1">
            <a:extLst>
              <a:ext uri="{FF2B5EF4-FFF2-40B4-BE49-F238E27FC236}">
                <a16:creationId xmlns:a16="http://schemas.microsoft.com/office/drawing/2014/main" id="{2BC8B7C3-083E-86FD-9FED-5C76C41797C1}"/>
              </a:ext>
            </a:extLst>
          </p:cNvPr>
          <p:cNvGraphicFramePr>
            <a:graphicFrameLocks noGrp="1"/>
          </p:cNvGraphicFramePr>
          <p:nvPr>
            <p:extLst>
              <p:ext uri="{D42A27DB-BD31-4B8C-83A1-F6EECF244321}">
                <p14:modId xmlns:p14="http://schemas.microsoft.com/office/powerpoint/2010/main" val="3937781149"/>
              </p:ext>
            </p:extLst>
          </p:nvPr>
        </p:nvGraphicFramePr>
        <p:xfrm>
          <a:off x="1995522" y="3897527"/>
          <a:ext cx="7531986" cy="2917461"/>
        </p:xfrm>
        <a:graphic>
          <a:graphicData uri="http://schemas.openxmlformats.org/drawingml/2006/table">
            <a:tbl>
              <a:tblPr firstRow="1" bandRow="1">
                <a:tableStyleId>{5C22544A-7EE6-4342-B048-85BDC9FD1C3A}</a:tableStyleId>
              </a:tblPr>
              <a:tblGrid>
                <a:gridCol w="3765993">
                  <a:extLst>
                    <a:ext uri="{9D8B030D-6E8A-4147-A177-3AD203B41FA5}">
                      <a16:colId xmlns:a16="http://schemas.microsoft.com/office/drawing/2014/main" val="2123906007"/>
                    </a:ext>
                  </a:extLst>
                </a:gridCol>
                <a:gridCol w="3765993">
                  <a:extLst>
                    <a:ext uri="{9D8B030D-6E8A-4147-A177-3AD203B41FA5}">
                      <a16:colId xmlns:a16="http://schemas.microsoft.com/office/drawing/2014/main" val="1739383249"/>
                    </a:ext>
                  </a:extLst>
                </a:gridCol>
              </a:tblGrid>
              <a:tr h="298407">
                <a:tc gridSpan="2">
                  <a:txBody>
                    <a:bodyPr/>
                    <a:lstStyle/>
                    <a:p>
                      <a:pPr algn="ctr"/>
                      <a:r>
                        <a:rPr lang="en-IN" sz="1100" dirty="0">
                          <a:latin typeface="Georgia Pro" panose="02040502050405020303" pitchFamily="18" charset="0"/>
                        </a:rPr>
                        <a:t>Top-view Summary of Data Quality Report</a:t>
                      </a:r>
                    </a:p>
                  </a:txBody>
                  <a:tcPr/>
                </a:tc>
                <a:tc hMerge="1">
                  <a:txBody>
                    <a:bodyPr/>
                    <a:lstStyle/>
                    <a:p>
                      <a:endParaRPr lang="en-IN" dirty="0"/>
                    </a:p>
                  </a:txBody>
                  <a:tcPr/>
                </a:tc>
                <a:extLst>
                  <a:ext uri="{0D108BD9-81ED-4DB2-BD59-A6C34878D82A}">
                    <a16:rowId xmlns:a16="http://schemas.microsoft.com/office/drawing/2014/main" val="4091188241"/>
                  </a:ext>
                </a:extLst>
              </a:tr>
              <a:tr h="298407">
                <a:tc>
                  <a:txBody>
                    <a:bodyPr/>
                    <a:lstStyle/>
                    <a:p>
                      <a:r>
                        <a:rPr lang="en-IN" sz="1100" dirty="0">
                          <a:latin typeface="Georgia Pro" panose="02040502050405020303" pitchFamily="18" charset="0"/>
                        </a:rPr>
                        <a:t>No. of variables under scope</a:t>
                      </a:r>
                    </a:p>
                  </a:txBody>
                  <a:tcPr/>
                </a:tc>
                <a:tc>
                  <a:txBody>
                    <a:bodyPr/>
                    <a:lstStyle/>
                    <a:p>
                      <a:r>
                        <a:rPr lang="en-IN" sz="1100" dirty="0">
                          <a:latin typeface="Georgia Pro" panose="02040502050405020303" pitchFamily="18" charset="0"/>
                        </a:rPr>
                        <a:t>46</a:t>
                      </a:r>
                    </a:p>
                  </a:txBody>
                  <a:tcPr/>
                </a:tc>
                <a:extLst>
                  <a:ext uri="{0D108BD9-81ED-4DB2-BD59-A6C34878D82A}">
                    <a16:rowId xmlns:a16="http://schemas.microsoft.com/office/drawing/2014/main" val="3260614089"/>
                  </a:ext>
                </a:extLst>
              </a:tr>
              <a:tr h="298407">
                <a:tc>
                  <a:txBody>
                    <a:bodyPr/>
                    <a:lstStyle/>
                    <a:p>
                      <a:r>
                        <a:rPr lang="en-IN" sz="1100" dirty="0">
                          <a:latin typeface="Georgia Pro" panose="02040502050405020303" pitchFamily="18" charset="0"/>
                        </a:rPr>
                        <a:t>No. of categorical variables</a:t>
                      </a:r>
                    </a:p>
                  </a:txBody>
                  <a:tcPr/>
                </a:tc>
                <a:tc>
                  <a:txBody>
                    <a:bodyPr/>
                    <a:lstStyle/>
                    <a:p>
                      <a:r>
                        <a:rPr lang="en-IN" sz="1100" dirty="0">
                          <a:latin typeface="Georgia Pro" panose="02040502050405020303" pitchFamily="18" charset="0"/>
                        </a:rPr>
                        <a:t>18</a:t>
                      </a:r>
                    </a:p>
                  </a:txBody>
                  <a:tcPr/>
                </a:tc>
                <a:extLst>
                  <a:ext uri="{0D108BD9-81ED-4DB2-BD59-A6C34878D82A}">
                    <a16:rowId xmlns:a16="http://schemas.microsoft.com/office/drawing/2014/main" val="329400611"/>
                  </a:ext>
                </a:extLst>
              </a:tr>
              <a:tr h="298407">
                <a:tc>
                  <a:txBody>
                    <a:bodyPr/>
                    <a:lstStyle/>
                    <a:p>
                      <a:r>
                        <a:rPr lang="en-IN" sz="1100" dirty="0">
                          <a:latin typeface="Georgia Pro" panose="02040502050405020303" pitchFamily="18" charset="0"/>
                        </a:rPr>
                        <a:t>No. of numerical variables</a:t>
                      </a:r>
                    </a:p>
                  </a:txBody>
                  <a:tcPr/>
                </a:tc>
                <a:tc>
                  <a:txBody>
                    <a:bodyPr/>
                    <a:lstStyle/>
                    <a:p>
                      <a:r>
                        <a:rPr lang="en-IN" sz="1100" dirty="0">
                          <a:latin typeface="Georgia Pro" panose="02040502050405020303" pitchFamily="18" charset="0"/>
                        </a:rPr>
                        <a:t>28</a:t>
                      </a:r>
                    </a:p>
                  </a:txBody>
                  <a:tcPr/>
                </a:tc>
                <a:extLst>
                  <a:ext uri="{0D108BD9-81ED-4DB2-BD59-A6C34878D82A}">
                    <a16:rowId xmlns:a16="http://schemas.microsoft.com/office/drawing/2014/main" val="1252556658"/>
                  </a:ext>
                </a:extLst>
              </a:tr>
              <a:tr h="298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columns to be dropped. </a:t>
                      </a:r>
                      <a:r>
                        <a:rPr lang="en-IN" sz="800" i="1" dirty="0">
                          <a:latin typeface="Georgia Pro" panose="02040502050405020303" pitchFamily="18" charset="0"/>
                        </a:rPr>
                        <a:t>(Variable list to be dropped in appendix)</a:t>
                      </a:r>
                    </a:p>
                  </a:txBody>
                  <a:tcPr/>
                </a:tc>
                <a:tc>
                  <a:txBody>
                    <a:bodyPr/>
                    <a:lstStyle/>
                    <a:p>
                      <a:r>
                        <a:rPr lang="en-IN" sz="1100" dirty="0">
                          <a:latin typeface="Georgia Pro" panose="02040502050405020303" pitchFamily="18" charset="0"/>
                        </a:rPr>
                        <a:t>29</a:t>
                      </a:r>
                    </a:p>
                  </a:txBody>
                  <a:tcPr/>
                </a:tc>
                <a:extLst>
                  <a:ext uri="{0D108BD9-81ED-4DB2-BD59-A6C34878D82A}">
                    <a16:rowId xmlns:a16="http://schemas.microsoft.com/office/drawing/2014/main" val="4086860721"/>
                  </a:ext>
                </a:extLst>
              </a:tr>
              <a:tr h="522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variables where outlier imputation is required</a:t>
                      </a:r>
                    </a:p>
                  </a:txBody>
                  <a:tcPr/>
                </a:tc>
                <a:tc>
                  <a:txBody>
                    <a:bodyPr/>
                    <a:lstStyle/>
                    <a:p>
                      <a:r>
                        <a:rPr lang="en-IN" sz="1100" dirty="0">
                          <a:latin typeface="Georgia Pro" panose="02040502050405020303" pitchFamily="18" charset="0"/>
                        </a:rPr>
                        <a:t>0</a:t>
                      </a:r>
                    </a:p>
                  </a:txBody>
                  <a:tcPr/>
                </a:tc>
                <a:extLst>
                  <a:ext uri="{0D108BD9-81ED-4DB2-BD59-A6C34878D82A}">
                    <a16:rowId xmlns:a16="http://schemas.microsoft.com/office/drawing/2014/main" val="5824403"/>
                  </a:ext>
                </a:extLst>
              </a:tr>
              <a:tr h="5222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variables where </a:t>
                      </a:r>
                      <a:r>
                        <a:rPr lang="en-IN" sz="1100" dirty="0" err="1">
                          <a:latin typeface="Georgia Pro" panose="02040502050405020303" pitchFamily="18" charset="0"/>
                        </a:rPr>
                        <a:t>box_cox</a:t>
                      </a:r>
                      <a:r>
                        <a:rPr lang="en-IN" sz="1100" dirty="0">
                          <a:latin typeface="Georgia Pro" panose="02040502050405020303" pitchFamily="18" charset="0"/>
                        </a:rPr>
                        <a:t> transformation is required</a:t>
                      </a:r>
                    </a:p>
                  </a:txBody>
                  <a:tcPr/>
                </a:tc>
                <a:tc>
                  <a:txBody>
                    <a:bodyPr/>
                    <a:lstStyle/>
                    <a:p>
                      <a:r>
                        <a:rPr lang="en-IN" sz="1100" dirty="0">
                          <a:latin typeface="Georgia Pro" panose="02040502050405020303" pitchFamily="18" charset="0"/>
                        </a:rPr>
                        <a:t>8</a:t>
                      </a:r>
                    </a:p>
                  </a:txBody>
                  <a:tcPr/>
                </a:tc>
                <a:extLst>
                  <a:ext uri="{0D108BD9-81ED-4DB2-BD59-A6C34878D82A}">
                    <a16:rowId xmlns:a16="http://schemas.microsoft.com/office/drawing/2014/main" val="3726468867"/>
                  </a:ext>
                </a:extLst>
              </a:tr>
              <a:tr h="298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Georgia Pro" panose="02040502050405020303" pitchFamily="18" charset="0"/>
                        </a:rPr>
                        <a:t>No of new variables to be created</a:t>
                      </a:r>
                    </a:p>
                  </a:txBody>
                  <a:tcPr/>
                </a:tc>
                <a:tc>
                  <a:txBody>
                    <a:bodyPr/>
                    <a:lstStyle/>
                    <a:p>
                      <a:r>
                        <a:rPr lang="en-IN" sz="1100" dirty="0">
                          <a:latin typeface="Georgia Pro" panose="02040502050405020303" pitchFamily="18" charset="0"/>
                        </a:rPr>
                        <a:t>9</a:t>
                      </a:r>
                    </a:p>
                  </a:txBody>
                  <a:tcPr/>
                </a:tc>
                <a:extLst>
                  <a:ext uri="{0D108BD9-81ED-4DB2-BD59-A6C34878D82A}">
                    <a16:rowId xmlns:a16="http://schemas.microsoft.com/office/drawing/2014/main" val="4082170481"/>
                  </a:ext>
                </a:extLst>
              </a:tr>
            </a:tbl>
          </a:graphicData>
        </a:graphic>
      </p:graphicFrame>
    </p:spTree>
    <p:extLst>
      <p:ext uri="{BB962C8B-B14F-4D97-AF65-F5344CB8AC3E}">
        <p14:creationId xmlns:p14="http://schemas.microsoft.com/office/powerpoint/2010/main" val="138148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BBEFD-CF26-204B-0661-32631100DE09}"/>
              </a:ext>
            </a:extLst>
          </p:cNvPr>
          <p:cNvCxnSpPr/>
          <p:nvPr/>
        </p:nvCxnSpPr>
        <p:spPr>
          <a:xfrm>
            <a:off x="422787" y="688259"/>
            <a:ext cx="1134642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59D246-EEAB-CF2B-71E5-BBF3C151505F}"/>
              </a:ext>
            </a:extLst>
          </p:cNvPr>
          <p:cNvSpPr txBox="1"/>
          <p:nvPr/>
        </p:nvSpPr>
        <p:spPr>
          <a:xfrm>
            <a:off x="299879" y="196684"/>
            <a:ext cx="10923273" cy="446276"/>
          </a:xfrm>
          <a:prstGeom prst="rect">
            <a:avLst/>
          </a:prstGeom>
          <a:noFill/>
        </p:spPr>
        <p:txBody>
          <a:bodyPr wrap="square" rtlCol="0">
            <a:spAutoFit/>
          </a:bodyPr>
          <a:lstStyle/>
          <a:p>
            <a:r>
              <a:rPr lang="en-US" sz="2300" dirty="0">
                <a:latin typeface="Georgia Pro" panose="020F0502020204030204" pitchFamily="18" charset="0"/>
              </a:rPr>
              <a:t>Part-3 New Feature creation</a:t>
            </a:r>
            <a:endParaRPr lang="en-IN" sz="2300" dirty="0">
              <a:latin typeface="Georgia Pro" panose="020F0502020204030204" pitchFamily="18" charset="0"/>
            </a:endParaRPr>
          </a:p>
        </p:txBody>
      </p:sp>
      <p:sp>
        <p:nvSpPr>
          <p:cNvPr id="10" name="Content Placeholder 2">
            <a:extLst>
              <a:ext uri="{FF2B5EF4-FFF2-40B4-BE49-F238E27FC236}">
                <a16:creationId xmlns:a16="http://schemas.microsoft.com/office/drawing/2014/main" id="{AFB55101-9F75-42CE-CACA-7E75298B625C}"/>
              </a:ext>
            </a:extLst>
          </p:cNvPr>
          <p:cNvSpPr>
            <a:spLocks noGrp="1"/>
          </p:cNvSpPr>
          <p:nvPr>
            <p:ph idx="1"/>
          </p:nvPr>
        </p:nvSpPr>
        <p:spPr>
          <a:xfrm>
            <a:off x="299879" y="763719"/>
            <a:ext cx="11263445" cy="5920935"/>
          </a:xfrm>
        </p:spPr>
        <p:txBody>
          <a:bodyPr>
            <a:normAutofit lnSpcReduction="10000"/>
          </a:bodyPr>
          <a:lstStyle/>
          <a:p>
            <a:r>
              <a:rPr lang="en-US" sz="1100" b="1" dirty="0">
                <a:latin typeface="Georgia Pro" panose="02040502050405020303" pitchFamily="18" charset="0"/>
              </a:rPr>
              <a:t>Summary: </a:t>
            </a:r>
            <a:r>
              <a:rPr lang="en-US" sz="1100" dirty="0">
                <a:latin typeface="Georgia Pro" panose="02040502050405020303" pitchFamily="18" charset="0"/>
              </a:rPr>
              <a:t>15 new features have been created from existing variables. </a:t>
            </a:r>
            <a:r>
              <a:rPr lang="en-IN" sz="1100" dirty="0">
                <a:latin typeface="Georgia Pro" panose="02040502050405020303" pitchFamily="18" charset="0"/>
              </a:rPr>
              <a:t>Click here to find the script of Data Preprocessing and Feature Engineering.</a:t>
            </a:r>
            <a:r>
              <a:rPr lang="en-US" sz="1100" dirty="0">
                <a:latin typeface="Georgia Pro" panose="02040502050405020303" pitchFamily="18" charset="0"/>
              </a:rPr>
              <a:t> </a:t>
            </a: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100" b="1" dirty="0">
              <a:latin typeface="Georgia Pro" panose="02040502050405020303" pitchFamily="18" charset="0"/>
            </a:endParaRPr>
          </a:p>
          <a:p>
            <a:r>
              <a:rPr lang="en-US" sz="1100" b="1" dirty="0">
                <a:latin typeface="Georgia Pro" panose="02040502050405020303" pitchFamily="18" charset="0"/>
              </a:rPr>
              <a:t>Post EDA and Feature Engineering,  remaining 93 columns has reduced to 44 columns.</a:t>
            </a:r>
          </a:p>
          <a:p>
            <a:endParaRPr lang="en-US" sz="1100" dirty="0">
              <a:latin typeface="Georgia Pro" panose="02040502050405020303" pitchFamily="18" charset="0"/>
            </a:endParaRPr>
          </a:p>
          <a:p>
            <a:endParaRPr lang="en-US" sz="11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a:p>
            <a:endParaRPr lang="en-US" sz="1600" dirty="0">
              <a:latin typeface="Georgia Pro" panose="02040502050405020303" pitchFamily="18" charset="0"/>
            </a:endParaRPr>
          </a:p>
        </p:txBody>
      </p:sp>
      <p:pic>
        <p:nvPicPr>
          <p:cNvPr id="11" name="Graphic 10">
            <a:extLst>
              <a:ext uri="{FF2B5EF4-FFF2-40B4-BE49-F238E27FC236}">
                <a16:creationId xmlns:a16="http://schemas.microsoft.com/office/drawing/2014/main" id="{87A50204-A264-51AC-CD54-637279ED2C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23153" y="89582"/>
            <a:ext cx="892647" cy="523218"/>
          </a:xfrm>
          <a:prstGeom prst="rect">
            <a:avLst/>
          </a:prstGeom>
        </p:spPr>
      </p:pic>
      <p:graphicFrame>
        <p:nvGraphicFramePr>
          <p:cNvPr id="6" name="Table 5">
            <a:extLst>
              <a:ext uri="{FF2B5EF4-FFF2-40B4-BE49-F238E27FC236}">
                <a16:creationId xmlns:a16="http://schemas.microsoft.com/office/drawing/2014/main" id="{E27836AB-6C3C-79C8-6B51-E782767109A3}"/>
              </a:ext>
            </a:extLst>
          </p:cNvPr>
          <p:cNvGraphicFramePr>
            <a:graphicFrameLocks noGrp="1"/>
          </p:cNvGraphicFramePr>
          <p:nvPr>
            <p:extLst>
              <p:ext uri="{D42A27DB-BD31-4B8C-83A1-F6EECF244321}">
                <p14:modId xmlns:p14="http://schemas.microsoft.com/office/powerpoint/2010/main" val="1336327831"/>
              </p:ext>
            </p:extLst>
          </p:nvPr>
        </p:nvGraphicFramePr>
        <p:xfrm>
          <a:off x="1609411" y="1045151"/>
          <a:ext cx="8489182" cy="5027537"/>
        </p:xfrm>
        <a:graphic>
          <a:graphicData uri="http://schemas.openxmlformats.org/drawingml/2006/table">
            <a:tbl>
              <a:tblPr firstRow="1" bandRow="1">
                <a:tableStyleId>{5C22544A-7EE6-4342-B048-85BDC9FD1C3A}</a:tableStyleId>
              </a:tblPr>
              <a:tblGrid>
                <a:gridCol w="721664">
                  <a:extLst>
                    <a:ext uri="{9D8B030D-6E8A-4147-A177-3AD203B41FA5}">
                      <a16:colId xmlns:a16="http://schemas.microsoft.com/office/drawing/2014/main" val="1998604469"/>
                    </a:ext>
                  </a:extLst>
                </a:gridCol>
                <a:gridCol w="2104861">
                  <a:extLst>
                    <a:ext uri="{9D8B030D-6E8A-4147-A177-3AD203B41FA5}">
                      <a16:colId xmlns:a16="http://schemas.microsoft.com/office/drawing/2014/main" val="2375599540"/>
                    </a:ext>
                  </a:extLst>
                </a:gridCol>
                <a:gridCol w="1562887">
                  <a:extLst>
                    <a:ext uri="{9D8B030D-6E8A-4147-A177-3AD203B41FA5}">
                      <a16:colId xmlns:a16="http://schemas.microsoft.com/office/drawing/2014/main" val="659321700"/>
                    </a:ext>
                  </a:extLst>
                </a:gridCol>
                <a:gridCol w="2897520">
                  <a:extLst>
                    <a:ext uri="{9D8B030D-6E8A-4147-A177-3AD203B41FA5}">
                      <a16:colId xmlns:a16="http://schemas.microsoft.com/office/drawing/2014/main" val="463514235"/>
                    </a:ext>
                  </a:extLst>
                </a:gridCol>
                <a:gridCol w="1202250">
                  <a:extLst>
                    <a:ext uri="{9D8B030D-6E8A-4147-A177-3AD203B41FA5}">
                      <a16:colId xmlns:a16="http://schemas.microsoft.com/office/drawing/2014/main" val="2963917935"/>
                    </a:ext>
                  </a:extLst>
                </a:gridCol>
              </a:tblGrid>
              <a:tr h="402114">
                <a:tc>
                  <a:txBody>
                    <a:bodyPr/>
                    <a:lstStyle/>
                    <a:p>
                      <a:r>
                        <a:rPr lang="en-IN" sz="1100" dirty="0"/>
                        <a:t>Sr No</a:t>
                      </a:r>
                    </a:p>
                  </a:txBody>
                  <a:tcPr anchor="ctr"/>
                </a:tc>
                <a:tc>
                  <a:txBody>
                    <a:bodyPr/>
                    <a:lstStyle/>
                    <a:p>
                      <a:r>
                        <a:rPr lang="en-IN" sz="1100" dirty="0"/>
                        <a:t>New Feature</a:t>
                      </a:r>
                    </a:p>
                  </a:txBody>
                  <a:tcPr anchor="ctr"/>
                </a:tc>
                <a:tc>
                  <a:txBody>
                    <a:bodyPr/>
                    <a:lstStyle/>
                    <a:p>
                      <a:r>
                        <a:rPr lang="en-IN" sz="1100" dirty="0"/>
                        <a:t>Old feature</a:t>
                      </a:r>
                    </a:p>
                  </a:txBody>
                  <a:tcPr anchor="ctr"/>
                </a:tc>
                <a:tc>
                  <a:txBody>
                    <a:bodyPr/>
                    <a:lstStyle/>
                    <a:p>
                      <a:r>
                        <a:rPr lang="en-IN" sz="1100" dirty="0"/>
                        <a:t>Feature creation technique</a:t>
                      </a:r>
                    </a:p>
                  </a:txBody>
                  <a:tcPr anchor="ctr"/>
                </a:tc>
                <a:tc>
                  <a:txBody>
                    <a:bodyPr/>
                    <a:lstStyle/>
                    <a:p>
                      <a:r>
                        <a:rPr lang="en-IN" sz="1100" dirty="0"/>
                        <a:t>Old feature dropped?</a:t>
                      </a:r>
                    </a:p>
                  </a:txBody>
                  <a:tcPr anchor="ctr"/>
                </a:tc>
                <a:extLst>
                  <a:ext uri="{0D108BD9-81ED-4DB2-BD59-A6C34878D82A}">
                    <a16:rowId xmlns:a16="http://schemas.microsoft.com/office/drawing/2014/main" val="3920511446"/>
                  </a:ext>
                </a:extLst>
              </a:tr>
              <a:tr h="269721">
                <a:tc>
                  <a:txBody>
                    <a:bodyPr/>
                    <a:lstStyle/>
                    <a:p>
                      <a:r>
                        <a:rPr lang="en-IN" sz="1100" dirty="0"/>
                        <a:t>1</a:t>
                      </a:r>
                    </a:p>
                  </a:txBody>
                  <a:tcPr anchor="ctr"/>
                </a:tc>
                <a:tc>
                  <a:txBody>
                    <a:bodyPr/>
                    <a:lstStyle/>
                    <a:p>
                      <a:r>
                        <a:rPr lang="en-IN" sz="1100" dirty="0" err="1"/>
                        <a:t>int_rate_category</a:t>
                      </a:r>
                      <a:endParaRPr lang="en-IN" sz="1100" dirty="0"/>
                    </a:p>
                  </a:txBody>
                  <a:tcPr anchor="ctr"/>
                </a:tc>
                <a:tc>
                  <a:txBody>
                    <a:bodyPr/>
                    <a:lstStyle/>
                    <a:p>
                      <a:r>
                        <a:rPr lang="en-IN" sz="1100" dirty="0" err="1"/>
                        <a:t>int_rate</a:t>
                      </a:r>
                      <a:endParaRPr lang="en-IN" sz="1100" dirty="0"/>
                    </a:p>
                  </a:txBody>
                  <a:tcPr anchor="ctr"/>
                </a:tc>
                <a:tc>
                  <a:txBody>
                    <a:bodyPr/>
                    <a:lstStyle/>
                    <a:p>
                      <a:r>
                        <a:rPr lang="en-IN" sz="1100" dirty="0"/>
                        <a:t>Binning with a gap of 5%</a:t>
                      </a:r>
                    </a:p>
                  </a:txBody>
                  <a:tcPr anchor="ctr"/>
                </a:tc>
                <a:tc>
                  <a:txBody>
                    <a:bodyPr/>
                    <a:lstStyle/>
                    <a:p>
                      <a:r>
                        <a:rPr lang="en-IN" sz="1100" dirty="0"/>
                        <a:t>No</a:t>
                      </a:r>
                    </a:p>
                  </a:txBody>
                  <a:tcPr anchor="ctr"/>
                </a:tc>
                <a:extLst>
                  <a:ext uri="{0D108BD9-81ED-4DB2-BD59-A6C34878D82A}">
                    <a16:rowId xmlns:a16="http://schemas.microsoft.com/office/drawing/2014/main" val="828305954"/>
                  </a:ext>
                </a:extLst>
              </a:tr>
              <a:tr h="269721">
                <a:tc>
                  <a:txBody>
                    <a:bodyPr/>
                    <a:lstStyle/>
                    <a:p>
                      <a:r>
                        <a:rPr lang="en-IN" sz="1100" dirty="0"/>
                        <a:t>2</a:t>
                      </a:r>
                    </a:p>
                  </a:txBody>
                  <a:tcPr anchor="ctr"/>
                </a:tc>
                <a:tc>
                  <a:txBody>
                    <a:bodyPr/>
                    <a:lstStyle/>
                    <a:p>
                      <a:r>
                        <a:rPr lang="en-IN" sz="1100" dirty="0" err="1"/>
                        <a:t>installment_category</a:t>
                      </a:r>
                      <a:endParaRPr lang="en-IN" sz="1100" dirty="0"/>
                    </a:p>
                  </a:txBody>
                  <a:tcPr anchor="ctr"/>
                </a:tc>
                <a:tc>
                  <a:txBody>
                    <a:bodyPr/>
                    <a:lstStyle/>
                    <a:p>
                      <a:r>
                        <a:rPr lang="en-IN" sz="1100" dirty="0" err="1"/>
                        <a:t>installment</a:t>
                      </a:r>
                      <a:endParaRPr lang="en-IN" sz="1100" dirty="0"/>
                    </a:p>
                  </a:txBody>
                  <a:tcPr anchor="ctr"/>
                </a:tc>
                <a:tc>
                  <a:txBody>
                    <a:bodyPr/>
                    <a:lstStyle/>
                    <a:p>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1782408264"/>
                  </a:ext>
                </a:extLst>
              </a:tr>
              <a:tr h="269721">
                <a:tc>
                  <a:txBody>
                    <a:bodyPr/>
                    <a:lstStyle/>
                    <a:p>
                      <a:r>
                        <a:rPr lang="en-IN" sz="1100" dirty="0"/>
                        <a:t>3</a:t>
                      </a:r>
                    </a:p>
                  </a:txBody>
                  <a:tcPr anchor="ctr"/>
                </a:tc>
                <a:tc>
                  <a:txBody>
                    <a:bodyPr/>
                    <a:lstStyle/>
                    <a:p>
                      <a:r>
                        <a:rPr lang="en-IN" sz="1100" dirty="0" err="1"/>
                        <a:t>annual_inc_category</a:t>
                      </a:r>
                      <a:endParaRPr lang="en-IN" sz="1100" dirty="0"/>
                    </a:p>
                  </a:txBody>
                  <a:tcPr anchor="ctr"/>
                </a:tc>
                <a:tc>
                  <a:txBody>
                    <a:bodyPr/>
                    <a:lstStyle/>
                    <a:p>
                      <a:r>
                        <a:rPr lang="en-IN" sz="1100" dirty="0" err="1"/>
                        <a:t>annual_inc</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4110860750"/>
                  </a:ext>
                </a:extLst>
              </a:tr>
              <a:tr h="269721">
                <a:tc>
                  <a:txBody>
                    <a:bodyPr/>
                    <a:lstStyle/>
                    <a:p>
                      <a:r>
                        <a:rPr lang="en-IN" sz="1100" dirty="0"/>
                        <a:t>4</a:t>
                      </a:r>
                    </a:p>
                  </a:txBody>
                  <a:tcPr anchor="ctr"/>
                </a:tc>
                <a:tc>
                  <a:txBody>
                    <a:bodyPr/>
                    <a:lstStyle/>
                    <a:p>
                      <a:r>
                        <a:rPr lang="en-IN" sz="1100" dirty="0"/>
                        <a:t>delinq_2yrs_category</a:t>
                      </a:r>
                    </a:p>
                  </a:txBody>
                  <a:tcPr anchor="ctr"/>
                </a:tc>
                <a:tc>
                  <a:txBody>
                    <a:bodyPr/>
                    <a:lstStyle/>
                    <a:p>
                      <a:r>
                        <a:rPr lang="en-IN" sz="1100" dirty="0"/>
                        <a:t>delinq_2yrs</a:t>
                      </a:r>
                    </a:p>
                  </a:txBody>
                  <a:tcPr anchor="ctr"/>
                </a:tc>
                <a:tc>
                  <a:txBody>
                    <a:bodyPr/>
                    <a:lstStyle/>
                    <a:p>
                      <a:r>
                        <a:rPr lang="en-IN" sz="1100" dirty="0"/>
                        <a:t>‘Y’ if value&gt;=1 else ‘N’</a:t>
                      </a:r>
                    </a:p>
                  </a:txBody>
                  <a:tcPr anchor="ctr"/>
                </a:tc>
                <a:tc>
                  <a:txBody>
                    <a:bodyPr/>
                    <a:lstStyle/>
                    <a:p>
                      <a:r>
                        <a:rPr lang="en-IN" sz="1100" dirty="0"/>
                        <a:t>Yes</a:t>
                      </a:r>
                    </a:p>
                  </a:txBody>
                  <a:tcPr anchor="ctr"/>
                </a:tc>
                <a:extLst>
                  <a:ext uri="{0D108BD9-81ED-4DB2-BD59-A6C34878D82A}">
                    <a16:rowId xmlns:a16="http://schemas.microsoft.com/office/drawing/2014/main" val="3494723240"/>
                  </a:ext>
                </a:extLst>
              </a:tr>
              <a:tr h="269721">
                <a:tc>
                  <a:txBody>
                    <a:bodyPr/>
                    <a:lstStyle/>
                    <a:p>
                      <a:r>
                        <a:rPr lang="en-IN" sz="1100" dirty="0"/>
                        <a:t>5</a:t>
                      </a:r>
                    </a:p>
                  </a:txBody>
                  <a:tcPr anchor="ctr"/>
                </a:tc>
                <a:tc>
                  <a:txBody>
                    <a:bodyPr/>
                    <a:lstStyle/>
                    <a:p>
                      <a:r>
                        <a:rPr lang="en-IN" sz="1100" dirty="0" err="1"/>
                        <a:t>revol_bal_category</a:t>
                      </a:r>
                      <a:endParaRPr lang="en-IN" sz="1100" dirty="0"/>
                    </a:p>
                  </a:txBody>
                  <a:tcPr anchor="ctr"/>
                </a:tc>
                <a:tc>
                  <a:txBody>
                    <a:bodyPr/>
                    <a:lstStyle/>
                    <a:p>
                      <a:r>
                        <a:rPr lang="en-IN" sz="1100" dirty="0" err="1"/>
                        <a:t>revol_bal</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2401786904"/>
                  </a:ext>
                </a:extLst>
              </a:tr>
              <a:tr h="402114">
                <a:tc>
                  <a:txBody>
                    <a:bodyPr/>
                    <a:lstStyle/>
                    <a:p>
                      <a:r>
                        <a:rPr lang="en-IN" sz="1100"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err="1">
                          <a:solidFill>
                            <a:schemeClr val="dk1"/>
                          </a:solidFill>
                          <a:latin typeface="+mn-lt"/>
                          <a:ea typeface="+mn-ea"/>
                          <a:cs typeface="+mn-cs"/>
                        </a:rPr>
                        <a:t>perc_loan_paid</a:t>
                      </a:r>
                      <a:endParaRPr lang="en-IN" sz="1100" kern="1200" dirty="0">
                        <a:solidFill>
                          <a:schemeClr val="dk1"/>
                        </a:solidFill>
                        <a:latin typeface="+mn-lt"/>
                        <a:ea typeface="+mn-ea"/>
                        <a:cs typeface="+mn-cs"/>
                      </a:endParaRPr>
                    </a:p>
                    <a:p>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err="1">
                          <a:solidFill>
                            <a:schemeClr val="dk1"/>
                          </a:solidFill>
                          <a:latin typeface="+mn-lt"/>
                          <a:ea typeface="+mn-ea"/>
                          <a:cs typeface="+mn-cs"/>
                        </a:rPr>
                        <a:t>total_rec_prncp</a:t>
                      </a:r>
                      <a:endParaRPr lang="en-IN" sz="1100" kern="1200" dirty="0">
                        <a:solidFill>
                          <a:schemeClr val="dk1"/>
                        </a:solidFill>
                        <a:latin typeface="+mn-lt"/>
                        <a:ea typeface="+mn-ea"/>
                        <a:cs typeface="+mn-cs"/>
                      </a:endParaRPr>
                    </a:p>
                    <a:p>
                      <a:endParaRPr lang="en-IN" sz="110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latin typeface="+mn-lt"/>
                          <a:ea typeface="+mn-ea"/>
                          <a:cs typeface="+mn-cs"/>
                        </a:rPr>
                        <a:t>100* (</a:t>
                      </a:r>
                      <a:r>
                        <a:rPr lang="en-IN" sz="1100" kern="1200" dirty="0" err="1">
                          <a:solidFill>
                            <a:schemeClr val="dk1"/>
                          </a:solidFill>
                          <a:latin typeface="+mn-lt"/>
                          <a:ea typeface="+mn-ea"/>
                          <a:cs typeface="+mn-cs"/>
                        </a:rPr>
                        <a:t>total_rec_prncp</a:t>
                      </a:r>
                      <a:r>
                        <a:rPr lang="en-IN" sz="1100" kern="1200" dirty="0">
                          <a:solidFill>
                            <a:schemeClr val="dk1"/>
                          </a:solidFill>
                          <a:latin typeface="+mn-lt"/>
                          <a:ea typeface="+mn-ea"/>
                          <a:cs typeface="+mn-cs"/>
                        </a:rPr>
                        <a:t>/ </a:t>
                      </a:r>
                      <a:r>
                        <a:rPr lang="en-IN" sz="1100" kern="1200" dirty="0" err="1">
                          <a:solidFill>
                            <a:schemeClr val="dk1"/>
                          </a:solidFill>
                          <a:latin typeface="+mn-lt"/>
                          <a:ea typeface="+mn-ea"/>
                          <a:cs typeface="+mn-cs"/>
                        </a:rPr>
                        <a:t>loan_amount</a:t>
                      </a:r>
                      <a:r>
                        <a:rPr lang="en-IN" sz="1100" kern="1200" dirty="0">
                          <a:solidFill>
                            <a:schemeClr val="dk1"/>
                          </a:solidFill>
                          <a:latin typeface="+mn-lt"/>
                          <a:ea typeface="+mn-ea"/>
                          <a:cs typeface="+mn-cs"/>
                        </a:rPr>
                        <a:t>)</a:t>
                      </a:r>
                    </a:p>
                  </a:txBody>
                  <a:tcPr anchor="ctr"/>
                </a:tc>
                <a:tc>
                  <a:txBody>
                    <a:bodyPr/>
                    <a:lstStyle/>
                    <a:p>
                      <a:r>
                        <a:rPr lang="en-IN" sz="1100" dirty="0"/>
                        <a:t>Yes</a:t>
                      </a:r>
                    </a:p>
                  </a:txBody>
                  <a:tcPr anchor="ctr"/>
                </a:tc>
                <a:extLst>
                  <a:ext uri="{0D108BD9-81ED-4DB2-BD59-A6C34878D82A}">
                    <a16:rowId xmlns:a16="http://schemas.microsoft.com/office/drawing/2014/main" val="3021035568"/>
                  </a:ext>
                </a:extLst>
              </a:tr>
              <a:tr h="269721">
                <a:tc>
                  <a:txBody>
                    <a:bodyPr/>
                    <a:lstStyle/>
                    <a:p>
                      <a:r>
                        <a:rPr lang="en-IN" sz="1100" dirty="0"/>
                        <a:t>7</a:t>
                      </a:r>
                    </a:p>
                  </a:txBody>
                  <a:tcPr anchor="ctr"/>
                </a:tc>
                <a:tc>
                  <a:txBody>
                    <a:bodyPr/>
                    <a:lstStyle/>
                    <a:p>
                      <a:r>
                        <a:rPr lang="en-IN" sz="1100" dirty="0" err="1"/>
                        <a:t>recoveries_category</a:t>
                      </a:r>
                      <a:endParaRPr lang="en-IN" sz="1100" dirty="0"/>
                    </a:p>
                  </a:txBody>
                  <a:tcPr anchor="ctr"/>
                </a:tc>
                <a:tc>
                  <a:txBody>
                    <a:bodyPr/>
                    <a:lstStyle/>
                    <a:p>
                      <a:r>
                        <a:rPr lang="en-IN" sz="1100" dirty="0"/>
                        <a:t>Recoveries</a:t>
                      </a:r>
                    </a:p>
                  </a:txBody>
                  <a:tcPr anchor="ctr"/>
                </a:tc>
                <a:tc>
                  <a:txBody>
                    <a:bodyPr/>
                    <a:lstStyle/>
                    <a:p>
                      <a:r>
                        <a:rPr lang="en-IN" sz="1100" dirty="0"/>
                        <a:t>‘Y’ if value is not Null else ‘N’</a:t>
                      </a:r>
                    </a:p>
                  </a:txBody>
                  <a:tcPr anchor="ctr"/>
                </a:tc>
                <a:tc>
                  <a:txBody>
                    <a:bodyPr/>
                    <a:lstStyle/>
                    <a:p>
                      <a:r>
                        <a:rPr lang="en-IN" sz="1100" dirty="0"/>
                        <a:t>Yes</a:t>
                      </a:r>
                    </a:p>
                  </a:txBody>
                  <a:tcPr anchor="ctr"/>
                </a:tc>
                <a:extLst>
                  <a:ext uri="{0D108BD9-81ED-4DB2-BD59-A6C34878D82A}">
                    <a16:rowId xmlns:a16="http://schemas.microsoft.com/office/drawing/2014/main" val="3069641767"/>
                  </a:ext>
                </a:extLst>
              </a:tr>
              <a:tr h="329972">
                <a:tc>
                  <a:txBody>
                    <a:bodyPr/>
                    <a:lstStyle/>
                    <a:p>
                      <a:r>
                        <a:rPr lang="en-IN" sz="1100" dirty="0"/>
                        <a:t>8</a:t>
                      </a:r>
                    </a:p>
                  </a:txBody>
                  <a:tcPr anchor="ctr"/>
                </a:tc>
                <a:tc>
                  <a:txBody>
                    <a:bodyPr/>
                    <a:lstStyle/>
                    <a:p>
                      <a:r>
                        <a:rPr lang="en-US" sz="1100" dirty="0" err="1"/>
                        <a:t>last_fico_range_high_category</a:t>
                      </a:r>
                      <a:endParaRPr lang="en-IN" sz="1100" dirty="0"/>
                    </a:p>
                  </a:txBody>
                  <a:tcPr anchor="ctr"/>
                </a:tc>
                <a:tc>
                  <a:txBody>
                    <a:bodyPr/>
                    <a:lstStyle/>
                    <a:p>
                      <a:r>
                        <a:rPr lang="en-US" sz="1100" dirty="0" err="1"/>
                        <a:t>last_fico_range_high</a:t>
                      </a:r>
                      <a:endParaRPr lang="en-IN" sz="1100" dirty="0"/>
                    </a:p>
                  </a:txBody>
                  <a:tcPr anchor="ctr"/>
                </a:tc>
                <a:tc>
                  <a:txBody>
                    <a:bodyPr/>
                    <a:lstStyle/>
                    <a:p>
                      <a:r>
                        <a:rPr lang="en-IN" sz="1100" dirty="0"/>
                        <a:t>Industry standard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1448067998"/>
                  </a:ext>
                </a:extLst>
              </a:tr>
              <a:tr h="329972">
                <a:tc>
                  <a:txBody>
                    <a:bodyPr/>
                    <a:lstStyle/>
                    <a:p>
                      <a:r>
                        <a:rPr lang="en-IN" sz="1100" dirty="0"/>
                        <a:t>9</a:t>
                      </a:r>
                    </a:p>
                  </a:txBody>
                  <a:tcPr anchor="ctr"/>
                </a:tc>
                <a:tc>
                  <a:txBody>
                    <a:bodyPr/>
                    <a:lstStyle/>
                    <a:p>
                      <a:r>
                        <a:rPr lang="en-US" sz="1100" dirty="0" err="1"/>
                        <a:t>last_fico_range_low_category</a:t>
                      </a:r>
                      <a:endParaRPr lang="en-IN" sz="1100" dirty="0"/>
                    </a:p>
                  </a:txBody>
                  <a:tcPr anchor="ctr"/>
                </a:tc>
                <a:tc>
                  <a:txBody>
                    <a:bodyPr/>
                    <a:lstStyle/>
                    <a:p>
                      <a:r>
                        <a:rPr lang="en-IN" sz="1100" dirty="0" err="1"/>
                        <a:t>last_fico_range_low</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Industry standard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2999586839"/>
                  </a:ext>
                </a:extLst>
              </a:tr>
              <a:tr h="269721">
                <a:tc>
                  <a:txBody>
                    <a:bodyPr/>
                    <a:lstStyle/>
                    <a:p>
                      <a:r>
                        <a:rPr lang="en-IN" sz="1100" dirty="0"/>
                        <a:t>10</a:t>
                      </a:r>
                    </a:p>
                  </a:txBody>
                  <a:tcPr anchor="ctr"/>
                </a:tc>
                <a:tc>
                  <a:txBody>
                    <a:bodyPr/>
                    <a:lstStyle/>
                    <a:p>
                      <a:r>
                        <a:rPr lang="en-IN" sz="1100" dirty="0"/>
                        <a:t>inq_last_6mths_binary</a:t>
                      </a:r>
                    </a:p>
                  </a:txBody>
                  <a:tcPr anchor="ctr"/>
                </a:tc>
                <a:tc>
                  <a:txBody>
                    <a:bodyPr/>
                    <a:lstStyle/>
                    <a:p>
                      <a:r>
                        <a:rPr lang="en-IN" sz="1100" dirty="0"/>
                        <a:t>inq_last_6mths</a:t>
                      </a:r>
                    </a:p>
                  </a:txBody>
                  <a:tcPr anchor="ctr"/>
                </a:tc>
                <a:tc>
                  <a:txBody>
                    <a:bodyPr/>
                    <a:lstStyle/>
                    <a:p>
                      <a:r>
                        <a:rPr lang="en-IN" sz="1100" dirty="0"/>
                        <a:t>‘Y’ if value is not Null else ‘N’</a:t>
                      </a:r>
                    </a:p>
                  </a:txBody>
                  <a:tcPr anchor="ctr"/>
                </a:tc>
                <a:tc>
                  <a:txBody>
                    <a:bodyPr/>
                    <a:lstStyle/>
                    <a:p>
                      <a:r>
                        <a:rPr lang="en-IN" sz="1100" dirty="0"/>
                        <a:t>Yes</a:t>
                      </a:r>
                    </a:p>
                  </a:txBody>
                  <a:tcPr anchor="ctr"/>
                </a:tc>
                <a:extLst>
                  <a:ext uri="{0D108BD9-81ED-4DB2-BD59-A6C34878D82A}">
                    <a16:rowId xmlns:a16="http://schemas.microsoft.com/office/drawing/2014/main" val="4063181602"/>
                  </a:ext>
                </a:extLst>
              </a:tr>
              <a:tr h="269721">
                <a:tc>
                  <a:txBody>
                    <a:bodyPr/>
                    <a:lstStyle/>
                    <a:p>
                      <a:r>
                        <a:rPr lang="en-IN" sz="1100" dirty="0"/>
                        <a:t>11</a:t>
                      </a:r>
                    </a:p>
                  </a:txBody>
                  <a:tcPr anchor="ctr"/>
                </a:tc>
                <a:tc>
                  <a:txBody>
                    <a:bodyPr/>
                    <a:lstStyle/>
                    <a:p>
                      <a:r>
                        <a:rPr lang="en-IN" sz="1100" dirty="0" err="1"/>
                        <a:t>tot_cur_bal_category</a:t>
                      </a:r>
                      <a:endParaRPr lang="en-IN" sz="1100" dirty="0"/>
                    </a:p>
                  </a:txBody>
                  <a:tcPr anchor="ctr"/>
                </a:tc>
                <a:tc>
                  <a:txBody>
                    <a:bodyPr/>
                    <a:lstStyle/>
                    <a:p>
                      <a:r>
                        <a:rPr lang="en-IN" sz="1100" dirty="0" err="1"/>
                        <a:t>tot_cur_bal</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4235977036"/>
                  </a:ext>
                </a:extLst>
              </a:tr>
              <a:tr h="269721">
                <a:tc>
                  <a:txBody>
                    <a:bodyPr/>
                    <a:lstStyle/>
                    <a:p>
                      <a:r>
                        <a:rPr lang="en-IN" sz="1100" dirty="0"/>
                        <a:t>12</a:t>
                      </a:r>
                    </a:p>
                  </a:txBody>
                  <a:tcPr anchor="ctr"/>
                </a:tc>
                <a:tc>
                  <a:txBody>
                    <a:bodyPr/>
                    <a:lstStyle/>
                    <a:p>
                      <a:r>
                        <a:rPr lang="en-IN" sz="1100" dirty="0" err="1"/>
                        <a:t>avg_cur_bal_category</a:t>
                      </a:r>
                      <a:endParaRPr lang="en-IN" sz="1100" dirty="0"/>
                    </a:p>
                  </a:txBody>
                  <a:tcPr anchor="ctr"/>
                </a:tc>
                <a:tc>
                  <a:txBody>
                    <a:bodyPr/>
                    <a:lstStyle/>
                    <a:p>
                      <a:r>
                        <a:rPr lang="en-IN" sz="1100" dirty="0" err="1"/>
                        <a:t>avg_cur_bal</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56508058"/>
                  </a:ext>
                </a:extLst>
              </a:tr>
              <a:tr h="329972">
                <a:tc>
                  <a:txBody>
                    <a:bodyPr/>
                    <a:lstStyle/>
                    <a:p>
                      <a:r>
                        <a:rPr lang="en-IN" sz="1100" dirty="0"/>
                        <a:t>13</a:t>
                      </a:r>
                    </a:p>
                  </a:txBody>
                  <a:tcPr anchor="ctr"/>
                </a:tc>
                <a:tc>
                  <a:txBody>
                    <a:bodyPr/>
                    <a:lstStyle/>
                    <a:p>
                      <a:r>
                        <a:rPr lang="en-IN" sz="1100" dirty="0" err="1"/>
                        <a:t>total_bal_ex_mort_category</a:t>
                      </a:r>
                      <a:endParaRPr lang="en-IN" sz="1100" dirty="0"/>
                    </a:p>
                  </a:txBody>
                  <a:tcPr anchor="ctr"/>
                </a:tc>
                <a:tc>
                  <a:txBody>
                    <a:bodyPr/>
                    <a:lstStyle/>
                    <a:p>
                      <a:r>
                        <a:rPr lang="en-IN" sz="1100" dirty="0" err="1"/>
                        <a:t>total_bal_ex_mort</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885293565"/>
                  </a:ext>
                </a:extLst>
              </a:tr>
              <a:tr h="329972">
                <a:tc>
                  <a:txBody>
                    <a:bodyPr/>
                    <a:lstStyle/>
                    <a:p>
                      <a:r>
                        <a:rPr lang="en-IN" sz="1100" dirty="0"/>
                        <a:t>14</a:t>
                      </a:r>
                    </a:p>
                  </a:txBody>
                  <a:tcPr anchor="ctr"/>
                </a:tc>
                <a:tc>
                  <a:txBody>
                    <a:bodyPr/>
                    <a:lstStyle/>
                    <a:p>
                      <a:r>
                        <a:rPr lang="en-IN" sz="1100" dirty="0" err="1"/>
                        <a:t>total_bc_limit_category</a:t>
                      </a:r>
                      <a:endParaRPr lang="en-IN" sz="1100" dirty="0"/>
                    </a:p>
                  </a:txBody>
                  <a:tcPr anchor="ctr"/>
                </a:tc>
                <a:tc>
                  <a:txBody>
                    <a:bodyPr/>
                    <a:lstStyle/>
                    <a:p>
                      <a:r>
                        <a:rPr lang="en-IN" sz="1100" dirty="0" err="1"/>
                        <a:t>total_bc_limit</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4181269431"/>
                  </a:ext>
                </a:extLst>
              </a:tr>
              <a:tr h="402114">
                <a:tc>
                  <a:txBody>
                    <a:bodyPr/>
                    <a:lstStyle/>
                    <a:p>
                      <a:r>
                        <a:rPr lang="en-IN" sz="1100" dirty="0"/>
                        <a:t>15</a:t>
                      </a:r>
                    </a:p>
                  </a:txBody>
                  <a:tcPr anchor="ctr"/>
                </a:tc>
                <a:tc>
                  <a:txBody>
                    <a:bodyPr/>
                    <a:lstStyle/>
                    <a:p>
                      <a:r>
                        <a:rPr lang="en-US" sz="1100" dirty="0" err="1"/>
                        <a:t>total_il_high_credit_limit_category</a:t>
                      </a:r>
                      <a:endParaRPr lang="en-IN" sz="1100" dirty="0"/>
                    </a:p>
                  </a:txBody>
                  <a:tcPr anchor="ctr"/>
                </a:tc>
                <a:tc>
                  <a:txBody>
                    <a:bodyPr/>
                    <a:lstStyle/>
                    <a:p>
                      <a:r>
                        <a:rPr lang="en-US" sz="1100" dirty="0" err="1"/>
                        <a:t>total_il_high_credit_limit</a:t>
                      </a:r>
                      <a:endParaRPr lang="en-IN"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 based categorization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No</a:t>
                      </a:r>
                    </a:p>
                  </a:txBody>
                  <a:tcPr anchor="ctr"/>
                </a:tc>
                <a:extLst>
                  <a:ext uri="{0D108BD9-81ED-4DB2-BD59-A6C34878D82A}">
                    <a16:rowId xmlns:a16="http://schemas.microsoft.com/office/drawing/2014/main" val="690907034"/>
                  </a:ext>
                </a:extLst>
              </a:tr>
            </a:tbl>
          </a:graphicData>
        </a:graphic>
      </p:graphicFrame>
    </p:spTree>
    <p:extLst>
      <p:ext uri="{BB962C8B-B14F-4D97-AF65-F5344CB8AC3E}">
        <p14:creationId xmlns:p14="http://schemas.microsoft.com/office/powerpoint/2010/main" val="246530368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880</TotalTime>
  <Words>1843</Words>
  <Application>Microsoft Office PowerPoint</Application>
  <PresentationFormat>Widescreen</PresentationFormat>
  <Paragraphs>434</Paragraphs>
  <Slides>14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Aptos</vt:lpstr>
      <vt:lpstr>Aptos Display</vt:lpstr>
      <vt:lpstr>Arial</vt:lpstr>
      <vt:lpstr>Georgia Pro</vt:lpstr>
      <vt:lpstr>Office Theme</vt:lpstr>
      <vt:lpstr>Worksheet</vt:lpstr>
      <vt:lpstr>PowerPoint Presentation</vt:lpstr>
      <vt:lpstr>PowerPoint Presentation</vt:lpstr>
      <vt:lpstr>PowerPoint Presentation</vt:lpstr>
      <vt:lpstr>PowerPoint Presentation</vt:lpstr>
      <vt:lpstr>PowerPoint Presentation</vt:lpstr>
      <vt:lpstr>Exploratory Data Analysis and Feature Engineering</vt:lpstr>
      <vt:lpstr>PowerPoint Presentation</vt:lpstr>
      <vt:lpstr>PowerPoint Presentation</vt:lpstr>
      <vt:lpstr>PowerPoint Presentation</vt:lpstr>
      <vt:lpstr>Segmentation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Souvik Ganguly</dc:creator>
  <cp:lastModifiedBy>Souvik Ganguly</cp:lastModifiedBy>
  <cp:revision>22</cp:revision>
  <dcterms:created xsi:type="dcterms:W3CDTF">2024-04-27T22:32:01Z</dcterms:created>
  <dcterms:modified xsi:type="dcterms:W3CDTF">2024-05-20T08:59:14Z</dcterms:modified>
</cp:coreProperties>
</file>