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60" r:id="rId2"/>
    <p:sldId id="262" r:id="rId3"/>
    <p:sldId id="261" r:id="rId4"/>
    <p:sldId id="256" r:id="rId5"/>
    <p:sldId id="257" r:id="rId6"/>
    <p:sldId id="264" r:id="rId7"/>
    <p:sldId id="263" r:id="rId8"/>
    <p:sldId id="259" r:id="rId9"/>
    <p:sldId id="258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41" autoAdjust="0"/>
  </p:normalViewPr>
  <p:slideViewPr>
    <p:cSldViewPr snapToGrid="0">
      <p:cViewPr varScale="1">
        <p:scale>
          <a:sx n="76" d="100"/>
          <a:sy n="76" d="100"/>
        </p:scale>
        <p:origin x="91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C279D3-7FB9-44A4-883C-4FD1FEC78051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679FBF5-80EC-4341-8595-BD4981F2FCEC}">
      <dgm:prSet phldrT="[Text]" custT="1"/>
      <dgm:spPr/>
      <dgm:t>
        <a:bodyPr/>
        <a:lstStyle/>
        <a:p>
          <a:r>
            <a:rPr lang="en-US" sz="1400" dirty="0">
              <a:latin typeface="Georgia" panose="02040502050405020303" pitchFamily="18" charset="0"/>
            </a:rPr>
            <a:t>Financial Statements</a:t>
          </a:r>
          <a:endParaRPr lang="en-IN" sz="1400" dirty="0">
            <a:latin typeface="Georgia" panose="02040502050405020303" pitchFamily="18" charset="0"/>
          </a:endParaRPr>
        </a:p>
      </dgm:t>
    </dgm:pt>
    <dgm:pt modelId="{46C4208B-AF43-4316-B89A-FEBF59591DD7}" type="parTrans" cxnId="{3E2139F7-D8B7-455C-BA4C-271078EEEE52}">
      <dgm:prSet/>
      <dgm:spPr/>
      <dgm:t>
        <a:bodyPr/>
        <a:lstStyle/>
        <a:p>
          <a:endParaRPr lang="en-IN"/>
        </a:p>
      </dgm:t>
    </dgm:pt>
    <dgm:pt modelId="{686F27BE-8CE0-497E-93D6-78D49FCBF91C}" type="sibTrans" cxnId="{3E2139F7-D8B7-455C-BA4C-271078EEEE52}">
      <dgm:prSet/>
      <dgm:spPr/>
      <dgm:t>
        <a:bodyPr/>
        <a:lstStyle/>
        <a:p>
          <a:endParaRPr lang="en-IN"/>
        </a:p>
      </dgm:t>
    </dgm:pt>
    <dgm:pt modelId="{4D96DB76-4575-4081-A717-C31CC66518F0}">
      <dgm:prSet phldrT="[Text]"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Statement of Equity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>
            <a:solidFill>
              <a:prstClr val="black"/>
            </a:solidFill>
            <a:latin typeface="Georgia" panose="02040502050405020303" pitchFamily="18" charset="0"/>
            <a:ea typeface="+mn-ea"/>
            <a:cs typeface="+mn-cs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i="1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Discusses Ownership</a:t>
          </a:r>
          <a:endParaRPr lang="en-IN" sz="1300" kern="1200" dirty="0">
            <a:solidFill>
              <a:prstClr val="black"/>
            </a:solidFill>
            <a:latin typeface="Georgia" panose="02040502050405020303" pitchFamily="18" charset="0"/>
            <a:ea typeface="+mn-ea"/>
            <a:cs typeface="+mn-cs"/>
          </a:endParaRPr>
        </a:p>
      </dgm:t>
    </dgm:pt>
    <dgm:pt modelId="{ADE75024-4AF7-4BC9-911D-7EA393B7F524}" type="parTrans" cxnId="{10C20A58-69A0-4684-AFEF-26E025B43D04}">
      <dgm:prSet/>
      <dgm:spPr/>
      <dgm:t>
        <a:bodyPr/>
        <a:lstStyle/>
        <a:p>
          <a:endParaRPr lang="en-IN"/>
        </a:p>
      </dgm:t>
    </dgm:pt>
    <dgm:pt modelId="{F13CE64F-1FBF-4021-B629-1B955E36E250}" type="sibTrans" cxnId="{10C20A58-69A0-4684-AFEF-26E025B43D04}">
      <dgm:prSet/>
      <dgm:spPr/>
      <dgm:t>
        <a:bodyPr/>
        <a:lstStyle/>
        <a:p>
          <a:endParaRPr lang="en-IN"/>
        </a:p>
      </dgm:t>
    </dgm:pt>
    <dgm:pt modelId="{6C79A7CB-819F-4338-852F-8D1022290A2D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Balance Sheet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>
            <a:solidFill>
              <a:prstClr val="black"/>
            </a:solidFill>
            <a:latin typeface="Georgia" panose="02040502050405020303" pitchFamily="18" charset="0"/>
            <a:ea typeface="+mn-ea"/>
            <a:cs typeface="+mn-cs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i="1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Discusses Solvency</a:t>
          </a:r>
        </a:p>
      </dgm:t>
    </dgm:pt>
    <dgm:pt modelId="{793BC4F6-CE9E-49DF-A97B-1D115728C50C}" type="parTrans" cxnId="{862F08E7-4CF3-4A49-80D2-B868BC51DB66}">
      <dgm:prSet/>
      <dgm:spPr/>
      <dgm:t>
        <a:bodyPr/>
        <a:lstStyle/>
        <a:p>
          <a:endParaRPr lang="en-IN"/>
        </a:p>
      </dgm:t>
    </dgm:pt>
    <dgm:pt modelId="{B9155770-5DD2-4869-8210-3FFC8D57DBFF}" type="sibTrans" cxnId="{862F08E7-4CF3-4A49-80D2-B868BC51DB66}">
      <dgm:prSet/>
      <dgm:spPr/>
      <dgm:t>
        <a:bodyPr/>
        <a:lstStyle/>
        <a:p>
          <a:endParaRPr lang="en-IN"/>
        </a:p>
      </dgm:t>
    </dgm:pt>
    <dgm:pt modelId="{522FC038-5595-4D41-86C0-F24C24F05A7B}">
      <dgm:prSet custT="1"/>
      <dgm:spPr/>
      <dgm:t>
        <a:bodyPr/>
        <a:lstStyle/>
        <a:p>
          <a:r>
            <a:rPr lang="en-IN" sz="1300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Income Statement</a:t>
          </a:r>
        </a:p>
        <a:p>
          <a:endParaRPr lang="en-IN" sz="1300" kern="1200" dirty="0">
            <a:solidFill>
              <a:prstClr val="black"/>
            </a:solidFill>
            <a:latin typeface="Georgia" panose="02040502050405020303" pitchFamily="18" charset="0"/>
            <a:ea typeface="+mn-ea"/>
            <a:cs typeface="+mn-cs"/>
          </a:endParaRPr>
        </a:p>
        <a:p>
          <a:r>
            <a:rPr lang="en-IN" sz="1300" i="1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Discusses Profitability</a:t>
          </a:r>
        </a:p>
      </dgm:t>
    </dgm:pt>
    <dgm:pt modelId="{DE0C1272-A563-43B2-BF37-5FC299D254E4}" type="parTrans" cxnId="{0844D5BE-4A4D-45F8-9F90-66AFAC22A7E5}">
      <dgm:prSet/>
      <dgm:spPr/>
      <dgm:t>
        <a:bodyPr/>
        <a:lstStyle/>
        <a:p>
          <a:endParaRPr lang="en-IN"/>
        </a:p>
      </dgm:t>
    </dgm:pt>
    <dgm:pt modelId="{5A332739-8BCC-42F0-9C37-FF71144A6CC1}" type="sibTrans" cxnId="{0844D5BE-4A4D-45F8-9F90-66AFAC22A7E5}">
      <dgm:prSet/>
      <dgm:spPr/>
      <dgm:t>
        <a:bodyPr/>
        <a:lstStyle/>
        <a:p>
          <a:endParaRPr lang="en-IN"/>
        </a:p>
      </dgm:t>
    </dgm:pt>
    <dgm:pt modelId="{4A42D7CD-AC9A-4A89-93BF-4175F8309B49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Cash Flow Statement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>
            <a:solidFill>
              <a:prstClr val="black"/>
            </a:solidFill>
            <a:latin typeface="Georgia" panose="02040502050405020303" pitchFamily="18" charset="0"/>
            <a:ea typeface="+mn-ea"/>
            <a:cs typeface="+mn-cs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i="1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Discusses Liquidity</a:t>
          </a:r>
        </a:p>
      </dgm:t>
    </dgm:pt>
    <dgm:pt modelId="{542A0B41-B7DA-4041-8EB1-7D58A5D34AA6}" type="sibTrans" cxnId="{B8659C90-3113-4127-8D3D-6A7390D9F94E}">
      <dgm:prSet/>
      <dgm:spPr/>
      <dgm:t>
        <a:bodyPr/>
        <a:lstStyle/>
        <a:p>
          <a:endParaRPr lang="en-IN"/>
        </a:p>
      </dgm:t>
    </dgm:pt>
    <dgm:pt modelId="{F09AF23D-2CA9-4434-B851-E582ECFB6FD2}" type="parTrans" cxnId="{B8659C90-3113-4127-8D3D-6A7390D9F94E}">
      <dgm:prSet/>
      <dgm:spPr/>
      <dgm:t>
        <a:bodyPr/>
        <a:lstStyle/>
        <a:p>
          <a:endParaRPr lang="en-IN"/>
        </a:p>
      </dgm:t>
    </dgm:pt>
    <dgm:pt modelId="{01618600-E576-4038-8BC4-479D6146447F}" type="pres">
      <dgm:prSet presAssocID="{DCC279D3-7FB9-44A4-883C-4FD1FEC7805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7622267-3B69-4E49-B70A-73EAA3740C51}" type="pres">
      <dgm:prSet presAssocID="{7679FBF5-80EC-4341-8595-BD4981F2FCEC}" presName="hierRoot1" presStyleCnt="0">
        <dgm:presLayoutVars>
          <dgm:hierBranch val="init"/>
        </dgm:presLayoutVars>
      </dgm:prSet>
      <dgm:spPr/>
    </dgm:pt>
    <dgm:pt modelId="{CBC28D65-7177-4104-98B3-AA3A0C53276A}" type="pres">
      <dgm:prSet presAssocID="{7679FBF5-80EC-4341-8595-BD4981F2FCEC}" presName="rootComposite1" presStyleCnt="0"/>
      <dgm:spPr/>
    </dgm:pt>
    <dgm:pt modelId="{CAA02090-7181-4DF3-89C0-11880D4C0A7D}" type="pres">
      <dgm:prSet presAssocID="{7679FBF5-80EC-4341-8595-BD4981F2FCEC}" presName="rootText1" presStyleLbl="node0" presStyleIdx="0" presStyleCnt="1" custScaleX="132948" custScaleY="98965" custLinFactY="-100000" custLinFactNeighborX="0" custLinFactNeighborY="-116656">
        <dgm:presLayoutVars>
          <dgm:chPref val="3"/>
        </dgm:presLayoutVars>
      </dgm:prSet>
      <dgm:spPr/>
    </dgm:pt>
    <dgm:pt modelId="{A4466D09-AE3F-4B82-9896-FEF50A2220E9}" type="pres">
      <dgm:prSet presAssocID="{7679FBF5-80EC-4341-8595-BD4981F2FCEC}" presName="rootConnector1" presStyleLbl="node1" presStyleIdx="0" presStyleCnt="0"/>
      <dgm:spPr/>
    </dgm:pt>
    <dgm:pt modelId="{996228EE-3566-4FBC-AA02-8899D090EB95}" type="pres">
      <dgm:prSet presAssocID="{7679FBF5-80EC-4341-8595-BD4981F2FCEC}" presName="hierChild2" presStyleCnt="0"/>
      <dgm:spPr/>
    </dgm:pt>
    <dgm:pt modelId="{D85E7CD0-3C4C-4DBD-B10B-236201BD32F9}" type="pres">
      <dgm:prSet presAssocID="{DE0C1272-A563-43B2-BF37-5FC299D254E4}" presName="Name37" presStyleLbl="parChTrans1D2" presStyleIdx="0" presStyleCnt="4"/>
      <dgm:spPr/>
    </dgm:pt>
    <dgm:pt modelId="{7456F97B-544D-414B-B523-17D7A05B3DB6}" type="pres">
      <dgm:prSet presAssocID="{522FC038-5595-4D41-86C0-F24C24F05A7B}" presName="hierRoot2" presStyleCnt="0">
        <dgm:presLayoutVars>
          <dgm:hierBranch val="init"/>
        </dgm:presLayoutVars>
      </dgm:prSet>
      <dgm:spPr/>
    </dgm:pt>
    <dgm:pt modelId="{18876004-C20B-4F6F-BB30-A7A2D44C8606}" type="pres">
      <dgm:prSet presAssocID="{522FC038-5595-4D41-86C0-F24C24F05A7B}" presName="rootComposite" presStyleCnt="0"/>
      <dgm:spPr/>
    </dgm:pt>
    <dgm:pt modelId="{DB821C09-CA29-4772-8D4D-BCB24A0E9634}" type="pres">
      <dgm:prSet presAssocID="{522FC038-5595-4D41-86C0-F24C24F05A7B}" presName="rootText" presStyleLbl="node2" presStyleIdx="0" presStyleCnt="4">
        <dgm:presLayoutVars>
          <dgm:chPref val="3"/>
        </dgm:presLayoutVars>
      </dgm:prSet>
      <dgm:spPr/>
    </dgm:pt>
    <dgm:pt modelId="{162BCC2D-563B-4BC5-BBC2-B20F06C770CC}" type="pres">
      <dgm:prSet presAssocID="{522FC038-5595-4D41-86C0-F24C24F05A7B}" presName="rootConnector" presStyleLbl="node2" presStyleIdx="0" presStyleCnt="4"/>
      <dgm:spPr/>
    </dgm:pt>
    <dgm:pt modelId="{9E613851-A162-4C1D-AB82-644DD9443AD0}" type="pres">
      <dgm:prSet presAssocID="{522FC038-5595-4D41-86C0-F24C24F05A7B}" presName="hierChild4" presStyleCnt="0"/>
      <dgm:spPr/>
    </dgm:pt>
    <dgm:pt modelId="{E96EF564-E675-4A40-A65E-58BE493F2950}" type="pres">
      <dgm:prSet presAssocID="{522FC038-5595-4D41-86C0-F24C24F05A7B}" presName="hierChild5" presStyleCnt="0"/>
      <dgm:spPr/>
    </dgm:pt>
    <dgm:pt modelId="{AE552A8C-9F9F-4E13-B198-BCA03C66ABBA}" type="pres">
      <dgm:prSet presAssocID="{793BC4F6-CE9E-49DF-A97B-1D115728C50C}" presName="Name37" presStyleLbl="parChTrans1D2" presStyleIdx="1" presStyleCnt="4"/>
      <dgm:spPr/>
    </dgm:pt>
    <dgm:pt modelId="{BD407C6B-D697-4C2A-AE34-698C46C60962}" type="pres">
      <dgm:prSet presAssocID="{6C79A7CB-819F-4338-852F-8D1022290A2D}" presName="hierRoot2" presStyleCnt="0">
        <dgm:presLayoutVars>
          <dgm:hierBranch val="init"/>
        </dgm:presLayoutVars>
      </dgm:prSet>
      <dgm:spPr/>
    </dgm:pt>
    <dgm:pt modelId="{A4D2C628-94F8-41F6-8D29-1F9873A6758E}" type="pres">
      <dgm:prSet presAssocID="{6C79A7CB-819F-4338-852F-8D1022290A2D}" presName="rootComposite" presStyleCnt="0"/>
      <dgm:spPr/>
    </dgm:pt>
    <dgm:pt modelId="{C39234F8-46A5-4737-BF70-0E34E1D57679}" type="pres">
      <dgm:prSet presAssocID="{6C79A7CB-819F-4338-852F-8D1022290A2D}" presName="rootText" presStyleLbl="node2" presStyleIdx="1" presStyleCnt="4">
        <dgm:presLayoutVars>
          <dgm:chPref val="3"/>
        </dgm:presLayoutVars>
      </dgm:prSet>
      <dgm:spPr/>
    </dgm:pt>
    <dgm:pt modelId="{7B7AAC1E-D0AE-495B-95E4-22B048C1500E}" type="pres">
      <dgm:prSet presAssocID="{6C79A7CB-819F-4338-852F-8D1022290A2D}" presName="rootConnector" presStyleLbl="node2" presStyleIdx="1" presStyleCnt="4"/>
      <dgm:spPr/>
    </dgm:pt>
    <dgm:pt modelId="{09B691E0-4332-4245-AC39-215320D6EC0F}" type="pres">
      <dgm:prSet presAssocID="{6C79A7CB-819F-4338-852F-8D1022290A2D}" presName="hierChild4" presStyleCnt="0"/>
      <dgm:spPr/>
    </dgm:pt>
    <dgm:pt modelId="{6E08250E-1163-4BFB-9E3B-41CF49DBB6D1}" type="pres">
      <dgm:prSet presAssocID="{6C79A7CB-819F-4338-852F-8D1022290A2D}" presName="hierChild5" presStyleCnt="0"/>
      <dgm:spPr/>
    </dgm:pt>
    <dgm:pt modelId="{6E7FE761-2796-48A5-B7F6-7ED8AB6C3843}" type="pres">
      <dgm:prSet presAssocID="{F09AF23D-2CA9-4434-B851-E582ECFB6FD2}" presName="Name37" presStyleLbl="parChTrans1D2" presStyleIdx="2" presStyleCnt="4"/>
      <dgm:spPr/>
    </dgm:pt>
    <dgm:pt modelId="{7AA82EDD-7A74-46F5-B43E-84D17AF74381}" type="pres">
      <dgm:prSet presAssocID="{4A42D7CD-AC9A-4A89-93BF-4175F8309B49}" presName="hierRoot2" presStyleCnt="0">
        <dgm:presLayoutVars>
          <dgm:hierBranch val="init"/>
        </dgm:presLayoutVars>
      </dgm:prSet>
      <dgm:spPr/>
    </dgm:pt>
    <dgm:pt modelId="{F035A3D4-D661-4C58-9650-F6BFC025D745}" type="pres">
      <dgm:prSet presAssocID="{4A42D7CD-AC9A-4A89-93BF-4175F8309B49}" presName="rootComposite" presStyleCnt="0"/>
      <dgm:spPr/>
    </dgm:pt>
    <dgm:pt modelId="{7EEE8EDA-3216-4158-B8D5-2835A58C1892}" type="pres">
      <dgm:prSet presAssocID="{4A42D7CD-AC9A-4A89-93BF-4175F8309B49}" presName="rootText" presStyleLbl="node2" presStyleIdx="2" presStyleCnt="4">
        <dgm:presLayoutVars>
          <dgm:chPref val="3"/>
        </dgm:presLayoutVars>
      </dgm:prSet>
      <dgm:spPr/>
    </dgm:pt>
    <dgm:pt modelId="{D9F48B0B-076D-4E44-98F5-367AD3FD860A}" type="pres">
      <dgm:prSet presAssocID="{4A42D7CD-AC9A-4A89-93BF-4175F8309B49}" presName="rootConnector" presStyleLbl="node2" presStyleIdx="2" presStyleCnt="4"/>
      <dgm:spPr/>
    </dgm:pt>
    <dgm:pt modelId="{53A60642-536B-44C8-83AD-934CE8CDB63B}" type="pres">
      <dgm:prSet presAssocID="{4A42D7CD-AC9A-4A89-93BF-4175F8309B49}" presName="hierChild4" presStyleCnt="0"/>
      <dgm:spPr/>
    </dgm:pt>
    <dgm:pt modelId="{892AF502-424A-4684-9B02-11C5159011C7}" type="pres">
      <dgm:prSet presAssocID="{4A42D7CD-AC9A-4A89-93BF-4175F8309B49}" presName="hierChild5" presStyleCnt="0"/>
      <dgm:spPr/>
    </dgm:pt>
    <dgm:pt modelId="{A2A93E6D-4D70-4166-958E-8A00561225C3}" type="pres">
      <dgm:prSet presAssocID="{ADE75024-4AF7-4BC9-911D-7EA393B7F524}" presName="Name37" presStyleLbl="parChTrans1D2" presStyleIdx="3" presStyleCnt="4"/>
      <dgm:spPr/>
    </dgm:pt>
    <dgm:pt modelId="{5BF97E01-2F04-4301-A714-248DE9A5B038}" type="pres">
      <dgm:prSet presAssocID="{4D96DB76-4575-4081-A717-C31CC66518F0}" presName="hierRoot2" presStyleCnt="0">
        <dgm:presLayoutVars>
          <dgm:hierBranch val="init"/>
        </dgm:presLayoutVars>
      </dgm:prSet>
      <dgm:spPr/>
    </dgm:pt>
    <dgm:pt modelId="{D5D8D6E4-07C4-4F80-8E1A-5B731075E1B5}" type="pres">
      <dgm:prSet presAssocID="{4D96DB76-4575-4081-A717-C31CC66518F0}" presName="rootComposite" presStyleCnt="0"/>
      <dgm:spPr/>
    </dgm:pt>
    <dgm:pt modelId="{F6D0E7D1-DFB2-4216-9091-82096E15D1A4}" type="pres">
      <dgm:prSet presAssocID="{4D96DB76-4575-4081-A717-C31CC66518F0}" presName="rootText" presStyleLbl="node2" presStyleIdx="3" presStyleCnt="4">
        <dgm:presLayoutVars>
          <dgm:chPref val="3"/>
        </dgm:presLayoutVars>
      </dgm:prSet>
      <dgm:spPr/>
    </dgm:pt>
    <dgm:pt modelId="{0245437E-6214-49BF-8100-0071403609D4}" type="pres">
      <dgm:prSet presAssocID="{4D96DB76-4575-4081-A717-C31CC66518F0}" presName="rootConnector" presStyleLbl="node2" presStyleIdx="3" presStyleCnt="4"/>
      <dgm:spPr/>
    </dgm:pt>
    <dgm:pt modelId="{509D82DF-32AE-466E-86C3-6864E217AE63}" type="pres">
      <dgm:prSet presAssocID="{4D96DB76-4575-4081-A717-C31CC66518F0}" presName="hierChild4" presStyleCnt="0"/>
      <dgm:spPr/>
    </dgm:pt>
    <dgm:pt modelId="{E25E3B42-BEBB-4DE6-B105-C73771DD1D20}" type="pres">
      <dgm:prSet presAssocID="{4D96DB76-4575-4081-A717-C31CC66518F0}" presName="hierChild5" presStyleCnt="0"/>
      <dgm:spPr/>
    </dgm:pt>
    <dgm:pt modelId="{BD12CB18-0720-47F6-9FBA-9CA042F9012E}" type="pres">
      <dgm:prSet presAssocID="{7679FBF5-80EC-4341-8595-BD4981F2FCEC}" presName="hierChild3" presStyleCnt="0"/>
      <dgm:spPr/>
    </dgm:pt>
  </dgm:ptLst>
  <dgm:cxnLst>
    <dgm:cxn modelId="{F374D902-4DBC-4138-95A6-FB1FE24DD59B}" type="presOf" srcId="{793BC4F6-CE9E-49DF-A97B-1D115728C50C}" destId="{AE552A8C-9F9F-4E13-B198-BCA03C66ABBA}" srcOrd="0" destOrd="0" presId="urn:microsoft.com/office/officeart/2005/8/layout/orgChart1"/>
    <dgm:cxn modelId="{36C51520-FFF8-4FCE-9A6F-E989456738DB}" type="presOf" srcId="{4A42D7CD-AC9A-4A89-93BF-4175F8309B49}" destId="{D9F48B0B-076D-4E44-98F5-367AD3FD860A}" srcOrd="1" destOrd="0" presId="urn:microsoft.com/office/officeart/2005/8/layout/orgChart1"/>
    <dgm:cxn modelId="{D058C522-DD7D-4597-89AD-ABD303405BF7}" type="presOf" srcId="{522FC038-5595-4D41-86C0-F24C24F05A7B}" destId="{DB821C09-CA29-4772-8D4D-BCB24A0E9634}" srcOrd="0" destOrd="0" presId="urn:microsoft.com/office/officeart/2005/8/layout/orgChart1"/>
    <dgm:cxn modelId="{71312D2F-B6A2-4C39-B189-1F7E9CE113C1}" type="presOf" srcId="{6C79A7CB-819F-4338-852F-8D1022290A2D}" destId="{C39234F8-46A5-4737-BF70-0E34E1D57679}" srcOrd="0" destOrd="0" presId="urn:microsoft.com/office/officeart/2005/8/layout/orgChart1"/>
    <dgm:cxn modelId="{FDFD4631-F526-4003-9D33-26D5E9984B6E}" type="presOf" srcId="{522FC038-5595-4D41-86C0-F24C24F05A7B}" destId="{162BCC2D-563B-4BC5-BBC2-B20F06C770CC}" srcOrd="1" destOrd="0" presId="urn:microsoft.com/office/officeart/2005/8/layout/orgChart1"/>
    <dgm:cxn modelId="{DBC20D37-6745-48CE-92BB-C27FA3E5CA14}" type="presOf" srcId="{7679FBF5-80EC-4341-8595-BD4981F2FCEC}" destId="{CAA02090-7181-4DF3-89C0-11880D4C0A7D}" srcOrd="0" destOrd="0" presId="urn:microsoft.com/office/officeart/2005/8/layout/orgChart1"/>
    <dgm:cxn modelId="{7F58803D-CF47-457A-9744-0DCC2D1D1089}" type="presOf" srcId="{4D96DB76-4575-4081-A717-C31CC66518F0}" destId="{0245437E-6214-49BF-8100-0071403609D4}" srcOrd="1" destOrd="0" presId="urn:microsoft.com/office/officeart/2005/8/layout/orgChart1"/>
    <dgm:cxn modelId="{7CBFF043-2489-4D86-8714-6169D3C96534}" type="presOf" srcId="{4D96DB76-4575-4081-A717-C31CC66518F0}" destId="{F6D0E7D1-DFB2-4216-9091-82096E15D1A4}" srcOrd="0" destOrd="0" presId="urn:microsoft.com/office/officeart/2005/8/layout/orgChart1"/>
    <dgm:cxn modelId="{147BB047-C7FD-4003-9C0E-CDD0CC57ECDE}" type="presOf" srcId="{4A42D7CD-AC9A-4A89-93BF-4175F8309B49}" destId="{7EEE8EDA-3216-4158-B8D5-2835A58C1892}" srcOrd="0" destOrd="0" presId="urn:microsoft.com/office/officeart/2005/8/layout/orgChart1"/>
    <dgm:cxn modelId="{BA3EF249-B512-4258-96E8-89B0001D9C40}" type="presOf" srcId="{DE0C1272-A563-43B2-BF37-5FC299D254E4}" destId="{D85E7CD0-3C4C-4DBD-B10B-236201BD32F9}" srcOrd="0" destOrd="0" presId="urn:microsoft.com/office/officeart/2005/8/layout/orgChart1"/>
    <dgm:cxn modelId="{EC97234D-4BC9-4500-8AE0-6E1AB92742A0}" type="presOf" srcId="{F09AF23D-2CA9-4434-B851-E582ECFB6FD2}" destId="{6E7FE761-2796-48A5-B7F6-7ED8AB6C3843}" srcOrd="0" destOrd="0" presId="urn:microsoft.com/office/officeart/2005/8/layout/orgChart1"/>
    <dgm:cxn modelId="{10C20A58-69A0-4684-AFEF-26E025B43D04}" srcId="{7679FBF5-80EC-4341-8595-BD4981F2FCEC}" destId="{4D96DB76-4575-4081-A717-C31CC66518F0}" srcOrd="3" destOrd="0" parTransId="{ADE75024-4AF7-4BC9-911D-7EA393B7F524}" sibTransId="{F13CE64F-1FBF-4021-B629-1B955E36E250}"/>
    <dgm:cxn modelId="{B8659C90-3113-4127-8D3D-6A7390D9F94E}" srcId="{7679FBF5-80EC-4341-8595-BD4981F2FCEC}" destId="{4A42D7CD-AC9A-4A89-93BF-4175F8309B49}" srcOrd="2" destOrd="0" parTransId="{F09AF23D-2CA9-4434-B851-E582ECFB6FD2}" sibTransId="{542A0B41-B7DA-4041-8EB1-7D58A5D34AA6}"/>
    <dgm:cxn modelId="{0844D5BE-4A4D-45F8-9F90-66AFAC22A7E5}" srcId="{7679FBF5-80EC-4341-8595-BD4981F2FCEC}" destId="{522FC038-5595-4D41-86C0-F24C24F05A7B}" srcOrd="0" destOrd="0" parTransId="{DE0C1272-A563-43B2-BF37-5FC299D254E4}" sibTransId="{5A332739-8BCC-42F0-9C37-FF71144A6CC1}"/>
    <dgm:cxn modelId="{A0A1CBC0-9F00-4DB1-9E5D-D8B2634E0227}" type="presOf" srcId="{6C79A7CB-819F-4338-852F-8D1022290A2D}" destId="{7B7AAC1E-D0AE-495B-95E4-22B048C1500E}" srcOrd="1" destOrd="0" presId="urn:microsoft.com/office/officeart/2005/8/layout/orgChart1"/>
    <dgm:cxn modelId="{49947BD9-D093-43B6-974B-DB65AEE87615}" type="presOf" srcId="{DCC279D3-7FB9-44A4-883C-4FD1FEC78051}" destId="{01618600-E576-4038-8BC4-479D6146447F}" srcOrd="0" destOrd="0" presId="urn:microsoft.com/office/officeart/2005/8/layout/orgChart1"/>
    <dgm:cxn modelId="{862F08E7-4CF3-4A49-80D2-B868BC51DB66}" srcId="{7679FBF5-80EC-4341-8595-BD4981F2FCEC}" destId="{6C79A7CB-819F-4338-852F-8D1022290A2D}" srcOrd="1" destOrd="0" parTransId="{793BC4F6-CE9E-49DF-A97B-1D115728C50C}" sibTransId="{B9155770-5DD2-4869-8210-3FFC8D57DBFF}"/>
    <dgm:cxn modelId="{FA20EDED-0BE1-4788-B44E-66524170D5F4}" type="presOf" srcId="{ADE75024-4AF7-4BC9-911D-7EA393B7F524}" destId="{A2A93E6D-4D70-4166-958E-8A00561225C3}" srcOrd="0" destOrd="0" presId="urn:microsoft.com/office/officeart/2005/8/layout/orgChart1"/>
    <dgm:cxn modelId="{CB7976F0-B85A-44C7-B8A8-F4C251663994}" type="presOf" srcId="{7679FBF5-80EC-4341-8595-BD4981F2FCEC}" destId="{A4466D09-AE3F-4B82-9896-FEF50A2220E9}" srcOrd="1" destOrd="0" presId="urn:microsoft.com/office/officeart/2005/8/layout/orgChart1"/>
    <dgm:cxn modelId="{3E2139F7-D8B7-455C-BA4C-271078EEEE52}" srcId="{DCC279D3-7FB9-44A4-883C-4FD1FEC78051}" destId="{7679FBF5-80EC-4341-8595-BD4981F2FCEC}" srcOrd="0" destOrd="0" parTransId="{46C4208B-AF43-4316-B89A-FEBF59591DD7}" sibTransId="{686F27BE-8CE0-497E-93D6-78D49FCBF91C}"/>
    <dgm:cxn modelId="{212D863A-1B69-4847-B25F-827248631AED}" type="presParOf" srcId="{01618600-E576-4038-8BC4-479D6146447F}" destId="{77622267-3B69-4E49-B70A-73EAA3740C51}" srcOrd="0" destOrd="0" presId="urn:microsoft.com/office/officeart/2005/8/layout/orgChart1"/>
    <dgm:cxn modelId="{624CC91D-88DC-45B1-83E6-8B91A6E2E930}" type="presParOf" srcId="{77622267-3B69-4E49-B70A-73EAA3740C51}" destId="{CBC28D65-7177-4104-98B3-AA3A0C53276A}" srcOrd="0" destOrd="0" presId="urn:microsoft.com/office/officeart/2005/8/layout/orgChart1"/>
    <dgm:cxn modelId="{1609FD4E-2960-4F04-B298-9A684CF9595E}" type="presParOf" srcId="{CBC28D65-7177-4104-98B3-AA3A0C53276A}" destId="{CAA02090-7181-4DF3-89C0-11880D4C0A7D}" srcOrd="0" destOrd="0" presId="urn:microsoft.com/office/officeart/2005/8/layout/orgChart1"/>
    <dgm:cxn modelId="{7CC47BA3-7D80-4DD0-8E10-65239F2F48C4}" type="presParOf" srcId="{CBC28D65-7177-4104-98B3-AA3A0C53276A}" destId="{A4466D09-AE3F-4B82-9896-FEF50A2220E9}" srcOrd="1" destOrd="0" presId="urn:microsoft.com/office/officeart/2005/8/layout/orgChart1"/>
    <dgm:cxn modelId="{7FB3E649-3ACF-4C72-9B83-033B197C8951}" type="presParOf" srcId="{77622267-3B69-4E49-B70A-73EAA3740C51}" destId="{996228EE-3566-4FBC-AA02-8899D090EB95}" srcOrd="1" destOrd="0" presId="urn:microsoft.com/office/officeart/2005/8/layout/orgChart1"/>
    <dgm:cxn modelId="{9D39942B-A7D5-4444-9458-EE99185956E7}" type="presParOf" srcId="{996228EE-3566-4FBC-AA02-8899D090EB95}" destId="{D85E7CD0-3C4C-4DBD-B10B-236201BD32F9}" srcOrd="0" destOrd="0" presId="urn:microsoft.com/office/officeart/2005/8/layout/orgChart1"/>
    <dgm:cxn modelId="{744FEF9B-3510-40AC-B1C3-A1BB7B3D412F}" type="presParOf" srcId="{996228EE-3566-4FBC-AA02-8899D090EB95}" destId="{7456F97B-544D-414B-B523-17D7A05B3DB6}" srcOrd="1" destOrd="0" presId="urn:microsoft.com/office/officeart/2005/8/layout/orgChart1"/>
    <dgm:cxn modelId="{45D1DBAA-71FD-4FF3-B74C-BCC5864C6155}" type="presParOf" srcId="{7456F97B-544D-414B-B523-17D7A05B3DB6}" destId="{18876004-C20B-4F6F-BB30-A7A2D44C8606}" srcOrd="0" destOrd="0" presId="urn:microsoft.com/office/officeart/2005/8/layout/orgChart1"/>
    <dgm:cxn modelId="{3AFA43DB-4FA9-4D10-9340-90B13D6E3A4A}" type="presParOf" srcId="{18876004-C20B-4F6F-BB30-A7A2D44C8606}" destId="{DB821C09-CA29-4772-8D4D-BCB24A0E9634}" srcOrd="0" destOrd="0" presId="urn:microsoft.com/office/officeart/2005/8/layout/orgChart1"/>
    <dgm:cxn modelId="{2C2B2CDF-DBA7-42F6-9248-5BCEEC973E04}" type="presParOf" srcId="{18876004-C20B-4F6F-BB30-A7A2D44C8606}" destId="{162BCC2D-563B-4BC5-BBC2-B20F06C770CC}" srcOrd="1" destOrd="0" presId="urn:microsoft.com/office/officeart/2005/8/layout/orgChart1"/>
    <dgm:cxn modelId="{63974C7C-FDE3-4506-AA07-3147A7852555}" type="presParOf" srcId="{7456F97B-544D-414B-B523-17D7A05B3DB6}" destId="{9E613851-A162-4C1D-AB82-644DD9443AD0}" srcOrd="1" destOrd="0" presId="urn:microsoft.com/office/officeart/2005/8/layout/orgChart1"/>
    <dgm:cxn modelId="{D480364B-9686-4D97-AFEA-549E4B705435}" type="presParOf" srcId="{7456F97B-544D-414B-B523-17D7A05B3DB6}" destId="{E96EF564-E675-4A40-A65E-58BE493F2950}" srcOrd="2" destOrd="0" presId="urn:microsoft.com/office/officeart/2005/8/layout/orgChart1"/>
    <dgm:cxn modelId="{F0D5C2F4-3161-4F0D-A9DB-C3082CA99257}" type="presParOf" srcId="{996228EE-3566-4FBC-AA02-8899D090EB95}" destId="{AE552A8C-9F9F-4E13-B198-BCA03C66ABBA}" srcOrd="2" destOrd="0" presId="urn:microsoft.com/office/officeart/2005/8/layout/orgChart1"/>
    <dgm:cxn modelId="{29E9C493-F8B0-480D-99F6-2309C2F31DA8}" type="presParOf" srcId="{996228EE-3566-4FBC-AA02-8899D090EB95}" destId="{BD407C6B-D697-4C2A-AE34-698C46C60962}" srcOrd="3" destOrd="0" presId="urn:microsoft.com/office/officeart/2005/8/layout/orgChart1"/>
    <dgm:cxn modelId="{E0B8B691-B518-4C61-9B13-10EEA93558BE}" type="presParOf" srcId="{BD407C6B-D697-4C2A-AE34-698C46C60962}" destId="{A4D2C628-94F8-41F6-8D29-1F9873A6758E}" srcOrd="0" destOrd="0" presId="urn:microsoft.com/office/officeart/2005/8/layout/orgChart1"/>
    <dgm:cxn modelId="{208D32E8-94C0-4B63-91EF-8A3CDA144F0D}" type="presParOf" srcId="{A4D2C628-94F8-41F6-8D29-1F9873A6758E}" destId="{C39234F8-46A5-4737-BF70-0E34E1D57679}" srcOrd="0" destOrd="0" presId="urn:microsoft.com/office/officeart/2005/8/layout/orgChart1"/>
    <dgm:cxn modelId="{9915B412-3B55-43E6-8E93-9B73AAC9A9FE}" type="presParOf" srcId="{A4D2C628-94F8-41F6-8D29-1F9873A6758E}" destId="{7B7AAC1E-D0AE-495B-95E4-22B048C1500E}" srcOrd="1" destOrd="0" presId="urn:microsoft.com/office/officeart/2005/8/layout/orgChart1"/>
    <dgm:cxn modelId="{B6A172A2-81AF-487A-8A6D-68E1A4F94620}" type="presParOf" srcId="{BD407C6B-D697-4C2A-AE34-698C46C60962}" destId="{09B691E0-4332-4245-AC39-215320D6EC0F}" srcOrd="1" destOrd="0" presId="urn:microsoft.com/office/officeart/2005/8/layout/orgChart1"/>
    <dgm:cxn modelId="{F1098B2E-3856-4916-8E67-86518A011CD4}" type="presParOf" srcId="{BD407C6B-D697-4C2A-AE34-698C46C60962}" destId="{6E08250E-1163-4BFB-9E3B-41CF49DBB6D1}" srcOrd="2" destOrd="0" presId="urn:microsoft.com/office/officeart/2005/8/layout/orgChart1"/>
    <dgm:cxn modelId="{D640D163-93D5-430B-BCB7-60289DBB82B3}" type="presParOf" srcId="{996228EE-3566-4FBC-AA02-8899D090EB95}" destId="{6E7FE761-2796-48A5-B7F6-7ED8AB6C3843}" srcOrd="4" destOrd="0" presId="urn:microsoft.com/office/officeart/2005/8/layout/orgChart1"/>
    <dgm:cxn modelId="{9016F3BA-B0D7-4AA3-BEEA-41BA4DF202C3}" type="presParOf" srcId="{996228EE-3566-4FBC-AA02-8899D090EB95}" destId="{7AA82EDD-7A74-46F5-B43E-84D17AF74381}" srcOrd="5" destOrd="0" presId="urn:microsoft.com/office/officeart/2005/8/layout/orgChart1"/>
    <dgm:cxn modelId="{85EA4310-60D5-4A8F-AD32-2166745D21BD}" type="presParOf" srcId="{7AA82EDD-7A74-46F5-B43E-84D17AF74381}" destId="{F035A3D4-D661-4C58-9650-F6BFC025D745}" srcOrd="0" destOrd="0" presId="urn:microsoft.com/office/officeart/2005/8/layout/orgChart1"/>
    <dgm:cxn modelId="{00AA7F93-883E-4800-BADC-D43109579EF9}" type="presParOf" srcId="{F035A3D4-D661-4C58-9650-F6BFC025D745}" destId="{7EEE8EDA-3216-4158-B8D5-2835A58C1892}" srcOrd="0" destOrd="0" presId="urn:microsoft.com/office/officeart/2005/8/layout/orgChart1"/>
    <dgm:cxn modelId="{446BAC81-CA91-4AAE-9291-40F183457E00}" type="presParOf" srcId="{F035A3D4-D661-4C58-9650-F6BFC025D745}" destId="{D9F48B0B-076D-4E44-98F5-367AD3FD860A}" srcOrd="1" destOrd="0" presId="urn:microsoft.com/office/officeart/2005/8/layout/orgChart1"/>
    <dgm:cxn modelId="{FACC280F-3C36-452C-B103-5CF2D0995C89}" type="presParOf" srcId="{7AA82EDD-7A74-46F5-B43E-84D17AF74381}" destId="{53A60642-536B-44C8-83AD-934CE8CDB63B}" srcOrd="1" destOrd="0" presId="urn:microsoft.com/office/officeart/2005/8/layout/orgChart1"/>
    <dgm:cxn modelId="{D84A9FE9-0E85-4B8E-806A-F67E4B929767}" type="presParOf" srcId="{7AA82EDD-7A74-46F5-B43E-84D17AF74381}" destId="{892AF502-424A-4684-9B02-11C5159011C7}" srcOrd="2" destOrd="0" presId="urn:microsoft.com/office/officeart/2005/8/layout/orgChart1"/>
    <dgm:cxn modelId="{B8003779-C6F3-4C1A-8C3B-2C6D5FE1B533}" type="presParOf" srcId="{996228EE-3566-4FBC-AA02-8899D090EB95}" destId="{A2A93E6D-4D70-4166-958E-8A00561225C3}" srcOrd="6" destOrd="0" presId="urn:microsoft.com/office/officeart/2005/8/layout/orgChart1"/>
    <dgm:cxn modelId="{6498239F-46C0-4436-910D-E55CF9B41970}" type="presParOf" srcId="{996228EE-3566-4FBC-AA02-8899D090EB95}" destId="{5BF97E01-2F04-4301-A714-248DE9A5B038}" srcOrd="7" destOrd="0" presId="urn:microsoft.com/office/officeart/2005/8/layout/orgChart1"/>
    <dgm:cxn modelId="{F83145B4-F0DB-4D9E-B13D-BD360A5EF894}" type="presParOf" srcId="{5BF97E01-2F04-4301-A714-248DE9A5B038}" destId="{D5D8D6E4-07C4-4F80-8E1A-5B731075E1B5}" srcOrd="0" destOrd="0" presId="urn:microsoft.com/office/officeart/2005/8/layout/orgChart1"/>
    <dgm:cxn modelId="{76EF6463-0C2B-4FB7-9B46-796FA8745F30}" type="presParOf" srcId="{D5D8D6E4-07C4-4F80-8E1A-5B731075E1B5}" destId="{F6D0E7D1-DFB2-4216-9091-82096E15D1A4}" srcOrd="0" destOrd="0" presId="urn:microsoft.com/office/officeart/2005/8/layout/orgChart1"/>
    <dgm:cxn modelId="{CADFB8F5-FD85-4BE7-9768-2592E01456BA}" type="presParOf" srcId="{D5D8D6E4-07C4-4F80-8E1A-5B731075E1B5}" destId="{0245437E-6214-49BF-8100-0071403609D4}" srcOrd="1" destOrd="0" presId="urn:microsoft.com/office/officeart/2005/8/layout/orgChart1"/>
    <dgm:cxn modelId="{AD205F1D-3AF3-480D-8252-8BEFC3CAE9CA}" type="presParOf" srcId="{5BF97E01-2F04-4301-A714-248DE9A5B038}" destId="{509D82DF-32AE-466E-86C3-6864E217AE63}" srcOrd="1" destOrd="0" presId="urn:microsoft.com/office/officeart/2005/8/layout/orgChart1"/>
    <dgm:cxn modelId="{2C0780FA-EE52-45FA-ADD0-B98CAD2305D5}" type="presParOf" srcId="{5BF97E01-2F04-4301-A714-248DE9A5B038}" destId="{E25E3B42-BEBB-4DE6-B105-C73771DD1D20}" srcOrd="2" destOrd="0" presId="urn:microsoft.com/office/officeart/2005/8/layout/orgChart1"/>
    <dgm:cxn modelId="{034BC73C-53C7-41C7-8764-23EB15BFF71B}" type="presParOf" srcId="{77622267-3B69-4E49-B70A-73EAA3740C51}" destId="{BD12CB18-0720-47F6-9FBA-9CA042F9012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93E6D-4D70-4166-958E-8A00561225C3}">
      <dsp:nvSpPr>
        <dsp:cNvPr id="0" name=""/>
        <dsp:cNvSpPr/>
      </dsp:nvSpPr>
      <dsp:spPr>
        <a:xfrm>
          <a:off x="5673213" y="1211379"/>
          <a:ext cx="4443295" cy="615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49"/>
              </a:lnTo>
              <a:lnTo>
                <a:pt x="4443295" y="358349"/>
              </a:lnTo>
              <a:lnTo>
                <a:pt x="4443295" y="6153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FE761-2796-48A5-B7F6-7ED8AB6C3843}">
      <dsp:nvSpPr>
        <dsp:cNvPr id="0" name=""/>
        <dsp:cNvSpPr/>
      </dsp:nvSpPr>
      <dsp:spPr>
        <a:xfrm>
          <a:off x="5673213" y="1211379"/>
          <a:ext cx="1481098" cy="615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49"/>
              </a:lnTo>
              <a:lnTo>
                <a:pt x="1481098" y="358349"/>
              </a:lnTo>
              <a:lnTo>
                <a:pt x="1481098" y="6153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52A8C-9F9F-4E13-B198-BCA03C66ABBA}">
      <dsp:nvSpPr>
        <dsp:cNvPr id="0" name=""/>
        <dsp:cNvSpPr/>
      </dsp:nvSpPr>
      <dsp:spPr>
        <a:xfrm>
          <a:off x="4192114" y="1211379"/>
          <a:ext cx="1481098" cy="615399"/>
        </a:xfrm>
        <a:custGeom>
          <a:avLst/>
          <a:gdLst/>
          <a:ahLst/>
          <a:cxnLst/>
          <a:rect l="0" t="0" r="0" b="0"/>
          <a:pathLst>
            <a:path>
              <a:moveTo>
                <a:pt x="1481098" y="0"/>
              </a:moveTo>
              <a:lnTo>
                <a:pt x="1481098" y="358349"/>
              </a:lnTo>
              <a:lnTo>
                <a:pt x="0" y="358349"/>
              </a:lnTo>
              <a:lnTo>
                <a:pt x="0" y="6153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E7CD0-3C4C-4DBD-B10B-236201BD32F9}">
      <dsp:nvSpPr>
        <dsp:cNvPr id="0" name=""/>
        <dsp:cNvSpPr/>
      </dsp:nvSpPr>
      <dsp:spPr>
        <a:xfrm>
          <a:off x="1229917" y="1211379"/>
          <a:ext cx="4443295" cy="615399"/>
        </a:xfrm>
        <a:custGeom>
          <a:avLst/>
          <a:gdLst/>
          <a:ahLst/>
          <a:cxnLst/>
          <a:rect l="0" t="0" r="0" b="0"/>
          <a:pathLst>
            <a:path>
              <a:moveTo>
                <a:pt x="4443295" y="0"/>
              </a:moveTo>
              <a:lnTo>
                <a:pt x="4443295" y="358349"/>
              </a:lnTo>
              <a:lnTo>
                <a:pt x="0" y="358349"/>
              </a:lnTo>
              <a:lnTo>
                <a:pt x="0" y="6153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02090-7181-4DF3-89C0-11880D4C0A7D}">
      <dsp:nvSpPr>
        <dsp:cNvPr id="0" name=""/>
        <dsp:cNvSpPr/>
      </dsp:nvSpPr>
      <dsp:spPr>
        <a:xfrm>
          <a:off x="4045865" y="0"/>
          <a:ext cx="3254695" cy="12113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Georgia" panose="02040502050405020303" pitchFamily="18" charset="0"/>
            </a:rPr>
            <a:t>Financial Statements</a:t>
          </a:r>
          <a:endParaRPr lang="en-IN" sz="1400" kern="1200" dirty="0">
            <a:latin typeface="Georgia" panose="02040502050405020303" pitchFamily="18" charset="0"/>
          </a:endParaRPr>
        </a:p>
      </dsp:txBody>
      <dsp:txXfrm>
        <a:off x="4045865" y="0"/>
        <a:ext cx="3254695" cy="1211379"/>
      </dsp:txXfrm>
    </dsp:sp>
    <dsp:sp modelId="{DB821C09-CA29-4772-8D4D-BCB24A0E9634}">
      <dsp:nvSpPr>
        <dsp:cNvPr id="0" name=""/>
        <dsp:cNvSpPr/>
      </dsp:nvSpPr>
      <dsp:spPr>
        <a:xfrm>
          <a:off x="5869" y="1826779"/>
          <a:ext cx="2448096" cy="122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Income Statement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>
            <a:solidFill>
              <a:prstClr val="black"/>
            </a:solidFill>
            <a:latin typeface="Georgia" panose="02040502050405020303" pitchFamily="18" charset="0"/>
            <a:ea typeface="+mn-ea"/>
            <a:cs typeface="+mn-cs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i="1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Discusses Profitability</a:t>
          </a:r>
        </a:p>
      </dsp:txBody>
      <dsp:txXfrm>
        <a:off x="5869" y="1826779"/>
        <a:ext cx="2448096" cy="1224048"/>
      </dsp:txXfrm>
    </dsp:sp>
    <dsp:sp modelId="{C39234F8-46A5-4737-BF70-0E34E1D57679}">
      <dsp:nvSpPr>
        <dsp:cNvPr id="0" name=""/>
        <dsp:cNvSpPr/>
      </dsp:nvSpPr>
      <dsp:spPr>
        <a:xfrm>
          <a:off x="2968066" y="1826779"/>
          <a:ext cx="2448096" cy="122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Balance Sheet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>
            <a:solidFill>
              <a:prstClr val="black"/>
            </a:solidFill>
            <a:latin typeface="Georgia" panose="02040502050405020303" pitchFamily="18" charset="0"/>
            <a:ea typeface="+mn-ea"/>
            <a:cs typeface="+mn-cs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i="1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Discusses Solvency</a:t>
          </a:r>
        </a:p>
      </dsp:txBody>
      <dsp:txXfrm>
        <a:off x="2968066" y="1826779"/>
        <a:ext cx="2448096" cy="1224048"/>
      </dsp:txXfrm>
    </dsp:sp>
    <dsp:sp modelId="{7EEE8EDA-3216-4158-B8D5-2835A58C1892}">
      <dsp:nvSpPr>
        <dsp:cNvPr id="0" name=""/>
        <dsp:cNvSpPr/>
      </dsp:nvSpPr>
      <dsp:spPr>
        <a:xfrm>
          <a:off x="5930263" y="1826779"/>
          <a:ext cx="2448096" cy="122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Cash Flow Statement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>
            <a:solidFill>
              <a:prstClr val="black"/>
            </a:solidFill>
            <a:latin typeface="Georgia" panose="02040502050405020303" pitchFamily="18" charset="0"/>
            <a:ea typeface="+mn-ea"/>
            <a:cs typeface="+mn-cs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i="1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Discusses Liquidity</a:t>
          </a:r>
        </a:p>
      </dsp:txBody>
      <dsp:txXfrm>
        <a:off x="5930263" y="1826779"/>
        <a:ext cx="2448096" cy="1224048"/>
      </dsp:txXfrm>
    </dsp:sp>
    <dsp:sp modelId="{F6D0E7D1-DFB2-4216-9091-82096E15D1A4}">
      <dsp:nvSpPr>
        <dsp:cNvPr id="0" name=""/>
        <dsp:cNvSpPr/>
      </dsp:nvSpPr>
      <dsp:spPr>
        <a:xfrm>
          <a:off x="8892460" y="1826779"/>
          <a:ext cx="2448096" cy="122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Statement of Equity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>
            <a:solidFill>
              <a:prstClr val="black"/>
            </a:solidFill>
            <a:latin typeface="Georgia" panose="02040502050405020303" pitchFamily="18" charset="0"/>
            <a:ea typeface="+mn-ea"/>
            <a:cs typeface="+mn-cs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i="1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Discusses Ownership</a:t>
          </a:r>
          <a:endParaRPr lang="en-IN" sz="1300" kern="1200" dirty="0">
            <a:solidFill>
              <a:prstClr val="black"/>
            </a:solidFill>
            <a:latin typeface="Georgia" panose="02040502050405020303" pitchFamily="18" charset="0"/>
            <a:ea typeface="+mn-ea"/>
            <a:cs typeface="+mn-cs"/>
          </a:endParaRPr>
        </a:p>
      </dsp:txBody>
      <dsp:txXfrm>
        <a:off x="8892460" y="1826779"/>
        <a:ext cx="2448096" cy="1224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752D0-8357-46E2-9F54-159AFEF6EE07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DF242-6684-4E55-96D7-5BF97E132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2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DF242-6684-4E55-96D7-5BF97E1321F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915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7391-826F-E54B-A39E-50DAAA66B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87E21-A356-7871-3AC6-944779628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91910-980E-9600-2DC0-DDD4841F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1DE1-A8DD-4A16-A609-7618ED725489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85A4-8771-09F1-E37E-EF951787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7009D-B862-BAC3-A72E-8BED5ADA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5301-45D3-4A9C-907A-A1D5353E7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EE39-A3C6-0DB1-88B9-A89F49EB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9B77F-329D-85AF-AC1E-B11E02C58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28F18-3E1E-D22F-EF3B-68636E5B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1DE1-A8DD-4A16-A609-7618ED725489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C31B-E589-CE30-B961-B1FCF9C7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566F6-7A28-017D-5096-DFAF851D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5301-45D3-4A9C-907A-A1D5353E7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12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A0B76-90C5-54D5-FBA5-BBF1455BE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B6D2B-AB11-871F-7C77-DA20F56EA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459F5-39F0-312F-C085-B72FC026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1DE1-A8DD-4A16-A609-7618ED725489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B5CB4-B028-7BD2-1DBE-3024E59F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D8D45-0076-9759-BB95-4305E2A3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5301-45D3-4A9C-907A-A1D5353E7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9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EE9B-37E1-C4BB-F678-C5B07A56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BB33-2EE5-3A44-D874-708C89D0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D6664-D7F9-F055-E1D6-29F09F79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1DE1-A8DD-4A16-A609-7618ED725489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54C4F-BE5E-8BF8-13B0-5E5C54DD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078F7-2900-1133-31C8-EA227E2C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5301-45D3-4A9C-907A-A1D5353E7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73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4006-74AB-818E-D26C-2708C408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0A0F7-178A-4D23-2854-877834A9C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A9090-7744-C7BA-0EF7-709780B8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1DE1-A8DD-4A16-A609-7618ED725489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5798-F7C0-9F72-2C09-0D533D47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E3F5-573C-4784-BD0E-87562E1B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5301-45D3-4A9C-907A-A1D5353E7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69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91B8-25CD-4ACC-3016-2C6C830C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9B953-A9D5-965E-1FC5-18418ACFA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A1407-465A-52EE-9B76-9BD723D91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000C5-B421-E027-99B3-23C1E17D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1DE1-A8DD-4A16-A609-7618ED725489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39F09-B1BB-AF47-C640-096EAACB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E1485-FF49-579E-4D3B-00909F00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5301-45D3-4A9C-907A-A1D5353E7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77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3EEB-0340-0D2B-C63E-C6DF5EC2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DAB08-337E-8C3B-8205-DBC991261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4DA34-4B3B-FF4A-C030-EBCE58E02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739C2-8860-B4E4-D2EE-69D2CDCD5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BF662-3265-9B99-5BCD-678180DD3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D6B7B-ECE7-DEA4-12DB-43FEB47A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1DE1-A8DD-4A16-A609-7618ED725489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19BC5-4101-15AB-BE13-519B520F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356AA-C224-CFB4-972F-C0DE7B41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5301-45D3-4A9C-907A-A1D5353E7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33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9F59-082F-81D1-BC93-1F9BC071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1015A-E2B1-4975-E15A-28B535D3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1DE1-A8DD-4A16-A609-7618ED725489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3772E-3A51-80C8-1832-9A080030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ABB78-3A89-3F13-290B-F2AF4EF1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5301-45D3-4A9C-907A-A1D5353E7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34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20405-BA89-D31D-21E1-00C62C2C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1DE1-A8DD-4A16-A609-7618ED725489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CDFE2-4E3B-3CDD-6F17-EB96415A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23340-0415-D3D8-80A8-9AA56296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5301-45D3-4A9C-907A-A1D5353E7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92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477C-CEBA-8C9C-5A34-B40C31DE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187CB-11F1-2372-07FD-7A45B661C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7B6BC-20D3-4167-E7EB-D8FCFA3D5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BE386-D7F7-F167-13AD-263032E0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1DE1-A8DD-4A16-A609-7618ED725489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4BE74-EF49-48CD-61C6-A176147A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8C2A9-F96E-FC90-0053-B0A110CC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5301-45D3-4A9C-907A-A1D5353E7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28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4412-7855-A918-E8E8-B71873719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B22B3-A852-D9EF-6702-67F0AF4C9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BB3C2-BD68-8133-85FA-8C90DD291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86CE5-23C9-E024-B883-C0837DD9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1DE1-A8DD-4A16-A609-7618ED725489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B6A30-2527-D3A0-8798-0CD5AB2A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801BB-7335-1494-0D42-640FA4FD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5301-45D3-4A9C-907A-A1D5353E7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17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F640B-0BB2-F8B9-2C68-376889EF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ED003-FE4D-8B70-D68A-630EDB5A4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441-C4A4-6693-9895-A4F923961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911DE1-A8DD-4A16-A609-7618ED725489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DC430-94D5-4629-5712-16EC19365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C6F4-29A9-4EA7-9F83-A72FCDC5E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0E5301-45D3-4A9C-907A-A1D5353E7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96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uggingface.co/datasets/codesignal/lending-club-loan-accepted/blob/main/accepted_2007_to_2018Q4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erson kayaking river at sunset">
            <a:extLst>
              <a:ext uri="{FF2B5EF4-FFF2-40B4-BE49-F238E27FC236}">
                <a16:creationId xmlns:a16="http://schemas.microsoft.com/office/drawing/2014/main" id="{2450192A-9566-676B-B7B2-3905296A59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77"/>
          <a:stretch/>
        </p:blipFill>
        <p:spPr>
          <a:xfrm>
            <a:off x="0" y="-3234"/>
            <a:ext cx="12192000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B2B71D-8221-C98E-39A6-F6731007370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F5041B-1407-1688-662F-A169673D0C9F}"/>
              </a:ext>
            </a:extLst>
          </p:cNvPr>
          <p:cNvSpPr txBox="1"/>
          <p:nvPr/>
        </p:nvSpPr>
        <p:spPr>
          <a:xfrm>
            <a:off x="299880" y="196684"/>
            <a:ext cx="9340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Georgia Pro" panose="020F0502020204030204" pitchFamily="18" charset="0"/>
              </a:rPr>
              <a:t>Predictive </a:t>
            </a:r>
            <a:r>
              <a:rPr lang="en-US" sz="2800" dirty="0">
                <a:latin typeface="Georgia Pro" panose="020F0502020204030204" pitchFamily="18" charset="0"/>
              </a:rPr>
              <a:t>model to classify profitable borrowers</a:t>
            </a:r>
            <a:endParaRPr lang="en-IN" sz="2800" dirty="0">
              <a:latin typeface="Georgia Pro" panose="020F0502020204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F098F-EA27-697D-45CD-5336F4B75C73}"/>
              </a:ext>
            </a:extLst>
          </p:cNvPr>
          <p:cNvSpPr txBox="1"/>
          <p:nvPr/>
        </p:nvSpPr>
        <p:spPr>
          <a:xfrm>
            <a:off x="299879" y="1379753"/>
            <a:ext cx="649484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eorgia Pro" panose="02040502050405020303" pitchFamily="18" charset="0"/>
              </a:rPr>
              <a:t>Prepared By: Souvik Ganguly</a:t>
            </a:r>
          </a:p>
          <a:p>
            <a:endParaRPr lang="en-IN" dirty="0">
              <a:latin typeface="Georgia Pro" panose="02040502050405020303" pitchFamily="18" charset="0"/>
            </a:endParaRPr>
          </a:p>
          <a:p>
            <a:r>
              <a:rPr lang="en-IN" sz="1100" dirty="0">
                <a:latin typeface="Georgia Pro" panose="02040502050405020303" pitchFamily="18" charset="0"/>
              </a:rPr>
              <a:t>Date: 15</a:t>
            </a:r>
            <a:r>
              <a:rPr lang="en-IN" sz="1100" baseline="30000" dirty="0">
                <a:latin typeface="Georgia Pro" panose="02040502050405020303" pitchFamily="18" charset="0"/>
              </a:rPr>
              <a:t>th</a:t>
            </a:r>
            <a:r>
              <a:rPr lang="en-IN" sz="1100" dirty="0">
                <a:latin typeface="Georgia Pro" panose="02040502050405020303" pitchFamily="18" charset="0"/>
              </a:rPr>
              <a:t> May 2024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E389CC4-1715-B4D3-CDD2-15DBF0FE4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82D3D3-818E-E488-D9D4-6D713C92B3EA}"/>
              </a:ext>
            </a:extLst>
          </p:cNvPr>
          <p:cNvSpPr txBox="1"/>
          <p:nvPr/>
        </p:nvSpPr>
        <p:spPr>
          <a:xfrm>
            <a:off x="299879" y="719904"/>
            <a:ext cx="1080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Georgia Pro" panose="02040502050405020303" pitchFamily="18" charset="0"/>
              </a:rPr>
              <a:t>Identify customers who will either fully pay their loans or their loans needs to be charged off</a:t>
            </a:r>
          </a:p>
        </p:txBody>
      </p:sp>
    </p:spTree>
    <p:extLst>
      <p:ext uri="{BB962C8B-B14F-4D97-AF65-F5344CB8AC3E}">
        <p14:creationId xmlns:p14="http://schemas.microsoft.com/office/powerpoint/2010/main" val="3381383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BE1134-6391-5872-C7A6-1F89C09DFBAA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38CD74-826F-FC43-0B20-B8236D22E67F}"/>
              </a:ext>
            </a:extLst>
          </p:cNvPr>
          <p:cNvSpPr txBox="1"/>
          <p:nvPr/>
        </p:nvSpPr>
        <p:spPr>
          <a:xfrm>
            <a:off x="299880" y="196684"/>
            <a:ext cx="10843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 Pro" panose="020F0502020204030204" pitchFamily="18" charset="0"/>
              </a:rPr>
              <a:t>Financial Statement and it’s components used for various use-cases</a:t>
            </a:r>
            <a:endParaRPr lang="en-IN" sz="2800" dirty="0">
              <a:latin typeface="Georgia Pro" panose="020F0502020204030204" pitchFamily="18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CBB577B-BA4F-7F09-F541-0FA2EABD6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DF3A687-8DC9-AB92-116F-6CD8156D2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3945491"/>
              </p:ext>
            </p:extLst>
          </p:nvPr>
        </p:nvGraphicFramePr>
        <p:xfrm>
          <a:off x="422787" y="795363"/>
          <a:ext cx="11346426" cy="3152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8645047-48A6-72CB-C803-A65655AAD535}"/>
              </a:ext>
            </a:extLst>
          </p:cNvPr>
          <p:cNvSpPr txBox="1"/>
          <p:nvPr/>
        </p:nvSpPr>
        <p:spPr>
          <a:xfrm>
            <a:off x="422787" y="3952597"/>
            <a:ext cx="24610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Revenue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Expenses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Cost of goods sold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Gross Profit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Operating income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Income before tax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Net Income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Depreciation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Earnings before interest, tax, depreciation and amortization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Profit after tax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08ADF-8A07-D98D-6794-8B485A766519}"/>
              </a:ext>
            </a:extLst>
          </p:cNvPr>
          <p:cNvSpPr txBox="1"/>
          <p:nvPr/>
        </p:nvSpPr>
        <p:spPr>
          <a:xfrm>
            <a:off x="3341746" y="3947490"/>
            <a:ext cx="23774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Assets: Non-current Assets, Current assets</a:t>
            </a:r>
          </a:p>
          <a:p>
            <a:pPr marL="228600" indent="-228600">
              <a:buAutoNum type="arabicPeriod"/>
            </a:pPr>
            <a:endParaRPr lang="en-US" sz="1200" dirty="0">
              <a:latin typeface="Georgia Pro" panose="02040502050405020303" pitchFamily="18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Liabilities: Non-current Liabilities, Current Liabilities</a:t>
            </a:r>
          </a:p>
          <a:p>
            <a:pPr marL="228600" indent="-228600">
              <a:buAutoNum type="arabicPeriod"/>
            </a:pPr>
            <a:endParaRPr lang="en-US" sz="1200" dirty="0">
              <a:latin typeface="Georgia Pro" panose="02040502050405020303" pitchFamily="18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Shareholder’s equity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2D9A26-E05D-2945-3485-3C144DB11EC2}"/>
              </a:ext>
            </a:extLst>
          </p:cNvPr>
          <p:cNvSpPr txBox="1"/>
          <p:nvPr/>
        </p:nvSpPr>
        <p:spPr>
          <a:xfrm>
            <a:off x="6366758" y="3922452"/>
            <a:ext cx="23774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Cashflow from operating activities</a:t>
            </a:r>
          </a:p>
          <a:p>
            <a:pPr marL="228600" indent="-228600">
              <a:buAutoNum type="arabicPeriod"/>
            </a:pPr>
            <a:endParaRPr lang="en-US" sz="1200" dirty="0">
              <a:latin typeface="Georgia Pro" panose="02040502050405020303" pitchFamily="18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Cashflow from investing activities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Georgia Pro" panose="02040502050405020303" pitchFamily="18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Cashflow from financing activities</a:t>
            </a:r>
          </a:p>
          <a:p>
            <a:pPr marL="228600" indent="-228600">
              <a:buAutoNum type="arabicPeriod"/>
            </a:pPr>
            <a:endParaRPr lang="en-US" sz="1200" dirty="0">
              <a:latin typeface="Georgia Pro" panose="02040502050405020303" pitchFamily="18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Changes in working capital</a:t>
            </a:r>
          </a:p>
          <a:p>
            <a:pPr marL="228600" indent="-228600">
              <a:buAutoNum type="arabicPeriod"/>
            </a:pPr>
            <a:endParaRPr lang="en-US" sz="1200" dirty="0">
              <a:latin typeface="Georgia Pro" panose="02040502050405020303" pitchFamily="18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Cash and cash equivalents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3E25B3-77F9-5C5F-F0FD-71AA59459908}"/>
              </a:ext>
            </a:extLst>
          </p:cNvPr>
          <p:cNvSpPr txBox="1"/>
          <p:nvPr/>
        </p:nvSpPr>
        <p:spPr>
          <a:xfrm>
            <a:off x="9285717" y="3947490"/>
            <a:ext cx="23774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Preferred Stock</a:t>
            </a:r>
          </a:p>
          <a:p>
            <a:pPr marL="228600" indent="-228600">
              <a:buAutoNum type="arabicPeriod"/>
            </a:pPr>
            <a:endParaRPr lang="en-US" sz="1200" dirty="0">
              <a:latin typeface="Georgia Pro" panose="02040502050405020303" pitchFamily="18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Common Stock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Georgia Pro" panose="02040502050405020303" pitchFamily="18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Retained earnings</a:t>
            </a:r>
          </a:p>
          <a:p>
            <a:pPr marL="228600" indent="-228600">
              <a:buAutoNum type="arabicPeriod"/>
            </a:pPr>
            <a:endParaRPr lang="en-US" sz="1200" dirty="0">
              <a:latin typeface="Georgia Pro" panose="02040502050405020303" pitchFamily="18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Other comprehensive income</a:t>
            </a:r>
          </a:p>
          <a:p>
            <a:pPr marL="228600" indent="-228600">
              <a:buAutoNum type="arabicPeriod"/>
            </a:pPr>
            <a:endParaRPr lang="en-US" sz="1200" dirty="0">
              <a:latin typeface="Georgia Pro" panose="02040502050405020303" pitchFamily="18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Treasury Stock</a:t>
            </a:r>
          </a:p>
        </p:txBody>
      </p:sp>
    </p:spTree>
    <p:extLst>
      <p:ext uri="{BB962C8B-B14F-4D97-AF65-F5344CB8AC3E}">
        <p14:creationId xmlns:p14="http://schemas.microsoft.com/office/powerpoint/2010/main" val="32103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BE1134-6391-5872-C7A6-1F89C09DFBAA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38CD74-826F-FC43-0B20-B8236D22E67F}"/>
              </a:ext>
            </a:extLst>
          </p:cNvPr>
          <p:cNvSpPr txBox="1"/>
          <p:nvPr/>
        </p:nvSpPr>
        <p:spPr>
          <a:xfrm>
            <a:off x="299880" y="196684"/>
            <a:ext cx="10843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 Pro" panose="020F0502020204030204" pitchFamily="18" charset="0"/>
              </a:rPr>
              <a:t>Common Financial ratios</a:t>
            </a:r>
            <a:endParaRPr lang="en-IN" sz="2800" dirty="0">
              <a:latin typeface="Georgia Pro" panose="020F0502020204030204" pitchFamily="18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CBB577B-BA4F-7F09-F541-0FA2EABD6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4F30EB-C8CC-6254-EFE5-0F495599B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133328"/>
              </p:ext>
            </p:extLst>
          </p:nvPr>
        </p:nvGraphicFramePr>
        <p:xfrm>
          <a:off x="2032000" y="1179835"/>
          <a:ext cx="8127999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04171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195345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1330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Georgia Pro" panose="02040502050405020303" pitchFamily="18" charset="0"/>
                        </a:rPr>
                        <a:t>Liquidity Ratios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Georgia Pro" panose="02040502050405020303" pitchFamily="18" charset="0"/>
                        </a:rPr>
                        <a:t>Solvency Ratios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Georgia Pro" panose="02040502050405020303" pitchFamily="18" charset="0"/>
                        </a:rPr>
                        <a:t>Profitability Ratios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86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Working 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Debt to Asset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Earnings per share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17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Current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Cash debt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Price earning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58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Current cash debt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Times interest earned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Gross Profit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84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Inventory 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Free cash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Profit margin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57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Days in 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Georgia Pro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Return on assets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32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Accounts receivable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Georgia Pro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Asset turnover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9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Accounts receivable 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Georgia Pro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Payout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11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Average collection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Georgia Pro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Return on common stockholder’s equity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441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19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CC8D4824-A8A1-286F-0B52-98811C98A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6E7C57-FDA4-0EA0-DD37-9A3F3018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7" y="2486913"/>
            <a:ext cx="11346426" cy="2570855"/>
          </a:xfrm>
        </p:spPr>
        <p:txBody>
          <a:bodyPr anchor="ctr">
            <a:normAutofit/>
          </a:bodyPr>
          <a:lstStyle/>
          <a:p>
            <a:pPr marL="457200" lvl="1" indent="0" algn="ctr">
              <a:buNone/>
            </a:pPr>
            <a:r>
              <a:rPr lang="en-IN" sz="4400" dirty="0">
                <a:solidFill>
                  <a:schemeClr val="accent1"/>
                </a:solidFill>
                <a:latin typeface="Georgia Pro" panose="0204050205040502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2128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4FBE9D-3AEF-DE1B-64C1-120BA77CD7A8}"/>
              </a:ext>
            </a:extLst>
          </p:cNvPr>
          <p:cNvSpPr txBox="1"/>
          <p:nvPr/>
        </p:nvSpPr>
        <p:spPr>
          <a:xfrm>
            <a:off x="299880" y="196684"/>
            <a:ext cx="997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 Pro" panose="020F0502020204030204" pitchFamily="18" charset="0"/>
              </a:rPr>
              <a:t>Index</a:t>
            </a:r>
            <a:endParaRPr lang="en-IN" sz="2800" dirty="0">
              <a:latin typeface="Georgia Pro" panose="020F0502020204030204" pitchFamily="18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C8D4824-A8A1-286F-0B52-98811C98A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6E7C57-FDA4-0EA0-DD37-9A3F3018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79" y="924813"/>
            <a:ext cx="11469333" cy="524491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Georgia Pro" panose="02040502050405020303" pitchFamily="18" charset="0"/>
              </a:rPr>
              <a:t>Index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>
              <a:latin typeface="Georgia Pro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Georgia Pro" panose="02040502050405020303" pitchFamily="18" charset="0"/>
              </a:rPr>
              <a:t>Executive summary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>
              <a:latin typeface="Georgia Pro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Georgia Pro" panose="020F0502020204030204" pitchFamily="18" charset="0"/>
              </a:rPr>
              <a:t>Project roadmap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Georgia Pro" panose="020F0502020204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Georgia Pro" panose="020F0502020204030204" pitchFamily="18" charset="0"/>
              </a:rPr>
              <a:t>Data Quality Analysis and report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>
              <a:latin typeface="Georgia Pro" panose="020F0502020204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Georgia Pro" panose="020F0502020204030204" pitchFamily="18" charset="0"/>
              </a:rPr>
              <a:t>Handling columns with missing values. Imputation of missing values and outliers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>
              <a:latin typeface="Georgia Pro" panose="020F0502020204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Georgia Pro" panose="020F0502020204030204" pitchFamily="18" charset="0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85121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2FE1E6-CEDA-A5BF-3C13-18495B1E0909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D96448-DA52-D216-6E86-521FA47D5E51}"/>
              </a:ext>
            </a:extLst>
          </p:cNvPr>
          <p:cNvSpPr txBox="1"/>
          <p:nvPr/>
        </p:nvSpPr>
        <p:spPr>
          <a:xfrm>
            <a:off x="299880" y="196684"/>
            <a:ext cx="997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 Pro" panose="020F0502020204030204" pitchFamily="18" charset="0"/>
              </a:rPr>
              <a:t>Executive Summary</a:t>
            </a:r>
            <a:endParaRPr lang="en-IN" sz="2800" dirty="0">
              <a:latin typeface="Georgia Pro" panose="020F05020202040302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AFE66A-B51D-F8F5-C6E9-8429A5061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79" y="915287"/>
            <a:ext cx="11469334" cy="5942713"/>
          </a:xfrm>
        </p:spPr>
        <p:txBody>
          <a:bodyPr>
            <a:normAutofit lnSpcReduction="10000"/>
          </a:bodyPr>
          <a:lstStyle/>
          <a:p>
            <a:r>
              <a:rPr lang="en-IN" sz="1600" b="1" u="sng" dirty="0">
                <a:latin typeface="Georgia Pro" panose="02040502050405020303" pitchFamily="18" charset="0"/>
              </a:rPr>
              <a:t>Objective:</a:t>
            </a:r>
            <a:r>
              <a:rPr lang="en-IN" sz="1600" dirty="0">
                <a:latin typeface="Georgia Pro" panose="02040502050405020303" pitchFamily="18" charset="0"/>
              </a:rPr>
              <a:t> Build a robust model that will predict whether the borrower will be profitable for the bank. We have a dataset that consists of: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Borrower’s identification data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Borrower’s loan data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Borrower’s demographic data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Borrower’s verification data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Data/ time data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Borrower’s transaction data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Borrower’s hardship data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Borrower’s debt settlement data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Borrower’s application data</a:t>
            </a:r>
          </a:p>
          <a:p>
            <a:pPr lvl="1"/>
            <a:endParaRPr lang="en-IN" sz="1600" dirty="0">
              <a:latin typeface="Georgia Pro" panose="02040502050405020303" pitchFamily="18" charset="0"/>
            </a:endParaRPr>
          </a:p>
          <a:p>
            <a:r>
              <a:rPr lang="en-IN" sz="1600" b="1" u="sng" dirty="0">
                <a:latin typeface="Georgia Pro" panose="02040502050405020303" pitchFamily="18" charset="0"/>
              </a:rPr>
              <a:t>Key Steps to achieve the objective: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Data Quality Analysis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Handling Missing values and Outliers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Feature engineering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Customer Segmentation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Model development for classification</a:t>
            </a:r>
          </a:p>
          <a:p>
            <a:pPr lvl="1"/>
            <a:endParaRPr lang="en-IN" sz="1600" dirty="0">
              <a:latin typeface="Georgia Pro" panose="02040502050405020303" pitchFamily="18" charset="0"/>
            </a:endParaRPr>
          </a:p>
          <a:p>
            <a:r>
              <a:rPr lang="en-IN" sz="1600" b="1" u="sng" dirty="0">
                <a:latin typeface="Georgia Pro" panose="02040502050405020303" pitchFamily="18" charset="0"/>
              </a:rPr>
              <a:t>Expected Outcome: </a:t>
            </a:r>
            <a:r>
              <a:rPr lang="en-IN" sz="1600" dirty="0">
                <a:latin typeface="Georgia Pro" panose="02040502050405020303" pitchFamily="18" charset="0"/>
              </a:rPr>
              <a:t>Improved accuracy in predicting loan defaults thus enabling better decision making for loan approvals</a:t>
            </a:r>
          </a:p>
          <a:p>
            <a:pPr lvl="1"/>
            <a:endParaRPr lang="en-IN" sz="1200" dirty="0">
              <a:latin typeface="Georgia Pro" panose="02040502050405020303" pitchFamily="18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002DCE5-6490-D212-7730-BB8DEEE8B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3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F89C33-AC08-A679-B62D-D7E9CD2368AA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5AF87D-E332-C571-F80E-7B5870FDA430}"/>
              </a:ext>
            </a:extLst>
          </p:cNvPr>
          <p:cNvSpPr txBox="1"/>
          <p:nvPr/>
        </p:nvSpPr>
        <p:spPr>
          <a:xfrm>
            <a:off x="299880" y="196684"/>
            <a:ext cx="9340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 Pro" panose="020F0502020204030204" pitchFamily="18" charset="0"/>
              </a:rPr>
              <a:t>Project Roadmap</a:t>
            </a:r>
            <a:endParaRPr lang="en-IN" sz="2800" dirty="0">
              <a:latin typeface="Georgia Pro" panose="020F0502020204030204" pitchFamily="18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0F40205-A147-0EF1-3261-646E88DFB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CEE0C3-C78D-1567-23C0-8014CCCAE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17015"/>
              </p:ext>
            </p:extLst>
          </p:nvPr>
        </p:nvGraphicFramePr>
        <p:xfrm>
          <a:off x="0" y="1133608"/>
          <a:ext cx="12192000" cy="5924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3723">
                  <a:extLst>
                    <a:ext uri="{9D8B030D-6E8A-4147-A177-3AD203B41FA5}">
                      <a16:colId xmlns:a16="http://schemas.microsoft.com/office/drawing/2014/main" val="3185960892"/>
                    </a:ext>
                  </a:extLst>
                </a:gridCol>
                <a:gridCol w="11418277">
                  <a:extLst>
                    <a:ext uri="{9D8B030D-6E8A-4147-A177-3AD203B41FA5}">
                      <a16:colId xmlns:a16="http://schemas.microsoft.com/office/drawing/2014/main" val="1862433745"/>
                    </a:ext>
                  </a:extLst>
                </a:gridCol>
              </a:tblGrid>
              <a:tr h="1177513">
                <a:tc>
                  <a:txBody>
                    <a:bodyPr/>
                    <a:lstStyle/>
                    <a:p>
                      <a:pPr algn="r"/>
                      <a:r>
                        <a:rPr lang="en-IN" sz="1000" dirty="0"/>
                        <a:t>Model </a:t>
                      </a:r>
                    </a:p>
                    <a:p>
                      <a:pPr algn="r"/>
                      <a:r>
                        <a:rPr lang="en-IN" sz="1000" dirty="0"/>
                        <a:t>Owner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681219"/>
                  </a:ext>
                </a:extLst>
              </a:tr>
              <a:tr h="1079316">
                <a:tc>
                  <a:txBody>
                    <a:bodyPr/>
                    <a:lstStyle/>
                    <a:p>
                      <a:pPr algn="r"/>
                      <a:r>
                        <a:rPr lang="en-IN" sz="1000" dirty="0"/>
                        <a:t>Model </a:t>
                      </a:r>
                    </a:p>
                    <a:p>
                      <a:pPr algn="r"/>
                      <a:r>
                        <a:rPr lang="en-IN" sz="1000" dirty="0"/>
                        <a:t>Sponsor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089249"/>
                  </a:ext>
                </a:extLst>
              </a:tr>
              <a:tr h="1662401">
                <a:tc>
                  <a:txBody>
                    <a:bodyPr/>
                    <a:lstStyle/>
                    <a:p>
                      <a:pPr algn="r"/>
                      <a:r>
                        <a:rPr lang="en-IN" sz="1000" dirty="0"/>
                        <a:t>Model Developer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775867"/>
                  </a:ext>
                </a:extLst>
              </a:tr>
              <a:tr h="1095270">
                <a:tc>
                  <a:txBody>
                    <a:bodyPr/>
                    <a:lstStyle/>
                    <a:p>
                      <a:pPr algn="r"/>
                      <a:r>
                        <a:rPr lang="en-IN" sz="1000" dirty="0"/>
                        <a:t>Model </a:t>
                      </a:r>
                    </a:p>
                    <a:p>
                      <a:pPr algn="r"/>
                      <a:r>
                        <a:rPr lang="en-IN" sz="1000" dirty="0"/>
                        <a:t>Tester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06887"/>
                  </a:ext>
                </a:extLst>
              </a:tr>
              <a:tr h="909574">
                <a:tc>
                  <a:txBody>
                    <a:bodyPr/>
                    <a:lstStyle/>
                    <a:p>
                      <a:pPr algn="r"/>
                      <a:r>
                        <a:rPr lang="en-IN" sz="1000" dirty="0"/>
                        <a:t>Model</a:t>
                      </a:r>
                    </a:p>
                    <a:p>
                      <a:pPr algn="r"/>
                      <a:r>
                        <a:rPr lang="en-IN" sz="1000" dirty="0"/>
                        <a:t>Governance</a:t>
                      </a:r>
                    </a:p>
                    <a:p>
                      <a:pPr algn="r"/>
                      <a:endParaRPr lang="en-IN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0768385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AD16EF1-B6AD-E6A9-054D-65820BCCDE91}"/>
              </a:ext>
            </a:extLst>
          </p:cNvPr>
          <p:cNvSpPr/>
          <p:nvPr/>
        </p:nvSpPr>
        <p:spPr>
          <a:xfrm>
            <a:off x="1235930" y="1262015"/>
            <a:ext cx="1630017" cy="5267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Envisions an objective and discusses with major stakeholders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9A29DA48-4D97-4BB5-DD67-B4756BB63906}"/>
              </a:ext>
            </a:extLst>
          </p:cNvPr>
          <p:cNvCxnSpPr>
            <a:cxnSpLocks/>
            <a:stCxn id="180" idx="2"/>
            <a:endCxn id="190" idx="0"/>
          </p:cNvCxnSpPr>
          <p:nvPr/>
        </p:nvCxnSpPr>
        <p:spPr>
          <a:xfrm rot="5400000">
            <a:off x="8430556" y="3281941"/>
            <a:ext cx="540172" cy="32429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90406020-2BC6-CE15-126E-E67B76C91539}"/>
              </a:ext>
            </a:extLst>
          </p:cNvPr>
          <p:cNvSpPr/>
          <p:nvPr/>
        </p:nvSpPr>
        <p:spPr>
          <a:xfrm>
            <a:off x="3330793" y="1056441"/>
            <a:ext cx="1215850" cy="93277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Management decision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7A34F89D-7047-BFA3-9D7E-F9932EAA36AF}"/>
              </a:ext>
            </a:extLst>
          </p:cNvPr>
          <p:cNvSpPr/>
          <p:nvPr/>
        </p:nvSpPr>
        <p:spPr>
          <a:xfrm>
            <a:off x="6478130" y="3511713"/>
            <a:ext cx="1584119" cy="1368102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Generate a report of all the columns. Suggest whether the column needs to dropped if missing values &gt; 40%, how to handle missing values for rest of the columns, handle outliers, distribution transformation required etc</a:t>
            </a: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4FC56EB7-7DA5-B62D-AA5F-C461ECADD2AE}"/>
              </a:ext>
            </a:extLst>
          </p:cNvPr>
          <p:cNvSpPr/>
          <p:nvPr/>
        </p:nvSpPr>
        <p:spPr>
          <a:xfrm>
            <a:off x="3641661" y="3608719"/>
            <a:ext cx="1019343" cy="1055938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Get the source data and Create frozen copy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747E48F-4C34-4356-A3BB-B9C3632B450E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H="1" flipV="1">
            <a:off x="2892042" y="215338"/>
            <a:ext cx="205574" cy="1887779"/>
          </a:xfrm>
          <a:prstGeom prst="bentConnector3">
            <a:avLst>
              <a:gd name="adj1" fmla="val -1112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085ADE5-39D7-4DF3-9EF1-292AE952C78B}"/>
              </a:ext>
            </a:extLst>
          </p:cNvPr>
          <p:cNvSpPr/>
          <p:nvPr/>
        </p:nvSpPr>
        <p:spPr>
          <a:xfrm>
            <a:off x="2759737" y="700909"/>
            <a:ext cx="487502" cy="189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8ABFEB-83C9-B0FF-F36C-5B6FB4981574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 flipV="1">
            <a:off x="2865947" y="1522826"/>
            <a:ext cx="464846" cy="2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97D4B73-1015-CD7E-1AF4-1B17802739EF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 flipH="1">
            <a:off x="3145740" y="1196233"/>
            <a:ext cx="202998" cy="1382959"/>
          </a:xfrm>
          <a:prstGeom prst="bentConnector4">
            <a:avLst>
              <a:gd name="adj1" fmla="val -112612"/>
              <a:gd name="adj2" fmla="val 10031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7CE202-00E3-869E-1D51-079CD6D711EB}"/>
              </a:ext>
            </a:extLst>
          </p:cNvPr>
          <p:cNvCxnSpPr>
            <a:cxnSpLocks/>
          </p:cNvCxnSpPr>
          <p:nvPr/>
        </p:nvCxnSpPr>
        <p:spPr>
          <a:xfrm>
            <a:off x="2050939" y="1786213"/>
            <a:ext cx="0" cy="822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C5D5E27-6DCB-28C6-97D2-20D92A14FAC3}"/>
              </a:ext>
            </a:extLst>
          </p:cNvPr>
          <p:cNvSpPr/>
          <p:nvPr/>
        </p:nvSpPr>
        <p:spPr>
          <a:xfrm>
            <a:off x="1193660" y="2608887"/>
            <a:ext cx="1714556" cy="633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Discussion on the budget and feasibility of the project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1BB2D042-ED8C-8EDF-7D49-BD07A46A190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05514" y="2075611"/>
            <a:ext cx="822673" cy="2438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7127955-6CDA-5A01-2ED2-A1A4269B6DA0}"/>
              </a:ext>
            </a:extLst>
          </p:cNvPr>
          <p:cNvSpPr/>
          <p:nvPr/>
        </p:nvSpPr>
        <p:spPr>
          <a:xfrm>
            <a:off x="1125460" y="2267779"/>
            <a:ext cx="487502" cy="189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F29A0D7-12ED-F0F5-E3CA-A51938D708EF}"/>
              </a:ext>
            </a:extLst>
          </p:cNvPr>
          <p:cNvSpPr/>
          <p:nvPr/>
        </p:nvSpPr>
        <p:spPr>
          <a:xfrm>
            <a:off x="830992" y="3820651"/>
            <a:ext cx="2439893" cy="6427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Discusses the objective of the model and discusses various ways to achieve the objective, timelines and break down the deliverables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6A8A637-BF5B-0F26-6762-02B8E8F9909A}"/>
              </a:ext>
            </a:extLst>
          </p:cNvPr>
          <p:cNvCxnSpPr>
            <a:cxnSpLocks/>
            <a:stCxn id="56" idx="2"/>
            <a:endCxn id="62" idx="0"/>
          </p:cNvCxnSpPr>
          <p:nvPr/>
        </p:nvCxnSpPr>
        <p:spPr>
          <a:xfrm>
            <a:off x="2050938" y="3241933"/>
            <a:ext cx="1" cy="578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F8B8ABE-7C24-593F-5F87-A6BE089DC4E8}"/>
              </a:ext>
            </a:extLst>
          </p:cNvPr>
          <p:cNvSpPr/>
          <p:nvPr/>
        </p:nvSpPr>
        <p:spPr>
          <a:xfrm>
            <a:off x="1801460" y="3360741"/>
            <a:ext cx="487502" cy="189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86C54A0C-8DD2-D9A2-EAC5-49D4947B01EF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H="1" flipV="1">
            <a:off x="1235930" y="1525402"/>
            <a:ext cx="804440" cy="2110718"/>
          </a:xfrm>
          <a:prstGeom prst="bentConnector4">
            <a:avLst>
              <a:gd name="adj1" fmla="val -28417"/>
              <a:gd name="adj2" fmla="val 1000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1E44347-B058-F9F3-C3B9-B5B61F2E9356}"/>
              </a:ext>
            </a:extLst>
          </p:cNvPr>
          <p:cNvCxnSpPr>
            <a:cxnSpLocks/>
            <a:stCxn id="62" idx="3"/>
            <a:endCxn id="26" idx="2"/>
          </p:cNvCxnSpPr>
          <p:nvPr/>
        </p:nvCxnSpPr>
        <p:spPr>
          <a:xfrm flipV="1">
            <a:off x="3270885" y="4136688"/>
            <a:ext cx="370776" cy="5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Flowchart: Document 94">
            <a:extLst>
              <a:ext uri="{FF2B5EF4-FFF2-40B4-BE49-F238E27FC236}">
                <a16:creationId xmlns:a16="http://schemas.microsoft.com/office/drawing/2014/main" id="{1CA8D548-AE4C-BB0E-288E-75DB6E44D32D}"/>
              </a:ext>
            </a:extLst>
          </p:cNvPr>
          <p:cNvSpPr/>
          <p:nvPr/>
        </p:nvSpPr>
        <p:spPr>
          <a:xfrm>
            <a:off x="5163192" y="3649686"/>
            <a:ext cx="827753" cy="952291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Data Quality Analysis and Generate Data Quality report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0B92E35-10F2-106E-8E71-4984C87FA2FD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4661004" y="4136688"/>
            <a:ext cx="5136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Flowchart: Decision 102">
            <a:extLst>
              <a:ext uri="{FF2B5EF4-FFF2-40B4-BE49-F238E27FC236}">
                <a16:creationId xmlns:a16="http://schemas.microsoft.com/office/drawing/2014/main" id="{C6028DC2-BB79-163A-A141-99640F8BEA7B}"/>
              </a:ext>
            </a:extLst>
          </p:cNvPr>
          <p:cNvSpPr/>
          <p:nvPr/>
        </p:nvSpPr>
        <p:spPr>
          <a:xfrm>
            <a:off x="4980648" y="1841464"/>
            <a:ext cx="1215850" cy="93277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Get Approvals from MO and MS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2D3D939-EC8C-1225-0C04-1F97DDE9F68A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588573" y="2774234"/>
            <a:ext cx="1" cy="886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2CA707C4-E40E-7EC7-DE9D-176EC84363EC}"/>
              </a:ext>
            </a:extLst>
          </p:cNvPr>
          <p:cNvCxnSpPr>
            <a:cxnSpLocks/>
            <a:stCxn id="103" idx="1"/>
            <a:endCxn id="26" idx="1"/>
          </p:cNvCxnSpPr>
          <p:nvPr/>
        </p:nvCxnSpPr>
        <p:spPr>
          <a:xfrm rot="10800000" flipV="1">
            <a:off x="4151334" y="2307849"/>
            <a:ext cx="829315" cy="13008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3F357AC-75C4-5915-E776-181BA953E693}"/>
              </a:ext>
            </a:extLst>
          </p:cNvPr>
          <p:cNvSpPr/>
          <p:nvPr/>
        </p:nvSpPr>
        <p:spPr>
          <a:xfrm>
            <a:off x="3691834" y="2747135"/>
            <a:ext cx="1019342" cy="333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Resource the data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F5D4C1A6-E037-20AE-E7FE-988F3D5F7C4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43973" y="2460373"/>
            <a:ext cx="1189595" cy="8845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6EC2307-5CB0-B896-9500-3300A50DF496}"/>
              </a:ext>
            </a:extLst>
          </p:cNvPr>
          <p:cNvCxnSpPr>
            <a:cxnSpLocks/>
          </p:cNvCxnSpPr>
          <p:nvPr/>
        </p:nvCxnSpPr>
        <p:spPr>
          <a:xfrm>
            <a:off x="6002450" y="4136688"/>
            <a:ext cx="4756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Flowchart: Decision 139">
            <a:extLst>
              <a:ext uri="{FF2B5EF4-FFF2-40B4-BE49-F238E27FC236}">
                <a16:creationId xmlns:a16="http://schemas.microsoft.com/office/drawing/2014/main" id="{CCCC91FF-494C-A6A5-6BB0-988819F59D5B}"/>
              </a:ext>
            </a:extLst>
          </p:cNvPr>
          <p:cNvSpPr/>
          <p:nvPr/>
        </p:nvSpPr>
        <p:spPr>
          <a:xfrm>
            <a:off x="7270189" y="1848598"/>
            <a:ext cx="1215851" cy="93277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Get Approvals from MO and MS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AA114F2-2578-4EFC-DEE5-09616EB4F97B}"/>
              </a:ext>
            </a:extLst>
          </p:cNvPr>
          <p:cNvCxnSpPr>
            <a:cxnSpLocks/>
          </p:cNvCxnSpPr>
          <p:nvPr/>
        </p:nvCxnSpPr>
        <p:spPr>
          <a:xfrm flipV="1">
            <a:off x="7846352" y="2774233"/>
            <a:ext cx="0" cy="757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8A7F7E2-8E7C-8D1C-3B0E-5EC4500D791E}"/>
              </a:ext>
            </a:extLst>
          </p:cNvPr>
          <p:cNvSpPr/>
          <p:nvPr/>
        </p:nvSpPr>
        <p:spPr>
          <a:xfrm>
            <a:off x="6345487" y="2747135"/>
            <a:ext cx="611310" cy="333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Approved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42E9109-D907-B780-743A-AB9DC38EB982}"/>
              </a:ext>
            </a:extLst>
          </p:cNvPr>
          <p:cNvCxnSpPr>
            <a:cxnSpLocks/>
            <a:stCxn id="140" idx="1"/>
            <a:endCxn id="25" idx="0"/>
          </p:cNvCxnSpPr>
          <p:nvPr/>
        </p:nvCxnSpPr>
        <p:spPr>
          <a:xfrm>
            <a:off x="7270189" y="2314983"/>
            <a:ext cx="1" cy="1196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9F3F875-B228-22EA-58A8-E8CCAAFF16B0}"/>
              </a:ext>
            </a:extLst>
          </p:cNvPr>
          <p:cNvCxnSpPr>
            <a:cxnSpLocks/>
            <a:stCxn id="140" idx="3"/>
          </p:cNvCxnSpPr>
          <p:nvPr/>
        </p:nvCxnSpPr>
        <p:spPr>
          <a:xfrm>
            <a:off x="8486040" y="2314983"/>
            <a:ext cx="0" cy="1530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74F13ACC-2B4B-6142-8A6A-F5A7392682F2}"/>
              </a:ext>
            </a:extLst>
          </p:cNvPr>
          <p:cNvSpPr/>
          <p:nvPr/>
        </p:nvSpPr>
        <p:spPr>
          <a:xfrm>
            <a:off x="8208867" y="3845903"/>
            <a:ext cx="1215847" cy="6175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167" name="Flowchart: Decision 166">
            <a:extLst>
              <a:ext uri="{FF2B5EF4-FFF2-40B4-BE49-F238E27FC236}">
                <a16:creationId xmlns:a16="http://schemas.microsoft.com/office/drawing/2014/main" id="{6FDDA488-D058-58BE-259F-A9B212FAABFF}"/>
              </a:ext>
            </a:extLst>
          </p:cNvPr>
          <p:cNvSpPr/>
          <p:nvPr/>
        </p:nvSpPr>
        <p:spPr>
          <a:xfrm>
            <a:off x="8631887" y="1829750"/>
            <a:ext cx="1215851" cy="93277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Get Approvals from MO and MS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E014C1EC-920E-4861-46A4-134E25BDC24B}"/>
              </a:ext>
            </a:extLst>
          </p:cNvPr>
          <p:cNvCxnSpPr>
            <a:cxnSpLocks/>
            <a:stCxn id="162" idx="0"/>
            <a:endCxn id="167" idx="1"/>
          </p:cNvCxnSpPr>
          <p:nvPr/>
        </p:nvCxnSpPr>
        <p:spPr>
          <a:xfrm rot="16200000" flipV="1">
            <a:off x="7949455" y="2978567"/>
            <a:ext cx="1549768" cy="184904"/>
          </a:xfrm>
          <a:prstGeom prst="bentConnector4">
            <a:avLst>
              <a:gd name="adj1" fmla="val 34953"/>
              <a:gd name="adj2" fmla="val 937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BDED586-D58A-F42C-3E38-C6DED98A615C}"/>
              </a:ext>
            </a:extLst>
          </p:cNvPr>
          <p:cNvSpPr/>
          <p:nvPr/>
        </p:nvSpPr>
        <p:spPr>
          <a:xfrm>
            <a:off x="8205480" y="2888658"/>
            <a:ext cx="611310" cy="333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Approved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07A92A3-2432-A0C3-3752-7F84E34BACC8}"/>
              </a:ext>
            </a:extLst>
          </p:cNvPr>
          <p:cNvSpPr/>
          <p:nvPr/>
        </p:nvSpPr>
        <p:spPr>
          <a:xfrm>
            <a:off x="7100782" y="2668205"/>
            <a:ext cx="611310" cy="333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Not Approved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8BEB582-2836-BE1C-CCD4-BF91C1C588A8}"/>
              </a:ext>
            </a:extLst>
          </p:cNvPr>
          <p:cNvCxnSpPr>
            <a:cxnSpLocks/>
            <a:stCxn id="167" idx="2"/>
          </p:cNvCxnSpPr>
          <p:nvPr/>
        </p:nvCxnSpPr>
        <p:spPr>
          <a:xfrm flipH="1">
            <a:off x="9239812" y="2762520"/>
            <a:ext cx="1" cy="1083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C0FE94E-2084-4823-333A-8F0008C8E9B6}"/>
              </a:ext>
            </a:extLst>
          </p:cNvPr>
          <p:cNvSpPr/>
          <p:nvPr/>
        </p:nvSpPr>
        <p:spPr>
          <a:xfrm>
            <a:off x="8927942" y="2888658"/>
            <a:ext cx="611310" cy="333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Not Approved</a:t>
            </a: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4F5BDAA3-2EA3-D647-04BC-97E49A656B1C}"/>
              </a:ext>
            </a:extLst>
          </p:cNvPr>
          <p:cNvSpPr/>
          <p:nvPr/>
        </p:nvSpPr>
        <p:spPr>
          <a:xfrm>
            <a:off x="9570560" y="3640059"/>
            <a:ext cx="1503087" cy="9932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Develop customer segmentation. Get approved from MO, MS. Develop multiple models, present best 5 models to MO, MS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D0CC2A4-7BB3-B573-92F3-59B3608A12AD}"/>
              </a:ext>
            </a:extLst>
          </p:cNvPr>
          <p:cNvCxnSpPr>
            <a:cxnSpLocks/>
            <a:stCxn id="167" idx="3"/>
          </p:cNvCxnSpPr>
          <p:nvPr/>
        </p:nvCxnSpPr>
        <p:spPr>
          <a:xfrm>
            <a:off x="9847738" y="2296135"/>
            <a:ext cx="0" cy="1339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Flowchart: Decision 183">
            <a:extLst>
              <a:ext uri="{FF2B5EF4-FFF2-40B4-BE49-F238E27FC236}">
                <a16:creationId xmlns:a16="http://schemas.microsoft.com/office/drawing/2014/main" id="{8A06104C-A60F-3B7B-35A6-2A8C788C1449}"/>
              </a:ext>
            </a:extLst>
          </p:cNvPr>
          <p:cNvSpPr/>
          <p:nvPr/>
        </p:nvSpPr>
        <p:spPr>
          <a:xfrm>
            <a:off x="9927766" y="1831053"/>
            <a:ext cx="1070574" cy="94318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Get Approvals for the best model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5A216FC-FECF-7A01-95FD-B9D44664528C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10463053" y="2774233"/>
            <a:ext cx="1" cy="886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BD34C699-815C-9FF1-5AFD-B833AF9281EB}"/>
              </a:ext>
            </a:extLst>
          </p:cNvPr>
          <p:cNvSpPr/>
          <p:nvPr/>
        </p:nvSpPr>
        <p:spPr>
          <a:xfrm>
            <a:off x="5461138" y="5173489"/>
            <a:ext cx="3236081" cy="8343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SIT and UAT of the below files to be done: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IN" sz="800" dirty="0">
                <a:solidFill>
                  <a:schemeClr val="tx1"/>
                </a:solidFill>
              </a:rPr>
              <a:t>.</a:t>
            </a:r>
            <a:r>
              <a:rPr lang="en-IN" sz="800" dirty="0" err="1">
                <a:solidFill>
                  <a:schemeClr val="tx1"/>
                </a:solidFill>
              </a:rPr>
              <a:t>py</a:t>
            </a:r>
            <a:r>
              <a:rPr lang="en-IN" sz="800" dirty="0">
                <a:solidFill>
                  <a:schemeClr val="tx1"/>
                </a:solidFill>
              </a:rPr>
              <a:t> files of data quality, data preprocessing, feature engineering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IN" sz="800" dirty="0">
                <a:solidFill>
                  <a:schemeClr val="tx1"/>
                </a:solidFill>
              </a:rPr>
              <a:t>Pickle file of clustering model and classification model</a:t>
            </a:r>
          </a:p>
        </p:txBody>
      </p:sp>
      <p:sp>
        <p:nvSpPr>
          <p:cNvPr id="226" name="Flowchart: Decision 225">
            <a:extLst>
              <a:ext uri="{FF2B5EF4-FFF2-40B4-BE49-F238E27FC236}">
                <a16:creationId xmlns:a16="http://schemas.microsoft.com/office/drawing/2014/main" id="{7FB0B8B0-AD05-9449-5C50-ADBFE0FFFF89}"/>
              </a:ext>
            </a:extLst>
          </p:cNvPr>
          <p:cNvSpPr/>
          <p:nvPr/>
        </p:nvSpPr>
        <p:spPr>
          <a:xfrm>
            <a:off x="11040691" y="1816710"/>
            <a:ext cx="1193577" cy="996545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50" dirty="0">
                <a:solidFill>
                  <a:schemeClr val="tx1"/>
                </a:solidFill>
              </a:rPr>
              <a:t>Approvals on all the governance documents</a:t>
            </a:r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25891C6C-B97D-7B13-8A4D-2BBF46CAC427}"/>
              </a:ext>
            </a:extLst>
          </p:cNvPr>
          <p:cNvSpPr/>
          <p:nvPr/>
        </p:nvSpPr>
        <p:spPr>
          <a:xfrm>
            <a:off x="5163192" y="6215677"/>
            <a:ext cx="3590976" cy="642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Document the end-to-end life cycle of the Model in collaboration with the model developer. Terms of reference, Model approval form, model testing document, model document , approvals of all the stakeholders in each step etc</a:t>
            </a:r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3F247E51-4568-299B-3892-73D10E3D0C17}"/>
              </a:ext>
            </a:extLst>
          </p:cNvPr>
          <p:cNvCxnSpPr>
            <a:cxnSpLocks/>
            <a:stCxn id="227" idx="3"/>
          </p:cNvCxnSpPr>
          <p:nvPr/>
        </p:nvCxnSpPr>
        <p:spPr>
          <a:xfrm flipV="1">
            <a:off x="8754168" y="2813255"/>
            <a:ext cx="2898659" cy="37235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7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DBBEFD-CF26-204B-0661-32631100DE09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59D246-EEAB-CF2B-71E5-BBF3C151505F}"/>
              </a:ext>
            </a:extLst>
          </p:cNvPr>
          <p:cNvSpPr txBox="1"/>
          <p:nvPr/>
        </p:nvSpPr>
        <p:spPr>
          <a:xfrm>
            <a:off x="299879" y="196684"/>
            <a:ext cx="109232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Georgia Pro" panose="020F0502020204030204" pitchFamily="18" charset="0"/>
              </a:rPr>
              <a:t>Data Quality Analysis and Data Quality report</a:t>
            </a:r>
            <a:endParaRPr lang="en-IN" sz="2300" dirty="0">
              <a:latin typeface="Georgia Pro" panose="020F05020202040302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B55101-9F75-42CE-CACA-7E75298B6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8" y="937061"/>
            <a:ext cx="11346425" cy="4616006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Georgia Pro" panose="02040502050405020303" pitchFamily="18" charset="0"/>
              </a:rPr>
              <a:t>Data sourced from an open-source platform: </a:t>
            </a:r>
            <a:r>
              <a:rPr lang="en-IN" sz="1600" dirty="0">
                <a:latin typeface="Georgia Pro" panose="02040502050405020303" pitchFamily="18" charset="0"/>
                <a:hlinkClick r:id="rId2"/>
              </a:rPr>
              <a:t>Hugging Face Datasets</a:t>
            </a:r>
            <a:endParaRPr lang="en-IN" sz="1600" dirty="0">
              <a:latin typeface="Georgia Pro" panose="02040502050405020303" pitchFamily="18" charset="0"/>
            </a:endParaRPr>
          </a:p>
          <a:p>
            <a:r>
              <a:rPr lang="en-IN" sz="1600" dirty="0">
                <a:latin typeface="Georgia Pro" panose="02040502050405020303" pitchFamily="18" charset="0"/>
              </a:rPr>
              <a:t>Data Quality script executed on </a:t>
            </a:r>
            <a:r>
              <a:rPr lang="en-IN" sz="1600">
                <a:latin typeface="Georgia Pro" panose="02040502050405020303" pitchFamily="18" charset="0"/>
              </a:rPr>
              <a:t>the sourced data</a:t>
            </a:r>
            <a:endParaRPr lang="en-IN" sz="1600" dirty="0">
              <a:latin typeface="Georgia Pro" panose="02040502050405020303" pitchFamily="18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A50204-A264-51AC-CD54-637279ED2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9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DBBEFD-CF26-204B-0661-32631100DE09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59D246-EEAB-CF2B-71E5-BBF3C151505F}"/>
              </a:ext>
            </a:extLst>
          </p:cNvPr>
          <p:cNvSpPr txBox="1"/>
          <p:nvPr/>
        </p:nvSpPr>
        <p:spPr>
          <a:xfrm>
            <a:off x="299879" y="196684"/>
            <a:ext cx="10923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 Pro" panose="020F0502020204030204" pitchFamily="18" charset="0"/>
              </a:rPr>
              <a:t>Use cases and variables for Customer Segmentation</a:t>
            </a:r>
            <a:endParaRPr lang="en-IN" sz="2800" dirty="0">
              <a:latin typeface="Georgia Pro" panose="020F05020202040302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B55101-9F75-42CE-CACA-7E75298B6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8" y="937061"/>
            <a:ext cx="11346425" cy="4616006"/>
          </a:xfrm>
        </p:spPr>
        <p:txBody>
          <a:bodyPr>
            <a:normAutofit/>
          </a:bodyPr>
          <a:lstStyle/>
          <a:p>
            <a:r>
              <a:rPr lang="en-IN" sz="1600" b="1" dirty="0">
                <a:latin typeface="Georgia Pro" panose="02040502050405020303" pitchFamily="18" charset="0"/>
              </a:rPr>
              <a:t>Personalized marketing: </a:t>
            </a:r>
            <a:r>
              <a:rPr lang="en-US" sz="1600" dirty="0">
                <a:latin typeface="Georgia Pro" panose="02040502050405020303" pitchFamily="18" charset="0"/>
              </a:rPr>
              <a:t>To deliver targeted marketing messages and offers to different customer segments based on their specific needs and preferences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Purchase history, customer interactions, demographic data, psychographic data(lifestyle, values, interest etc), channel preferences, customer feedback</a:t>
            </a:r>
          </a:p>
          <a:p>
            <a:pPr marL="457200" lvl="1" indent="0">
              <a:buNone/>
            </a:pPr>
            <a:endParaRPr lang="en-IN" sz="1600" dirty="0">
              <a:latin typeface="Georgia Pro" panose="02040502050405020303" pitchFamily="18" charset="0"/>
            </a:endParaRPr>
          </a:p>
          <a:p>
            <a:r>
              <a:rPr lang="en-IN" sz="1600" b="1" dirty="0">
                <a:latin typeface="Georgia Pro" panose="02040502050405020303" pitchFamily="18" charset="0"/>
              </a:rPr>
              <a:t>Risk Management: </a:t>
            </a:r>
            <a:r>
              <a:rPr lang="en-US" sz="1600" dirty="0">
                <a:latin typeface="Georgia Pro" panose="02040502050405020303" pitchFamily="18" charset="0"/>
              </a:rPr>
              <a:t>To assess and manage the credit risk associated with different segments of customers.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Based on the use-case, various features discussed in the previous slide for AML, Dynamic risk assessment and credit risk</a:t>
            </a:r>
          </a:p>
          <a:p>
            <a:pPr marL="457200" lvl="1" indent="0">
              <a:buNone/>
            </a:pPr>
            <a:endParaRPr lang="en-IN" sz="1600" dirty="0">
              <a:latin typeface="Georgia Pro" panose="02040502050405020303" pitchFamily="18" charset="0"/>
            </a:endParaRPr>
          </a:p>
          <a:p>
            <a:r>
              <a:rPr lang="en-IN" sz="1600" b="1" dirty="0">
                <a:latin typeface="Georgia Pro" panose="02040502050405020303" pitchFamily="18" charset="0"/>
              </a:rPr>
              <a:t>Product Development and customization: </a:t>
            </a:r>
            <a:r>
              <a:rPr lang="en-US" sz="1600" dirty="0">
                <a:latin typeface="Georgia Pro" panose="02040502050405020303" pitchFamily="18" charset="0"/>
              </a:rPr>
              <a:t>To design or modify products that cater to the specific needs of different customer groups.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Customer usage patterns, market research(on customers), competitive analysis, customer lifecycle stage, innovation trends, regulatory changes etc</a:t>
            </a:r>
          </a:p>
          <a:p>
            <a:pPr lvl="1"/>
            <a:endParaRPr lang="en-IN" sz="1600" dirty="0">
              <a:latin typeface="Georgia Pro" panose="02040502050405020303" pitchFamily="18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A50204-A264-51AC-CD54-637279ED2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8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DBBEFD-CF26-204B-0661-32631100DE09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59D246-EEAB-CF2B-71E5-BBF3C151505F}"/>
              </a:ext>
            </a:extLst>
          </p:cNvPr>
          <p:cNvSpPr txBox="1"/>
          <p:nvPr/>
        </p:nvSpPr>
        <p:spPr>
          <a:xfrm>
            <a:off x="299880" y="196684"/>
            <a:ext cx="997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 Pro" panose="020F0502020204030204" pitchFamily="18" charset="0"/>
              </a:rPr>
              <a:t>Use cases and variables for Financial Forecasting</a:t>
            </a:r>
            <a:endParaRPr lang="en-IN" sz="2800" dirty="0">
              <a:latin typeface="Georgia Pro" panose="020F05020202040302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B55101-9F75-42CE-CACA-7E75298B6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8" y="937061"/>
            <a:ext cx="11346425" cy="5594366"/>
          </a:xfrm>
        </p:spPr>
        <p:txBody>
          <a:bodyPr>
            <a:normAutofit/>
          </a:bodyPr>
          <a:lstStyle/>
          <a:p>
            <a:r>
              <a:rPr lang="en-IN" sz="1600" b="1" dirty="0">
                <a:latin typeface="Georgia Pro" panose="02040502050405020303" pitchFamily="18" charset="0"/>
              </a:rPr>
              <a:t>Revenue and Profit Forecasting: </a:t>
            </a:r>
            <a:r>
              <a:rPr lang="en-US" sz="1600" dirty="0">
                <a:latin typeface="Georgia Pro" panose="02040502050405020303" pitchFamily="18" charset="0"/>
              </a:rPr>
              <a:t>To estimate future income from various banking products and interest from loans, alongside projected operational costs.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Historical revenue data, customer demographics, economic indicators(</a:t>
            </a:r>
            <a:r>
              <a:rPr lang="en-IN" sz="1600" dirty="0" err="1">
                <a:latin typeface="Georgia Pro" panose="02040502050405020303" pitchFamily="18" charset="0"/>
              </a:rPr>
              <a:t>gdp</a:t>
            </a:r>
            <a:r>
              <a:rPr lang="en-IN" sz="1600" dirty="0">
                <a:latin typeface="Georgia Pro" panose="02040502050405020303" pitchFamily="18" charset="0"/>
              </a:rPr>
              <a:t> growth rate, unemployment rates, inflation rates), market conditions(competitive landscape, market share), product and service performance(sales volume, profit per product/ service), marketing spend</a:t>
            </a:r>
          </a:p>
          <a:p>
            <a:pPr marL="457200" lvl="1" indent="0">
              <a:buNone/>
            </a:pPr>
            <a:endParaRPr lang="en-IN" sz="1600" dirty="0">
              <a:latin typeface="Georgia Pro" panose="02040502050405020303" pitchFamily="18" charset="0"/>
            </a:endParaRPr>
          </a:p>
          <a:p>
            <a:r>
              <a:rPr lang="en-IN" sz="1600" b="1" dirty="0">
                <a:latin typeface="Georgia Pro" panose="02040502050405020303" pitchFamily="18" charset="0"/>
              </a:rPr>
              <a:t>Loan Demand Forecasting: </a:t>
            </a:r>
            <a:r>
              <a:rPr lang="en-US" sz="1600" dirty="0">
                <a:latin typeface="Georgia Pro" panose="02040502050405020303" pitchFamily="18" charset="0"/>
              </a:rPr>
              <a:t>To predict the future demand for loans, which helps in resource allocation, liquidity management, and marketing strategy development.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Interest rates, economic conditions, historical loan data, credit conditions(changes in credit policies or scoring </a:t>
            </a:r>
            <a:r>
              <a:rPr lang="en-IN" sz="1600" dirty="0" err="1">
                <a:latin typeface="Georgia Pro" panose="02040502050405020303" pitchFamily="18" charset="0"/>
              </a:rPr>
              <a:t>criterias</a:t>
            </a:r>
            <a:r>
              <a:rPr lang="en-IN" sz="1600" dirty="0">
                <a:latin typeface="Georgia Pro" panose="02040502050405020303" pitchFamily="18" charset="0"/>
              </a:rPr>
              <a:t>), regulatory changes</a:t>
            </a:r>
          </a:p>
          <a:p>
            <a:pPr marL="457200" lvl="1" indent="0">
              <a:buNone/>
            </a:pPr>
            <a:endParaRPr lang="en-IN" sz="1600" dirty="0">
              <a:latin typeface="Georgia Pro" panose="02040502050405020303" pitchFamily="18" charset="0"/>
            </a:endParaRPr>
          </a:p>
          <a:p>
            <a:r>
              <a:rPr lang="en-IN" sz="1600" b="1" dirty="0">
                <a:latin typeface="Georgia Pro" panose="02040502050405020303" pitchFamily="18" charset="0"/>
              </a:rPr>
              <a:t>Budgeting and strategic Planning: </a:t>
            </a:r>
            <a:r>
              <a:rPr lang="en-US" sz="1600" dirty="0">
                <a:latin typeface="Georgia Pro" panose="02040502050405020303" pitchFamily="18" charset="0"/>
              </a:rPr>
              <a:t>To support the formulation of future budgets and strategic plans by providing financial projections that consider both internal performance metrics and external economic conditions.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Past budget figures and performance against those budgets, targets for growth, market expansion, resource availability, market trends that impacts operations, stakeholder’s(investors, board members) input etc</a:t>
            </a:r>
          </a:p>
          <a:p>
            <a:pPr marL="457200" lvl="1" indent="0">
              <a:buNone/>
            </a:pPr>
            <a:endParaRPr lang="en-IN" sz="1600" dirty="0">
              <a:latin typeface="Georgia Pro" panose="02040502050405020303" pitchFamily="18" charset="0"/>
            </a:endParaRPr>
          </a:p>
          <a:p>
            <a:r>
              <a:rPr lang="en-IN" sz="1600" b="1" dirty="0">
                <a:latin typeface="Georgia Pro" panose="02040502050405020303" pitchFamily="18" charset="0"/>
              </a:rPr>
              <a:t>Cash Flow Management: </a:t>
            </a:r>
            <a:r>
              <a:rPr lang="en-US" sz="1600" dirty="0">
                <a:latin typeface="Georgia Pro" panose="02040502050405020303" pitchFamily="18" charset="0"/>
              </a:rPr>
              <a:t>To predict cash inflows and outflows to manage liquidity effectively, ensuring that the bank can meet its short-term obligations and capitalize on investment opportunities as they arise.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Accounts receivables, accounts payable, operational expenses, revenue streams, financial activities(cash flows from borrowing and payments)</a:t>
            </a:r>
          </a:p>
          <a:p>
            <a:pPr lvl="1"/>
            <a:endParaRPr lang="en-IN" sz="1600" dirty="0">
              <a:latin typeface="Georgia Pro" panose="02040502050405020303" pitchFamily="18" charset="0"/>
            </a:endParaRPr>
          </a:p>
          <a:p>
            <a:pPr lvl="1"/>
            <a:endParaRPr lang="en-IN" sz="1600" dirty="0">
              <a:latin typeface="Georgia Pro" panose="02040502050405020303" pitchFamily="18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A50204-A264-51AC-CD54-637279ED2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1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DBBEFD-CF26-204B-0661-32631100DE09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59D246-EEAB-CF2B-71E5-BBF3C151505F}"/>
              </a:ext>
            </a:extLst>
          </p:cNvPr>
          <p:cNvSpPr txBox="1"/>
          <p:nvPr/>
        </p:nvSpPr>
        <p:spPr>
          <a:xfrm>
            <a:off x="299880" y="196684"/>
            <a:ext cx="997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 Pro" panose="020F0502020204030204" pitchFamily="18" charset="0"/>
              </a:rPr>
              <a:t>Use cases and variables for Capital Market Analytics</a:t>
            </a:r>
            <a:endParaRPr lang="en-IN" sz="2800" dirty="0">
              <a:latin typeface="Georgia Pro" panose="020F05020202040302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B55101-9F75-42CE-CACA-7E75298B6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8" y="937061"/>
            <a:ext cx="11346426" cy="4820643"/>
          </a:xfrm>
        </p:spPr>
        <p:txBody>
          <a:bodyPr>
            <a:normAutofit/>
          </a:bodyPr>
          <a:lstStyle/>
          <a:p>
            <a:r>
              <a:rPr lang="en-IN" sz="1600" b="1" dirty="0">
                <a:latin typeface="Georgia Pro" panose="02040502050405020303" pitchFamily="18" charset="0"/>
              </a:rPr>
              <a:t>Market Trend Analysis: </a:t>
            </a:r>
            <a:r>
              <a:rPr lang="en-US" sz="1600" dirty="0">
                <a:latin typeface="Georgia Pro" panose="02040502050405020303" pitchFamily="18" charset="0"/>
              </a:rPr>
              <a:t>To identify current and emerging trends in various segments of the capital markets, helping investors and portfolio managers make informed decisions.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Historical price data(stocks, bonds, commodities and other securities), trading volume data, Economic indicators(</a:t>
            </a:r>
            <a:r>
              <a:rPr lang="en-IN" sz="1600" dirty="0" err="1">
                <a:latin typeface="Georgia Pro" panose="02040502050405020303" pitchFamily="18" charset="0"/>
              </a:rPr>
              <a:t>gdp</a:t>
            </a:r>
            <a:r>
              <a:rPr lang="en-IN" sz="1600" dirty="0">
                <a:latin typeface="Georgia Pro" panose="02040502050405020303" pitchFamily="18" charset="0"/>
              </a:rPr>
              <a:t> growth rate, unemployment rates, inflation rates), interest rates, market indices data, technical indicators(moving averages, RSI, Open interest, FII/ DII investment data etc)</a:t>
            </a:r>
          </a:p>
          <a:p>
            <a:pPr marL="457200" lvl="1" indent="0">
              <a:buNone/>
            </a:pPr>
            <a:endParaRPr lang="en-IN" sz="1600" dirty="0">
              <a:latin typeface="Georgia Pro" panose="02040502050405020303" pitchFamily="18" charset="0"/>
            </a:endParaRPr>
          </a:p>
          <a:p>
            <a:r>
              <a:rPr lang="en-IN" sz="1600" b="1" dirty="0">
                <a:latin typeface="Georgia Pro" panose="02040502050405020303" pitchFamily="18" charset="0"/>
              </a:rPr>
              <a:t>Sentiment Analysis: </a:t>
            </a:r>
            <a:r>
              <a:rPr lang="en-US" sz="1600" dirty="0">
                <a:latin typeface="Georgia Pro" panose="02040502050405020303" pitchFamily="18" charset="0"/>
              </a:rPr>
              <a:t>To gauge the market sentiment by analyzing news articles, social media feeds, and financial reports to understand the impact of public sentiment on financial markets.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Real time news feed, social media data, analyst reports, economic forecasts</a:t>
            </a:r>
          </a:p>
          <a:p>
            <a:pPr marL="457200" lvl="1" indent="0">
              <a:buNone/>
            </a:pPr>
            <a:endParaRPr lang="en-IN" sz="1600" dirty="0">
              <a:latin typeface="Georgia Pro" panose="02040502050405020303" pitchFamily="18" charset="0"/>
            </a:endParaRPr>
          </a:p>
          <a:p>
            <a:r>
              <a:rPr lang="en-IN" sz="1600" b="1" dirty="0">
                <a:latin typeface="Georgia Pro" panose="02040502050405020303" pitchFamily="18" charset="0"/>
              </a:rPr>
              <a:t>Portfolio Optimization: </a:t>
            </a:r>
            <a:r>
              <a:rPr lang="en-US" sz="1600" dirty="0">
                <a:latin typeface="Georgia Pro" panose="02040502050405020303" pitchFamily="18" charset="0"/>
              </a:rPr>
              <a:t>To optimize investment portfolios by determining the most efficient combination of assets based on risk tolerance and investment objectives.</a:t>
            </a:r>
            <a:endParaRPr lang="en-IN" sz="1600" b="1" dirty="0">
              <a:latin typeface="Georgia Pro" panose="02040502050405020303" pitchFamily="18" charset="0"/>
            </a:endParaRP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Historical Asset returns, Covariance, Expected return, Risk Parameters(std dev), Asset correlation, Liquidity measures 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DD8965E-C2F9-9482-C401-9A4DB85E5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1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8A542-07B8-3232-7CAA-5E2B036C0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8" y="937061"/>
            <a:ext cx="11346426" cy="4820643"/>
          </a:xfrm>
        </p:spPr>
        <p:txBody>
          <a:bodyPr>
            <a:normAutofit lnSpcReduction="10000"/>
          </a:bodyPr>
          <a:lstStyle/>
          <a:p>
            <a:r>
              <a:rPr lang="en-IN" sz="1600" b="1" dirty="0">
                <a:latin typeface="Georgia Pro" panose="02040502050405020303" pitchFamily="18" charset="0"/>
              </a:rPr>
              <a:t>Pricing Strategy: </a:t>
            </a:r>
            <a:r>
              <a:rPr lang="en-US" sz="1600" dirty="0">
                <a:latin typeface="Georgia Pro" panose="02040502050405020303" pitchFamily="18" charset="0"/>
              </a:rPr>
              <a:t>To set optimal pricing for banking products such as loans, credit cards, and deposit accounts, balancing competitiveness with profitability.</a:t>
            </a:r>
            <a:endParaRPr lang="en-IN" sz="1600" b="1" dirty="0">
              <a:latin typeface="Georgia Pro" panose="02040502050405020303" pitchFamily="18" charset="0"/>
            </a:endParaRP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Customer Demographics, historical pricing data, competitor pricing, cost data, customer behaviour data, market demand.</a:t>
            </a:r>
          </a:p>
          <a:p>
            <a:pPr marL="457200" lvl="1" indent="0">
              <a:buNone/>
            </a:pPr>
            <a:endParaRPr lang="en-IN" sz="1600" dirty="0">
              <a:latin typeface="Georgia Pro" panose="02040502050405020303" pitchFamily="18" charset="0"/>
            </a:endParaRPr>
          </a:p>
          <a:p>
            <a:r>
              <a:rPr lang="en-IN" sz="1600" b="1" dirty="0">
                <a:latin typeface="Georgia Pro" panose="02040502050405020303" pitchFamily="18" charset="0"/>
              </a:rPr>
              <a:t>Product Bundle Offerings: </a:t>
            </a:r>
            <a:r>
              <a:rPr lang="en-US" sz="1600" dirty="0">
                <a:latin typeface="Georgia Pro" panose="02040502050405020303" pitchFamily="18" charset="0"/>
              </a:rPr>
              <a:t>To increase revenue by bundling products in ways that encourage more sign-ups and higher usage rates.</a:t>
            </a:r>
            <a:endParaRPr lang="en-IN" sz="1600" b="1" dirty="0">
              <a:latin typeface="Georgia Pro" panose="02040502050405020303" pitchFamily="18" charset="0"/>
            </a:endParaRP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Transaction data, customer feedback, cross sell success rates, customer segmentation data, profit margins</a:t>
            </a:r>
          </a:p>
          <a:p>
            <a:pPr marL="457200" lvl="1" indent="0">
              <a:buNone/>
            </a:pPr>
            <a:endParaRPr lang="en-IN" sz="1600" dirty="0">
              <a:latin typeface="Georgia Pro" panose="02040502050405020303" pitchFamily="18" charset="0"/>
            </a:endParaRPr>
          </a:p>
          <a:p>
            <a:r>
              <a:rPr lang="en-IN" sz="1600" b="1" dirty="0">
                <a:latin typeface="Georgia Pro" panose="02040502050405020303" pitchFamily="18" charset="0"/>
              </a:rPr>
              <a:t>Customer lifetime value prediction: </a:t>
            </a:r>
            <a:r>
              <a:rPr lang="en-US" sz="1600" dirty="0">
                <a:latin typeface="Georgia Pro" panose="02040502050405020303" pitchFamily="18" charset="0"/>
              </a:rPr>
              <a:t>To forecast the total revenue a bank can expect from a customer over the duration of their relationship.</a:t>
            </a:r>
            <a:endParaRPr lang="en-IN" sz="1600" b="1" dirty="0">
              <a:latin typeface="Georgia Pro" panose="02040502050405020303" pitchFamily="18" charset="0"/>
            </a:endParaRP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Purchase history, engagement metrics(visits on bank site, mobile app), customer tenure, demographic information, service utilization, churn risk factors</a:t>
            </a:r>
          </a:p>
          <a:p>
            <a:pPr marL="457200" lvl="1" indent="0">
              <a:buNone/>
            </a:pPr>
            <a:endParaRPr lang="en-IN" sz="1600" dirty="0">
              <a:latin typeface="Georgia Pro" panose="02040502050405020303" pitchFamily="18" charset="0"/>
            </a:endParaRPr>
          </a:p>
          <a:p>
            <a:r>
              <a:rPr lang="en-IN" sz="1600" b="1" dirty="0">
                <a:latin typeface="Georgia Pro" panose="02040502050405020303" pitchFamily="18" charset="0"/>
              </a:rPr>
              <a:t>Revenue impact analysis on market changes: </a:t>
            </a:r>
            <a:r>
              <a:rPr lang="en-US" sz="1600" dirty="0">
                <a:latin typeface="Georgia Pro" panose="02040502050405020303" pitchFamily="18" charset="0"/>
              </a:rPr>
              <a:t>To predict future demand for various banking services, enabling better resource allocation and capacity planning.</a:t>
            </a:r>
            <a:endParaRPr lang="en-IN" sz="1600" b="1" dirty="0">
              <a:latin typeface="Georgia Pro" panose="02040502050405020303" pitchFamily="18" charset="0"/>
            </a:endParaRP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Economic indicators(</a:t>
            </a:r>
            <a:r>
              <a:rPr lang="en-IN" sz="1600" dirty="0" err="1">
                <a:latin typeface="Georgia Pro" panose="02040502050405020303" pitchFamily="18" charset="0"/>
              </a:rPr>
              <a:t>gdp</a:t>
            </a:r>
            <a:r>
              <a:rPr lang="en-IN" sz="1600" dirty="0">
                <a:latin typeface="Georgia Pro" panose="02040502050405020303" pitchFamily="18" charset="0"/>
              </a:rPr>
              <a:t> growth rate, unemployment rates, consumer spending etc), regulatory changes, market sentiment, competitor actions, technological advancements, historical revenue data.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DBBEFD-CF26-204B-0661-32631100DE09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59D246-EEAB-CF2B-71E5-BBF3C151505F}"/>
              </a:ext>
            </a:extLst>
          </p:cNvPr>
          <p:cNvSpPr txBox="1"/>
          <p:nvPr/>
        </p:nvSpPr>
        <p:spPr>
          <a:xfrm>
            <a:off x="299880" y="196684"/>
            <a:ext cx="985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 Pro" panose="020F0502020204030204" pitchFamily="18" charset="0"/>
              </a:rPr>
              <a:t>Use cases and variables for Revenue Analytics</a:t>
            </a:r>
            <a:endParaRPr lang="en-IN" sz="2800" dirty="0">
              <a:latin typeface="Georgia Pro" panose="020F0502020204030204" pitchFamily="18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0B87801-8281-DE5B-3EC9-126CE20B0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3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1348</Words>
  <Application>Microsoft Office PowerPoint</Application>
  <PresentationFormat>Widescreen</PresentationFormat>
  <Paragraphs>191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Georgia</vt:lpstr>
      <vt:lpstr>Georgia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Souvik Ganguly</dc:creator>
  <cp:lastModifiedBy>Souvik Ganguly</cp:lastModifiedBy>
  <cp:revision>10</cp:revision>
  <dcterms:created xsi:type="dcterms:W3CDTF">2024-04-27T22:32:01Z</dcterms:created>
  <dcterms:modified xsi:type="dcterms:W3CDTF">2024-05-15T06:34:08Z</dcterms:modified>
</cp:coreProperties>
</file>