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93" r:id="rId4"/>
    <p:sldId id="294" r:id="rId5"/>
    <p:sldId id="295" r:id="rId6"/>
    <p:sldId id="296" r:id="rId7"/>
    <p:sldId id="297" r:id="rId8"/>
    <p:sldId id="298" r:id="rId9"/>
    <p:sldId id="292"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52A00B-BD47-6BB7-1462-A06D2F561DFC}" name="Souvik Ganguly" initials="SG" userId="706dbd4073dc2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DBFA-3603-645A-9EB2-BF18E33B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B8327-55E4-1536-B4F6-FBD74A17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5BB0C-9460-BD86-EFB3-AB6659C26DE0}"/>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302C60DD-6F9A-8C55-2C9B-5C4E70AD6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434C2-C539-549B-C05C-B98518AC586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892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D78-8517-28DA-A27A-D8FFDBD25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457C4-E215-0637-C3AF-8C3D1FCBF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C78-9EFE-DF28-A614-944782ADBFA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A01652D1-928F-44A9-D700-AA5F4C04F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3B83E-DE60-62A4-DDC6-0166638EFBB9}"/>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96624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510F1-7BC3-31D7-0266-19EAE7F79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19C68-55AF-AAF3-C65B-31A5C1D0E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AE636-CB51-D73D-DDB9-04342DEBA867}"/>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24ABDAD9-6500-E41D-1CBB-7FC9126F6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68266-F247-C64C-3559-6A0C24440CE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9768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F88-B833-1200-D3CF-EE837B08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CB8E-71BD-E0B3-64CF-7417B33B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A232-E33E-8A21-389D-F57473CF39A9}"/>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033C86FC-555E-1772-0A31-2E81D8C84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3072-3545-FC11-E0FE-8FC24CF2E22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3696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C800-8FF8-1209-480E-6D31FB4B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70BE-4704-DD13-E41C-FDF47C5AC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B303D-4232-4156-EED1-1723C75B0AB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674DEFFC-4535-7746-363E-449CCC413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B1815-6E61-12F0-67C6-5391B7A7EA2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4102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73CA-2221-B6BA-247A-67888D17E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66AE0-2950-2E07-2ADF-40ECF430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802A0-C2B1-90B6-E2F4-4DA17A2E1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C01AE-CCB7-63D9-CBBB-F645B0F4EA8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FE62A61-4168-26CC-93B3-683820DDE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E477-B40D-8D3E-6DC2-1AC9B036FDE7}"/>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6802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982-7856-A120-897F-D70473069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D52EB-C6C9-14DB-C39F-05A13FAA7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939C4-C3A8-5DC6-5A03-4E06E5BD6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451D85-6826-075A-E2DD-716FBE57B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66085-DC5D-ED87-50D6-6609036B9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002D5-A8B9-4663-693D-13244095A09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8" name="Footer Placeholder 7">
            <a:extLst>
              <a:ext uri="{FF2B5EF4-FFF2-40B4-BE49-F238E27FC236}">
                <a16:creationId xmlns:a16="http://schemas.microsoft.com/office/drawing/2014/main" id="{9A5C1A38-7DB7-27B3-EE2B-0FA8A1EA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C0E241-9EDE-42DD-B32D-8D7A25957E41}"/>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3338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722-C2C3-AD81-3B33-252378421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C2B20-69F1-93CB-4468-49A7AC79F6BE}"/>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4" name="Footer Placeholder 3">
            <a:extLst>
              <a:ext uri="{FF2B5EF4-FFF2-40B4-BE49-F238E27FC236}">
                <a16:creationId xmlns:a16="http://schemas.microsoft.com/office/drawing/2014/main" id="{E4F5AEDF-21FC-20A9-A97C-010FF7361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905B7-E5B8-FCA6-C612-AD126D9F070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730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F24FB-A0D9-0867-6BDA-FAA10E8AFA24}"/>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3" name="Footer Placeholder 2">
            <a:extLst>
              <a:ext uri="{FF2B5EF4-FFF2-40B4-BE49-F238E27FC236}">
                <a16:creationId xmlns:a16="http://schemas.microsoft.com/office/drawing/2014/main" id="{0528FC46-75DF-0D30-C8E5-88F2C5361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571C-B718-3EBF-2B95-85CEF876BE7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842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56D2-DEB1-30AE-51E1-EE91F66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EAE68-FA8B-41E2-E3FB-36A46A15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3C4BCD-7C3D-22E6-24BE-7467A7592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662B-AE05-9268-0E56-CD679C6B26ED}"/>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A6C6A849-17CD-A798-9990-6220B27F1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D7318-CA5C-54BF-3E83-9C37673518A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587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056-573E-5E0D-778E-4DE41CB98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09817-F19E-6A4F-5FF8-2F3D3AAF1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419C-229C-2594-B804-6EA90088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8213C-4F0F-7E55-13F1-BAAD409512C6}"/>
              </a:ext>
            </a:extLst>
          </p:cNvPr>
          <p:cNvSpPr>
            <a:spLocks noGrp="1"/>
          </p:cNvSpPr>
          <p:nvPr>
            <p:ph type="dt" sz="half" idx="10"/>
          </p:nvPr>
        </p:nvSpPr>
        <p:spPr/>
        <p:txBody>
          <a:bodyPr/>
          <a:lstStyle/>
          <a:p>
            <a:fld id="{7B289A56-B7BF-4EE2-A684-7373F14AFF3B}" type="datetimeFigureOut">
              <a:rPr lang="en-IN" smtClean="0"/>
              <a:t>02-06-2024</a:t>
            </a:fld>
            <a:endParaRPr lang="en-IN"/>
          </a:p>
        </p:txBody>
      </p:sp>
      <p:sp>
        <p:nvSpPr>
          <p:cNvPr id="6" name="Footer Placeholder 5">
            <a:extLst>
              <a:ext uri="{FF2B5EF4-FFF2-40B4-BE49-F238E27FC236}">
                <a16:creationId xmlns:a16="http://schemas.microsoft.com/office/drawing/2014/main" id="{F47548F3-EEE0-2CB0-0510-48D1CC2F1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A5B8-D47F-A235-0038-FCFC9CC9015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47869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16DC5-6480-E0BC-F1F7-D7E605F2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5A303-F574-AA86-3F6C-B592CDEE8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35D02-92E6-CE42-BFE8-8029C2A42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89A56-B7BF-4EE2-A684-7373F14AFF3B}" type="datetimeFigureOut">
              <a:rPr lang="en-IN" smtClean="0"/>
              <a:t>02-06-2024</a:t>
            </a:fld>
            <a:endParaRPr lang="en-IN"/>
          </a:p>
        </p:txBody>
      </p:sp>
      <p:sp>
        <p:nvSpPr>
          <p:cNvPr id="5" name="Footer Placeholder 4">
            <a:extLst>
              <a:ext uri="{FF2B5EF4-FFF2-40B4-BE49-F238E27FC236}">
                <a16:creationId xmlns:a16="http://schemas.microsoft.com/office/drawing/2014/main" id="{8B90A4AE-F6D4-1200-163D-1FE1D2E8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A569D-EF3A-0E41-7F3B-0EDD07E6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5A8C5-EE7D-4E52-AF3E-16E9F1C18F47}" type="slidenum">
              <a:rPr lang="en-IN" smtClean="0"/>
              <a:t>‹#›</a:t>
            </a:fld>
            <a:endParaRPr lang="en-IN"/>
          </a:p>
        </p:txBody>
      </p:sp>
    </p:spTree>
    <p:extLst>
      <p:ext uri="{BB962C8B-B14F-4D97-AF65-F5344CB8AC3E}">
        <p14:creationId xmlns:p14="http://schemas.microsoft.com/office/powerpoint/2010/main" val="416988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s-souvik/Threshold-Tuning-for-Anti-Money-Laundering-AML-Scenar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erson kayaking river at sunset">
            <a:extLst>
              <a:ext uri="{FF2B5EF4-FFF2-40B4-BE49-F238E27FC236}">
                <a16:creationId xmlns:a16="http://schemas.microsoft.com/office/drawing/2014/main" id="{2450192A-9566-676B-B7B2-3905296A5903}"/>
              </a:ext>
            </a:extLst>
          </p:cNvPr>
          <p:cNvPicPr>
            <a:picLocks noChangeAspect="1"/>
          </p:cNvPicPr>
          <p:nvPr/>
        </p:nvPicPr>
        <p:blipFill rotWithShape="1">
          <a:blip r:embed="rId2">
            <a:extLst>
              <a:ext uri="{28A0092B-C50C-407E-A947-70E740481C1C}">
                <a14:useLocalDpi xmlns:a14="http://schemas.microsoft.com/office/drawing/2010/main" val="0"/>
              </a:ext>
            </a:extLst>
          </a:blip>
          <a:srcRect r="9777"/>
          <a:stretch/>
        </p:blipFill>
        <p:spPr>
          <a:xfrm>
            <a:off x="0" y="-3234"/>
            <a:ext cx="12192000" cy="6858000"/>
          </a:xfrm>
          <a:prstGeom prst="rect">
            <a:avLst/>
          </a:prstGeom>
        </p:spPr>
      </p:pic>
      <p:cxnSp>
        <p:nvCxnSpPr>
          <p:cNvPr id="4" name="Straight Connector 3">
            <a:extLst>
              <a:ext uri="{FF2B5EF4-FFF2-40B4-BE49-F238E27FC236}">
                <a16:creationId xmlns:a16="http://schemas.microsoft.com/office/drawing/2014/main" id="{02B2B71D-8221-C98E-39A6-F6731007370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A7F098F-EA27-697D-45CD-5336F4B75C73}"/>
              </a:ext>
            </a:extLst>
          </p:cNvPr>
          <p:cNvSpPr txBox="1"/>
          <p:nvPr/>
        </p:nvSpPr>
        <p:spPr>
          <a:xfrm>
            <a:off x="299879" y="1379753"/>
            <a:ext cx="6494848" cy="815608"/>
          </a:xfrm>
          <a:prstGeom prst="rect">
            <a:avLst/>
          </a:prstGeom>
          <a:noFill/>
        </p:spPr>
        <p:txBody>
          <a:bodyPr wrap="square" rtlCol="0">
            <a:spAutoFit/>
          </a:bodyPr>
          <a:lstStyle/>
          <a:p>
            <a:r>
              <a:rPr lang="en-IN" dirty="0">
                <a:latin typeface="Georgia Pro" panose="02040502050405020303" pitchFamily="18" charset="0"/>
              </a:rPr>
              <a:t>Prepared By: Souvik Ganguly </a:t>
            </a:r>
          </a:p>
          <a:p>
            <a:endParaRPr lang="en-IN" dirty="0">
              <a:latin typeface="Georgia Pro" panose="02040502050405020303" pitchFamily="18" charset="0"/>
            </a:endParaRPr>
          </a:p>
          <a:p>
            <a:r>
              <a:rPr lang="en-IN" sz="1100" dirty="0">
                <a:latin typeface="Georgia Pro" panose="02040502050405020303" pitchFamily="18" charset="0"/>
              </a:rPr>
              <a:t>Date: 2</a:t>
            </a:r>
            <a:r>
              <a:rPr lang="en-IN" sz="1100" baseline="30000" dirty="0">
                <a:latin typeface="Georgia Pro" panose="02040502050405020303" pitchFamily="18" charset="0"/>
              </a:rPr>
              <a:t>nd</a:t>
            </a:r>
            <a:r>
              <a:rPr lang="en-IN" sz="1100" dirty="0">
                <a:latin typeface="Georgia Pro" panose="02040502050405020303" pitchFamily="18" charset="0"/>
              </a:rPr>
              <a:t> June 2024</a:t>
            </a:r>
          </a:p>
        </p:txBody>
      </p:sp>
      <p:sp>
        <p:nvSpPr>
          <p:cNvPr id="2" name="TextBox 1">
            <a:extLst>
              <a:ext uri="{FF2B5EF4-FFF2-40B4-BE49-F238E27FC236}">
                <a16:creationId xmlns:a16="http://schemas.microsoft.com/office/drawing/2014/main" id="{AE104678-69E5-D46E-A05C-73835A39AD4A}"/>
              </a:ext>
            </a:extLst>
          </p:cNvPr>
          <p:cNvSpPr txBox="1"/>
          <p:nvPr/>
        </p:nvSpPr>
        <p:spPr>
          <a:xfrm>
            <a:off x="299879" y="196684"/>
            <a:ext cx="11469333" cy="461665"/>
          </a:xfrm>
          <a:prstGeom prst="rect">
            <a:avLst/>
          </a:prstGeom>
          <a:noFill/>
        </p:spPr>
        <p:txBody>
          <a:bodyPr wrap="square" rtlCol="0">
            <a:spAutoFit/>
          </a:bodyPr>
          <a:lstStyle/>
          <a:p>
            <a:r>
              <a:rPr lang="en-US" sz="2400" dirty="0"/>
              <a:t>Building Robust AML Models: Advanced Techniques for Effective Transaction Monitoring</a:t>
            </a:r>
            <a:endParaRPr lang="en-IN" sz="2400" dirty="0">
              <a:solidFill>
                <a:schemeClr val="accent1">
                  <a:lumMod val="50000"/>
                </a:schemeClr>
              </a:solidFill>
              <a:latin typeface="Georgia Pro" panose="020F0502020204030204" pitchFamily="18" charset="0"/>
            </a:endParaRPr>
          </a:p>
        </p:txBody>
      </p:sp>
      <p:sp>
        <p:nvSpPr>
          <p:cNvPr id="5" name="TextBox 4">
            <a:extLst>
              <a:ext uri="{FF2B5EF4-FFF2-40B4-BE49-F238E27FC236}">
                <a16:creationId xmlns:a16="http://schemas.microsoft.com/office/drawing/2014/main" id="{2BE3AE6C-1F8D-E7D6-EBDD-066BEAD3087B}"/>
              </a:ext>
            </a:extLst>
          </p:cNvPr>
          <p:cNvSpPr txBox="1"/>
          <p:nvPr/>
        </p:nvSpPr>
        <p:spPr>
          <a:xfrm>
            <a:off x="299879" y="719904"/>
            <a:ext cx="10803549" cy="307777"/>
          </a:xfrm>
          <a:prstGeom prst="rect">
            <a:avLst/>
          </a:prstGeom>
          <a:noFill/>
        </p:spPr>
        <p:txBody>
          <a:bodyPr wrap="square" rtlCol="0">
            <a:spAutoFit/>
          </a:bodyPr>
          <a:lstStyle/>
          <a:p>
            <a:r>
              <a:rPr lang="en-US" sz="1400" dirty="0"/>
              <a:t>Addressed Inefficiencies of the model and shared insights of developing state-of-the-art AML Compliance Models</a:t>
            </a:r>
            <a:endParaRPr lang="en-IN" sz="1400" dirty="0">
              <a:latin typeface="Georgia Pro" panose="02040502050405020303" pitchFamily="18" charset="0"/>
            </a:endParaRPr>
          </a:p>
        </p:txBody>
      </p:sp>
    </p:spTree>
    <p:extLst>
      <p:ext uri="{BB962C8B-B14F-4D97-AF65-F5344CB8AC3E}">
        <p14:creationId xmlns:p14="http://schemas.microsoft.com/office/powerpoint/2010/main" val="338138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0E685-236E-72A4-B986-9FAE9261022A}"/>
              </a:ext>
            </a:extLst>
          </p:cNvPr>
          <p:cNvSpPr txBox="1"/>
          <p:nvPr/>
        </p:nvSpPr>
        <p:spPr>
          <a:xfrm>
            <a:off x="299879" y="300375"/>
            <a:ext cx="11773933" cy="369332"/>
          </a:xfrm>
          <a:prstGeom prst="rect">
            <a:avLst/>
          </a:prstGeom>
          <a:noFill/>
        </p:spPr>
        <p:txBody>
          <a:bodyPr wrap="square" rtlCol="0">
            <a:spAutoFit/>
          </a:bodyPr>
          <a:lstStyle/>
          <a:p>
            <a:r>
              <a:rPr lang="en-US" b="1" dirty="0">
                <a:solidFill>
                  <a:schemeClr val="accent1">
                    <a:lumMod val="50000"/>
                  </a:schemeClr>
                </a:solidFill>
                <a:latin typeface="Georgia Pro" panose="020F0502020204030204" pitchFamily="18" charset="0"/>
              </a:rPr>
              <a:t>My Expertise- </a:t>
            </a:r>
            <a:r>
              <a:rPr lang="en-US" dirty="0">
                <a:solidFill>
                  <a:schemeClr val="accent1">
                    <a:lumMod val="50000"/>
                  </a:schemeClr>
                </a:solidFill>
                <a:latin typeface="Georgia Pro" panose="020F0502020204030204" pitchFamily="18" charset="0"/>
              </a:rPr>
              <a:t>I can help you build a Robust State-Of-The-Art AML Compliance Model. Let’s get on a call !</a:t>
            </a:r>
            <a:endParaRPr lang="en-IN"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787219"/>
            <a:ext cx="11469334" cy="5837515"/>
          </a:xfrm>
        </p:spPr>
        <p:txBody>
          <a:bodyPr>
            <a:normAutofit fontScale="92500" lnSpcReduction="20000"/>
          </a:bodyPr>
          <a:lstStyle/>
          <a:p>
            <a:pPr>
              <a:lnSpc>
                <a:spcPct val="100000"/>
              </a:lnSpc>
            </a:pPr>
            <a:r>
              <a:rPr lang="en-US" sz="1400" dirty="0">
                <a:solidFill>
                  <a:schemeClr val="accent1">
                    <a:lumMod val="50000"/>
                  </a:schemeClr>
                </a:solidFill>
              </a:rPr>
              <a:t>To tackle such problems, seasoned professionals trained and experienced in designing, developing and maintaining Compliance, AML, Risk models are required to develop state-of-the-art Models. </a:t>
            </a:r>
            <a:r>
              <a:rPr lang="en-US" sz="1400" b="1" dirty="0">
                <a:solidFill>
                  <a:schemeClr val="accent1">
                    <a:lumMod val="50000"/>
                  </a:schemeClr>
                </a:solidFill>
              </a:rPr>
              <a:t>I can help you develop a robust AML Framework and design maintenance frameworks </a:t>
            </a:r>
            <a:r>
              <a:rPr lang="en-US" sz="1400" dirty="0">
                <a:solidFill>
                  <a:schemeClr val="accent1">
                    <a:lumMod val="50000"/>
                  </a:schemeClr>
                </a:solidFill>
              </a:rPr>
              <a:t>.</a:t>
            </a:r>
            <a:r>
              <a:rPr lang="en-US" sz="1400" dirty="0"/>
              <a:t> Below are a few suggestions from my arsenal:</a:t>
            </a:r>
          </a:p>
          <a:p>
            <a:pPr>
              <a:lnSpc>
                <a:spcPct val="100000"/>
              </a:lnSpc>
            </a:pPr>
            <a:endParaRPr lang="en-US" sz="1400" dirty="0"/>
          </a:p>
          <a:p>
            <a:pPr marL="800100" lvl="1" indent="-342900">
              <a:lnSpc>
                <a:spcPct val="100000"/>
              </a:lnSpc>
              <a:buFont typeface="+mj-lt"/>
              <a:buAutoNum type="arabicPeriod"/>
            </a:pPr>
            <a:r>
              <a:rPr lang="en-IN" sz="1400" b="1" dirty="0">
                <a:solidFill>
                  <a:schemeClr val="accent1">
                    <a:lumMod val="50000"/>
                  </a:schemeClr>
                </a:solidFill>
              </a:rPr>
              <a:t>Sophisticated Scenarios</a:t>
            </a:r>
            <a:r>
              <a:rPr lang="en-IN" sz="1400" dirty="0">
                <a:solidFill>
                  <a:schemeClr val="accent1">
                    <a:lumMod val="50000"/>
                  </a:schemeClr>
                </a:solidFill>
              </a:rPr>
              <a:t>: </a:t>
            </a:r>
            <a:r>
              <a:rPr lang="en-US" sz="1400" dirty="0"/>
              <a:t>Different AML scenarios require unique designs addressing multiple aspects of the transactions. Scenarios should address the following aspects: Eligible transactions and bank products for the scenario, look-back period, what segment of population is eligible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Data Preparation: </a:t>
            </a:r>
            <a:r>
              <a:rPr lang="en-US" sz="1400" dirty="0"/>
              <a:t>It should address the filter conditions based on the scenario design, Generate exhaustive Data Quality report, remove transactions that are left skewed and not contributing to alerts etc. </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Different Tuning Methodology:</a:t>
            </a:r>
            <a:r>
              <a:rPr lang="en-US" sz="1400" dirty="0"/>
              <a:t> Adopt advanced statistical tuning methodologies that increases risk coverage and reduces False Positives. If Regulators permit, Machine Learning models give good results and is cost effective when it comes to optimize/ re-tune the model</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Tailored Metrics: </a:t>
            </a:r>
            <a:r>
              <a:rPr lang="en-US" sz="1400" dirty="0"/>
              <a:t>Evaluation metrics must be tailored to each specific use case, bank product, and transaction type to achieve optimal results. Metrics need not be very complex. It can be as basic as alert volumes, conversion rates of transactions to alerts, alerts to suspicious alerts etc.</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Post Detection System:</a:t>
            </a:r>
            <a:r>
              <a:rPr lang="en-US" sz="1400" dirty="0"/>
              <a:t> Develop a robust Post Detection system that either reduces False Positives or prioritizes the alerts to reduce operational cost.</a:t>
            </a:r>
          </a:p>
          <a:p>
            <a:pPr marL="800100" lvl="1" indent="-342900">
              <a:lnSpc>
                <a:spcPct val="100000"/>
              </a:lnSpc>
              <a:buFont typeface="+mj-lt"/>
              <a:buAutoNum type="arabicPeriod"/>
            </a:pPr>
            <a:endParaRPr lang="en-US" sz="1400" dirty="0"/>
          </a:p>
          <a:p>
            <a:pPr marL="800100" lvl="1" indent="-342900">
              <a:lnSpc>
                <a:spcPct val="100000"/>
              </a:lnSpc>
              <a:buFont typeface="+mj-lt"/>
              <a:buAutoNum type="arabicPeriod"/>
            </a:pPr>
            <a:r>
              <a:rPr lang="en-US" sz="1400" b="1" dirty="0">
                <a:solidFill>
                  <a:schemeClr val="accent1">
                    <a:lumMod val="50000"/>
                  </a:schemeClr>
                </a:solidFill>
              </a:rPr>
              <a:t>Model Monitoring and Optimization mechanism:</a:t>
            </a:r>
            <a:r>
              <a:rPr lang="en-US" sz="1400" dirty="0"/>
              <a:t> This framework will give you constant feedback regarding health of the model and scope for constant improvement.</a:t>
            </a:r>
          </a:p>
          <a:p>
            <a:pPr marL="800100" lvl="1" indent="-342900">
              <a:lnSpc>
                <a:spcPct val="100000"/>
              </a:lnSpc>
              <a:buFont typeface="+mj-lt"/>
              <a:buAutoNum type="arabicPeriod"/>
            </a:pPr>
            <a:endParaRPr lang="en-US" sz="1400" dirty="0"/>
          </a:p>
          <a:p>
            <a:pPr>
              <a:lnSpc>
                <a:spcPct val="100000"/>
              </a:lnSpc>
            </a:pPr>
            <a:r>
              <a:rPr lang="en-US" sz="1400" b="1" dirty="0">
                <a:solidFill>
                  <a:schemeClr val="accent1">
                    <a:lumMod val="50000"/>
                  </a:schemeClr>
                </a:solidFill>
              </a:rPr>
              <a:t>Skills and Expertise: </a:t>
            </a:r>
          </a:p>
          <a:p>
            <a:pPr lvl="1">
              <a:lnSpc>
                <a:spcPct val="100000"/>
              </a:lnSpc>
              <a:buFont typeface="+mj-lt"/>
              <a:buAutoNum type="arabicPeriod"/>
            </a:pPr>
            <a:r>
              <a:rPr lang="en-US" sz="1400" b="1" dirty="0">
                <a:solidFill>
                  <a:schemeClr val="accent1">
                    <a:lumMod val="50000"/>
                  </a:schemeClr>
                </a:solidFill>
              </a:rPr>
              <a:t>Analytical Proficiency: </a:t>
            </a:r>
            <a:r>
              <a:rPr lang="en-US" sz="1400" dirty="0"/>
              <a:t>Expertise in data analysis, statistical modeling, and AML compliance.</a:t>
            </a:r>
          </a:p>
          <a:p>
            <a:pPr lvl="1">
              <a:lnSpc>
                <a:spcPct val="100000"/>
              </a:lnSpc>
              <a:buFont typeface="+mj-lt"/>
              <a:buAutoNum type="arabicPeriod"/>
            </a:pPr>
            <a:r>
              <a:rPr lang="en-US" sz="1400" b="1" dirty="0">
                <a:solidFill>
                  <a:schemeClr val="accent1">
                    <a:lumMod val="50000"/>
                  </a:schemeClr>
                </a:solidFill>
              </a:rPr>
              <a:t>Industry Experience: </a:t>
            </a:r>
            <a:r>
              <a:rPr lang="en-US" sz="1400" dirty="0"/>
              <a:t>Hands-on experience in developing and tuning AML models, both rule-based and machine learning-based, at HSBC and Infosys.</a:t>
            </a:r>
          </a:p>
          <a:p>
            <a:pPr lvl="1">
              <a:lnSpc>
                <a:spcPct val="100000"/>
              </a:lnSpc>
              <a:buFont typeface="+mj-lt"/>
              <a:buAutoNum type="arabicPeriod"/>
            </a:pPr>
            <a:r>
              <a:rPr lang="en-US" sz="1400" b="1" dirty="0">
                <a:solidFill>
                  <a:schemeClr val="accent1">
                    <a:lumMod val="50000"/>
                  </a:schemeClr>
                </a:solidFill>
              </a:rPr>
              <a:t>Technical Skills: </a:t>
            </a:r>
            <a:r>
              <a:rPr lang="en-US" sz="1400" dirty="0"/>
              <a:t>Proficient in Python, SQL, and advanced data analysis tools.</a:t>
            </a:r>
          </a:p>
          <a:p>
            <a:pPr lvl="1">
              <a:lnSpc>
                <a:spcPct val="100000"/>
              </a:lnSpc>
              <a:buFont typeface="+mj-lt"/>
              <a:buAutoNum type="arabicPeriod"/>
            </a:pPr>
            <a:r>
              <a:rPr lang="en-US" sz="1400" b="1" dirty="0">
                <a:solidFill>
                  <a:schemeClr val="accent1">
                    <a:lumMod val="50000"/>
                  </a:schemeClr>
                </a:solidFill>
              </a:rPr>
              <a:t>Strategic Insight:</a:t>
            </a:r>
            <a:r>
              <a:rPr lang="en-US" sz="1400" dirty="0"/>
              <a:t> Ability to design and implement efficient AML solutions that are tailored to specific business needs and regulatory requirements.</a:t>
            </a:r>
          </a:p>
          <a:p>
            <a:pPr marL="457200" lvl="1" indent="0">
              <a:lnSpc>
                <a:spcPct val="100000"/>
              </a:lnSpc>
              <a:buNone/>
            </a:pPr>
            <a:endParaRPr lang="en-IN" sz="1400" dirty="0"/>
          </a:p>
        </p:txBody>
      </p:sp>
      <p:cxnSp>
        <p:nvCxnSpPr>
          <p:cNvPr id="5" name="Straight Connector 4">
            <a:extLst>
              <a:ext uri="{FF2B5EF4-FFF2-40B4-BE49-F238E27FC236}">
                <a16:creationId xmlns:a16="http://schemas.microsoft.com/office/drawing/2014/main" id="{5B0825C5-3107-2FAF-9E35-232A02F1D5F1}"/>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3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Index</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33559"/>
            <a:ext cx="11469334" cy="5933186"/>
          </a:xfrm>
        </p:spPr>
        <p:txBody>
          <a:bodyPr>
            <a:normAutofit/>
          </a:bodyPr>
          <a:lstStyle/>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Index</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Executive Summary</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40502050405020303" pitchFamily="18" charset="0"/>
              </a:rPr>
              <a:t>Data Overview and DQ Report</a:t>
            </a:r>
          </a:p>
          <a:p>
            <a:pPr marL="342900" indent="-342900">
              <a:lnSpc>
                <a:spcPct val="100000"/>
              </a:lnSpc>
              <a:buFont typeface="+mj-lt"/>
              <a:buAutoNum type="arabicPeriod"/>
            </a:pPr>
            <a:endParaRPr lang="en-IN" sz="1400" dirty="0">
              <a:solidFill>
                <a:schemeClr val="accent1">
                  <a:lumMod val="50000"/>
                </a:schemeClr>
              </a:solidFill>
              <a:latin typeface="Georgia Pro" panose="02040502050405020303"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Parameter Tuning</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Threshold Evaluation Metrics</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Optimum Threshold Selection</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IN" sz="1400" dirty="0">
                <a:solidFill>
                  <a:schemeClr val="accent1">
                    <a:lumMod val="50000"/>
                  </a:schemeClr>
                </a:solidFill>
                <a:latin typeface="Georgia Pro" panose="020F0502020204030204" pitchFamily="18" charset="0"/>
              </a:rPr>
              <a:t>Methodology Optimization- Tuning Threshold using Recall evaluation metric</a:t>
            </a:r>
          </a:p>
          <a:p>
            <a:pPr marL="342900"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dirty="0">
                <a:solidFill>
                  <a:schemeClr val="accent1">
                    <a:lumMod val="50000"/>
                  </a:schemeClr>
                </a:solidFill>
                <a:latin typeface="Georgia Pro" panose="020F0502020204030204" pitchFamily="18" charset="0"/>
              </a:rPr>
              <a:t>Summary of Project and Key Learnings</a:t>
            </a:r>
          </a:p>
          <a:p>
            <a:pPr marL="342900"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342900" indent="-342900">
              <a:lnSpc>
                <a:spcPct val="100000"/>
              </a:lnSpc>
              <a:buFont typeface="+mj-lt"/>
              <a:buAutoNum type="arabicPeriod"/>
            </a:pPr>
            <a:r>
              <a:rPr lang="en-US" sz="1400" b="1" dirty="0">
                <a:solidFill>
                  <a:schemeClr val="accent1">
                    <a:lumMod val="50000"/>
                  </a:schemeClr>
                </a:solidFill>
                <a:latin typeface="Georgia Pro" panose="020F0502020204030204" pitchFamily="18" charset="0"/>
              </a:rPr>
              <a:t>My Expertise: </a:t>
            </a:r>
            <a:r>
              <a:rPr lang="en-US" sz="1400" dirty="0">
                <a:solidFill>
                  <a:schemeClr val="accent1">
                    <a:lumMod val="50000"/>
                  </a:schemeClr>
                </a:solidFill>
                <a:latin typeface="Georgia Pro" panose="020F0502020204030204" pitchFamily="18" charset="0"/>
              </a:rPr>
              <a:t>I can help you build a Robust State-Of-The-Art AML Compliance Model. Let’s get on a call !</a:t>
            </a:r>
            <a:endParaRPr lang="en-IN" sz="1400" dirty="0">
              <a:solidFill>
                <a:schemeClr val="accent1">
                  <a:lumMod val="50000"/>
                </a:schemeClr>
              </a:solidFill>
              <a:latin typeface="Georgia Pro" panose="020F0502020204030204" pitchFamily="18" charset="0"/>
            </a:endParaRPr>
          </a:p>
          <a:p>
            <a:pPr marL="457200" lvl="1" indent="0">
              <a:lnSpc>
                <a:spcPct val="100000"/>
              </a:lnSpc>
              <a:buNone/>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US"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a:p>
            <a:pPr marL="800100" lvl="1" indent="-342900">
              <a:lnSpc>
                <a:spcPct val="100000"/>
              </a:lnSpc>
              <a:buFont typeface="+mj-lt"/>
              <a:buAutoNum type="arabicPeriod"/>
            </a:pPr>
            <a:endParaRPr lang="en-IN" sz="1400" dirty="0">
              <a:solidFill>
                <a:schemeClr val="accent1">
                  <a:lumMod val="50000"/>
                </a:schemeClr>
              </a:solidFill>
              <a:latin typeface="Georgia Pro" panose="020F0502020204030204" pitchFamily="18" charset="0"/>
            </a:endParaRPr>
          </a:p>
        </p:txBody>
      </p:sp>
    </p:spTree>
    <p:extLst>
      <p:ext uri="{BB962C8B-B14F-4D97-AF65-F5344CB8AC3E}">
        <p14:creationId xmlns:p14="http://schemas.microsoft.com/office/powerpoint/2010/main" val="385121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Executive Summary</a:t>
            </a:r>
            <a:endParaRPr lang="en-IN" sz="2300" dirty="0">
              <a:solidFill>
                <a:schemeClr val="accent1">
                  <a:lumMod val="50000"/>
                </a:schemeClr>
              </a:solidFill>
              <a:latin typeface="Georgia Pro" panose="020F0502020204030204" pitchFamily="18" charset="0"/>
            </a:endParaRPr>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a:lnSpc>
                <a:spcPct val="100000"/>
              </a:lnSpc>
            </a:pPr>
            <a:r>
              <a:rPr lang="en-IN" sz="14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Overview:</a:t>
            </a:r>
          </a:p>
          <a:p>
            <a:pPr marL="457200" lvl="1" indent="0">
              <a:lnSpc>
                <a:spcPct val="100000"/>
              </a:lnSpc>
              <a:buNone/>
            </a:pPr>
            <a:r>
              <a:rPr lang="en-US" sz="1400" dirty="0"/>
              <a:t>In this project, I have applied advanced statistical techniques to optimize Anti-Money Laundering (AML) transaction monitoring for large value deposits. The objective was to develop a market-standard solution for the scenario: </a:t>
            </a:r>
            <a:r>
              <a:rPr lang="en-US" sz="1400" b="1" dirty="0">
                <a:solidFill>
                  <a:schemeClr val="accent1">
                    <a:lumMod val="50000"/>
                  </a:schemeClr>
                </a:solidFill>
              </a:rPr>
              <a:t>Large Value Deposits </a:t>
            </a:r>
            <a:r>
              <a:rPr lang="en-US" sz="1400" dirty="0"/>
              <a:t>that enhances the detection of suspicious activities while minimizing false positives, reflecting the stringent compliance requirements of financial institutions.</a:t>
            </a:r>
          </a:p>
          <a:p>
            <a:pPr marL="457200" lvl="1" indent="0">
              <a:lnSpc>
                <a:spcPct val="100000"/>
              </a:lnSpc>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a:p>
            <a:pPr marL="228600" lvl="1">
              <a:lnSpc>
                <a:spcPct val="100000"/>
              </a:lnSpc>
              <a:spcBef>
                <a:spcPts val="1000"/>
              </a:spcBef>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Purpose:</a:t>
            </a:r>
          </a:p>
          <a:p>
            <a:pPr marL="457200" lvl="1" indent="0" algn="just">
              <a:lnSpc>
                <a:spcPct val="100000"/>
              </a:lnSpc>
              <a:buNone/>
            </a:pPr>
            <a:r>
              <a:rPr lang="en-US" sz="1400" dirty="0"/>
              <a:t>The primary goal of this project is to demonstrate my ability to interpret and analyze data to make informed financial crimes decisions. By tuning the monitoring thresholds effectively using the Marker standard methodologies, I aim to maximize the detection of true suspicious activities, reduce generation of False Negatives and reduce operational costs associated with false positives. </a:t>
            </a:r>
          </a:p>
          <a:p>
            <a:pPr marL="457200" lvl="1" indent="0" algn="just">
              <a:lnSpc>
                <a:spcPct val="100000"/>
              </a:lnSpc>
              <a:buNone/>
            </a:pPr>
            <a:endParaRPr lang="en-US" sz="1400" dirty="0"/>
          </a:p>
          <a:p>
            <a:pPr algn="just">
              <a:lnSpc>
                <a:spcPct val="100000"/>
              </a:lnSpc>
            </a:pPr>
            <a:r>
              <a:rPr lang="en-IN" sz="1400" b="1"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Relevance:</a:t>
            </a:r>
          </a:p>
          <a:p>
            <a:pPr marL="457200" lvl="1" indent="0" algn="just">
              <a:lnSpc>
                <a:spcPct val="100000"/>
              </a:lnSpc>
              <a:buNone/>
            </a:pPr>
            <a:r>
              <a:rPr lang="en-US" sz="1400" dirty="0"/>
              <a:t>This project showcases a tuning methodology that is widely used in the banking sector. </a:t>
            </a:r>
            <a:r>
              <a:rPr lang="en-US" sz="1400" b="1" dirty="0">
                <a:solidFill>
                  <a:schemeClr val="accent1">
                    <a:lumMod val="50000"/>
                  </a:schemeClr>
                </a:solidFill>
              </a:rPr>
              <a:t>But this method is inefficient due to large number of False Positives, and presence of False Negatives. In the end, based on my 6+ years of experience in AML Compliance Analytics I explain the inefficiencies in these models and steps on how to develop efficient AML models- Rule based and ML Based(Segment the customers, products etc.) models. I play an instrumental role in bridging the gap between the inefficient standard scenario tuning methodology and build state-of-the-art in-house AML models.</a:t>
            </a:r>
            <a:r>
              <a:rPr lang="en-US" sz="1400" b="1" dirty="0"/>
              <a:t> </a:t>
            </a:r>
          </a:p>
          <a:p>
            <a:pPr marL="457200" lvl="1" indent="0" algn="just">
              <a:lnSpc>
                <a:spcPct val="100000"/>
              </a:lnSpc>
              <a:buNone/>
            </a:pPr>
            <a:endParaRPr lang="en-US" sz="1400" dirty="0">
              <a:latin typeface="Georgia Pro" panose="020F0502020204030204" pitchFamily="18" charset="0"/>
            </a:endParaRPr>
          </a:p>
          <a:p>
            <a:pPr algn="just">
              <a:lnSpc>
                <a:spcPct val="100000"/>
              </a:lnSpc>
            </a:pPr>
            <a:r>
              <a:rPr lang="en-US" sz="1400" b="1" dirty="0">
                <a:solidFill>
                  <a:schemeClr val="accent1">
                    <a:lumMod val="50000"/>
                  </a:schemeClr>
                </a:solidFill>
                <a:hlinkClick r:id="rId2">
                  <a:extLst>
                    <a:ext uri="{A12FA001-AC4F-418D-AE19-62706E023703}">
                      <ahyp:hlinkClr xmlns:ahyp="http://schemas.microsoft.com/office/drawing/2018/hyperlinkcolor" val="tx"/>
                    </a:ext>
                  </a:extLst>
                </a:hlinkClick>
              </a:rPr>
              <a:t>GitHub Repository:</a:t>
            </a:r>
            <a:r>
              <a:rPr lang="en-US" sz="1400" b="1" dirty="0">
                <a:solidFill>
                  <a:schemeClr val="accent1">
                    <a:lumMod val="50000"/>
                  </a:schemeClr>
                </a:solidFill>
              </a:rPr>
              <a:t> </a:t>
            </a:r>
          </a:p>
          <a:p>
            <a:pPr lvl="1" algn="just">
              <a:lnSpc>
                <a:spcPct val="100000"/>
              </a:lnSpc>
            </a:pPr>
            <a:r>
              <a:rPr lang="en-US" sz="1400" dirty="0"/>
              <a:t>You can click </a:t>
            </a:r>
            <a:r>
              <a:rPr lang="en-US" sz="1400" dirty="0">
                <a:hlinkClick r:id="rId2"/>
              </a:rPr>
              <a:t>here to explore</a:t>
            </a:r>
            <a:r>
              <a:rPr lang="en-US" sz="1400" dirty="0"/>
              <a:t> the script written for tuning the threshold suing J-statistics, F1-Score and Recall Metrics. Steps to replicate the project is mentioned in the repository</a:t>
            </a:r>
            <a:endParaRPr lang="en-IN" sz="1400" dirty="0"/>
          </a:p>
        </p:txBody>
      </p:sp>
    </p:spTree>
    <p:extLst>
      <p:ext uri="{BB962C8B-B14F-4D97-AF65-F5344CB8AC3E}">
        <p14:creationId xmlns:p14="http://schemas.microsoft.com/office/powerpoint/2010/main" val="814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Data Overview and DQ Report</a:t>
            </a:r>
            <a:endParaRPr lang="en-IN" dirty="0"/>
          </a:p>
        </p:txBody>
      </p:sp>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80" y="761236"/>
            <a:ext cx="11469334" cy="5933186"/>
          </a:xfrm>
        </p:spPr>
        <p:txBody>
          <a:bodyPr>
            <a:normAutofit/>
          </a:bodyPr>
          <a:lstStyle/>
          <a:p>
            <a:pPr eaLnBrk="0" fontAlgn="base" hangingPunct="0">
              <a:lnSpc>
                <a:spcPct val="100000"/>
              </a:lnSpc>
              <a:spcBef>
                <a:spcPct val="0"/>
              </a:spcBef>
              <a:spcAft>
                <a:spcPct val="0"/>
              </a:spcAft>
            </a:pPr>
            <a:r>
              <a:rPr lang="en-IN" sz="1400" b="1" dirty="0">
                <a:solidFill>
                  <a:schemeClr val="accent1">
                    <a:lumMod val="50000"/>
                  </a:schemeClr>
                </a:solidFill>
              </a:rPr>
              <a:t>Data Overview: </a:t>
            </a:r>
            <a:r>
              <a:rPr kumimoji="0" lang="en-US" altLang="en-US" sz="1400" b="0" i="0" u="none" strike="noStrike" cap="none" normalizeH="0" baseline="0" dirty="0">
                <a:ln>
                  <a:noFill/>
                </a:ln>
                <a:solidFill>
                  <a:schemeClr val="tx1"/>
                </a:solidFill>
                <a:effectLst/>
              </a:rPr>
              <a:t>In this project, I utilized two datasets to conduct a thorough analysis:</a:t>
            </a: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A</a:t>
            </a:r>
            <a:r>
              <a:rPr kumimoji="0" lang="en-US" altLang="en-US" sz="1400" b="1" i="0" u="none" strike="noStrike" cap="none" normalizeH="0" baseline="0" dirty="0">
                <a:ln>
                  <a:noFill/>
                </a:ln>
                <a:solidFill>
                  <a:schemeClr val="accent1">
                    <a:lumMod val="50000"/>
                  </a:schemeClr>
                </a:solidFill>
                <a:effectLst/>
              </a:rPr>
              <a:t>ccounts.csv:</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Description: </a:t>
            </a:r>
            <a:r>
              <a:rPr kumimoji="0" lang="en-US" altLang="en-US" sz="1400" b="0" i="0" u="none" strike="noStrike" cap="none" normalizeH="0" baseline="0" dirty="0">
                <a:ln>
                  <a:noFill/>
                </a:ln>
                <a:solidFill>
                  <a:schemeClr val="tx1"/>
                </a:solidFill>
                <a:effectLst/>
              </a:rPr>
              <a:t>Contains account-level information.</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ACCOUNT_ID: Unique identifier for each account.</a:t>
            </a:r>
          </a:p>
          <a:p>
            <a:pPr lvl="3"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IS_FRAUD: Target variable indicating whether the account is associated with suspicious activity (True for suspicious, False for non-suspicious)</a:t>
            </a:r>
          </a:p>
          <a:p>
            <a:pPr lvl="2"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endParaRPr>
          </a:p>
          <a:p>
            <a:pPr marL="800100" lvl="1" indent="-342900" eaLnBrk="0" fontAlgn="base" hangingPunct="0">
              <a:lnSpc>
                <a:spcPct val="100000"/>
              </a:lnSpc>
              <a:spcBef>
                <a:spcPct val="0"/>
              </a:spcBef>
              <a:spcAft>
                <a:spcPct val="0"/>
              </a:spcAft>
              <a:buFont typeface="+mj-lt"/>
              <a:buAutoNum type="arabicPeriod"/>
            </a:pPr>
            <a:r>
              <a:rPr lang="en-US" altLang="en-US" sz="1400" b="1" dirty="0">
                <a:solidFill>
                  <a:schemeClr val="accent1">
                    <a:lumMod val="50000"/>
                  </a:schemeClr>
                </a:solidFill>
              </a:rPr>
              <a:t>Transactions.csv:</a:t>
            </a:r>
          </a:p>
          <a:p>
            <a:pPr lvl="2" eaLnBrk="0" fontAlgn="base" hangingPunct="0">
              <a:lnSpc>
                <a:spcPct val="100000"/>
              </a:lnSpc>
              <a:spcBef>
                <a:spcPct val="0"/>
              </a:spcBef>
              <a:spcAft>
                <a:spcPct val="0"/>
              </a:spcAft>
              <a:buFont typeface="Wingdings" panose="05000000000000000000" pitchFamily="2" charset="2"/>
              <a:buChar char="v"/>
            </a:pPr>
            <a:r>
              <a:rPr lang="en-US" altLang="en-US" sz="1400" b="1" dirty="0">
                <a:solidFill>
                  <a:schemeClr val="accent1">
                    <a:lumMod val="50000"/>
                  </a:schemeClr>
                </a:solidFill>
              </a:rPr>
              <a:t>Description: Contains transaction-level details.</a:t>
            </a:r>
          </a:p>
          <a:p>
            <a:pPr lvl="2" eaLnBrk="0" fontAlgn="base" hangingPunct="0">
              <a:lnSpc>
                <a:spcPct val="10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Key Variables:</a:t>
            </a:r>
          </a:p>
          <a:p>
            <a:pPr lvl="3" eaLnBrk="0" fontAlgn="base" hangingPunct="0">
              <a:lnSpc>
                <a:spcPct val="100000"/>
              </a:lnSpc>
              <a:spcBef>
                <a:spcPct val="0"/>
              </a:spcBef>
              <a:spcAft>
                <a:spcPct val="0"/>
              </a:spcAft>
            </a:pPr>
            <a:r>
              <a:rPr lang="en-US" altLang="en-US" sz="1400" dirty="0"/>
              <a:t>SENDER_ACCOUNT_ID: ID of the account initiating the transaction.</a:t>
            </a:r>
          </a:p>
          <a:p>
            <a:pPr lvl="3" eaLnBrk="0" fontAlgn="base" hangingPunct="0">
              <a:lnSpc>
                <a:spcPct val="100000"/>
              </a:lnSpc>
              <a:spcBef>
                <a:spcPct val="0"/>
              </a:spcBef>
              <a:spcAft>
                <a:spcPct val="0"/>
              </a:spcAft>
            </a:pPr>
            <a:r>
              <a:rPr lang="en-US" altLang="en-US" sz="1400" dirty="0"/>
              <a:t>RECEIVER_ACCOUNT_ID: ID of the account receiving the transaction.</a:t>
            </a:r>
          </a:p>
          <a:p>
            <a:pPr lvl="3" eaLnBrk="0" fontAlgn="base" hangingPunct="0">
              <a:lnSpc>
                <a:spcPct val="100000"/>
              </a:lnSpc>
              <a:spcBef>
                <a:spcPct val="0"/>
              </a:spcBef>
              <a:spcAft>
                <a:spcPct val="0"/>
              </a:spcAft>
            </a:pPr>
            <a:r>
              <a:rPr lang="en-US" altLang="en-US" sz="1400" dirty="0"/>
              <a:t>TX_AMOUNT</a:t>
            </a:r>
            <a:r>
              <a:rPr kumimoji="0" lang="en-US" altLang="en-US" sz="1400" b="0" i="0" u="none" strike="noStrike" cap="none" normalizeH="0" baseline="0" dirty="0">
                <a:ln>
                  <a:noFill/>
                </a:ln>
                <a:solidFill>
                  <a:schemeClr val="tx1"/>
                </a:solidFill>
                <a:effectLst/>
              </a:rPr>
              <a:t>: Amount of money involved in the transaction</a:t>
            </a:r>
            <a:r>
              <a:rPr kumimoji="0" lang="en-US" altLang="en-US" sz="1200" b="0" i="0" u="none" strike="noStrike" cap="none" normalizeH="0" baseline="0" dirty="0">
                <a:ln>
                  <a:noFill/>
                </a:ln>
                <a:solidFill>
                  <a:schemeClr val="tx1"/>
                </a:solidFill>
                <a:effectLst/>
              </a:rPr>
              <a:t>.</a:t>
            </a:r>
          </a:p>
          <a:p>
            <a:pPr marL="1371600" lvl="3" indent="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endParaRPr>
          </a:p>
          <a:p>
            <a:pPr>
              <a:lnSpc>
                <a:spcPct val="100000"/>
              </a:lnSpc>
            </a:pPr>
            <a:r>
              <a:rPr lang="en-US" sz="1400" b="1" dirty="0">
                <a:solidFill>
                  <a:schemeClr val="accent1">
                    <a:lumMod val="50000"/>
                  </a:schemeClr>
                </a:solidFill>
              </a:rPr>
              <a:t>Data Quality Report (DQ Report): </a:t>
            </a:r>
            <a:r>
              <a:rPr lang="en-US" sz="1500" dirty="0"/>
              <a:t>The DQ Report was generated to identify and address potential issues in the datasets:</a:t>
            </a:r>
          </a:p>
          <a:p>
            <a:pPr lvl="1">
              <a:lnSpc>
                <a:spcPct val="100000"/>
              </a:lnSpc>
              <a:buFont typeface="+mj-lt"/>
              <a:buAutoNum type="arabicPeriod"/>
            </a:pPr>
            <a:r>
              <a:rPr lang="en-US" sz="1400" b="1" dirty="0">
                <a:solidFill>
                  <a:schemeClr val="accent1">
                    <a:lumMod val="50000"/>
                  </a:schemeClr>
                </a:solidFill>
              </a:rPr>
              <a:t>Missing Values: </a:t>
            </a:r>
            <a:r>
              <a:rPr lang="en-US" sz="1400" dirty="0"/>
              <a:t>Both datasets were examined for missing values to ensure completeness and reliability.</a:t>
            </a:r>
          </a:p>
          <a:p>
            <a:pPr lvl="1">
              <a:lnSpc>
                <a:spcPct val="100000"/>
              </a:lnSpc>
              <a:buFont typeface="+mj-lt"/>
              <a:buAutoNum type="arabicPeriod"/>
            </a:pPr>
            <a:r>
              <a:rPr lang="en-US" sz="1400" b="1" dirty="0">
                <a:solidFill>
                  <a:schemeClr val="accent1">
                    <a:lumMod val="50000"/>
                  </a:schemeClr>
                </a:solidFill>
              </a:rPr>
              <a:t>Unique values: </a:t>
            </a:r>
            <a:r>
              <a:rPr lang="en-US" sz="1400" dirty="0"/>
              <a:t>Checked for unique values in key variables to validate the integrity of the data.</a:t>
            </a:r>
          </a:p>
          <a:p>
            <a:pPr lvl="1">
              <a:lnSpc>
                <a:spcPct val="100000"/>
              </a:lnSpc>
              <a:buFont typeface="+mj-lt"/>
              <a:buAutoNum type="arabicPeriod"/>
            </a:pPr>
            <a:r>
              <a:rPr lang="en-US" sz="1400" b="1" dirty="0">
                <a:solidFill>
                  <a:schemeClr val="accent1">
                    <a:lumMod val="50000"/>
                  </a:schemeClr>
                </a:solidFill>
              </a:rPr>
              <a:t>Distribution: </a:t>
            </a:r>
            <a:r>
              <a:rPr lang="en-US" sz="1400" dirty="0"/>
              <a:t>Analyzed the distribution of numerical variables to identify outliers and skewness.</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1400" kern="100" dirty="0">
              <a:solidFill>
                <a:schemeClr val="accent1">
                  <a:lumMod val="75000"/>
                </a:schemeClr>
              </a:solidFill>
              <a:effectLst/>
              <a:ea typeface="Calibri" panose="020F0502020204030204" pitchFamily="34"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774A40C-4CE1-5C65-5B41-1265BEA1D4E4}"/>
              </a:ext>
            </a:extLst>
          </p:cNvPr>
          <p:cNvGraphicFramePr>
            <a:graphicFrameLocks noChangeAspect="1"/>
          </p:cNvGraphicFramePr>
          <p:nvPr>
            <p:extLst>
              <p:ext uri="{D42A27DB-BD31-4B8C-83A1-F6EECF244321}">
                <p14:modId xmlns:p14="http://schemas.microsoft.com/office/powerpoint/2010/main" val="3150831414"/>
              </p:ext>
            </p:extLst>
          </p:nvPr>
        </p:nvGraphicFramePr>
        <p:xfrm>
          <a:off x="9811107" y="4124298"/>
          <a:ext cx="936713" cy="811493"/>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9811107" y="4124298"/>
                        <a:ext cx="936713" cy="81149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6AEA450-0C33-87D8-DA0C-7018869A478E}"/>
              </a:ext>
            </a:extLst>
          </p:cNvPr>
          <p:cNvGraphicFramePr>
            <a:graphicFrameLocks noChangeAspect="1"/>
          </p:cNvGraphicFramePr>
          <p:nvPr>
            <p:extLst>
              <p:ext uri="{D42A27DB-BD31-4B8C-83A1-F6EECF244321}">
                <p14:modId xmlns:p14="http://schemas.microsoft.com/office/powerpoint/2010/main" val="3635559210"/>
              </p:ext>
            </p:extLst>
          </p:nvPr>
        </p:nvGraphicFramePr>
        <p:xfrm>
          <a:off x="10790160" y="4124297"/>
          <a:ext cx="936713" cy="811493"/>
        </p:xfrm>
        <a:graphic>
          <a:graphicData uri="http://schemas.openxmlformats.org/presentationml/2006/ole">
            <mc:AlternateContent xmlns:mc="http://schemas.openxmlformats.org/markup-compatibility/2006">
              <mc:Choice xmlns:v="urn:schemas-microsoft-com:vml" Requires="v">
                <p:oleObj name="Worksheet" showAsIcon="1" r:id="rId4" imgW="914400" imgH="792417" progId="Excel.Sheet.8">
                  <p:embed/>
                </p:oleObj>
              </mc:Choice>
              <mc:Fallback>
                <p:oleObj name="Worksheet" showAsIcon="1" r:id="rId4" imgW="914400" imgH="792417" progId="Excel.Sheet.8">
                  <p:embed/>
                  <p:pic>
                    <p:nvPicPr>
                      <p:cNvPr id="0" name=""/>
                      <p:cNvPicPr/>
                      <p:nvPr/>
                    </p:nvPicPr>
                    <p:blipFill>
                      <a:blip r:embed="rId5"/>
                      <a:stretch>
                        <a:fillRect/>
                      </a:stretch>
                    </p:blipFill>
                    <p:spPr>
                      <a:xfrm>
                        <a:off x="10790160" y="4124297"/>
                        <a:ext cx="936713" cy="811493"/>
                      </a:xfrm>
                      <a:prstGeom prst="rect">
                        <a:avLst/>
                      </a:prstGeom>
                    </p:spPr>
                  </p:pic>
                </p:oleObj>
              </mc:Fallback>
            </mc:AlternateContent>
          </a:graphicData>
        </a:graphic>
      </p:graphicFrame>
    </p:spTree>
    <p:extLst>
      <p:ext uri="{BB962C8B-B14F-4D97-AF65-F5344CB8AC3E}">
        <p14:creationId xmlns:p14="http://schemas.microsoft.com/office/powerpoint/2010/main" val="241331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US" dirty="0"/>
              <a:t>Parameter Tuning</a:t>
            </a:r>
            <a:endParaRPr lang="en-IN" dirty="0"/>
          </a:p>
        </p:txBody>
      </p:sp>
      <p:sp>
        <p:nvSpPr>
          <p:cNvPr id="3" name="Content Placeholder 2">
            <a:extLst>
              <a:ext uri="{FF2B5EF4-FFF2-40B4-BE49-F238E27FC236}">
                <a16:creationId xmlns:a16="http://schemas.microsoft.com/office/drawing/2014/main" id="{429E8140-2F98-0465-691C-3AAFAB5E9A1E}"/>
              </a:ext>
            </a:extLst>
          </p:cNvPr>
          <p:cNvSpPr>
            <a:spLocks noGrp="1" noChangeArrowheads="1"/>
          </p:cNvSpPr>
          <p:nvPr>
            <p:ph idx="1"/>
          </p:nvPr>
        </p:nvSpPr>
        <p:spPr bwMode="auto">
          <a:xfrm>
            <a:off x="299880" y="791706"/>
            <a:ext cx="113464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400" b="1" dirty="0">
                <a:solidFill>
                  <a:schemeClr val="accent1">
                    <a:lumMod val="50000"/>
                  </a:schemeClr>
                </a:solidFill>
              </a:rPr>
              <a:t>Parameter Tuning:</a:t>
            </a:r>
            <a:endParaRPr lang="en-US" altLang="en-US" sz="1400" b="1" dirty="0"/>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Focus Parameter DEPOSIT_AMT</a:t>
            </a:r>
            <a:r>
              <a:rPr lang="en-US" altLang="en-US" sz="1400" b="1" dirty="0">
                <a:solidFill>
                  <a:schemeClr val="accent1">
                    <a:lumMod val="50000"/>
                  </a:schemeClr>
                </a:solidFill>
              </a:rPr>
              <a:t>: </a:t>
            </a:r>
            <a:r>
              <a:rPr kumimoji="0" lang="en-US" altLang="en-US" sz="1400" b="0" i="0" u="none" strike="noStrike" cap="none" normalizeH="0" baseline="0" dirty="0">
                <a:ln>
                  <a:noFill/>
                </a:ln>
                <a:solidFill>
                  <a:schemeClr val="tx1"/>
                </a:solidFill>
                <a:effectLst/>
              </a:rPr>
              <a:t>Selected due to its critical role in identifying large value transactions, which are often indicative of suspicious activity.</a:t>
            </a:r>
          </a:p>
          <a:p>
            <a:pPr lvl="1" eaLnBrk="0" fontAlgn="base" hangingPunct="0">
              <a:lnSpc>
                <a:spcPct val="150000"/>
              </a:lnSpc>
              <a:spcBef>
                <a:spcPct val="0"/>
              </a:spcBef>
              <a:spcAft>
                <a:spcPct val="0"/>
              </a:spcAft>
              <a:buFont typeface="Wingdings" panose="05000000000000000000" pitchFamily="2" charset="2"/>
              <a:buChar char="v"/>
            </a:pPr>
            <a:r>
              <a:rPr kumimoji="0" lang="en-US" altLang="en-US" sz="1400" b="1" i="0" u="none" strike="noStrike" cap="none" normalizeH="0" baseline="0" dirty="0">
                <a:ln>
                  <a:noFill/>
                </a:ln>
                <a:solidFill>
                  <a:schemeClr val="accent1">
                    <a:lumMod val="50000"/>
                  </a:schemeClr>
                </a:solidFill>
                <a:effectLst/>
              </a:rPr>
              <a:t>Threshold Summary File:</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Generated a detailed summary file encompassing percentile distributions from 1 to 99.</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Calculated thresholds and corresponding evaluation metrics for each percentile.</a:t>
            </a:r>
          </a:p>
          <a:p>
            <a:pPr marL="914400" lvl="2" indent="0" eaLnBrk="0" fontAlgn="base" hangingPunct="0">
              <a:lnSpc>
                <a:spcPct val="15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R="0" lvl="0" eaLnBrk="0" fontAlgn="base" hangingPunct="0">
              <a:lnSpc>
                <a:spcPct val="150000"/>
              </a:lnSpc>
              <a:spcBef>
                <a:spcPct val="0"/>
              </a:spcBef>
              <a:spcAft>
                <a:spcPct val="0"/>
              </a:spcAft>
              <a:buClrTx/>
              <a:buSzTx/>
              <a:tabLst/>
            </a:pPr>
            <a:r>
              <a:rPr lang="en-US" altLang="en-US" sz="1400" b="1" dirty="0">
                <a:solidFill>
                  <a:schemeClr val="accent1">
                    <a:lumMod val="50000"/>
                  </a:schemeClr>
                </a:solidFill>
              </a:rPr>
              <a:t>Process:</a:t>
            </a:r>
            <a:endParaRPr lang="en-US" altLang="en-US" sz="1500" b="1" dirty="0"/>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Aggregate Transaction Data: </a:t>
            </a:r>
            <a:r>
              <a:rPr lang="en-US" altLang="en-US" sz="1400" dirty="0"/>
              <a:t>Grouped transactions by RECEIVER_ACCOUNT_ID to calculate total deposit amounts (DEPOSIT_AMT).</a:t>
            </a:r>
          </a:p>
          <a:p>
            <a:pPr marR="0" lvl="1" eaLnBrk="0" fontAlgn="base" hangingPunct="0">
              <a:lnSpc>
                <a:spcPct val="150000"/>
              </a:lnSpc>
              <a:spcBef>
                <a:spcPct val="0"/>
              </a:spcBef>
              <a:spcAft>
                <a:spcPct val="0"/>
              </a:spcAft>
              <a:buClrTx/>
              <a:buSzTx/>
              <a:buFont typeface="Wingdings" panose="05000000000000000000" pitchFamily="2" charset="2"/>
              <a:buChar char="v"/>
              <a:tabLst/>
            </a:pPr>
            <a:r>
              <a:rPr lang="en-US" altLang="en-US" sz="1400" b="1" dirty="0">
                <a:solidFill>
                  <a:schemeClr val="accent1">
                    <a:lumMod val="50000"/>
                  </a:schemeClr>
                </a:solidFill>
              </a:rPr>
              <a:t>Threshold Calculation:</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For each percentile (1-99), calculated the threshold value for DEPOSIT_AMT.</a:t>
            </a:r>
          </a:p>
          <a:p>
            <a:pPr marL="914400"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rPr>
              <a:t>Evaluated the impact of each threshold on alert generation.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Object 10">
            <a:extLst>
              <a:ext uri="{FF2B5EF4-FFF2-40B4-BE49-F238E27FC236}">
                <a16:creationId xmlns:a16="http://schemas.microsoft.com/office/drawing/2014/main" id="{048091A6-00B8-74CB-C8D9-39EB2C851189}"/>
              </a:ext>
            </a:extLst>
          </p:cNvPr>
          <p:cNvGraphicFramePr>
            <a:graphicFrameLocks noChangeAspect="1"/>
          </p:cNvGraphicFramePr>
          <p:nvPr>
            <p:extLst>
              <p:ext uri="{D42A27DB-BD31-4B8C-83A1-F6EECF244321}">
                <p14:modId xmlns:p14="http://schemas.microsoft.com/office/powerpoint/2010/main" val="3092810483"/>
              </p:ext>
            </p:extLst>
          </p:nvPr>
        </p:nvGraphicFramePr>
        <p:xfrm>
          <a:off x="7859988" y="1991174"/>
          <a:ext cx="1066800" cy="924190"/>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8">
                  <p:embed/>
                </p:oleObj>
              </mc:Choice>
              <mc:Fallback>
                <p:oleObj name="Worksheet" showAsIcon="1" r:id="rId2" imgW="914400" imgH="792417" progId="Excel.Sheet.8">
                  <p:embed/>
                  <p:pic>
                    <p:nvPicPr>
                      <p:cNvPr id="0" name=""/>
                      <p:cNvPicPr/>
                      <p:nvPr/>
                    </p:nvPicPr>
                    <p:blipFill>
                      <a:blip r:embed="rId3"/>
                      <a:stretch>
                        <a:fillRect/>
                      </a:stretch>
                    </p:blipFill>
                    <p:spPr>
                      <a:xfrm>
                        <a:off x="7859988" y="1991174"/>
                        <a:ext cx="1066800" cy="924190"/>
                      </a:xfrm>
                      <a:prstGeom prst="rect">
                        <a:avLst/>
                      </a:prstGeom>
                    </p:spPr>
                  </p:pic>
                </p:oleObj>
              </mc:Fallback>
            </mc:AlternateContent>
          </a:graphicData>
        </a:graphic>
      </p:graphicFrame>
    </p:spTree>
    <p:extLst>
      <p:ext uri="{BB962C8B-B14F-4D97-AF65-F5344CB8AC3E}">
        <p14:creationId xmlns:p14="http://schemas.microsoft.com/office/powerpoint/2010/main" val="39634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Threshold Evaluation Metrics</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816499"/>
            <a:ext cx="1146933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To determine the optimal threshold for DEPOSIT_AMT, we evaluated multiple metrics to balance detection efficiency and operational feasibility. These metrics help in assessing the performance of different thresholds and selecting the most effective 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graphicFrame>
        <p:nvGraphicFramePr>
          <p:cNvPr id="7" name="Table 6">
            <a:extLst>
              <a:ext uri="{FF2B5EF4-FFF2-40B4-BE49-F238E27FC236}">
                <a16:creationId xmlns:a16="http://schemas.microsoft.com/office/drawing/2014/main" id="{B40E2F69-309A-1D41-3C72-5C802FF9BE11}"/>
              </a:ext>
            </a:extLst>
          </p:cNvPr>
          <p:cNvGraphicFramePr>
            <a:graphicFrameLocks noGrp="1"/>
          </p:cNvGraphicFramePr>
          <p:nvPr>
            <p:extLst>
              <p:ext uri="{D42A27DB-BD31-4B8C-83A1-F6EECF244321}">
                <p14:modId xmlns:p14="http://schemas.microsoft.com/office/powerpoint/2010/main" val="3363182595"/>
              </p:ext>
            </p:extLst>
          </p:nvPr>
        </p:nvGraphicFramePr>
        <p:xfrm>
          <a:off x="422787" y="1459209"/>
          <a:ext cx="11248105" cy="370840"/>
        </p:xfrm>
        <a:graphic>
          <a:graphicData uri="http://schemas.openxmlformats.org/drawingml/2006/table">
            <a:tbl>
              <a:tblPr firstRow="1" bandRow="1">
                <a:tableStyleId>{5C22544A-7EE6-4342-B048-85BDC9FD1C3A}</a:tableStyleId>
              </a:tblPr>
              <a:tblGrid>
                <a:gridCol w="11248105">
                  <a:extLst>
                    <a:ext uri="{9D8B030D-6E8A-4147-A177-3AD203B41FA5}">
                      <a16:colId xmlns:a16="http://schemas.microsoft.com/office/drawing/2014/main" val="492092933"/>
                    </a:ext>
                  </a:extLst>
                </a:gridCol>
              </a:tblGrid>
              <a:tr h="370840">
                <a:tc>
                  <a:txBody>
                    <a:bodyPr/>
                    <a:lstStyle/>
                    <a:p>
                      <a:pPr algn="ctr"/>
                      <a:r>
                        <a:rPr lang="en-US" sz="1400" dirty="0"/>
                        <a:t>Key Metrics</a:t>
                      </a:r>
                      <a:endParaRPr lang="en-IN" sz="1400" dirty="0"/>
                    </a:p>
                  </a:txBody>
                  <a:tcPr/>
                </a:tc>
                <a:extLst>
                  <a:ext uri="{0D108BD9-81ED-4DB2-BD59-A6C34878D82A}">
                    <a16:rowId xmlns:a16="http://schemas.microsoft.com/office/drawing/2014/main" val="76898817"/>
                  </a:ext>
                </a:extLst>
              </a:tr>
            </a:tbl>
          </a:graphicData>
        </a:graphic>
      </p:graphicFrame>
      <p:graphicFrame>
        <p:nvGraphicFramePr>
          <p:cNvPr id="8" name="Table 7">
            <a:extLst>
              <a:ext uri="{FF2B5EF4-FFF2-40B4-BE49-F238E27FC236}">
                <a16:creationId xmlns:a16="http://schemas.microsoft.com/office/drawing/2014/main" id="{65C7F445-A11C-8144-CED7-8CACEE1C00D5}"/>
              </a:ext>
            </a:extLst>
          </p:cNvPr>
          <p:cNvGraphicFramePr>
            <a:graphicFrameLocks noGrp="1"/>
          </p:cNvGraphicFramePr>
          <p:nvPr>
            <p:extLst>
              <p:ext uri="{D42A27DB-BD31-4B8C-83A1-F6EECF244321}">
                <p14:modId xmlns:p14="http://schemas.microsoft.com/office/powerpoint/2010/main" val="4026804151"/>
              </p:ext>
            </p:extLst>
          </p:nvPr>
        </p:nvGraphicFramePr>
        <p:xfrm>
          <a:off x="422786" y="1832147"/>
          <a:ext cx="11248105" cy="4209354"/>
        </p:xfrm>
        <a:graphic>
          <a:graphicData uri="http://schemas.openxmlformats.org/drawingml/2006/table">
            <a:tbl>
              <a:tblPr firstRow="1" bandRow="1">
                <a:tableStyleId>{5C22544A-7EE6-4342-B048-85BDC9FD1C3A}</a:tableStyleId>
              </a:tblPr>
              <a:tblGrid>
                <a:gridCol w="2249621">
                  <a:extLst>
                    <a:ext uri="{9D8B030D-6E8A-4147-A177-3AD203B41FA5}">
                      <a16:colId xmlns:a16="http://schemas.microsoft.com/office/drawing/2014/main" val="3201531020"/>
                    </a:ext>
                  </a:extLst>
                </a:gridCol>
                <a:gridCol w="2249621">
                  <a:extLst>
                    <a:ext uri="{9D8B030D-6E8A-4147-A177-3AD203B41FA5}">
                      <a16:colId xmlns:a16="http://schemas.microsoft.com/office/drawing/2014/main" val="1241318493"/>
                    </a:ext>
                  </a:extLst>
                </a:gridCol>
                <a:gridCol w="2249621">
                  <a:extLst>
                    <a:ext uri="{9D8B030D-6E8A-4147-A177-3AD203B41FA5}">
                      <a16:colId xmlns:a16="http://schemas.microsoft.com/office/drawing/2014/main" val="2926158875"/>
                    </a:ext>
                  </a:extLst>
                </a:gridCol>
                <a:gridCol w="2249621">
                  <a:extLst>
                    <a:ext uri="{9D8B030D-6E8A-4147-A177-3AD203B41FA5}">
                      <a16:colId xmlns:a16="http://schemas.microsoft.com/office/drawing/2014/main" val="1588216128"/>
                    </a:ext>
                  </a:extLst>
                </a:gridCol>
                <a:gridCol w="2249621">
                  <a:extLst>
                    <a:ext uri="{9D8B030D-6E8A-4147-A177-3AD203B41FA5}">
                      <a16:colId xmlns:a16="http://schemas.microsoft.com/office/drawing/2014/main" val="674201750"/>
                    </a:ext>
                  </a:extLst>
                </a:gridCol>
              </a:tblGrid>
              <a:tr h="490130">
                <a:tc>
                  <a:txBody>
                    <a:bodyPr/>
                    <a:lstStyle/>
                    <a:p>
                      <a:r>
                        <a:rPr lang="en-US" sz="1400" dirty="0"/>
                        <a:t>True Positive Rate</a:t>
                      </a:r>
                      <a:endParaRPr lang="en-IN" sz="1400" dirty="0"/>
                    </a:p>
                  </a:txBody>
                  <a:tcPr/>
                </a:tc>
                <a:tc>
                  <a:txBody>
                    <a:bodyPr/>
                    <a:lstStyle/>
                    <a:p>
                      <a:r>
                        <a:rPr lang="en-US" sz="1400" dirty="0"/>
                        <a:t>False Positive Rate</a:t>
                      </a:r>
                      <a:endParaRPr lang="en-IN" sz="1400" dirty="0"/>
                    </a:p>
                  </a:txBody>
                  <a:tcPr/>
                </a:tc>
                <a:tc>
                  <a:txBody>
                    <a:bodyPr/>
                    <a:lstStyle/>
                    <a:p>
                      <a:r>
                        <a:rPr lang="en-US" sz="1400" dirty="0"/>
                        <a:t>Precision</a:t>
                      </a:r>
                      <a:endParaRPr lang="en-IN" sz="1400" dirty="0"/>
                    </a:p>
                  </a:txBody>
                  <a:tcPr/>
                </a:tc>
                <a:tc>
                  <a:txBody>
                    <a:bodyPr/>
                    <a:lstStyle/>
                    <a:p>
                      <a:r>
                        <a:rPr lang="en-US" sz="1400" dirty="0"/>
                        <a:t>F1 Score</a:t>
                      </a:r>
                      <a:endParaRPr lang="en-IN" sz="1400" dirty="0"/>
                    </a:p>
                  </a:txBody>
                  <a:tcPr/>
                </a:tc>
                <a:tc>
                  <a:txBody>
                    <a:bodyPr/>
                    <a:lstStyle/>
                    <a:p>
                      <a:r>
                        <a:rPr lang="en-US" sz="1400" dirty="0"/>
                        <a:t>Youden’s J Statistics</a:t>
                      </a:r>
                      <a:endParaRPr lang="en-IN" sz="1400" dirty="0"/>
                    </a:p>
                  </a:txBody>
                  <a:tcPr/>
                </a:tc>
                <a:extLst>
                  <a:ext uri="{0D108BD9-81ED-4DB2-BD59-A6C34878D82A}">
                    <a16:rowId xmlns:a16="http://schemas.microsoft.com/office/drawing/2014/main" val="3058898306"/>
                  </a:ext>
                </a:extLst>
              </a:tr>
              <a:tr h="3719224">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actual suspicious transactions correctly identified.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Ensures high detection of suspicious activities, minimizing the risk of undetected fraud.</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Recall: </a:t>
                      </a:r>
                      <a:r>
                        <a:rPr lang="en-US" sz="1400" dirty="0"/>
                        <a:t>TP/(TP+FN)</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non-suspicious transactions incorrectly flagged as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Reducing false positives helps minimize the operational costs associated with investigating non-suspicious alerts.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FPR: </a:t>
                      </a:r>
                      <a:r>
                        <a:rPr lang="en-US" sz="1400" b="0" dirty="0"/>
                        <a:t>FP</a:t>
                      </a:r>
                      <a:r>
                        <a:rPr lang="en-US" sz="1400" dirty="0"/>
                        <a:t>/(FP+TN)</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Proportion of identified suspicious transactions that are actually suspicious.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Balances the trade-off between catching true positives and avoiding false positives.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Precision: </a:t>
                      </a:r>
                      <a:r>
                        <a:rPr lang="en-US" sz="1400" dirty="0"/>
                        <a:t>TP/(TP+FP)</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Harmonic mean of precision and recall.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Provides a single metric that balances both precision and recall, useful in cases of imbalanced classes.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F1: </a:t>
                      </a:r>
                      <a:r>
                        <a:rPr lang="en-US" sz="1400" dirty="0"/>
                        <a:t>2 *(Precision * Recall)/(Precision + Recall)</a:t>
                      </a:r>
                      <a:endParaRPr lang="en-IN" sz="1400" dirty="0"/>
                    </a:p>
                    <a:p>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Definition: </a:t>
                      </a:r>
                      <a:r>
                        <a:rPr lang="en-US" sz="1400" dirty="0"/>
                        <a:t>Balances sensitivity (recall) and specificity.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Importance</a:t>
                      </a:r>
                      <a:r>
                        <a:rPr lang="en-US" sz="1400" dirty="0">
                          <a:solidFill>
                            <a:schemeClr val="accent1">
                              <a:lumMod val="50000"/>
                            </a:schemeClr>
                          </a:solidFill>
                        </a:rPr>
                        <a:t>: </a:t>
                      </a:r>
                      <a:r>
                        <a:rPr lang="en-US" sz="1400" dirty="0"/>
                        <a:t>Identifies the optimal threshold by maximizing the difference between true positive rate and false positive rate.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J Statistics: </a:t>
                      </a:r>
                      <a:r>
                        <a:rPr lang="en-US" sz="1400" b="0" dirty="0"/>
                        <a:t>TPR - FPR</a:t>
                      </a:r>
                      <a:endParaRPr lang="en-IN" sz="1400" b="0" dirty="0"/>
                    </a:p>
                    <a:p>
                      <a:endParaRPr lang="en-IN" sz="1400" dirty="0"/>
                    </a:p>
                  </a:txBody>
                  <a:tcPr/>
                </a:tc>
                <a:extLst>
                  <a:ext uri="{0D108BD9-81ED-4DB2-BD59-A6C34878D82A}">
                    <a16:rowId xmlns:a16="http://schemas.microsoft.com/office/drawing/2014/main" val="3279858487"/>
                  </a:ext>
                </a:extLst>
              </a:tr>
            </a:tbl>
          </a:graphicData>
        </a:graphic>
      </p:graphicFrame>
    </p:spTree>
    <p:extLst>
      <p:ext uri="{BB962C8B-B14F-4D97-AF65-F5344CB8AC3E}">
        <p14:creationId xmlns:p14="http://schemas.microsoft.com/office/powerpoint/2010/main" val="353509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61665"/>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Optimum Threshold Selection</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80" y="619321"/>
            <a:ext cx="11469333" cy="102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Determined the best threshold using Youden's J Statistic and F1 Score.</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rPr>
              <a:t>Visualized confusion matrices to compare the effectiveness of each threshold. </a:t>
            </a:r>
            <a:endParaRPr lang="en-US" altLang="en-US" sz="1400" dirty="0"/>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9836B579-72C0-45D0-9075-569C46CC013B}"/>
              </a:ext>
            </a:extLst>
          </p:cNvPr>
          <p:cNvPicPr>
            <a:picLocks noChangeAspect="1"/>
          </p:cNvPicPr>
          <p:nvPr/>
        </p:nvPicPr>
        <p:blipFill>
          <a:blip r:embed="rId2"/>
          <a:stretch>
            <a:fillRect/>
          </a:stretch>
        </p:blipFill>
        <p:spPr>
          <a:xfrm>
            <a:off x="608033" y="1403557"/>
            <a:ext cx="2952414" cy="2446390"/>
          </a:xfrm>
          <a:prstGeom prst="rect">
            <a:avLst/>
          </a:prstGeom>
          <a:ln>
            <a:solidFill>
              <a:schemeClr val="accent1"/>
            </a:solidFill>
          </a:ln>
        </p:spPr>
      </p:pic>
      <p:pic>
        <p:nvPicPr>
          <p:cNvPr id="11" name="Picture 10">
            <a:extLst>
              <a:ext uri="{FF2B5EF4-FFF2-40B4-BE49-F238E27FC236}">
                <a16:creationId xmlns:a16="http://schemas.microsoft.com/office/drawing/2014/main" id="{9322B29A-9D07-4A14-8469-B32C62795833}"/>
              </a:ext>
            </a:extLst>
          </p:cNvPr>
          <p:cNvPicPr>
            <a:picLocks noChangeAspect="1"/>
          </p:cNvPicPr>
          <p:nvPr/>
        </p:nvPicPr>
        <p:blipFill>
          <a:blip r:embed="rId3"/>
          <a:stretch>
            <a:fillRect/>
          </a:stretch>
        </p:blipFill>
        <p:spPr>
          <a:xfrm>
            <a:off x="4111757" y="1403557"/>
            <a:ext cx="3077232" cy="2444004"/>
          </a:xfrm>
          <a:prstGeom prst="rect">
            <a:avLst/>
          </a:prstGeom>
          <a:ln>
            <a:solidFill>
              <a:schemeClr val="accent1"/>
            </a:solidFill>
          </a:ln>
        </p:spPr>
      </p:pic>
      <p:pic>
        <p:nvPicPr>
          <p:cNvPr id="12" name="Picture 11">
            <a:extLst>
              <a:ext uri="{FF2B5EF4-FFF2-40B4-BE49-F238E27FC236}">
                <a16:creationId xmlns:a16="http://schemas.microsoft.com/office/drawing/2014/main" id="{352F6908-351A-4627-AF4B-8C5C5ABF1B18}"/>
              </a:ext>
            </a:extLst>
          </p:cNvPr>
          <p:cNvPicPr>
            <a:picLocks noChangeAspect="1"/>
          </p:cNvPicPr>
          <p:nvPr/>
        </p:nvPicPr>
        <p:blipFill>
          <a:blip r:embed="rId4"/>
          <a:stretch>
            <a:fillRect/>
          </a:stretch>
        </p:blipFill>
        <p:spPr>
          <a:xfrm>
            <a:off x="586231" y="4117586"/>
            <a:ext cx="2957327" cy="2573899"/>
          </a:xfrm>
          <a:prstGeom prst="rect">
            <a:avLst/>
          </a:prstGeom>
          <a:ln>
            <a:solidFill>
              <a:schemeClr val="accent1"/>
            </a:solidFill>
          </a:ln>
        </p:spPr>
      </p:pic>
      <p:pic>
        <p:nvPicPr>
          <p:cNvPr id="13" name="Picture 12">
            <a:extLst>
              <a:ext uri="{FF2B5EF4-FFF2-40B4-BE49-F238E27FC236}">
                <a16:creationId xmlns:a16="http://schemas.microsoft.com/office/drawing/2014/main" id="{11AE565B-C4D2-4CA3-91CD-174BE2A9889C}"/>
              </a:ext>
            </a:extLst>
          </p:cNvPr>
          <p:cNvPicPr>
            <a:picLocks noChangeAspect="1"/>
          </p:cNvPicPr>
          <p:nvPr/>
        </p:nvPicPr>
        <p:blipFill>
          <a:blip r:embed="rId5"/>
          <a:stretch>
            <a:fillRect/>
          </a:stretch>
        </p:blipFill>
        <p:spPr>
          <a:xfrm>
            <a:off x="4111756" y="4117585"/>
            <a:ext cx="3077233" cy="2573895"/>
          </a:xfrm>
          <a:prstGeom prst="rect">
            <a:avLst/>
          </a:prstGeom>
          <a:ln>
            <a:solidFill>
              <a:schemeClr val="accent1"/>
            </a:solidFill>
          </a:ln>
        </p:spPr>
      </p:pic>
      <p:sp>
        <p:nvSpPr>
          <p:cNvPr id="14" name="TextBox 13">
            <a:extLst>
              <a:ext uri="{FF2B5EF4-FFF2-40B4-BE49-F238E27FC236}">
                <a16:creationId xmlns:a16="http://schemas.microsoft.com/office/drawing/2014/main" id="{9E2F54DA-A382-E592-8A77-E277242D3FB1}"/>
              </a:ext>
            </a:extLst>
          </p:cNvPr>
          <p:cNvSpPr txBox="1"/>
          <p:nvPr/>
        </p:nvSpPr>
        <p:spPr>
          <a:xfrm>
            <a:off x="8349899" y="992749"/>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Train Dataset:</a:t>
            </a:r>
          </a:p>
          <a:p>
            <a:pPr marL="285750" indent="-285750">
              <a:buFont typeface="Arial" panose="020B0604020202020204" pitchFamily="34" charset="0"/>
              <a:buChar char="•"/>
            </a:pPr>
            <a:r>
              <a:rPr lang="en-US" sz="1400" dirty="0"/>
              <a:t>J-statistics: 512 Suspicious alerts are predicted as Non-Suspicious</a:t>
            </a:r>
          </a:p>
          <a:p>
            <a:pPr marL="285750" indent="-285750">
              <a:buFont typeface="Arial" panose="020B0604020202020204" pitchFamily="34" charset="0"/>
              <a:buChar char="•"/>
            </a:pPr>
            <a:r>
              <a:rPr lang="en-US" sz="1400" dirty="0"/>
              <a:t>F1 Score: 472 Suspicious alerts are predicted as Non-Suspicious</a:t>
            </a:r>
            <a:endParaRPr lang="en-IN" sz="1400" dirty="0"/>
          </a:p>
        </p:txBody>
      </p:sp>
      <p:sp>
        <p:nvSpPr>
          <p:cNvPr id="17" name="TextBox 16">
            <a:extLst>
              <a:ext uri="{FF2B5EF4-FFF2-40B4-BE49-F238E27FC236}">
                <a16:creationId xmlns:a16="http://schemas.microsoft.com/office/drawing/2014/main" id="{899062AC-C154-DFDC-432A-BF89BC7BD471}"/>
              </a:ext>
            </a:extLst>
          </p:cNvPr>
          <p:cNvSpPr txBox="1"/>
          <p:nvPr/>
        </p:nvSpPr>
        <p:spPr>
          <a:xfrm>
            <a:off x="8349899" y="2362682"/>
            <a:ext cx="3077232" cy="1169551"/>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Inference with Test Dataset:</a:t>
            </a:r>
          </a:p>
          <a:p>
            <a:pPr marL="285750" indent="-285750">
              <a:buFont typeface="Arial" panose="020B0604020202020204" pitchFamily="34" charset="0"/>
              <a:buChar char="•"/>
            </a:pPr>
            <a:r>
              <a:rPr lang="en-US" sz="1400" dirty="0"/>
              <a:t>J-statistics: 305 Suspicious alerts are predicted as Non-Suspicious</a:t>
            </a:r>
          </a:p>
          <a:p>
            <a:pPr marL="285750" indent="-285750">
              <a:buFont typeface="Arial" panose="020B0604020202020204" pitchFamily="34" charset="0"/>
              <a:buChar char="•"/>
            </a:pPr>
            <a:r>
              <a:rPr lang="en-US" sz="1400" dirty="0"/>
              <a:t>F1 Score: 281 Suspicious alerts are predicted as Non-Suspicious</a:t>
            </a:r>
            <a:endParaRPr lang="en-IN" sz="1400" dirty="0"/>
          </a:p>
        </p:txBody>
      </p:sp>
      <p:cxnSp>
        <p:nvCxnSpPr>
          <p:cNvPr id="21" name="Connector: Elbow 20">
            <a:extLst>
              <a:ext uri="{FF2B5EF4-FFF2-40B4-BE49-F238E27FC236}">
                <a16:creationId xmlns:a16="http://schemas.microsoft.com/office/drawing/2014/main" id="{5310DBC6-90C7-9E90-B187-1897FAE972C9}"/>
              </a:ext>
            </a:extLst>
          </p:cNvPr>
          <p:cNvCxnSpPr>
            <a:stCxn id="13" idx="3"/>
            <a:endCxn id="17" idx="1"/>
          </p:cNvCxnSpPr>
          <p:nvPr/>
        </p:nvCxnSpPr>
        <p:spPr>
          <a:xfrm flipV="1">
            <a:off x="7188989" y="2947458"/>
            <a:ext cx="1160910" cy="2457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0B0617-CA17-5E5A-4620-E9189C6EE5A5}"/>
              </a:ext>
            </a:extLst>
          </p:cNvPr>
          <p:cNvSpPr txBox="1"/>
          <p:nvPr/>
        </p:nvSpPr>
        <p:spPr>
          <a:xfrm>
            <a:off x="8349899" y="3732615"/>
            <a:ext cx="3077232" cy="3108543"/>
          </a:xfrm>
          <a:prstGeom prst="rect">
            <a:avLst/>
          </a:prstGeom>
          <a:noFill/>
          <a:ln>
            <a:solidFill>
              <a:schemeClr val="accent1"/>
            </a:solidFill>
          </a:ln>
        </p:spPr>
        <p:txBody>
          <a:bodyPr wrap="square" rtlCol="0">
            <a:spAutoFit/>
          </a:bodyPr>
          <a:lstStyle/>
          <a:p>
            <a:r>
              <a:rPr lang="en-US" sz="1400" b="1" dirty="0">
                <a:solidFill>
                  <a:schemeClr val="accent1">
                    <a:lumMod val="50000"/>
                  </a:schemeClr>
                </a:solidFill>
              </a:rPr>
              <a:t>Conclusion:</a:t>
            </a:r>
          </a:p>
          <a:p>
            <a:pPr marL="285750" indent="-285750">
              <a:buFont typeface="Arial" panose="020B0604020202020204" pitchFamily="34" charset="0"/>
              <a:buChar char="•"/>
            </a:pPr>
            <a:r>
              <a:rPr lang="en-US" sz="1400" dirty="0"/>
              <a:t>False Positives are lower using both J-statistics and F1-score</a:t>
            </a:r>
          </a:p>
          <a:p>
            <a:pPr marL="285750" indent="-285750">
              <a:buFont typeface="Arial" panose="020B0604020202020204" pitchFamily="34" charset="0"/>
              <a:buChar char="•"/>
            </a:pPr>
            <a:r>
              <a:rPr lang="en-US" sz="1400" dirty="0"/>
              <a:t>False Negative is lower while using F1 score as metric for tuning compared to J-statistics.</a:t>
            </a:r>
          </a:p>
          <a:p>
            <a:pPr marL="285750" indent="-285750">
              <a:buFont typeface="Arial" panose="020B0604020202020204" pitchFamily="34" charset="0"/>
              <a:buChar char="•"/>
            </a:pPr>
            <a:r>
              <a:rPr lang="en-US" sz="1400" dirty="0"/>
              <a:t> </a:t>
            </a:r>
            <a:r>
              <a:rPr lang="en-US" sz="1400" b="1" dirty="0">
                <a:solidFill>
                  <a:schemeClr val="accent1">
                    <a:lumMod val="50000"/>
                  </a:schemeClr>
                </a:solidFill>
              </a:rPr>
              <a:t>Even though False negative is lower using F1 score relatively, 7.86% and 7% FP in train and test data sets can be unacceptable for a market based on their risk tolerance.</a:t>
            </a:r>
          </a:p>
          <a:p>
            <a:pPr marL="285750" indent="-285750">
              <a:buFont typeface="Arial" panose="020B0604020202020204" pitchFamily="34" charset="0"/>
              <a:buChar char="•"/>
            </a:pPr>
            <a:r>
              <a:rPr lang="en-US" sz="1400" b="1" dirty="0">
                <a:solidFill>
                  <a:schemeClr val="accent1">
                    <a:lumMod val="50000"/>
                  </a:schemeClr>
                </a:solidFill>
              </a:rPr>
              <a:t>As a result, this tuning approach should be optimized</a:t>
            </a:r>
          </a:p>
        </p:txBody>
      </p:sp>
      <p:cxnSp>
        <p:nvCxnSpPr>
          <p:cNvPr id="29" name="Straight Arrow Connector 28">
            <a:extLst>
              <a:ext uri="{FF2B5EF4-FFF2-40B4-BE49-F238E27FC236}">
                <a16:creationId xmlns:a16="http://schemas.microsoft.com/office/drawing/2014/main" id="{F4E74D40-1207-F9E8-DE02-C8E64AD57B79}"/>
              </a:ext>
            </a:extLst>
          </p:cNvPr>
          <p:cNvCxnSpPr>
            <a:endCxn id="14" idx="1"/>
          </p:cNvCxnSpPr>
          <p:nvPr/>
        </p:nvCxnSpPr>
        <p:spPr>
          <a:xfrm>
            <a:off x="7188989" y="1573161"/>
            <a:ext cx="1160910" cy="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79" y="196684"/>
            <a:ext cx="10691581" cy="446276"/>
          </a:xfrm>
          <a:prstGeom prst="rect">
            <a:avLst/>
          </a:prstGeom>
          <a:noFill/>
        </p:spPr>
        <p:txBody>
          <a:bodyPr wrap="square" rtlCol="0">
            <a:spAutoFit/>
          </a:bodyPr>
          <a:lstStyle>
            <a:defPPr>
              <a:defRPr lang="en-US"/>
            </a:defPPr>
            <a:lvl1pPr>
              <a:defRPr sz="2300">
                <a:solidFill>
                  <a:schemeClr val="accent1">
                    <a:lumMod val="50000"/>
                  </a:schemeClr>
                </a:solidFill>
                <a:latin typeface="Georgia Pro" panose="020F0502020204030204" pitchFamily="18" charset="0"/>
              </a:defRPr>
            </a:lvl1pPr>
          </a:lstStyle>
          <a:p>
            <a:r>
              <a:rPr lang="en-IN" dirty="0"/>
              <a:t>Methodology Optimization- Tuning Threshold using Recall evaluation metric</a:t>
            </a:r>
          </a:p>
        </p:txBody>
      </p:sp>
      <p:sp>
        <p:nvSpPr>
          <p:cNvPr id="2" name="Content Placeholder 1">
            <a:extLst>
              <a:ext uri="{FF2B5EF4-FFF2-40B4-BE49-F238E27FC236}">
                <a16:creationId xmlns:a16="http://schemas.microsoft.com/office/drawing/2014/main" id="{E1145B79-220E-029B-D24B-8AB513456705}"/>
              </a:ext>
            </a:extLst>
          </p:cNvPr>
          <p:cNvSpPr>
            <a:spLocks noGrp="1" noChangeArrowheads="1"/>
          </p:cNvSpPr>
          <p:nvPr>
            <p:ph idx="1"/>
          </p:nvPr>
        </p:nvSpPr>
        <p:spPr bwMode="auto">
          <a:xfrm>
            <a:off x="299879" y="651438"/>
            <a:ext cx="114693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sz="1400" dirty="0"/>
              <a:t>In AML monitoring, minimizing false negatives is crucial to ensure that suspicious activities are not missed. Therefore, recall is a key metric to optimize, as it Ensures that the monitoring system captures as many suspicious activities as possible, reducing the likelihood of undetected fraud.</a:t>
            </a:r>
          </a:p>
          <a:p>
            <a:pPr eaLnBrk="0" fontAlgn="base" hangingPunct="0">
              <a:lnSpc>
                <a:spcPct val="150000"/>
              </a:lnSpc>
              <a:spcBef>
                <a:spcPct val="0"/>
              </a:spcBef>
              <a:spcAft>
                <a:spcPct val="0"/>
              </a:spcAft>
            </a:pPr>
            <a:r>
              <a:rPr kumimoji="0" lang="en-US" altLang="en-US" sz="1400" b="1" i="0" u="none" strike="noStrike" cap="none" normalizeH="0" baseline="0" dirty="0">
                <a:ln>
                  <a:noFill/>
                </a:ln>
                <a:solidFill>
                  <a:schemeClr val="accent1">
                    <a:lumMod val="50000"/>
                  </a:schemeClr>
                </a:solidFill>
                <a:effectLst/>
              </a:rPr>
              <a:t>Steps for Optimization:</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Identify Best Threshold: </a:t>
            </a:r>
            <a:r>
              <a:rPr kumimoji="0" lang="en-US" altLang="en-US" sz="1400" i="0" u="none" strike="noStrike" cap="none" normalizeH="0" baseline="0" dirty="0">
                <a:ln>
                  <a:noFill/>
                </a:ln>
                <a:solidFill>
                  <a:schemeClr val="tx1"/>
                </a:solidFill>
                <a:effectLst/>
              </a:rPr>
              <a:t>Analyzed the </a:t>
            </a:r>
            <a:r>
              <a:rPr kumimoji="0" lang="en-US" altLang="en-US" sz="1400" i="0" u="none" strike="noStrike" cap="none" normalizeH="0" baseline="0" dirty="0" err="1">
                <a:ln>
                  <a:noFill/>
                </a:ln>
                <a:solidFill>
                  <a:schemeClr val="tx1"/>
                </a:solidFill>
                <a:effectLst/>
              </a:rPr>
              <a:t>threshold_summary_file</a:t>
            </a:r>
            <a:r>
              <a:rPr kumimoji="0" lang="en-US" altLang="en-US" sz="1400" i="0" u="none" strike="noStrike" cap="none" normalizeH="0" baseline="0" dirty="0">
                <a:ln>
                  <a:noFill/>
                </a:ln>
                <a:solidFill>
                  <a:schemeClr val="tx1"/>
                </a:solidFill>
                <a:effectLst/>
              </a:rPr>
              <a:t> to identify the threshold with the highest recall.</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Training Data: </a:t>
            </a:r>
            <a:r>
              <a:rPr kumimoji="0" lang="en-US" altLang="en-US" sz="1400" i="0" u="none" strike="noStrike" cap="none" normalizeH="0" baseline="0" dirty="0">
                <a:ln>
                  <a:noFill/>
                </a:ln>
                <a:solidFill>
                  <a:schemeClr val="tx1"/>
                </a:solidFill>
                <a:effectLst/>
              </a:rPr>
              <a:t>Applied the identified threshold to the training data to evaluate performance.</a:t>
            </a:r>
          </a:p>
          <a:p>
            <a:pPr lvl="1" eaLnBrk="0" fontAlgn="base" hangingPunct="0">
              <a:lnSpc>
                <a:spcPct val="150000"/>
              </a:lnSpc>
              <a:spcBef>
                <a:spcPct val="0"/>
              </a:spcBef>
              <a:spcAft>
                <a:spcPct val="0"/>
              </a:spcAft>
              <a:buFont typeface="+mj-lt"/>
              <a:buAutoNum type="arabicPeriod"/>
            </a:pPr>
            <a:r>
              <a:rPr kumimoji="0" lang="en-US" altLang="en-US" sz="1400" b="1" i="0" u="none" strike="noStrike" cap="none" normalizeH="0" baseline="0" dirty="0">
                <a:ln>
                  <a:noFill/>
                </a:ln>
                <a:solidFill>
                  <a:schemeClr val="accent1">
                    <a:lumMod val="50000"/>
                  </a:schemeClr>
                </a:solidFill>
                <a:effectLst/>
              </a:rPr>
              <a:t>Validate on Test Data: </a:t>
            </a:r>
            <a:r>
              <a:rPr kumimoji="0" lang="en-US" altLang="en-US" sz="1400" i="0" u="none" strike="noStrike" cap="none" normalizeH="0" baseline="0" dirty="0">
                <a:ln>
                  <a:noFill/>
                </a:ln>
                <a:solidFill>
                  <a:schemeClr val="tx1"/>
                </a:solidFill>
                <a:effectLst/>
              </a:rPr>
              <a:t>Applied the same threshold to the test data to ensure generalizability and robustness.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endParaRPr>
          </a:p>
        </p:txBody>
      </p:sp>
      <p:sp>
        <p:nvSpPr>
          <p:cNvPr id="22" name="TextBox 21">
            <a:extLst>
              <a:ext uri="{FF2B5EF4-FFF2-40B4-BE49-F238E27FC236}">
                <a16:creationId xmlns:a16="http://schemas.microsoft.com/office/drawing/2014/main" id="{8D0B0617-CA17-5E5A-4620-E9189C6EE5A5}"/>
              </a:ext>
            </a:extLst>
          </p:cNvPr>
          <p:cNvSpPr txBox="1"/>
          <p:nvPr/>
        </p:nvSpPr>
        <p:spPr>
          <a:xfrm>
            <a:off x="7482152" y="2945588"/>
            <a:ext cx="3077232" cy="3539430"/>
          </a:xfrm>
          <a:prstGeom prst="rect">
            <a:avLst/>
          </a:prstGeom>
          <a:noFill/>
          <a:ln>
            <a:solidFill>
              <a:schemeClr val="accent1"/>
            </a:solidFill>
          </a:ln>
        </p:spPr>
        <p:txBody>
          <a:bodyPr wrap="square" rtlCol="0">
            <a:spAutoFit/>
          </a:bodyPr>
          <a:lstStyle/>
          <a:p>
            <a:r>
              <a:rPr lang="en-US" sz="1400" b="1" dirty="0">
                <a:solidFill>
                  <a:schemeClr val="accent1">
                    <a:lumMod val="75000"/>
                  </a:schemeClr>
                </a:solidFill>
              </a:rPr>
              <a:t>Conclusion:</a:t>
            </a:r>
          </a:p>
          <a:p>
            <a:pPr marL="285750" indent="-285750">
              <a:buFont typeface="Arial" panose="020B0604020202020204" pitchFamily="34" charset="0"/>
              <a:buChar char="•"/>
            </a:pPr>
            <a:r>
              <a:rPr lang="en-US" sz="1400" b="1" dirty="0">
                <a:solidFill>
                  <a:schemeClr val="accent1">
                    <a:lumMod val="50000"/>
                  </a:schemeClr>
                </a:solidFill>
              </a:rPr>
              <a:t>False Negatives have substantially decreased </a:t>
            </a:r>
            <a:r>
              <a:rPr lang="en-US" sz="1400" dirty="0"/>
              <a:t>from 472 to 5 for training data and 281 to 3 for test data but for higher risk markets missing 5 alerts may not acceptable as per their risk tolerance.</a:t>
            </a:r>
          </a:p>
          <a:p>
            <a:pPr marL="285750" indent="-285750">
              <a:buFont typeface="Arial" panose="020B0604020202020204" pitchFamily="34" charset="0"/>
              <a:buChar char="•"/>
            </a:pPr>
            <a:r>
              <a:rPr lang="en-US" sz="1400" dirty="0"/>
              <a:t>Also, tuning using recall metric has set up the thresholds very conservative </a:t>
            </a:r>
            <a:r>
              <a:rPr lang="en-US" sz="1400" b="1" dirty="0">
                <a:solidFill>
                  <a:schemeClr val="accent1">
                    <a:lumMod val="50000"/>
                  </a:schemeClr>
                </a:solidFill>
              </a:rPr>
              <a:t>generating 82% False Positives.</a:t>
            </a:r>
            <a:r>
              <a:rPr lang="en-US" sz="1400" dirty="0"/>
              <a:t> </a:t>
            </a:r>
          </a:p>
          <a:p>
            <a:pPr marL="285750" indent="-285750">
              <a:buFont typeface="Arial" panose="020B0604020202020204" pitchFamily="34" charset="0"/>
              <a:buChar char="•"/>
            </a:pPr>
            <a:r>
              <a:rPr lang="en-US" sz="1400" b="1" dirty="0">
                <a:solidFill>
                  <a:schemeClr val="accent1">
                    <a:lumMod val="50000"/>
                  </a:schemeClr>
                </a:solidFill>
              </a:rPr>
              <a:t>Hence, even though tuning using Recall results in increased risk coverage, it increases the operational cost of manually investigating the alerts.</a:t>
            </a:r>
          </a:p>
        </p:txBody>
      </p:sp>
      <p:pic>
        <p:nvPicPr>
          <p:cNvPr id="6" name="Picture 5">
            <a:extLst>
              <a:ext uri="{FF2B5EF4-FFF2-40B4-BE49-F238E27FC236}">
                <a16:creationId xmlns:a16="http://schemas.microsoft.com/office/drawing/2014/main" id="{B3DC74EA-F27C-447A-B16B-2BACAD015362}"/>
              </a:ext>
            </a:extLst>
          </p:cNvPr>
          <p:cNvPicPr>
            <a:picLocks noChangeAspect="1"/>
          </p:cNvPicPr>
          <p:nvPr/>
        </p:nvPicPr>
        <p:blipFill>
          <a:blip r:embed="rId2"/>
          <a:stretch>
            <a:fillRect/>
          </a:stretch>
        </p:blipFill>
        <p:spPr>
          <a:xfrm>
            <a:off x="422787" y="2945588"/>
            <a:ext cx="2960752" cy="2544812"/>
          </a:xfrm>
          <a:prstGeom prst="rect">
            <a:avLst/>
          </a:prstGeom>
          <a:ln>
            <a:solidFill>
              <a:schemeClr val="accent1"/>
            </a:solidFill>
          </a:ln>
        </p:spPr>
      </p:pic>
      <p:pic>
        <p:nvPicPr>
          <p:cNvPr id="7" name="Picture 6">
            <a:extLst>
              <a:ext uri="{FF2B5EF4-FFF2-40B4-BE49-F238E27FC236}">
                <a16:creationId xmlns:a16="http://schemas.microsoft.com/office/drawing/2014/main" id="{5DE31646-5C21-40A8-A7A4-D88A161E3479}"/>
              </a:ext>
            </a:extLst>
          </p:cNvPr>
          <p:cNvPicPr>
            <a:picLocks noChangeAspect="1"/>
          </p:cNvPicPr>
          <p:nvPr/>
        </p:nvPicPr>
        <p:blipFill>
          <a:blip r:embed="rId3"/>
          <a:stretch>
            <a:fillRect/>
          </a:stretch>
        </p:blipFill>
        <p:spPr>
          <a:xfrm>
            <a:off x="3699747" y="2945588"/>
            <a:ext cx="2902398" cy="2532522"/>
          </a:xfrm>
          <a:prstGeom prst="rect">
            <a:avLst/>
          </a:prstGeom>
          <a:ln>
            <a:solidFill>
              <a:schemeClr val="accent1"/>
            </a:solidFill>
          </a:ln>
        </p:spPr>
      </p:pic>
    </p:spTree>
    <p:extLst>
      <p:ext uri="{BB962C8B-B14F-4D97-AF65-F5344CB8AC3E}">
        <p14:creationId xmlns:p14="http://schemas.microsoft.com/office/powerpoint/2010/main" val="308841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F00E685-236E-72A4-B986-9FAE9261022A}"/>
              </a:ext>
            </a:extLst>
          </p:cNvPr>
          <p:cNvSpPr txBox="1"/>
          <p:nvPr/>
        </p:nvSpPr>
        <p:spPr>
          <a:xfrm>
            <a:off x="299879" y="226594"/>
            <a:ext cx="9979584" cy="461665"/>
          </a:xfrm>
          <a:prstGeom prst="rect">
            <a:avLst/>
          </a:prstGeom>
          <a:noFill/>
        </p:spPr>
        <p:txBody>
          <a:bodyPr wrap="square" rtlCol="0">
            <a:spAutoFit/>
          </a:bodyPr>
          <a:lstStyle/>
          <a:p>
            <a:r>
              <a:rPr lang="en-US" sz="2300" dirty="0">
                <a:solidFill>
                  <a:schemeClr val="accent1">
                    <a:lumMod val="50000"/>
                  </a:schemeClr>
                </a:solidFill>
                <a:latin typeface="Georgia Pro" panose="020F0502020204030204" pitchFamily="18" charset="0"/>
              </a:rPr>
              <a:t>Summary</a:t>
            </a:r>
            <a:r>
              <a:rPr lang="en-US" sz="2400" dirty="0"/>
              <a:t> </a:t>
            </a:r>
            <a:r>
              <a:rPr lang="en-US" sz="2300" dirty="0">
                <a:solidFill>
                  <a:schemeClr val="accent1">
                    <a:lumMod val="50000"/>
                  </a:schemeClr>
                </a:solidFill>
                <a:latin typeface="Georgia Pro" panose="020F0502020204030204" pitchFamily="18" charset="0"/>
              </a:rPr>
              <a:t>of Project and Key Learnings</a:t>
            </a:r>
            <a:endParaRPr lang="en-IN" sz="2300" dirty="0">
              <a:solidFill>
                <a:schemeClr val="accent1">
                  <a:lumMod val="50000"/>
                </a:schemeClr>
              </a:solidFill>
              <a:latin typeface="Georgia Pro" panose="020F0502020204030204" pitchFamily="18" charset="0"/>
            </a:endParaRPr>
          </a:p>
        </p:txBody>
      </p:sp>
      <p:sp>
        <p:nvSpPr>
          <p:cNvPr id="7" name="Content Placeholder 6">
            <a:extLst>
              <a:ext uri="{FF2B5EF4-FFF2-40B4-BE49-F238E27FC236}">
                <a16:creationId xmlns:a16="http://schemas.microsoft.com/office/drawing/2014/main" id="{531E6270-E078-BD6F-49D4-80AD6E1EB91D}"/>
              </a:ext>
            </a:extLst>
          </p:cNvPr>
          <p:cNvSpPr>
            <a:spLocks noGrp="1"/>
          </p:cNvSpPr>
          <p:nvPr>
            <p:ph idx="1"/>
          </p:nvPr>
        </p:nvSpPr>
        <p:spPr>
          <a:xfrm>
            <a:off x="299879" y="901393"/>
            <a:ext cx="11469333" cy="4351338"/>
          </a:xfrm>
        </p:spPr>
        <p:txBody>
          <a:bodyPr>
            <a:normAutofit/>
          </a:bodyPr>
          <a:lstStyle/>
          <a:p>
            <a:pPr>
              <a:lnSpc>
                <a:spcPct val="100000"/>
              </a:lnSpc>
            </a:pPr>
            <a:r>
              <a:rPr lang="en-US" sz="1400" dirty="0"/>
              <a:t>In this project, we applied advanced statistical techniques to derive thresholds for Anti-Money Laundering (AML) transaction monitoring scenario </a:t>
            </a:r>
            <a:r>
              <a:rPr lang="en-US" sz="1400" b="1" dirty="0">
                <a:solidFill>
                  <a:schemeClr val="accent1">
                    <a:lumMod val="50000"/>
                  </a:schemeClr>
                </a:solidFill>
              </a:rPr>
              <a:t>Large Value Deposits</a:t>
            </a:r>
            <a:r>
              <a:rPr lang="en-US" sz="1400" dirty="0"/>
              <a:t>. Our goal was to:</a:t>
            </a:r>
          </a:p>
          <a:p>
            <a:pPr lvl="1">
              <a:lnSpc>
                <a:spcPct val="100000"/>
              </a:lnSpc>
              <a:buFont typeface="+mj-lt"/>
              <a:buAutoNum type="arabicPeriod"/>
            </a:pPr>
            <a:r>
              <a:rPr lang="en-US" sz="1400" dirty="0"/>
              <a:t>Develop a market-standard solution that enhances the detection of suspicious activities while minimizing false negatives and false positives</a:t>
            </a:r>
          </a:p>
          <a:p>
            <a:pPr lvl="1">
              <a:lnSpc>
                <a:spcPct val="100000"/>
              </a:lnSpc>
              <a:buFont typeface="+mj-lt"/>
              <a:buAutoNum type="arabicPeriod"/>
            </a:pPr>
            <a:r>
              <a:rPr lang="en-US" sz="1400" dirty="0"/>
              <a:t>Reflect and conclude why these methods are not the most efficient solutions for the use case and bulletproof</a:t>
            </a:r>
          </a:p>
          <a:p>
            <a:pPr marL="457200" lvl="1" indent="0">
              <a:lnSpc>
                <a:spcPct val="100000"/>
              </a:lnSpc>
              <a:buNone/>
            </a:pPr>
            <a:endParaRPr lang="en-IN" sz="1400" dirty="0"/>
          </a:p>
          <a:p>
            <a:pPr>
              <a:lnSpc>
                <a:spcPct val="100000"/>
              </a:lnSpc>
            </a:pPr>
            <a:r>
              <a:rPr lang="en-IN" sz="1400" b="1" dirty="0">
                <a:solidFill>
                  <a:schemeClr val="accent1">
                    <a:lumMod val="50000"/>
                  </a:schemeClr>
                </a:solidFill>
              </a:rPr>
              <a:t>Summary and Key Learnings:</a:t>
            </a:r>
          </a:p>
        </p:txBody>
      </p:sp>
      <p:graphicFrame>
        <p:nvGraphicFramePr>
          <p:cNvPr id="3" name="Table 2">
            <a:extLst>
              <a:ext uri="{FF2B5EF4-FFF2-40B4-BE49-F238E27FC236}">
                <a16:creationId xmlns:a16="http://schemas.microsoft.com/office/drawing/2014/main" id="{223D491B-8CF1-2F53-B807-16A5B8B2C2AB}"/>
              </a:ext>
            </a:extLst>
          </p:cNvPr>
          <p:cNvGraphicFramePr>
            <a:graphicFrameLocks noGrp="1"/>
          </p:cNvGraphicFramePr>
          <p:nvPr>
            <p:extLst>
              <p:ext uri="{D42A27DB-BD31-4B8C-83A1-F6EECF244321}">
                <p14:modId xmlns:p14="http://schemas.microsoft.com/office/powerpoint/2010/main" val="880830565"/>
              </p:ext>
            </p:extLst>
          </p:nvPr>
        </p:nvGraphicFramePr>
        <p:xfrm>
          <a:off x="2031999" y="270622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56559027"/>
                    </a:ext>
                  </a:extLst>
                </a:gridCol>
              </a:tblGrid>
              <a:tr h="370840">
                <a:tc>
                  <a:txBody>
                    <a:bodyPr/>
                    <a:lstStyle/>
                    <a:p>
                      <a:pPr algn="ctr"/>
                      <a:r>
                        <a:rPr lang="en-IN" sz="1800" dirty="0"/>
                        <a:t>Metrics Used For Tuning</a:t>
                      </a:r>
                    </a:p>
                  </a:txBody>
                  <a:tcPr/>
                </a:tc>
                <a:extLst>
                  <a:ext uri="{0D108BD9-81ED-4DB2-BD59-A6C34878D82A}">
                    <a16:rowId xmlns:a16="http://schemas.microsoft.com/office/drawing/2014/main" val="953082209"/>
                  </a:ext>
                </a:extLst>
              </a:tr>
            </a:tbl>
          </a:graphicData>
        </a:graphic>
      </p:graphicFrame>
      <p:graphicFrame>
        <p:nvGraphicFramePr>
          <p:cNvPr id="6" name="Table 5">
            <a:extLst>
              <a:ext uri="{FF2B5EF4-FFF2-40B4-BE49-F238E27FC236}">
                <a16:creationId xmlns:a16="http://schemas.microsoft.com/office/drawing/2014/main" id="{5C84B7CD-4DF4-4630-4007-933C7C3D077E}"/>
              </a:ext>
            </a:extLst>
          </p:cNvPr>
          <p:cNvGraphicFramePr>
            <a:graphicFrameLocks noGrp="1"/>
          </p:cNvGraphicFramePr>
          <p:nvPr>
            <p:extLst>
              <p:ext uri="{D42A27DB-BD31-4B8C-83A1-F6EECF244321}">
                <p14:modId xmlns:p14="http://schemas.microsoft.com/office/powerpoint/2010/main" val="4096250984"/>
              </p:ext>
            </p:extLst>
          </p:nvPr>
        </p:nvGraphicFramePr>
        <p:xfrm>
          <a:off x="2032000" y="307706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73170503"/>
                    </a:ext>
                  </a:extLst>
                </a:gridCol>
                <a:gridCol w="2709333">
                  <a:extLst>
                    <a:ext uri="{9D8B030D-6E8A-4147-A177-3AD203B41FA5}">
                      <a16:colId xmlns:a16="http://schemas.microsoft.com/office/drawing/2014/main" val="3892095005"/>
                    </a:ext>
                  </a:extLst>
                </a:gridCol>
                <a:gridCol w="2709333">
                  <a:extLst>
                    <a:ext uri="{9D8B030D-6E8A-4147-A177-3AD203B41FA5}">
                      <a16:colId xmlns:a16="http://schemas.microsoft.com/office/drawing/2014/main" val="2507065545"/>
                    </a:ext>
                  </a:extLst>
                </a:gridCol>
              </a:tblGrid>
              <a:tr h="370840">
                <a:tc>
                  <a:txBody>
                    <a:bodyPr/>
                    <a:lstStyle/>
                    <a:p>
                      <a:r>
                        <a:rPr lang="en-IN" sz="1400" dirty="0"/>
                        <a:t>J- Statistics Score</a:t>
                      </a:r>
                    </a:p>
                  </a:txBody>
                  <a:tcPr/>
                </a:tc>
                <a:tc>
                  <a:txBody>
                    <a:bodyPr/>
                    <a:lstStyle/>
                    <a:p>
                      <a:r>
                        <a:rPr lang="en-IN" sz="1400" dirty="0"/>
                        <a:t>F1- Score</a:t>
                      </a:r>
                    </a:p>
                  </a:txBody>
                  <a:tcPr/>
                </a:tc>
                <a:tc>
                  <a:txBody>
                    <a:bodyPr/>
                    <a:lstStyle/>
                    <a:p>
                      <a:r>
                        <a:rPr lang="en-IN" sz="1400" dirty="0"/>
                        <a:t>Recall</a:t>
                      </a:r>
                    </a:p>
                  </a:txBody>
                  <a:tcPr/>
                </a:tc>
                <a:extLst>
                  <a:ext uri="{0D108BD9-81ED-4DB2-BD59-A6C34878D82A}">
                    <a16:rowId xmlns:a16="http://schemas.microsoft.com/office/drawing/2014/main" val="2301354701"/>
                  </a:ext>
                </a:extLst>
              </a:tr>
              <a:tr h="370840">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sensitivity and specificity, providing a robust measure for optimal threshold selection.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always prioritize the highest recall, potentially missing some suspicious activities.</a:t>
                      </a:r>
                    </a:p>
                    <a:p>
                      <a:pPr marL="0" indent="0">
                        <a:buFont typeface="Arial" panose="020B0604020202020204" pitchFamily="34" charset="0"/>
                        <a:buNone/>
                      </a:pP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Balances precision and recall, offering a comprehensive view of performance.</a:t>
                      </a:r>
                    </a:p>
                    <a:p>
                      <a:pPr marL="0" indent="0">
                        <a:buFont typeface="Arial" panose="020B0604020202020204" pitchFamily="34" charset="0"/>
                        <a:buNone/>
                      </a:pPr>
                      <a:endParaRPr lang="en-US" sz="1400"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May not effectively reduce false negatives to the desired level.</a:t>
                      </a:r>
                      <a:endParaRPr lang="en-IN" sz="1400" dirty="0"/>
                    </a:p>
                  </a:txBody>
                  <a:tcPr/>
                </a:tc>
                <a:tc>
                  <a:txBody>
                    <a:bodyPr/>
                    <a:lstStyle/>
                    <a:p>
                      <a:pPr marL="285750" indent="-285750">
                        <a:buFont typeface="Arial" panose="020B0604020202020204" pitchFamily="34" charset="0"/>
                        <a:buChar char="•"/>
                      </a:pPr>
                      <a:r>
                        <a:rPr lang="en-US" sz="1400" b="1" dirty="0">
                          <a:solidFill>
                            <a:schemeClr val="accent1">
                              <a:lumMod val="50000"/>
                            </a:schemeClr>
                          </a:solidFill>
                        </a:rPr>
                        <a:t>Merits</a:t>
                      </a:r>
                      <a:r>
                        <a:rPr lang="en-US" sz="1400" dirty="0">
                          <a:solidFill>
                            <a:schemeClr val="accent1">
                              <a:lumMod val="50000"/>
                            </a:schemeClr>
                          </a:solidFill>
                        </a:rPr>
                        <a:t>: </a:t>
                      </a:r>
                      <a:r>
                        <a:rPr lang="en-US" sz="1400" dirty="0"/>
                        <a:t>Maximizes the detection of suspicious activities, ensuring high coverage of risk.</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solidFill>
                            <a:schemeClr val="accent1">
                              <a:lumMod val="50000"/>
                            </a:schemeClr>
                          </a:solidFill>
                        </a:rPr>
                        <a:t>Demerits</a:t>
                      </a:r>
                      <a:r>
                        <a:rPr lang="en-US" sz="1400" dirty="0">
                          <a:solidFill>
                            <a:schemeClr val="accent1">
                              <a:lumMod val="50000"/>
                            </a:schemeClr>
                          </a:solidFill>
                        </a:rPr>
                        <a:t>: </a:t>
                      </a:r>
                      <a:r>
                        <a:rPr lang="en-US" sz="1400" dirty="0"/>
                        <a:t>Leads to a higher number of false positives, increasing operational costs.</a:t>
                      </a:r>
                      <a:endParaRPr lang="en-IN" sz="1400" dirty="0"/>
                    </a:p>
                  </a:txBody>
                  <a:tcPr/>
                </a:tc>
                <a:extLst>
                  <a:ext uri="{0D108BD9-81ED-4DB2-BD59-A6C34878D82A}">
                    <a16:rowId xmlns:a16="http://schemas.microsoft.com/office/drawing/2014/main" val="1123888261"/>
                  </a:ext>
                </a:extLst>
              </a:tr>
            </a:tbl>
          </a:graphicData>
        </a:graphic>
      </p:graphicFrame>
    </p:spTree>
    <p:extLst>
      <p:ext uri="{BB962C8B-B14F-4D97-AF65-F5344CB8AC3E}">
        <p14:creationId xmlns:p14="http://schemas.microsoft.com/office/powerpoint/2010/main" val="31023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1783</Words>
  <Application>Microsoft Office PowerPoint</Application>
  <PresentationFormat>Widescreen</PresentationFormat>
  <Paragraphs>179</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Georgia Pro</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Souvik Ganguly</cp:lastModifiedBy>
  <cp:revision>39</cp:revision>
  <dcterms:created xsi:type="dcterms:W3CDTF">2023-10-07T01:44:58Z</dcterms:created>
  <dcterms:modified xsi:type="dcterms:W3CDTF">2024-06-02T10:07:56Z</dcterms:modified>
</cp:coreProperties>
</file>