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 ContentType="application/vnd.ms-exce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93" r:id="rId4"/>
    <p:sldId id="294" r:id="rId5"/>
    <p:sldId id="295" r:id="rId6"/>
    <p:sldId id="296" r:id="rId7"/>
    <p:sldId id="297" r:id="rId8"/>
    <p:sldId id="283" r:id="rId9"/>
    <p:sldId id="282" r:id="rId10"/>
    <p:sldId id="284" r:id="rId11"/>
    <p:sldId id="281" r:id="rId12"/>
    <p:sldId id="286" r:id="rId13"/>
    <p:sldId id="287" r:id="rId14"/>
    <p:sldId id="277" r:id="rId15"/>
    <p:sldId id="288" r:id="rId16"/>
    <p:sldId id="278" r:id="rId17"/>
    <p:sldId id="289" r:id="rId18"/>
    <p:sldId id="290" r:id="rId19"/>
    <p:sldId id="280" r:id="rId20"/>
    <p:sldId id="291"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852A00B-BD47-6BB7-1462-A06D2F561DFC}" name="Souvik Ganguly" initials="SG" userId="706dbd4073dc223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8" d="100"/>
          <a:sy n="78" d="100"/>
        </p:scale>
        <p:origin x="1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8/10/relationships/authors" Target="authors.xml"/></Relationships>
</file>

<file path=ppt/diagrams/_rels/data3.xml.rels><?xml version="1.0" encoding="UTF-8" standalone="yes"?>
<Relationships xmlns="http://schemas.openxmlformats.org/package/2006/relationships"><Relationship Id="rId2" Type="http://schemas.openxmlformats.org/officeDocument/2006/relationships/hyperlink" Target="https://github.com/ds-souvik/Bank_Loan_Analysis_with_PowerBI_Dashboards/blob/main/2.%20SQL_Scripts/2.0%20Data%20Preprocessing.sql" TargetMode="External"/><Relationship Id="rId1" Type="http://schemas.openxmlformats.org/officeDocument/2006/relationships/hyperlink" Target="https://huggingface.co/datasets/codesignal/lending-club-loan-accepted/blob/main/accepted_2007_to_2018Q4.csv" TargetMode="External"/></Relationships>
</file>

<file path=ppt/diagrams/_rels/drawing3.xml.rels><?xml version="1.0" encoding="UTF-8" standalone="yes"?>
<Relationships xmlns="http://schemas.openxmlformats.org/package/2006/relationships"><Relationship Id="rId2" Type="http://schemas.openxmlformats.org/officeDocument/2006/relationships/hyperlink" Target="https://github.com/ds-souvik/Bank_Loan_Analysis_with_PowerBI_Dashboards/blob/main/2.%20SQL_Scripts/2.0%20Data%20Preprocessing.sql" TargetMode="External"/><Relationship Id="rId1" Type="http://schemas.openxmlformats.org/officeDocument/2006/relationships/hyperlink" Target="https://huggingface.co/datasets/codesignal/lending-club-loan-accepted/blob/main/accepted_2007_to_2018Q4.csv"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6E058E-7852-46C5-B9C1-F4BC35E97805}"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D1F269FB-EC1A-4B5A-84DC-08CE0BEB2007}">
      <dgm:prSet/>
      <dgm:spPr/>
      <dgm:t>
        <a:bodyPr/>
        <a:lstStyle/>
        <a:p>
          <a:r>
            <a:rPr lang="en-US" b="1"/>
            <a:t>Objective: </a:t>
          </a:r>
          <a:endParaRPr lang="en-IN"/>
        </a:p>
      </dgm:t>
    </dgm:pt>
    <dgm:pt modelId="{3F227A91-B0EC-46CC-8A34-92E5488437B3}" type="parTrans" cxnId="{3453F6EF-A617-42D5-81B2-8CC5FC04E2C3}">
      <dgm:prSet/>
      <dgm:spPr/>
      <dgm:t>
        <a:bodyPr/>
        <a:lstStyle/>
        <a:p>
          <a:endParaRPr lang="en-IN"/>
        </a:p>
      </dgm:t>
    </dgm:pt>
    <dgm:pt modelId="{2012D439-98C0-4422-89B3-1B20251D79D1}" type="sibTrans" cxnId="{3453F6EF-A617-42D5-81B2-8CC5FC04E2C3}">
      <dgm:prSet/>
      <dgm:spPr/>
      <dgm:t>
        <a:bodyPr/>
        <a:lstStyle/>
        <a:p>
          <a:endParaRPr lang="en-IN"/>
        </a:p>
      </dgm:t>
    </dgm:pt>
    <dgm:pt modelId="{386345EB-0F40-4F61-8966-F8922DC0D711}">
      <dgm:prSet/>
      <dgm:spPr/>
      <dgm:t>
        <a:bodyPr/>
        <a:lstStyle/>
        <a:p>
          <a:r>
            <a:rPr lang="en-US" dirty="0"/>
            <a:t>The primary objective of this project is to visualize bank loan data to derive actionable insights. By utilizing advanced data analysis and visualization techniques, this project aims to provide a clear understanding of the key metrics and trends in the lending process.</a:t>
          </a:r>
          <a:endParaRPr lang="en-IN" dirty="0"/>
        </a:p>
      </dgm:t>
    </dgm:pt>
    <dgm:pt modelId="{96BD2C3A-2669-4B94-BF93-103C874A788C}" type="parTrans" cxnId="{AFAE9276-5FD3-4E29-B8DC-DB9F262A6F69}">
      <dgm:prSet/>
      <dgm:spPr/>
      <dgm:t>
        <a:bodyPr/>
        <a:lstStyle/>
        <a:p>
          <a:endParaRPr lang="en-IN"/>
        </a:p>
      </dgm:t>
    </dgm:pt>
    <dgm:pt modelId="{EC8B437F-AB9D-4BD0-94C5-2858E86C818A}" type="sibTrans" cxnId="{AFAE9276-5FD3-4E29-B8DC-DB9F262A6F69}">
      <dgm:prSet/>
      <dgm:spPr/>
      <dgm:t>
        <a:bodyPr/>
        <a:lstStyle/>
        <a:p>
          <a:endParaRPr lang="en-IN"/>
        </a:p>
      </dgm:t>
    </dgm:pt>
    <dgm:pt modelId="{E9796362-806E-4359-B74A-33A11AF107DE}">
      <dgm:prSet/>
      <dgm:spPr/>
      <dgm:t>
        <a:bodyPr/>
        <a:lstStyle/>
        <a:p>
          <a:r>
            <a:rPr lang="en-US" b="1" dirty="0"/>
            <a:t>Importance</a:t>
          </a:r>
          <a:r>
            <a:rPr lang="en-US" dirty="0"/>
            <a:t>: In the financial sector, understanding loan performance and borrower behavior is crucial for optimizing lending strategies and managing risk. This analysis helps financial institutions:</a:t>
          </a:r>
          <a:endParaRPr lang="en-IN" dirty="0"/>
        </a:p>
      </dgm:t>
    </dgm:pt>
    <dgm:pt modelId="{6D822E7B-50EB-418C-8443-B73B0C05F2DA}" type="parTrans" cxnId="{EC0F2CE1-EFF6-4F0D-A7FE-225210CD49D3}">
      <dgm:prSet/>
      <dgm:spPr/>
      <dgm:t>
        <a:bodyPr/>
        <a:lstStyle/>
        <a:p>
          <a:endParaRPr lang="en-IN"/>
        </a:p>
      </dgm:t>
    </dgm:pt>
    <dgm:pt modelId="{50C7934A-4DA5-4809-B175-31969EC5D649}" type="sibTrans" cxnId="{EC0F2CE1-EFF6-4F0D-A7FE-225210CD49D3}">
      <dgm:prSet/>
      <dgm:spPr/>
      <dgm:t>
        <a:bodyPr/>
        <a:lstStyle/>
        <a:p>
          <a:endParaRPr lang="en-IN"/>
        </a:p>
      </dgm:t>
    </dgm:pt>
    <dgm:pt modelId="{4C469ADF-C611-4909-BFB2-EC95A3C30D27}">
      <dgm:prSet/>
      <dgm:spPr/>
      <dgm:t>
        <a:bodyPr/>
        <a:lstStyle/>
        <a:p>
          <a:r>
            <a:rPr lang="en-US" dirty="0"/>
            <a:t>Monitor and improve their loan portfolios.</a:t>
          </a:r>
          <a:endParaRPr lang="en-IN" dirty="0"/>
        </a:p>
      </dgm:t>
    </dgm:pt>
    <dgm:pt modelId="{85CDFD4E-9150-4FAF-AF50-534EC6350C14}" type="parTrans" cxnId="{77B732B1-4667-498C-82BD-33D7E754922E}">
      <dgm:prSet/>
      <dgm:spPr/>
      <dgm:t>
        <a:bodyPr/>
        <a:lstStyle/>
        <a:p>
          <a:endParaRPr lang="en-IN"/>
        </a:p>
      </dgm:t>
    </dgm:pt>
    <dgm:pt modelId="{03184B41-DB18-496D-A08F-3B402221651B}" type="sibTrans" cxnId="{77B732B1-4667-498C-82BD-33D7E754922E}">
      <dgm:prSet/>
      <dgm:spPr/>
      <dgm:t>
        <a:bodyPr/>
        <a:lstStyle/>
        <a:p>
          <a:endParaRPr lang="en-IN"/>
        </a:p>
      </dgm:t>
    </dgm:pt>
    <dgm:pt modelId="{612A7037-E54A-4284-81D5-40BF9595C119}">
      <dgm:prSet/>
      <dgm:spPr/>
      <dgm:t>
        <a:bodyPr/>
        <a:lstStyle/>
        <a:p>
          <a:r>
            <a:rPr lang="en-US"/>
            <a:t>Identify trends and patterns in loan applications, disbursements, and repayments.</a:t>
          </a:r>
          <a:endParaRPr lang="en-IN"/>
        </a:p>
      </dgm:t>
    </dgm:pt>
    <dgm:pt modelId="{01329B32-3F36-45CA-9384-A2B3E91F29F9}" type="parTrans" cxnId="{4324964E-5D60-40FF-92DA-6FF269BB95CB}">
      <dgm:prSet/>
      <dgm:spPr/>
      <dgm:t>
        <a:bodyPr/>
        <a:lstStyle/>
        <a:p>
          <a:endParaRPr lang="en-IN"/>
        </a:p>
      </dgm:t>
    </dgm:pt>
    <dgm:pt modelId="{72DB366A-5A21-4EF7-A94D-042B3A2A93CD}" type="sibTrans" cxnId="{4324964E-5D60-40FF-92DA-6FF269BB95CB}">
      <dgm:prSet/>
      <dgm:spPr/>
      <dgm:t>
        <a:bodyPr/>
        <a:lstStyle/>
        <a:p>
          <a:endParaRPr lang="en-IN"/>
        </a:p>
      </dgm:t>
    </dgm:pt>
    <dgm:pt modelId="{B4E1C54D-F9EA-423D-93C5-09874D6C443A}">
      <dgm:prSet/>
      <dgm:spPr/>
      <dgm:t>
        <a:bodyPr/>
        <a:lstStyle/>
        <a:p>
          <a:r>
            <a:rPr lang="en-US"/>
            <a:t>Assess the financial health of borrowers and make data-driven decisions.</a:t>
          </a:r>
          <a:endParaRPr lang="en-IN"/>
        </a:p>
      </dgm:t>
    </dgm:pt>
    <dgm:pt modelId="{73545F59-7404-423E-A1EA-522037719825}" type="parTrans" cxnId="{AD52A625-3A13-44F3-8ABA-7554B1FA947E}">
      <dgm:prSet/>
      <dgm:spPr/>
      <dgm:t>
        <a:bodyPr/>
        <a:lstStyle/>
        <a:p>
          <a:endParaRPr lang="en-IN"/>
        </a:p>
      </dgm:t>
    </dgm:pt>
    <dgm:pt modelId="{56C5ED89-E2F4-411E-8D0C-54E54C32948C}" type="sibTrans" cxnId="{AD52A625-3A13-44F3-8ABA-7554B1FA947E}">
      <dgm:prSet/>
      <dgm:spPr/>
      <dgm:t>
        <a:bodyPr/>
        <a:lstStyle/>
        <a:p>
          <a:endParaRPr lang="en-IN"/>
        </a:p>
      </dgm:t>
    </dgm:pt>
    <dgm:pt modelId="{7C6F4461-A9FF-44C1-84D4-2FF3772EA28B}">
      <dgm:prSet/>
      <dgm:spPr/>
      <dgm:t>
        <a:bodyPr/>
        <a:lstStyle/>
        <a:p>
          <a:r>
            <a:rPr lang="en-US" b="1" dirty="0"/>
            <a:t>Scope: </a:t>
          </a:r>
          <a:r>
            <a:rPr lang="en-US" dirty="0"/>
            <a:t>The scope of this project includes:</a:t>
          </a:r>
          <a:endParaRPr lang="en-IN" dirty="0"/>
        </a:p>
      </dgm:t>
    </dgm:pt>
    <dgm:pt modelId="{59BB5B0C-961E-482B-BFAC-25CC97100944}" type="parTrans" cxnId="{EAE77CA7-EF65-4AAF-9139-A6C1977B3282}">
      <dgm:prSet/>
      <dgm:spPr/>
      <dgm:t>
        <a:bodyPr/>
        <a:lstStyle/>
        <a:p>
          <a:endParaRPr lang="en-IN"/>
        </a:p>
      </dgm:t>
    </dgm:pt>
    <dgm:pt modelId="{28979F8D-9474-41FD-BF7A-97749C316FF4}" type="sibTrans" cxnId="{EAE77CA7-EF65-4AAF-9139-A6C1977B3282}">
      <dgm:prSet/>
      <dgm:spPr/>
      <dgm:t>
        <a:bodyPr/>
        <a:lstStyle/>
        <a:p>
          <a:endParaRPr lang="en-IN"/>
        </a:p>
      </dgm:t>
    </dgm:pt>
    <dgm:pt modelId="{FFD78C4D-28FD-43E1-8B8F-6F496D320D00}">
      <dgm:prSet/>
      <dgm:spPr/>
      <dgm:t>
        <a:bodyPr/>
        <a:lstStyle/>
        <a:p>
          <a:r>
            <a:rPr lang="en-US" dirty="0"/>
            <a:t>Comprehensive analysis of loan applications, funded amounts, and repayment patterns.</a:t>
          </a:r>
          <a:endParaRPr lang="en-IN" dirty="0"/>
        </a:p>
      </dgm:t>
    </dgm:pt>
    <dgm:pt modelId="{AEE8FA51-9031-4270-BFDE-4CB43CADD82C}" type="parTrans" cxnId="{49667751-051D-4DE0-8840-FB98B1A759EC}">
      <dgm:prSet/>
      <dgm:spPr/>
      <dgm:t>
        <a:bodyPr/>
        <a:lstStyle/>
        <a:p>
          <a:endParaRPr lang="en-IN"/>
        </a:p>
      </dgm:t>
    </dgm:pt>
    <dgm:pt modelId="{07947226-E09D-45FB-AF3F-448824AFC60D}" type="sibTrans" cxnId="{49667751-051D-4DE0-8840-FB98B1A759EC}">
      <dgm:prSet/>
      <dgm:spPr/>
      <dgm:t>
        <a:bodyPr/>
        <a:lstStyle/>
        <a:p>
          <a:endParaRPr lang="en-IN"/>
        </a:p>
      </dgm:t>
    </dgm:pt>
    <dgm:pt modelId="{3D10E909-EC4D-44ED-8CAE-1EBB401AC8FB}">
      <dgm:prSet/>
      <dgm:spPr/>
      <dgm:t>
        <a:bodyPr/>
        <a:lstStyle/>
        <a:p>
          <a:r>
            <a:rPr lang="en-US"/>
            <a:t>Visualization of key performance indicators (KPIs) such as total loan applications, total funded amount, total amount received, average interest rate, and average debt-to-income ratio (DTI).</a:t>
          </a:r>
          <a:endParaRPr lang="en-IN"/>
        </a:p>
      </dgm:t>
    </dgm:pt>
    <dgm:pt modelId="{490D27BC-58F7-4B4D-846A-0E3B06D43DAD}" type="parTrans" cxnId="{C010F71B-2EE1-4DC5-811A-0AA037235D30}">
      <dgm:prSet/>
      <dgm:spPr/>
      <dgm:t>
        <a:bodyPr/>
        <a:lstStyle/>
        <a:p>
          <a:endParaRPr lang="en-IN"/>
        </a:p>
      </dgm:t>
    </dgm:pt>
    <dgm:pt modelId="{557B6931-C428-4063-A743-F80AFFE06287}" type="sibTrans" cxnId="{C010F71B-2EE1-4DC5-811A-0AA037235D30}">
      <dgm:prSet/>
      <dgm:spPr/>
      <dgm:t>
        <a:bodyPr/>
        <a:lstStyle/>
        <a:p>
          <a:endParaRPr lang="en-IN"/>
        </a:p>
      </dgm:t>
    </dgm:pt>
    <dgm:pt modelId="{BF72EBDD-F6EC-4FC2-A8A3-702A88E88A35}">
      <dgm:prSet/>
      <dgm:spPr/>
      <dgm:t>
        <a:bodyPr/>
        <a:lstStyle/>
        <a:p>
          <a:r>
            <a:rPr lang="en-US"/>
            <a:t>Detailed examination of good loans versus bad loans and their respective metrics.</a:t>
          </a:r>
          <a:endParaRPr lang="en-IN"/>
        </a:p>
      </dgm:t>
    </dgm:pt>
    <dgm:pt modelId="{DA9215C6-C766-4862-9842-FAC62E54A299}" type="parTrans" cxnId="{812E58A9-995E-4586-8522-BDE8D0EBB94C}">
      <dgm:prSet/>
      <dgm:spPr/>
      <dgm:t>
        <a:bodyPr/>
        <a:lstStyle/>
        <a:p>
          <a:endParaRPr lang="en-IN"/>
        </a:p>
      </dgm:t>
    </dgm:pt>
    <dgm:pt modelId="{6B2970D3-E566-4F29-92DD-F6290992BC09}" type="sibTrans" cxnId="{812E58A9-995E-4586-8522-BDE8D0EBB94C}">
      <dgm:prSet/>
      <dgm:spPr/>
      <dgm:t>
        <a:bodyPr/>
        <a:lstStyle/>
        <a:p>
          <a:endParaRPr lang="en-IN"/>
        </a:p>
      </dgm:t>
    </dgm:pt>
    <dgm:pt modelId="{3F8C5C8D-8DFF-4085-B1FF-68AD8D48C194}">
      <dgm:prSet/>
      <dgm:spPr/>
      <dgm:t>
        <a:bodyPr/>
        <a:lstStyle/>
        <a:p>
          <a:r>
            <a:rPr lang="en-US"/>
            <a:t>Development of interactive dashboards using Power BI to present the insights in a user-friendly manner.</a:t>
          </a:r>
          <a:endParaRPr lang="en-IN"/>
        </a:p>
      </dgm:t>
    </dgm:pt>
    <dgm:pt modelId="{C2A65B28-AB7D-4A47-B449-B0140EA89775}" type="parTrans" cxnId="{00101219-99A2-433E-B8E1-CCD1688A3123}">
      <dgm:prSet/>
      <dgm:spPr/>
      <dgm:t>
        <a:bodyPr/>
        <a:lstStyle/>
        <a:p>
          <a:endParaRPr lang="en-IN"/>
        </a:p>
      </dgm:t>
    </dgm:pt>
    <dgm:pt modelId="{6BF7F719-29A0-4956-A2B2-D631A145DACB}" type="sibTrans" cxnId="{00101219-99A2-433E-B8E1-CCD1688A3123}">
      <dgm:prSet/>
      <dgm:spPr/>
      <dgm:t>
        <a:bodyPr/>
        <a:lstStyle/>
        <a:p>
          <a:endParaRPr lang="en-IN"/>
        </a:p>
      </dgm:t>
    </dgm:pt>
    <dgm:pt modelId="{03DE9A67-0481-4A0B-83BF-B0115E482F22}">
      <dgm:prSet/>
      <dgm:spPr/>
      <dgm:t>
        <a:bodyPr/>
        <a:lstStyle/>
        <a:p>
          <a:r>
            <a:rPr lang="en-US" b="1"/>
            <a:t>Key Questions Addressed:</a:t>
          </a:r>
          <a:endParaRPr lang="en-IN"/>
        </a:p>
      </dgm:t>
    </dgm:pt>
    <dgm:pt modelId="{F5B958D8-971B-48BD-849B-31FDAF5E0134}" type="parTrans" cxnId="{09C8C803-7382-460D-B650-2E2DB3B25217}">
      <dgm:prSet/>
      <dgm:spPr/>
      <dgm:t>
        <a:bodyPr/>
        <a:lstStyle/>
        <a:p>
          <a:endParaRPr lang="en-IN"/>
        </a:p>
      </dgm:t>
    </dgm:pt>
    <dgm:pt modelId="{E82AEDF2-A1E1-45E8-89A1-DB5B27F420C8}" type="sibTrans" cxnId="{09C8C803-7382-460D-B650-2E2DB3B25217}">
      <dgm:prSet/>
      <dgm:spPr/>
      <dgm:t>
        <a:bodyPr/>
        <a:lstStyle/>
        <a:p>
          <a:endParaRPr lang="en-IN"/>
        </a:p>
      </dgm:t>
    </dgm:pt>
    <dgm:pt modelId="{BF6569CA-87A1-4DA6-ABB4-D5713421371C}">
      <dgm:prSet/>
      <dgm:spPr/>
      <dgm:t>
        <a:bodyPr/>
        <a:lstStyle/>
        <a:p>
          <a:r>
            <a:rPr lang="en-US"/>
            <a:t>How many loan applications were received and funded during the specified period?</a:t>
          </a:r>
          <a:endParaRPr lang="en-IN"/>
        </a:p>
      </dgm:t>
    </dgm:pt>
    <dgm:pt modelId="{96902616-4F2B-4626-AE11-82277C253DAB}" type="parTrans" cxnId="{A3D7F41C-5812-4FC8-974B-D2256D077747}">
      <dgm:prSet/>
      <dgm:spPr/>
      <dgm:t>
        <a:bodyPr/>
        <a:lstStyle/>
        <a:p>
          <a:endParaRPr lang="en-IN"/>
        </a:p>
      </dgm:t>
    </dgm:pt>
    <dgm:pt modelId="{92522BB7-4B1E-43AD-B955-472227AC8F49}" type="sibTrans" cxnId="{A3D7F41C-5812-4FC8-974B-D2256D077747}">
      <dgm:prSet/>
      <dgm:spPr/>
      <dgm:t>
        <a:bodyPr/>
        <a:lstStyle/>
        <a:p>
          <a:endParaRPr lang="en-IN"/>
        </a:p>
      </dgm:t>
    </dgm:pt>
    <dgm:pt modelId="{A23E7577-F591-48B1-8DEC-3623E10851ED}">
      <dgm:prSet/>
      <dgm:spPr/>
      <dgm:t>
        <a:bodyPr/>
        <a:lstStyle/>
        <a:p>
          <a:r>
            <a:rPr lang="en-US"/>
            <a:t>What are the trends and patterns in loan data over time?</a:t>
          </a:r>
          <a:endParaRPr lang="en-IN"/>
        </a:p>
      </dgm:t>
    </dgm:pt>
    <dgm:pt modelId="{58A2A1DD-FC9E-446A-951C-3F3DD0280232}" type="parTrans" cxnId="{31989421-DB40-4D7F-80CC-C27F87532B38}">
      <dgm:prSet/>
      <dgm:spPr/>
      <dgm:t>
        <a:bodyPr/>
        <a:lstStyle/>
        <a:p>
          <a:endParaRPr lang="en-IN"/>
        </a:p>
      </dgm:t>
    </dgm:pt>
    <dgm:pt modelId="{FBF07A42-8DA0-4E3A-865F-9CF82E720955}" type="sibTrans" cxnId="{31989421-DB40-4D7F-80CC-C27F87532B38}">
      <dgm:prSet/>
      <dgm:spPr/>
      <dgm:t>
        <a:bodyPr/>
        <a:lstStyle/>
        <a:p>
          <a:endParaRPr lang="en-IN"/>
        </a:p>
      </dgm:t>
    </dgm:pt>
    <dgm:pt modelId="{E1F63BDB-6626-4BE5-AC92-FAC54F9C3A0B}">
      <dgm:prSet/>
      <dgm:spPr/>
      <dgm:t>
        <a:bodyPr/>
        <a:lstStyle/>
        <a:p>
          <a:r>
            <a:rPr lang="en-US"/>
            <a:t>How do borrower characteristics impact loan applications and disbursements?</a:t>
          </a:r>
          <a:endParaRPr lang="en-IN"/>
        </a:p>
      </dgm:t>
    </dgm:pt>
    <dgm:pt modelId="{6E559AE6-0567-4952-BE41-E6B3F17D1F76}" type="parTrans" cxnId="{3FAAAE60-57A7-4DCE-9A7A-B4927B1A03D3}">
      <dgm:prSet/>
      <dgm:spPr/>
      <dgm:t>
        <a:bodyPr/>
        <a:lstStyle/>
        <a:p>
          <a:endParaRPr lang="en-IN"/>
        </a:p>
      </dgm:t>
    </dgm:pt>
    <dgm:pt modelId="{9CEEDB2F-626D-419F-AD93-3723D1C2135F}" type="sibTrans" cxnId="{3FAAAE60-57A7-4DCE-9A7A-B4927B1A03D3}">
      <dgm:prSet/>
      <dgm:spPr/>
      <dgm:t>
        <a:bodyPr/>
        <a:lstStyle/>
        <a:p>
          <a:endParaRPr lang="en-IN"/>
        </a:p>
      </dgm:t>
    </dgm:pt>
    <dgm:pt modelId="{CC95FB01-27B4-4E26-A068-11854670470E}">
      <dgm:prSet/>
      <dgm:spPr/>
      <dgm:t>
        <a:bodyPr/>
        <a:lstStyle/>
        <a:p>
          <a:r>
            <a:rPr lang="en-US"/>
            <a:t>What is the financial health of the borrowers, as indicated by the average DTI and interest rate?</a:t>
          </a:r>
          <a:endParaRPr lang="en-IN"/>
        </a:p>
      </dgm:t>
    </dgm:pt>
    <dgm:pt modelId="{46C6FBFD-05FC-4F3E-9B08-72511E7E28C9}" type="parTrans" cxnId="{D3731288-C49E-421F-A9CD-0A3944385779}">
      <dgm:prSet/>
      <dgm:spPr/>
      <dgm:t>
        <a:bodyPr/>
        <a:lstStyle/>
        <a:p>
          <a:endParaRPr lang="en-IN"/>
        </a:p>
      </dgm:t>
    </dgm:pt>
    <dgm:pt modelId="{6CE6F3B6-9157-4B53-B6D0-1C2A0E98B1C4}" type="sibTrans" cxnId="{D3731288-C49E-421F-A9CD-0A3944385779}">
      <dgm:prSet/>
      <dgm:spPr/>
      <dgm:t>
        <a:bodyPr/>
        <a:lstStyle/>
        <a:p>
          <a:endParaRPr lang="en-IN"/>
        </a:p>
      </dgm:t>
    </dgm:pt>
    <dgm:pt modelId="{3385510F-B610-40AB-8125-C4E129356ED9}">
      <dgm:prSet/>
      <dgm:spPr/>
      <dgm:t>
        <a:bodyPr/>
        <a:lstStyle/>
        <a:p>
          <a:r>
            <a:rPr lang="en-US"/>
            <a:t>By addressing these questions, this project aims to equip financial institutions with the tools and insights needed to make informed lending decisions and enhance their overall operational efficiency.</a:t>
          </a:r>
          <a:endParaRPr lang="en-IN"/>
        </a:p>
      </dgm:t>
    </dgm:pt>
    <dgm:pt modelId="{A7E00652-E567-49B7-A361-496B49F36407}" type="parTrans" cxnId="{BE6890D2-EEE6-4622-8090-B93C5CE6A243}">
      <dgm:prSet/>
      <dgm:spPr/>
      <dgm:t>
        <a:bodyPr/>
        <a:lstStyle/>
        <a:p>
          <a:endParaRPr lang="en-IN"/>
        </a:p>
      </dgm:t>
    </dgm:pt>
    <dgm:pt modelId="{55657033-4B2A-4267-B4D2-5FB1F7F4DB87}" type="sibTrans" cxnId="{BE6890D2-EEE6-4622-8090-B93C5CE6A243}">
      <dgm:prSet/>
      <dgm:spPr/>
      <dgm:t>
        <a:bodyPr/>
        <a:lstStyle/>
        <a:p>
          <a:endParaRPr lang="en-IN"/>
        </a:p>
      </dgm:t>
    </dgm:pt>
    <dgm:pt modelId="{33804C1A-2987-4E41-B156-A2D18865B02F}" type="pres">
      <dgm:prSet presAssocID="{2F6E058E-7852-46C5-B9C1-F4BC35E97805}" presName="linear" presStyleCnt="0">
        <dgm:presLayoutVars>
          <dgm:animLvl val="lvl"/>
          <dgm:resizeHandles val="exact"/>
        </dgm:presLayoutVars>
      </dgm:prSet>
      <dgm:spPr/>
    </dgm:pt>
    <dgm:pt modelId="{689E4072-6D74-44A7-8845-9E356EA1562E}" type="pres">
      <dgm:prSet presAssocID="{D1F269FB-EC1A-4B5A-84DC-08CE0BEB2007}" presName="parentText" presStyleLbl="node1" presStyleIdx="0" presStyleCnt="4" custScaleY="96237">
        <dgm:presLayoutVars>
          <dgm:chMax val="0"/>
          <dgm:bulletEnabled val="1"/>
        </dgm:presLayoutVars>
      </dgm:prSet>
      <dgm:spPr/>
    </dgm:pt>
    <dgm:pt modelId="{83C6EB11-33F0-48DD-864F-1CAE74139445}" type="pres">
      <dgm:prSet presAssocID="{D1F269FB-EC1A-4B5A-84DC-08CE0BEB2007}" presName="childText" presStyleLbl="revTx" presStyleIdx="0" presStyleCnt="4">
        <dgm:presLayoutVars>
          <dgm:bulletEnabled val="1"/>
        </dgm:presLayoutVars>
      </dgm:prSet>
      <dgm:spPr/>
    </dgm:pt>
    <dgm:pt modelId="{6F724336-9E97-4D39-9044-C063D5419DFF}" type="pres">
      <dgm:prSet presAssocID="{E9796362-806E-4359-B74A-33A11AF107DE}" presName="parentText" presStyleLbl="node1" presStyleIdx="1" presStyleCnt="4" custScaleY="96237">
        <dgm:presLayoutVars>
          <dgm:chMax val="0"/>
          <dgm:bulletEnabled val="1"/>
        </dgm:presLayoutVars>
      </dgm:prSet>
      <dgm:spPr/>
    </dgm:pt>
    <dgm:pt modelId="{94E9D8D7-C2DF-4FA9-A84F-D5F959EE3A36}" type="pres">
      <dgm:prSet presAssocID="{E9796362-806E-4359-B74A-33A11AF107DE}" presName="childText" presStyleLbl="revTx" presStyleIdx="1" presStyleCnt="4">
        <dgm:presLayoutVars>
          <dgm:bulletEnabled val="1"/>
        </dgm:presLayoutVars>
      </dgm:prSet>
      <dgm:spPr/>
    </dgm:pt>
    <dgm:pt modelId="{001842B4-CE3A-47C5-A5D8-9CC54769219D}" type="pres">
      <dgm:prSet presAssocID="{7C6F4461-A9FF-44C1-84D4-2FF3772EA28B}" presName="parentText" presStyleLbl="node1" presStyleIdx="2" presStyleCnt="4" custScaleY="96237">
        <dgm:presLayoutVars>
          <dgm:chMax val="0"/>
          <dgm:bulletEnabled val="1"/>
        </dgm:presLayoutVars>
      </dgm:prSet>
      <dgm:spPr/>
    </dgm:pt>
    <dgm:pt modelId="{7F9BB071-44BC-4461-AD24-B9E34947C9EB}" type="pres">
      <dgm:prSet presAssocID="{7C6F4461-A9FF-44C1-84D4-2FF3772EA28B}" presName="childText" presStyleLbl="revTx" presStyleIdx="2" presStyleCnt="4">
        <dgm:presLayoutVars>
          <dgm:bulletEnabled val="1"/>
        </dgm:presLayoutVars>
      </dgm:prSet>
      <dgm:spPr/>
    </dgm:pt>
    <dgm:pt modelId="{933A0D1B-6316-46A1-8B26-374A1C56A8A6}" type="pres">
      <dgm:prSet presAssocID="{03DE9A67-0481-4A0B-83BF-B0115E482F22}" presName="parentText" presStyleLbl="node1" presStyleIdx="3" presStyleCnt="4" custScaleY="96237">
        <dgm:presLayoutVars>
          <dgm:chMax val="0"/>
          <dgm:bulletEnabled val="1"/>
        </dgm:presLayoutVars>
      </dgm:prSet>
      <dgm:spPr/>
    </dgm:pt>
    <dgm:pt modelId="{CB80579D-A0C6-48A7-8C11-3F8120FB0EDF}" type="pres">
      <dgm:prSet presAssocID="{03DE9A67-0481-4A0B-83BF-B0115E482F22}" presName="childText" presStyleLbl="revTx" presStyleIdx="3" presStyleCnt="4">
        <dgm:presLayoutVars>
          <dgm:bulletEnabled val="1"/>
        </dgm:presLayoutVars>
      </dgm:prSet>
      <dgm:spPr/>
    </dgm:pt>
  </dgm:ptLst>
  <dgm:cxnLst>
    <dgm:cxn modelId="{09C8C803-7382-460D-B650-2E2DB3B25217}" srcId="{2F6E058E-7852-46C5-B9C1-F4BC35E97805}" destId="{03DE9A67-0481-4A0B-83BF-B0115E482F22}" srcOrd="3" destOrd="0" parTransId="{F5B958D8-971B-48BD-849B-31FDAF5E0134}" sibTransId="{E82AEDF2-A1E1-45E8-89A1-DB5B27F420C8}"/>
    <dgm:cxn modelId="{7A659A04-A470-4EF9-9CF0-30F1E68BE203}" type="presOf" srcId="{FFD78C4D-28FD-43E1-8B8F-6F496D320D00}" destId="{7F9BB071-44BC-4461-AD24-B9E34947C9EB}" srcOrd="0" destOrd="0" presId="urn:microsoft.com/office/officeart/2005/8/layout/vList2"/>
    <dgm:cxn modelId="{D998B709-3AA5-4C68-8062-734E897F77E2}" type="presOf" srcId="{3385510F-B610-40AB-8125-C4E129356ED9}" destId="{CB80579D-A0C6-48A7-8C11-3F8120FB0EDF}" srcOrd="0" destOrd="4" presId="urn:microsoft.com/office/officeart/2005/8/layout/vList2"/>
    <dgm:cxn modelId="{BEECD713-2F76-4D49-BD88-865B299998BC}" type="presOf" srcId="{2F6E058E-7852-46C5-B9C1-F4BC35E97805}" destId="{33804C1A-2987-4E41-B156-A2D18865B02F}" srcOrd="0" destOrd="0" presId="urn:microsoft.com/office/officeart/2005/8/layout/vList2"/>
    <dgm:cxn modelId="{00101219-99A2-433E-B8E1-CCD1688A3123}" srcId="{7C6F4461-A9FF-44C1-84D4-2FF3772EA28B}" destId="{3F8C5C8D-8DFF-4085-B1FF-68AD8D48C194}" srcOrd="3" destOrd="0" parTransId="{C2A65B28-AB7D-4A47-B449-B0140EA89775}" sibTransId="{6BF7F719-29A0-4956-A2B2-D631A145DACB}"/>
    <dgm:cxn modelId="{C010F71B-2EE1-4DC5-811A-0AA037235D30}" srcId="{7C6F4461-A9FF-44C1-84D4-2FF3772EA28B}" destId="{3D10E909-EC4D-44ED-8CAE-1EBB401AC8FB}" srcOrd="1" destOrd="0" parTransId="{490D27BC-58F7-4B4D-846A-0E3B06D43DAD}" sibTransId="{557B6931-C428-4063-A743-F80AFFE06287}"/>
    <dgm:cxn modelId="{A3D7F41C-5812-4FC8-974B-D2256D077747}" srcId="{03DE9A67-0481-4A0B-83BF-B0115E482F22}" destId="{BF6569CA-87A1-4DA6-ABB4-D5713421371C}" srcOrd="0" destOrd="0" parTransId="{96902616-4F2B-4626-AE11-82277C253DAB}" sibTransId="{92522BB7-4B1E-43AD-B955-472227AC8F49}"/>
    <dgm:cxn modelId="{31989421-DB40-4D7F-80CC-C27F87532B38}" srcId="{03DE9A67-0481-4A0B-83BF-B0115E482F22}" destId="{A23E7577-F591-48B1-8DEC-3623E10851ED}" srcOrd="1" destOrd="0" parTransId="{58A2A1DD-FC9E-446A-951C-3F3DD0280232}" sibTransId="{FBF07A42-8DA0-4E3A-865F-9CF82E720955}"/>
    <dgm:cxn modelId="{41282325-7723-4BF7-9E90-AE0AED78D69C}" type="presOf" srcId="{BF72EBDD-F6EC-4FC2-A8A3-702A88E88A35}" destId="{7F9BB071-44BC-4461-AD24-B9E34947C9EB}" srcOrd="0" destOrd="2" presId="urn:microsoft.com/office/officeart/2005/8/layout/vList2"/>
    <dgm:cxn modelId="{AD52A625-3A13-44F3-8ABA-7554B1FA947E}" srcId="{E9796362-806E-4359-B74A-33A11AF107DE}" destId="{B4E1C54D-F9EA-423D-93C5-09874D6C443A}" srcOrd="2" destOrd="0" parTransId="{73545F59-7404-423E-A1EA-522037719825}" sibTransId="{56C5ED89-E2F4-411E-8D0C-54E54C32948C}"/>
    <dgm:cxn modelId="{53A3332E-B8C2-4691-BC0A-1482C2CA0A36}" type="presOf" srcId="{B4E1C54D-F9EA-423D-93C5-09874D6C443A}" destId="{94E9D8D7-C2DF-4FA9-A84F-D5F959EE3A36}" srcOrd="0" destOrd="2" presId="urn:microsoft.com/office/officeart/2005/8/layout/vList2"/>
    <dgm:cxn modelId="{3FAAAE60-57A7-4DCE-9A7A-B4927B1A03D3}" srcId="{03DE9A67-0481-4A0B-83BF-B0115E482F22}" destId="{E1F63BDB-6626-4BE5-AC92-FAC54F9C3A0B}" srcOrd="2" destOrd="0" parTransId="{6E559AE6-0567-4952-BE41-E6B3F17D1F76}" sibTransId="{9CEEDB2F-626D-419F-AD93-3723D1C2135F}"/>
    <dgm:cxn modelId="{4324964E-5D60-40FF-92DA-6FF269BB95CB}" srcId="{E9796362-806E-4359-B74A-33A11AF107DE}" destId="{612A7037-E54A-4284-81D5-40BF9595C119}" srcOrd="1" destOrd="0" parTransId="{01329B32-3F36-45CA-9384-A2B3E91F29F9}" sibTransId="{72DB366A-5A21-4EF7-A94D-042B3A2A93CD}"/>
    <dgm:cxn modelId="{F52A696F-4463-4F89-BD1E-A2221EDE95C8}" type="presOf" srcId="{BF6569CA-87A1-4DA6-ABB4-D5713421371C}" destId="{CB80579D-A0C6-48A7-8C11-3F8120FB0EDF}" srcOrd="0" destOrd="0" presId="urn:microsoft.com/office/officeart/2005/8/layout/vList2"/>
    <dgm:cxn modelId="{49667751-051D-4DE0-8840-FB98B1A759EC}" srcId="{7C6F4461-A9FF-44C1-84D4-2FF3772EA28B}" destId="{FFD78C4D-28FD-43E1-8B8F-6F496D320D00}" srcOrd="0" destOrd="0" parTransId="{AEE8FA51-9031-4270-BFDE-4CB43CADD82C}" sibTransId="{07947226-E09D-45FB-AF3F-448824AFC60D}"/>
    <dgm:cxn modelId="{4A0A0676-6418-4A21-960E-181E636A06E2}" type="presOf" srcId="{CC95FB01-27B4-4E26-A068-11854670470E}" destId="{CB80579D-A0C6-48A7-8C11-3F8120FB0EDF}" srcOrd="0" destOrd="3" presId="urn:microsoft.com/office/officeart/2005/8/layout/vList2"/>
    <dgm:cxn modelId="{ACBB1B56-5FFC-4EAF-A36D-4A9033249BE9}" type="presOf" srcId="{7C6F4461-A9FF-44C1-84D4-2FF3772EA28B}" destId="{001842B4-CE3A-47C5-A5D8-9CC54769219D}" srcOrd="0" destOrd="0" presId="urn:microsoft.com/office/officeart/2005/8/layout/vList2"/>
    <dgm:cxn modelId="{AFAE9276-5FD3-4E29-B8DC-DB9F262A6F69}" srcId="{D1F269FB-EC1A-4B5A-84DC-08CE0BEB2007}" destId="{386345EB-0F40-4F61-8966-F8922DC0D711}" srcOrd="0" destOrd="0" parTransId="{96BD2C3A-2669-4B94-BF93-103C874A788C}" sibTransId="{EC8B437F-AB9D-4BD0-94C5-2858E86C818A}"/>
    <dgm:cxn modelId="{D3731288-C49E-421F-A9CD-0A3944385779}" srcId="{03DE9A67-0481-4A0B-83BF-B0115E482F22}" destId="{CC95FB01-27B4-4E26-A068-11854670470E}" srcOrd="3" destOrd="0" parTransId="{46C6FBFD-05FC-4F3E-9B08-72511E7E28C9}" sibTransId="{6CE6F3B6-9157-4B53-B6D0-1C2A0E98B1C4}"/>
    <dgm:cxn modelId="{E3CF5091-1920-40F2-BF83-9737FC0B3557}" type="presOf" srcId="{E1F63BDB-6626-4BE5-AC92-FAC54F9C3A0B}" destId="{CB80579D-A0C6-48A7-8C11-3F8120FB0EDF}" srcOrd="0" destOrd="2" presId="urn:microsoft.com/office/officeart/2005/8/layout/vList2"/>
    <dgm:cxn modelId="{EAE77CA7-EF65-4AAF-9139-A6C1977B3282}" srcId="{2F6E058E-7852-46C5-B9C1-F4BC35E97805}" destId="{7C6F4461-A9FF-44C1-84D4-2FF3772EA28B}" srcOrd="2" destOrd="0" parTransId="{59BB5B0C-961E-482B-BFAC-25CC97100944}" sibTransId="{28979F8D-9474-41FD-BF7A-97749C316FF4}"/>
    <dgm:cxn modelId="{812E58A9-995E-4586-8522-BDE8D0EBB94C}" srcId="{7C6F4461-A9FF-44C1-84D4-2FF3772EA28B}" destId="{BF72EBDD-F6EC-4FC2-A8A3-702A88E88A35}" srcOrd="2" destOrd="0" parTransId="{DA9215C6-C766-4862-9842-FAC62E54A299}" sibTransId="{6B2970D3-E566-4F29-92DD-F6290992BC09}"/>
    <dgm:cxn modelId="{77B732B1-4667-498C-82BD-33D7E754922E}" srcId="{E9796362-806E-4359-B74A-33A11AF107DE}" destId="{4C469ADF-C611-4909-BFB2-EC95A3C30D27}" srcOrd="0" destOrd="0" parTransId="{85CDFD4E-9150-4FAF-AF50-534EC6350C14}" sibTransId="{03184B41-DB18-496D-A08F-3B402221651B}"/>
    <dgm:cxn modelId="{D41A67B2-6997-49DA-846F-930A8FB320E8}" type="presOf" srcId="{D1F269FB-EC1A-4B5A-84DC-08CE0BEB2007}" destId="{689E4072-6D74-44A7-8845-9E356EA1562E}" srcOrd="0" destOrd="0" presId="urn:microsoft.com/office/officeart/2005/8/layout/vList2"/>
    <dgm:cxn modelId="{E71273C7-CCE0-4D8F-8831-C1FDBE02DADB}" type="presOf" srcId="{3D10E909-EC4D-44ED-8CAE-1EBB401AC8FB}" destId="{7F9BB071-44BC-4461-AD24-B9E34947C9EB}" srcOrd="0" destOrd="1" presId="urn:microsoft.com/office/officeart/2005/8/layout/vList2"/>
    <dgm:cxn modelId="{0F0671CB-A26A-4CAB-A1E6-273682ADD9CE}" type="presOf" srcId="{386345EB-0F40-4F61-8966-F8922DC0D711}" destId="{83C6EB11-33F0-48DD-864F-1CAE74139445}" srcOrd="0" destOrd="0" presId="urn:microsoft.com/office/officeart/2005/8/layout/vList2"/>
    <dgm:cxn modelId="{BE6890D2-EEE6-4622-8090-B93C5CE6A243}" srcId="{03DE9A67-0481-4A0B-83BF-B0115E482F22}" destId="{3385510F-B610-40AB-8125-C4E129356ED9}" srcOrd="4" destOrd="0" parTransId="{A7E00652-E567-49B7-A361-496B49F36407}" sibTransId="{55657033-4B2A-4267-B4D2-5FB1F7F4DB87}"/>
    <dgm:cxn modelId="{727D22D6-3B48-42A3-8B6D-D0B001B502E6}" type="presOf" srcId="{03DE9A67-0481-4A0B-83BF-B0115E482F22}" destId="{933A0D1B-6316-46A1-8B26-374A1C56A8A6}" srcOrd="0" destOrd="0" presId="urn:microsoft.com/office/officeart/2005/8/layout/vList2"/>
    <dgm:cxn modelId="{EC0F2CE1-EFF6-4F0D-A7FE-225210CD49D3}" srcId="{2F6E058E-7852-46C5-B9C1-F4BC35E97805}" destId="{E9796362-806E-4359-B74A-33A11AF107DE}" srcOrd="1" destOrd="0" parTransId="{6D822E7B-50EB-418C-8443-B73B0C05F2DA}" sibTransId="{50C7934A-4DA5-4809-B175-31969EC5D649}"/>
    <dgm:cxn modelId="{97FCC9E9-74A5-42F3-AB0E-72327A5C930B}" type="presOf" srcId="{4C469ADF-C611-4909-BFB2-EC95A3C30D27}" destId="{94E9D8D7-C2DF-4FA9-A84F-D5F959EE3A36}" srcOrd="0" destOrd="0" presId="urn:microsoft.com/office/officeart/2005/8/layout/vList2"/>
    <dgm:cxn modelId="{3453F6EF-A617-42D5-81B2-8CC5FC04E2C3}" srcId="{2F6E058E-7852-46C5-B9C1-F4BC35E97805}" destId="{D1F269FB-EC1A-4B5A-84DC-08CE0BEB2007}" srcOrd="0" destOrd="0" parTransId="{3F227A91-B0EC-46CC-8A34-92E5488437B3}" sibTransId="{2012D439-98C0-4422-89B3-1B20251D79D1}"/>
    <dgm:cxn modelId="{2F9FB9F1-43D5-4DA2-B3DD-F28280EEA7D7}" type="presOf" srcId="{612A7037-E54A-4284-81D5-40BF9595C119}" destId="{94E9D8D7-C2DF-4FA9-A84F-D5F959EE3A36}" srcOrd="0" destOrd="1" presId="urn:microsoft.com/office/officeart/2005/8/layout/vList2"/>
    <dgm:cxn modelId="{69CB4FF6-42BB-407F-836D-5C897CA0537A}" type="presOf" srcId="{A23E7577-F591-48B1-8DEC-3623E10851ED}" destId="{CB80579D-A0C6-48A7-8C11-3F8120FB0EDF}" srcOrd="0" destOrd="1" presId="urn:microsoft.com/office/officeart/2005/8/layout/vList2"/>
    <dgm:cxn modelId="{94E941FA-8B93-48FE-8BED-455E1D7197A6}" type="presOf" srcId="{3F8C5C8D-8DFF-4085-B1FF-68AD8D48C194}" destId="{7F9BB071-44BC-4461-AD24-B9E34947C9EB}" srcOrd="0" destOrd="3" presId="urn:microsoft.com/office/officeart/2005/8/layout/vList2"/>
    <dgm:cxn modelId="{644879FB-582F-4375-9451-CAC23717C53A}" type="presOf" srcId="{E9796362-806E-4359-B74A-33A11AF107DE}" destId="{6F724336-9E97-4D39-9044-C063D5419DFF}" srcOrd="0" destOrd="0" presId="urn:microsoft.com/office/officeart/2005/8/layout/vList2"/>
    <dgm:cxn modelId="{86D3BFD5-E906-4932-AB54-E62425ADC7B6}" type="presParOf" srcId="{33804C1A-2987-4E41-B156-A2D18865B02F}" destId="{689E4072-6D74-44A7-8845-9E356EA1562E}" srcOrd="0" destOrd="0" presId="urn:microsoft.com/office/officeart/2005/8/layout/vList2"/>
    <dgm:cxn modelId="{5DB0CC68-3958-4820-BB73-DAC6ED045DCB}" type="presParOf" srcId="{33804C1A-2987-4E41-B156-A2D18865B02F}" destId="{83C6EB11-33F0-48DD-864F-1CAE74139445}" srcOrd="1" destOrd="0" presId="urn:microsoft.com/office/officeart/2005/8/layout/vList2"/>
    <dgm:cxn modelId="{785D59F0-6D44-415D-BC8A-EB18CD1B31F1}" type="presParOf" srcId="{33804C1A-2987-4E41-B156-A2D18865B02F}" destId="{6F724336-9E97-4D39-9044-C063D5419DFF}" srcOrd="2" destOrd="0" presId="urn:microsoft.com/office/officeart/2005/8/layout/vList2"/>
    <dgm:cxn modelId="{4BFAA5D5-0BD9-4C1A-BBD7-5BFC40381A75}" type="presParOf" srcId="{33804C1A-2987-4E41-B156-A2D18865B02F}" destId="{94E9D8D7-C2DF-4FA9-A84F-D5F959EE3A36}" srcOrd="3" destOrd="0" presId="urn:microsoft.com/office/officeart/2005/8/layout/vList2"/>
    <dgm:cxn modelId="{7B7FBE64-5015-4934-A8C1-FAA362A8AA1F}" type="presParOf" srcId="{33804C1A-2987-4E41-B156-A2D18865B02F}" destId="{001842B4-CE3A-47C5-A5D8-9CC54769219D}" srcOrd="4" destOrd="0" presId="urn:microsoft.com/office/officeart/2005/8/layout/vList2"/>
    <dgm:cxn modelId="{5E9C6DC3-1139-44D3-B0D5-8B34DB5FE8F4}" type="presParOf" srcId="{33804C1A-2987-4E41-B156-A2D18865B02F}" destId="{7F9BB071-44BC-4461-AD24-B9E34947C9EB}" srcOrd="5" destOrd="0" presId="urn:microsoft.com/office/officeart/2005/8/layout/vList2"/>
    <dgm:cxn modelId="{A457956F-00FE-4EA1-9A59-AEB0E168E787}" type="presParOf" srcId="{33804C1A-2987-4E41-B156-A2D18865B02F}" destId="{933A0D1B-6316-46A1-8B26-374A1C56A8A6}" srcOrd="6" destOrd="0" presId="urn:microsoft.com/office/officeart/2005/8/layout/vList2"/>
    <dgm:cxn modelId="{734D79E1-00C5-41E4-B4B6-C83F18ADEF23}" type="presParOf" srcId="{33804C1A-2987-4E41-B156-A2D18865B02F}" destId="{CB80579D-A0C6-48A7-8C11-3F8120FB0EDF}"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4DEF75-778E-4879-B942-3076926625A7}"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E715D200-BB5A-4101-B6A5-C36C0557DD67}">
      <dgm:prSet custT="1"/>
      <dgm:spPr/>
      <dgm:t>
        <a:bodyPr/>
        <a:lstStyle/>
        <a:p>
          <a:r>
            <a:rPr lang="en-US" sz="1100" b="1"/>
            <a:t>Description:</a:t>
          </a:r>
          <a:endParaRPr lang="en-IN" sz="1100"/>
        </a:p>
      </dgm:t>
    </dgm:pt>
    <dgm:pt modelId="{FB8D02A6-FC90-4864-A64B-DFD8926D5824}" type="parTrans" cxnId="{D0A43DE8-5A42-4BAC-8113-39B98D4EA43E}">
      <dgm:prSet/>
      <dgm:spPr/>
      <dgm:t>
        <a:bodyPr/>
        <a:lstStyle/>
        <a:p>
          <a:endParaRPr lang="en-IN" sz="1100"/>
        </a:p>
      </dgm:t>
    </dgm:pt>
    <dgm:pt modelId="{98A3F97F-C792-49FD-B1B5-319AC594BA9A}" type="sibTrans" cxnId="{D0A43DE8-5A42-4BAC-8113-39B98D4EA43E}">
      <dgm:prSet/>
      <dgm:spPr/>
      <dgm:t>
        <a:bodyPr/>
        <a:lstStyle/>
        <a:p>
          <a:endParaRPr lang="en-IN" sz="1100"/>
        </a:p>
      </dgm:t>
    </dgm:pt>
    <dgm:pt modelId="{69BBC342-A27A-4C64-8006-92AC64D9CA4D}">
      <dgm:prSet custT="1"/>
      <dgm:spPr/>
      <dgm:t>
        <a:bodyPr/>
        <a:lstStyle/>
        <a:p>
          <a:r>
            <a:rPr lang="en-US" sz="1100" dirty="0"/>
            <a:t>This project undertakes a comprehensive analysis of bank loan data to gain insights into loan applications, funded amounts, and repayment behaviors. By leveraging data visualization and analytics, the project aims to provide a clear understanding of the key metrics influencing loan performance.</a:t>
          </a:r>
          <a:endParaRPr lang="en-IN" sz="1100" dirty="0"/>
        </a:p>
      </dgm:t>
    </dgm:pt>
    <dgm:pt modelId="{810C8289-78D9-46EE-96C3-14FF2B689D0F}" type="parTrans" cxnId="{09DFC720-0063-4ED3-8825-B5FE879DBDD1}">
      <dgm:prSet/>
      <dgm:spPr/>
      <dgm:t>
        <a:bodyPr/>
        <a:lstStyle/>
        <a:p>
          <a:endParaRPr lang="en-IN" sz="1100"/>
        </a:p>
      </dgm:t>
    </dgm:pt>
    <dgm:pt modelId="{524631C9-55AC-4C85-938A-552B4B38FA1B}" type="sibTrans" cxnId="{09DFC720-0063-4ED3-8825-B5FE879DBDD1}">
      <dgm:prSet/>
      <dgm:spPr/>
      <dgm:t>
        <a:bodyPr/>
        <a:lstStyle/>
        <a:p>
          <a:endParaRPr lang="en-IN" sz="1100"/>
        </a:p>
      </dgm:t>
    </dgm:pt>
    <dgm:pt modelId="{7941D98E-5C4E-4099-9ACE-4D1C98020AED}">
      <dgm:prSet custT="1"/>
      <dgm:spPr/>
      <dgm:t>
        <a:bodyPr/>
        <a:lstStyle/>
        <a:p>
          <a:r>
            <a:rPr lang="en-US" sz="1100" b="1"/>
            <a:t>Scope of Analysis: </a:t>
          </a:r>
          <a:r>
            <a:rPr lang="en-US" sz="1100"/>
            <a:t>The analysis encompasses various aspects of the loan data, including:</a:t>
          </a:r>
          <a:endParaRPr lang="en-IN" sz="1100"/>
        </a:p>
      </dgm:t>
    </dgm:pt>
    <dgm:pt modelId="{96985452-3B4F-4968-A9F9-81B918969EFD}" type="parTrans" cxnId="{C1083675-BDE0-405E-98EF-AD0087A4EDAD}">
      <dgm:prSet/>
      <dgm:spPr/>
      <dgm:t>
        <a:bodyPr/>
        <a:lstStyle/>
        <a:p>
          <a:endParaRPr lang="en-IN" sz="1100"/>
        </a:p>
      </dgm:t>
    </dgm:pt>
    <dgm:pt modelId="{ED5616F1-9B15-41BB-80CF-50E43CE598DC}" type="sibTrans" cxnId="{C1083675-BDE0-405E-98EF-AD0087A4EDAD}">
      <dgm:prSet/>
      <dgm:spPr/>
      <dgm:t>
        <a:bodyPr/>
        <a:lstStyle/>
        <a:p>
          <a:endParaRPr lang="en-IN" sz="1100"/>
        </a:p>
      </dgm:t>
    </dgm:pt>
    <dgm:pt modelId="{97261C30-9C47-4829-B740-4FD490182D6D}">
      <dgm:prSet custT="1"/>
      <dgm:spPr/>
      <dgm:t>
        <a:bodyPr/>
        <a:lstStyle/>
        <a:p>
          <a:r>
            <a:rPr lang="en-US" sz="1100" b="1" dirty="0"/>
            <a:t>Loan Applications</a:t>
          </a:r>
          <a:r>
            <a:rPr lang="en-US" sz="1100" dirty="0"/>
            <a:t>: Tracking the total number of loan applications received over time.</a:t>
          </a:r>
          <a:endParaRPr lang="en-IN" sz="1100" dirty="0"/>
        </a:p>
      </dgm:t>
    </dgm:pt>
    <dgm:pt modelId="{1FB9205E-D921-43C3-9C9D-B296EBB7E41F}" type="parTrans" cxnId="{4A637FD6-B030-40FB-AECF-C6DC9A2B470E}">
      <dgm:prSet/>
      <dgm:spPr/>
      <dgm:t>
        <a:bodyPr/>
        <a:lstStyle/>
        <a:p>
          <a:endParaRPr lang="en-IN" sz="1100"/>
        </a:p>
      </dgm:t>
    </dgm:pt>
    <dgm:pt modelId="{CBB7170F-ED7B-4C16-B55D-68A342A503CE}" type="sibTrans" cxnId="{4A637FD6-B030-40FB-AECF-C6DC9A2B470E}">
      <dgm:prSet/>
      <dgm:spPr/>
      <dgm:t>
        <a:bodyPr/>
        <a:lstStyle/>
        <a:p>
          <a:endParaRPr lang="en-IN" sz="1100"/>
        </a:p>
      </dgm:t>
    </dgm:pt>
    <dgm:pt modelId="{C8B3A803-A6D2-475C-9A8F-92E4618FEA0F}">
      <dgm:prSet custT="1"/>
      <dgm:spPr/>
      <dgm:t>
        <a:bodyPr/>
        <a:lstStyle/>
        <a:p>
          <a:r>
            <a:rPr lang="en-US" sz="1100" b="1"/>
            <a:t>Funded Amounts</a:t>
          </a:r>
          <a:r>
            <a:rPr lang="en-US" sz="1100"/>
            <a:t>: Assessing the total amount of funds disbursed as loans.</a:t>
          </a:r>
          <a:endParaRPr lang="en-IN" sz="1100"/>
        </a:p>
      </dgm:t>
    </dgm:pt>
    <dgm:pt modelId="{25836791-0064-4C3F-B6E8-DACE89DCF9B5}" type="parTrans" cxnId="{B1216319-9DE5-4A21-B73E-77EAF6BC9BAA}">
      <dgm:prSet/>
      <dgm:spPr/>
      <dgm:t>
        <a:bodyPr/>
        <a:lstStyle/>
        <a:p>
          <a:endParaRPr lang="en-IN" sz="1100"/>
        </a:p>
      </dgm:t>
    </dgm:pt>
    <dgm:pt modelId="{9FBED9AE-ED18-4277-809B-D67A55C4CD6F}" type="sibTrans" cxnId="{B1216319-9DE5-4A21-B73E-77EAF6BC9BAA}">
      <dgm:prSet/>
      <dgm:spPr/>
      <dgm:t>
        <a:bodyPr/>
        <a:lstStyle/>
        <a:p>
          <a:endParaRPr lang="en-IN" sz="1100"/>
        </a:p>
      </dgm:t>
    </dgm:pt>
    <dgm:pt modelId="{1689E14E-9FD0-47D3-96E2-447A0F379A50}">
      <dgm:prSet custT="1"/>
      <dgm:spPr/>
      <dgm:t>
        <a:bodyPr/>
        <a:lstStyle/>
        <a:p>
          <a:r>
            <a:rPr lang="en-US" sz="1100" b="1" dirty="0"/>
            <a:t>Repayment Patterns</a:t>
          </a:r>
          <a:r>
            <a:rPr lang="en-US" sz="1100" dirty="0"/>
            <a:t>: Evaluating the total amount received from borrowers and analyzing repayment behaviors.</a:t>
          </a:r>
          <a:endParaRPr lang="en-IN" sz="1100" dirty="0"/>
        </a:p>
      </dgm:t>
    </dgm:pt>
    <dgm:pt modelId="{4589C3DD-FA5D-42A8-A92F-3D46AB54AC93}" type="parTrans" cxnId="{89E8E2F5-E82F-4836-9C8A-100D9B32062F}">
      <dgm:prSet/>
      <dgm:spPr/>
      <dgm:t>
        <a:bodyPr/>
        <a:lstStyle/>
        <a:p>
          <a:endParaRPr lang="en-IN" sz="1100"/>
        </a:p>
      </dgm:t>
    </dgm:pt>
    <dgm:pt modelId="{CC2C486C-FB35-4613-8FD5-D35EE56CA21F}" type="sibTrans" cxnId="{89E8E2F5-E82F-4836-9C8A-100D9B32062F}">
      <dgm:prSet/>
      <dgm:spPr/>
      <dgm:t>
        <a:bodyPr/>
        <a:lstStyle/>
        <a:p>
          <a:endParaRPr lang="en-IN" sz="1100"/>
        </a:p>
      </dgm:t>
    </dgm:pt>
    <dgm:pt modelId="{1E05B84C-DD0B-4B5A-8D7D-E3381DB77B1A}">
      <dgm:prSet custT="1"/>
      <dgm:spPr/>
      <dgm:t>
        <a:bodyPr/>
        <a:lstStyle/>
        <a:p>
          <a:r>
            <a:rPr lang="en-US" sz="1100" b="1" dirty="0"/>
            <a:t>Key Performance Indicators (KPIs)</a:t>
          </a:r>
          <a:r>
            <a:rPr lang="en-US" sz="1100" dirty="0"/>
            <a:t>: Monitoring critical metrics such as average interest rate and average debt-to-income ratio (DTI).</a:t>
          </a:r>
          <a:endParaRPr lang="en-IN" sz="1100" dirty="0"/>
        </a:p>
      </dgm:t>
    </dgm:pt>
    <dgm:pt modelId="{649DD8DE-1B36-44A4-BA8C-CB54CA3B3FB3}" type="parTrans" cxnId="{D772C74A-9BC7-4144-AABB-94E3D5943FB2}">
      <dgm:prSet/>
      <dgm:spPr/>
      <dgm:t>
        <a:bodyPr/>
        <a:lstStyle/>
        <a:p>
          <a:endParaRPr lang="en-IN" sz="1100"/>
        </a:p>
      </dgm:t>
    </dgm:pt>
    <dgm:pt modelId="{848CD84A-5778-4B6D-901D-73CE6D66C8B3}" type="sibTrans" cxnId="{D772C74A-9BC7-4144-AABB-94E3D5943FB2}">
      <dgm:prSet/>
      <dgm:spPr/>
      <dgm:t>
        <a:bodyPr/>
        <a:lstStyle/>
        <a:p>
          <a:endParaRPr lang="en-IN" sz="1100"/>
        </a:p>
      </dgm:t>
    </dgm:pt>
    <dgm:pt modelId="{23240CFE-EEC3-45BD-86DD-6BE0138347A4}">
      <dgm:prSet custT="1"/>
      <dgm:spPr/>
      <dgm:t>
        <a:bodyPr/>
        <a:lstStyle/>
        <a:p>
          <a:r>
            <a:rPr lang="en-US" sz="1100" b="1"/>
            <a:t>Loan Status Analysis</a:t>
          </a:r>
          <a:r>
            <a:rPr lang="en-US" sz="1100"/>
            <a:t>: Differentiating between good loans (fully paid and current) and bad loans (charged off) to understand their respective metrics.</a:t>
          </a:r>
          <a:endParaRPr lang="en-IN" sz="1100"/>
        </a:p>
      </dgm:t>
    </dgm:pt>
    <dgm:pt modelId="{9B11FF3E-6717-409F-84A8-45FB7D43AA9E}" type="parTrans" cxnId="{1B6DDE34-4735-4EEC-8244-CA15024F5787}">
      <dgm:prSet/>
      <dgm:spPr/>
      <dgm:t>
        <a:bodyPr/>
        <a:lstStyle/>
        <a:p>
          <a:endParaRPr lang="en-IN" sz="1100"/>
        </a:p>
      </dgm:t>
    </dgm:pt>
    <dgm:pt modelId="{2B0A15F2-A619-42EC-A663-07DB8E4CE5B5}" type="sibTrans" cxnId="{1B6DDE34-4735-4EEC-8244-CA15024F5787}">
      <dgm:prSet/>
      <dgm:spPr/>
      <dgm:t>
        <a:bodyPr/>
        <a:lstStyle/>
        <a:p>
          <a:endParaRPr lang="en-IN" sz="1100"/>
        </a:p>
      </dgm:t>
    </dgm:pt>
    <dgm:pt modelId="{475B44E4-1598-4B4F-97CF-163A673CC017}">
      <dgm:prSet custT="1"/>
      <dgm:spPr/>
      <dgm:t>
        <a:bodyPr/>
        <a:lstStyle/>
        <a:p>
          <a:r>
            <a:rPr lang="en-US" sz="1100" b="1"/>
            <a:t>Objectives: The primary objectives of this project are:</a:t>
          </a:r>
          <a:endParaRPr lang="en-IN" sz="1100"/>
        </a:p>
      </dgm:t>
    </dgm:pt>
    <dgm:pt modelId="{3F187BE8-4D7A-45E7-889A-BE3F4F763AA6}" type="parTrans" cxnId="{303BE60D-7B84-46DC-A2CB-1953F59F16F3}">
      <dgm:prSet/>
      <dgm:spPr/>
      <dgm:t>
        <a:bodyPr/>
        <a:lstStyle/>
        <a:p>
          <a:endParaRPr lang="en-IN" sz="1100"/>
        </a:p>
      </dgm:t>
    </dgm:pt>
    <dgm:pt modelId="{FE770CB1-38D2-4C34-B73C-982E97853DDD}" type="sibTrans" cxnId="{303BE60D-7B84-46DC-A2CB-1953F59F16F3}">
      <dgm:prSet/>
      <dgm:spPr/>
      <dgm:t>
        <a:bodyPr/>
        <a:lstStyle/>
        <a:p>
          <a:endParaRPr lang="en-IN" sz="1100"/>
        </a:p>
      </dgm:t>
    </dgm:pt>
    <dgm:pt modelId="{D9760B80-9BFB-4CE9-B7A1-316F69A94630}">
      <dgm:prSet custT="1"/>
      <dgm:spPr/>
      <dgm:t>
        <a:bodyPr/>
        <a:lstStyle/>
        <a:p>
          <a:r>
            <a:rPr lang="en-US" sz="1100" b="1" dirty="0"/>
            <a:t>Data Analysis</a:t>
          </a:r>
          <a:r>
            <a:rPr lang="en-US" sz="1100" dirty="0"/>
            <a:t>: To perform a detailed analysis of the loan data to uncover trends and patterns.</a:t>
          </a:r>
          <a:endParaRPr lang="en-IN" sz="1100" dirty="0"/>
        </a:p>
      </dgm:t>
    </dgm:pt>
    <dgm:pt modelId="{05C8993B-33A4-4BD7-ADC3-CDCC123D262B}" type="parTrans" cxnId="{08E51D84-41A2-45A3-BB37-3C57FF28A39F}">
      <dgm:prSet/>
      <dgm:spPr/>
      <dgm:t>
        <a:bodyPr/>
        <a:lstStyle/>
        <a:p>
          <a:endParaRPr lang="en-IN" sz="1100"/>
        </a:p>
      </dgm:t>
    </dgm:pt>
    <dgm:pt modelId="{A00CF083-339F-464D-9FFD-A782908A77AB}" type="sibTrans" cxnId="{08E51D84-41A2-45A3-BB37-3C57FF28A39F}">
      <dgm:prSet/>
      <dgm:spPr/>
      <dgm:t>
        <a:bodyPr/>
        <a:lstStyle/>
        <a:p>
          <a:endParaRPr lang="en-IN" sz="1100"/>
        </a:p>
      </dgm:t>
    </dgm:pt>
    <dgm:pt modelId="{67372E15-EEF5-4FBF-ACB8-1A18FCFFAC9B}">
      <dgm:prSet custT="1"/>
      <dgm:spPr/>
      <dgm:t>
        <a:bodyPr/>
        <a:lstStyle/>
        <a:p>
          <a:r>
            <a:rPr lang="en-US" sz="1100" b="1"/>
            <a:t>KPI Monitoring</a:t>
          </a:r>
          <a:r>
            <a:rPr lang="en-US" sz="1100"/>
            <a:t>: To identify and track key performance indicators that impact loan performance.</a:t>
          </a:r>
          <a:endParaRPr lang="en-IN" sz="1100"/>
        </a:p>
      </dgm:t>
    </dgm:pt>
    <dgm:pt modelId="{40976888-C0B9-40C9-B021-5998FE51AD29}" type="parTrans" cxnId="{9520A17D-3AED-44B7-843E-8684ECF76F56}">
      <dgm:prSet/>
      <dgm:spPr/>
      <dgm:t>
        <a:bodyPr/>
        <a:lstStyle/>
        <a:p>
          <a:endParaRPr lang="en-IN" sz="1100"/>
        </a:p>
      </dgm:t>
    </dgm:pt>
    <dgm:pt modelId="{4E1D035B-5F3E-4329-A181-52252EE876B5}" type="sibTrans" cxnId="{9520A17D-3AED-44B7-843E-8684ECF76F56}">
      <dgm:prSet/>
      <dgm:spPr/>
      <dgm:t>
        <a:bodyPr/>
        <a:lstStyle/>
        <a:p>
          <a:endParaRPr lang="en-IN" sz="1100"/>
        </a:p>
      </dgm:t>
    </dgm:pt>
    <dgm:pt modelId="{82E59948-DB37-4DFA-BDE3-5C88FCDAB7F6}">
      <dgm:prSet custT="1"/>
      <dgm:spPr/>
      <dgm:t>
        <a:bodyPr/>
        <a:lstStyle/>
        <a:p>
          <a:r>
            <a:rPr lang="en-US" sz="1100" b="1"/>
            <a:t>Visualization</a:t>
          </a:r>
          <a:r>
            <a:rPr lang="en-US" sz="1100"/>
            <a:t>: To develop interactive dashboards that present the analysis results in an easily understandable format.</a:t>
          </a:r>
          <a:endParaRPr lang="en-IN" sz="1100"/>
        </a:p>
      </dgm:t>
    </dgm:pt>
    <dgm:pt modelId="{11D24F11-52C2-45BD-9CBE-746085EDE9B4}" type="parTrans" cxnId="{048C7546-0C49-4915-A379-5334F049CC59}">
      <dgm:prSet/>
      <dgm:spPr/>
      <dgm:t>
        <a:bodyPr/>
        <a:lstStyle/>
        <a:p>
          <a:endParaRPr lang="en-IN" sz="1100"/>
        </a:p>
      </dgm:t>
    </dgm:pt>
    <dgm:pt modelId="{11C58A5A-9340-4D1D-BFD8-D0A4A3002FB2}" type="sibTrans" cxnId="{048C7546-0C49-4915-A379-5334F049CC59}">
      <dgm:prSet/>
      <dgm:spPr/>
      <dgm:t>
        <a:bodyPr/>
        <a:lstStyle/>
        <a:p>
          <a:endParaRPr lang="en-IN" sz="1100"/>
        </a:p>
      </dgm:t>
    </dgm:pt>
    <dgm:pt modelId="{4EB138CF-5F82-426A-A53B-3AB4F8D12766}">
      <dgm:prSet custT="1"/>
      <dgm:spPr/>
      <dgm:t>
        <a:bodyPr/>
        <a:lstStyle/>
        <a:p>
          <a:r>
            <a:rPr lang="en-US" sz="1100" b="1" dirty="0"/>
            <a:t>Insight Generation</a:t>
          </a:r>
          <a:r>
            <a:rPr lang="en-US" sz="1100" dirty="0"/>
            <a:t>: To provide actionable insights that can aid financial institutions in making informed decisions regarding their lending strategies.</a:t>
          </a:r>
          <a:endParaRPr lang="en-IN" sz="1100" dirty="0"/>
        </a:p>
      </dgm:t>
    </dgm:pt>
    <dgm:pt modelId="{147A417C-20FA-466A-A3A9-ACAEE8E94D02}" type="parTrans" cxnId="{DD6A0F65-2979-46C9-A684-9594C14B002C}">
      <dgm:prSet/>
      <dgm:spPr/>
      <dgm:t>
        <a:bodyPr/>
        <a:lstStyle/>
        <a:p>
          <a:endParaRPr lang="en-IN" sz="1100"/>
        </a:p>
      </dgm:t>
    </dgm:pt>
    <dgm:pt modelId="{D809932E-49D3-4CB4-BBA2-6EAC9D7931E8}" type="sibTrans" cxnId="{DD6A0F65-2979-46C9-A684-9594C14B002C}">
      <dgm:prSet/>
      <dgm:spPr/>
      <dgm:t>
        <a:bodyPr/>
        <a:lstStyle/>
        <a:p>
          <a:endParaRPr lang="en-IN" sz="1100"/>
        </a:p>
      </dgm:t>
    </dgm:pt>
    <dgm:pt modelId="{4AD193E9-3E84-4AD8-B654-76AF377B361C}">
      <dgm:prSet custT="1"/>
      <dgm:spPr/>
      <dgm:t>
        <a:bodyPr/>
        <a:lstStyle/>
        <a:p>
          <a:r>
            <a:rPr lang="en-US" sz="1100" b="1"/>
            <a:t>Tools and Technologies:</a:t>
          </a:r>
          <a:endParaRPr lang="en-IN" sz="1100"/>
        </a:p>
      </dgm:t>
    </dgm:pt>
    <dgm:pt modelId="{77CBA7D9-41BD-4D9F-A572-65E547E816F8}" type="parTrans" cxnId="{41DBDE3E-E794-49CA-A273-594EC6567749}">
      <dgm:prSet/>
      <dgm:spPr/>
      <dgm:t>
        <a:bodyPr/>
        <a:lstStyle/>
        <a:p>
          <a:endParaRPr lang="en-IN" sz="1100"/>
        </a:p>
      </dgm:t>
    </dgm:pt>
    <dgm:pt modelId="{1D89C747-F349-46F6-BFCA-6CEEB78750E1}" type="sibTrans" cxnId="{41DBDE3E-E794-49CA-A273-594EC6567749}">
      <dgm:prSet/>
      <dgm:spPr/>
      <dgm:t>
        <a:bodyPr/>
        <a:lstStyle/>
        <a:p>
          <a:endParaRPr lang="en-IN" sz="1100"/>
        </a:p>
      </dgm:t>
    </dgm:pt>
    <dgm:pt modelId="{8041FDF7-75F5-4763-A83E-8FDF9DB931CA}">
      <dgm:prSet custT="1"/>
      <dgm:spPr/>
      <dgm:t>
        <a:bodyPr/>
        <a:lstStyle/>
        <a:p>
          <a:r>
            <a:rPr lang="en-US" sz="1100" b="1"/>
            <a:t>Data Storage and Management</a:t>
          </a:r>
          <a:r>
            <a:rPr lang="en-US" sz="1100"/>
            <a:t>: MySQL for data preprocessing and storage.</a:t>
          </a:r>
          <a:endParaRPr lang="en-IN" sz="1100"/>
        </a:p>
      </dgm:t>
    </dgm:pt>
    <dgm:pt modelId="{4CB0453F-5782-4766-B2F5-DE61ADEB2252}" type="parTrans" cxnId="{66F7679B-620E-4D33-B707-4E2CB71062A2}">
      <dgm:prSet/>
      <dgm:spPr/>
      <dgm:t>
        <a:bodyPr/>
        <a:lstStyle/>
        <a:p>
          <a:endParaRPr lang="en-IN" sz="1100"/>
        </a:p>
      </dgm:t>
    </dgm:pt>
    <dgm:pt modelId="{49B26BA2-C94A-4221-97F0-D4AD5C3C306A}" type="sibTrans" cxnId="{66F7679B-620E-4D33-B707-4E2CB71062A2}">
      <dgm:prSet/>
      <dgm:spPr/>
      <dgm:t>
        <a:bodyPr/>
        <a:lstStyle/>
        <a:p>
          <a:endParaRPr lang="en-IN" sz="1100"/>
        </a:p>
      </dgm:t>
    </dgm:pt>
    <dgm:pt modelId="{A6243A5E-B114-4C80-A921-7D2F705D9ED5}">
      <dgm:prSet custT="1"/>
      <dgm:spPr/>
      <dgm:t>
        <a:bodyPr/>
        <a:lstStyle/>
        <a:p>
          <a:r>
            <a:rPr lang="en-US" sz="1100" b="1"/>
            <a:t>Data Analysis and Visualization</a:t>
          </a:r>
          <a:r>
            <a:rPr lang="en-US" sz="1100"/>
            <a:t>: Power BI for creating interactive dashboards and visualizations.</a:t>
          </a:r>
          <a:endParaRPr lang="en-IN" sz="1100"/>
        </a:p>
      </dgm:t>
    </dgm:pt>
    <dgm:pt modelId="{2FCDDB89-D051-4FA6-AD95-FBEDF7B9D3E4}" type="parTrans" cxnId="{9544C868-ECEC-430F-8F4E-492D9AFA5B44}">
      <dgm:prSet/>
      <dgm:spPr/>
      <dgm:t>
        <a:bodyPr/>
        <a:lstStyle/>
        <a:p>
          <a:endParaRPr lang="en-IN" sz="1100"/>
        </a:p>
      </dgm:t>
    </dgm:pt>
    <dgm:pt modelId="{422C6778-4A39-4EA8-B9E9-889912EB811E}" type="sibTrans" cxnId="{9544C868-ECEC-430F-8F4E-492D9AFA5B44}">
      <dgm:prSet/>
      <dgm:spPr/>
      <dgm:t>
        <a:bodyPr/>
        <a:lstStyle/>
        <a:p>
          <a:endParaRPr lang="en-IN" sz="1100"/>
        </a:p>
      </dgm:t>
    </dgm:pt>
    <dgm:pt modelId="{7F0F90EF-9183-4038-9D46-D265C4944DEA}">
      <dgm:prSet custT="1"/>
      <dgm:spPr/>
      <dgm:t>
        <a:bodyPr/>
        <a:lstStyle/>
        <a:p>
          <a:r>
            <a:rPr lang="en-US" sz="1100" b="1"/>
            <a:t>Programming and Scripting</a:t>
          </a:r>
          <a:r>
            <a:rPr lang="en-US" sz="1100"/>
            <a:t>: SQL for data querying and preprocessing.</a:t>
          </a:r>
          <a:endParaRPr lang="en-IN" sz="1100"/>
        </a:p>
      </dgm:t>
    </dgm:pt>
    <dgm:pt modelId="{73B6911F-ED9C-4E74-9A4D-7BA01B5D5F3A}" type="parTrans" cxnId="{10F628DA-A870-4881-803A-C661DED8DC33}">
      <dgm:prSet/>
      <dgm:spPr/>
      <dgm:t>
        <a:bodyPr/>
        <a:lstStyle/>
        <a:p>
          <a:endParaRPr lang="en-IN" sz="1100"/>
        </a:p>
      </dgm:t>
    </dgm:pt>
    <dgm:pt modelId="{8DDB5AAF-5851-4F85-A4EF-F665712260CA}" type="sibTrans" cxnId="{10F628DA-A870-4881-803A-C661DED8DC33}">
      <dgm:prSet/>
      <dgm:spPr/>
      <dgm:t>
        <a:bodyPr/>
        <a:lstStyle/>
        <a:p>
          <a:endParaRPr lang="en-IN" sz="1100"/>
        </a:p>
      </dgm:t>
    </dgm:pt>
    <dgm:pt modelId="{971D9A69-E926-4BA6-8B0A-0863875245CC}">
      <dgm:prSet custT="1"/>
      <dgm:spPr/>
      <dgm:t>
        <a:bodyPr/>
        <a:lstStyle/>
        <a:p>
          <a:r>
            <a:rPr lang="en-US" sz="1100" b="1"/>
            <a:t>Key Questions Addressed:</a:t>
          </a:r>
          <a:endParaRPr lang="en-IN" sz="1100"/>
        </a:p>
      </dgm:t>
    </dgm:pt>
    <dgm:pt modelId="{19EB7404-43EA-4B4B-8A9E-8F7BD9289A30}" type="parTrans" cxnId="{BB8AA6C3-4788-4D8E-825A-3F92FBB19D90}">
      <dgm:prSet/>
      <dgm:spPr/>
      <dgm:t>
        <a:bodyPr/>
        <a:lstStyle/>
        <a:p>
          <a:endParaRPr lang="en-IN" sz="1100"/>
        </a:p>
      </dgm:t>
    </dgm:pt>
    <dgm:pt modelId="{61422372-0AB4-418A-8E48-065178274C1A}" type="sibTrans" cxnId="{BB8AA6C3-4788-4D8E-825A-3F92FBB19D90}">
      <dgm:prSet/>
      <dgm:spPr/>
      <dgm:t>
        <a:bodyPr/>
        <a:lstStyle/>
        <a:p>
          <a:endParaRPr lang="en-IN" sz="1100"/>
        </a:p>
      </dgm:t>
    </dgm:pt>
    <dgm:pt modelId="{7B6BB6A2-9459-4A10-AB42-C5F95B9F7B68}">
      <dgm:prSet custT="1"/>
      <dgm:spPr/>
      <dgm:t>
        <a:bodyPr/>
        <a:lstStyle/>
        <a:p>
          <a:r>
            <a:rPr lang="en-US" sz="1100"/>
            <a:t>How many loan applications were received and funded during the specified period?</a:t>
          </a:r>
          <a:endParaRPr lang="en-IN" sz="1100"/>
        </a:p>
      </dgm:t>
    </dgm:pt>
    <dgm:pt modelId="{E82C5A9A-6CAF-4D16-8DAD-6A4089877619}" type="parTrans" cxnId="{A3BE6F4F-FFBF-48C5-95E0-3CC2EA2C94A9}">
      <dgm:prSet/>
      <dgm:spPr/>
      <dgm:t>
        <a:bodyPr/>
        <a:lstStyle/>
        <a:p>
          <a:endParaRPr lang="en-IN" sz="1100"/>
        </a:p>
      </dgm:t>
    </dgm:pt>
    <dgm:pt modelId="{20486180-6B74-4212-A874-A7AE53662ED3}" type="sibTrans" cxnId="{A3BE6F4F-FFBF-48C5-95E0-3CC2EA2C94A9}">
      <dgm:prSet/>
      <dgm:spPr/>
      <dgm:t>
        <a:bodyPr/>
        <a:lstStyle/>
        <a:p>
          <a:endParaRPr lang="en-IN" sz="1100"/>
        </a:p>
      </dgm:t>
    </dgm:pt>
    <dgm:pt modelId="{2041CB3B-1912-4A2C-BFFA-305DC5AE166F}">
      <dgm:prSet custT="1"/>
      <dgm:spPr/>
      <dgm:t>
        <a:bodyPr/>
        <a:lstStyle/>
        <a:p>
          <a:r>
            <a:rPr lang="en-US" sz="1100"/>
            <a:t>What are the trends and patterns in loan applications and disbursements over time?</a:t>
          </a:r>
          <a:endParaRPr lang="en-IN" sz="1100"/>
        </a:p>
      </dgm:t>
    </dgm:pt>
    <dgm:pt modelId="{85894EF1-A912-4F73-AE4B-6A5E57FD4234}" type="parTrans" cxnId="{1E132F1D-E9F3-4517-BD9A-F3FFD555038A}">
      <dgm:prSet/>
      <dgm:spPr/>
      <dgm:t>
        <a:bodyPr/>
        <a:lstStyle/>
        <a:p>
          <a:endParaRPr lang="en-IN" sz="1100"/>
        </a:p>
      </dgm:t>
    </dgm:pt>
    <dgm:pt modelId="{6BEEEFE3-A02D-4210-82AD-03C672C0E927}" type="sibTrans" cxnId="{1E132F1D-E9F3-4517-BD9A-F3FFD555038A}">
      <dgm:prSet/>
      <dgm:spPr/>
      <dgm:t>
        <a:bodyPr/>
        <a:lstStyle/>
        <a:p>
          <a:endParaRPr lang="en-IN" sz="1100"/>
        </a:p>
      </dgm:t>
    </dgm:pt>
    <dgm:pt modelId="{8001BEEF-A9C2-4686-8B9D-0A68AE8D5C01}">
      <dgm:prSet custT="1"/>
      <dgm:spPr/>
      <dgm:t>
        <a:bodyPr/>
        <a:lstStyle/>
        <a:p>
          <a:r>
            <a:rPr lang="en-US" sz="1100"/>
            <a:t>How do different borrower characteristics affect loan performance?</a:t>
          </a:r>
          <a:endParaRPr lang="en-IN" sz="1100"/>
        </a:p>
      </dgm:t>
    </dgm:pt>
    <dgm:pt modelId="{CFA3E392-37F4-4F0F-AB90-0AEE212A2B23}" type="parTrans" cxnId="{CB0F0735-4277-4427-9003-27390E257CDA}">
      <dgm:prSet/>
      <dgm:spPr/>
      <dgm:t>
        <a:bodyPr/>
        <a:lstStyle/>
        <a:p>
          <a:endParaRPr lang="en-IN" sz="1100"/>
        </a:p>
      </dgm:t>
    </dgm:pt>
    <dgm:pt modelId="{3F8F56E7-5506-472A-81D7-FDD4D7FD19F4}" type="sibTrans" cxnId="{CB0F0735-4277-4427-9003-27390E257CDA}">
      <dgm:prSet/>
      <dgm:spPr/>
      <dgm:t>
        <a:bodyPr/>
        <a:lstStyle/>
        <a:p>
          <a:endParaRPr lang="en-IN" sz="1100"/>
        </a:p>
      </dgm:t>
    </dgm:pt>
    <dgm:pt modelId="{13231693-E3D2-4DE0-94DE-998254A76106}">
      <dgm:prSet custT="1"/>
      <dgm:spPr/>
      <dgm:t>
        <a:bodyPr/>
        <a:lstStyle/>
        <a:p>
          <a:r>
            <a:rPr lang="en-US" sz="1100"/>
            <a:t>What is the overall health of the loan portfolio in terms of average interest rates and DTI ratios?</a:t>
          </a:r>
          <a:endParaRPr lang="en-IN" sz="1100"/>
        </a:p>
      </dgm:t>
    </dgm:pt>
    <dgm:pt modelId="{ECA581F6-8B19-4B01-A7EE-38EB881CE7EA}" type="parTrans" cxnId="{D714D1AB-E7A5-4C68-BE0D-F4673F4AD780}">
      <dgm:prSet/>
      <dgm:spPr/>
      <dgm:t>
        <a:bodyPr/>
        <a:lstStyle/>
        <a:p>
          <a:endParaRPr lang="en-IN" sz="1100"/>
        </a:p>
      </dgm:t>
    </dgm:pt>
    <dgm:pt modelId="{A98685E3-5992-44D9-A3BA-8B55E5B7D2AA}" type="sibTrans" cxnId="{D714D1AB-E7A5-4C68-BE0D-F4673F4AD780}">
      <dgm:prSet/>
      <dgm:spPr/>
      <dgm:t>
        <a:bodyPr/>
        <a:lstStyle/>
        <a:p>
          <a:endParaRPr lang="en-IN" sz="1100"/>
        </a:p>
      </dgm:t>
    </dgm:pt>
    <dgm:pt modelId="{0923AED5-C2E5-4F19-BE4F-DA4DA785D94E}">
      <dgm:prSet custT="1"/>
      <dgm:spPr/>
      <dgm:t>
        <a:bodyPr/>
        <a:lstStyle/>
        <a:p>
          <a:r>
            <a:rPr lang="en-US" sz="1100" b="1"/>
            <a:t>Expected Outcomes:</a:t>
          </a:r>
          <a:endParaRPr lang="en-IN" sz="1100"/>
        </a:p>
      </dgm:t>
    </dgm:pt>
    <dgm:pt modelId="{DC86CF56-1F50-4FBC-8466-B72FBFB91C05}" type="parTrans" cxnId="{8D10DCDB-C5B6-45B1-ACE6-AD150A064138}">
      <dgm:prSet/>
      <dgm:spPr/>
      <dgm:t>
        <a:bodyPr/>
        <a:lstStyle/>
        <a:p>
          <a:endParaRPr lang="en-IN" sz="1100"/>
        </a:p>
      </dgm:t>
    </dgm:pt>
    <dgm:pt modelId="{14FED68E-0750-4252-8D3E-D53E00036CF3}" type="sibTrans" cxnId="{8D10DCDB-C5B6-45B1-ACE6-AD150A064138}">
      <dgm:prSet/>
      <dgm:spPr/>
      <dgm:t>
        <a:bodyPr/>
        <a:lstStyle/>
        <a:p>
          <a:endParaRPr lang="en-IN" sz="1100"/>
        </a:p>
      </dgm:t>
    </dgm:pt>
    <dgm:pt modelId="{1AB3FBBD-9366-49D2-9AFC-99531041F532}">
      <dgm:prSet custT="1"/>
      <dgm:spPr/>
      <dgm:t>
        <a:bodyPr/>
        <a:lstStyle/>
        <a:p>
          <a:r>
            <a:rPr lang="en-US" sz="1100"/>
            <a:t>A comprehensive set of interactive dashboards providing insights into loan applications, funded amounts, repayment patterns, and borrower behaviors.</a:t>
          </a:r>
          <a:endParaRPr lang="en-IN" sz="1100"/>
        </a:p>
      </dgm:t>
    </dgm:pt>
    <dgm:pt modelId="{4CC81B68-AE0D-4589-8058-C1066936921E}" type="parTrans" cxnId="{2DFC425F-2A28-416E-AF16-845CB5098C6B}">
      <dgm:prSet/>
      <dgm:spPr/>
      <dgm:t>
        <a:bodyPr/>
        <a:lstStyle/>
        <a:p>
          <a:endParaRPr lang="en-IN" sz="1100"/>
        </a:p>
      </dgm:t>
    </dgm:pt>
    <dgm:pt modelId="{528274A3-A018-488D-A1C6-A0C30B7332E7}" type="sibTrans" cxnId="{2DFC425F-2A28-416E-AF16-845CB5098C6B}">
      <dgm:prSet/>
      <dgm:spPr/>
      <dgm:t>
        <a:bodyPr/>
        <a:lstStyle/>
        <a:p>
          <a:endParaRPr lang="en-IN" sz="1100"/>
        </a:p>
      </dgm:t>
    </dgm:pt>
    <dgm:pt modelId="{8835B60B-176F-432B-BB8B-2FD8FE315402}">
      <dgm:prSet custT="1"/>
      <dgm:spPr/>
      <dgm:t>
        <a:bodyPr/>
        <a:lstStyle/>
        <a:p>
          <a:r>
            <a:rPr lang="en-US" sz="1100"/>
            <a:t>Actionable insights that can help financial institutions optimize their loan portfolios and make data-driven decisions.</a:t>
          </a:r>
          <a:endParaRPr lang="en-IN" sz="1100"/>
        </a:p>
      </dgm:t>
    </dgm:pt>
    <dgm:pt modelId="{DA116B27-7D98-4177-8E38-3EA31B15E87A}" type="parTrans" cxnId="{599CD558-7C52-4F71-9C74-A48DEAC81F9B}">
      <dgm:prSet/>
      <dgm:spPr/>
      <dgm:t>
        <a:bodyPr/>
        <a:lstStyle/>
        <a:p>
          <a:endParaRPr lang="en-IN" sz="1100"/>
        </a:p>
      </dgm:t>
    </dgm:pt>
    <dgm:pt modelId="{B27431D8-A2BA-4590-82DE-B9E2C7FAC6B4}" type="sibTrans" cxnId="{599CD558-7C52-4F71-9C74-A48DEAC81F9B}">
      <dgm:prSet/>
      <dgm:spPr/>
      <dgm:t>
        <a:bodyPr/>
        <a:lstStyle/>
        <a:p>
          <a:endParaRPr lang="en-IN" sz="1100"/>
        </a:p>
      </dgm:t>
    </dgm:pt>
    <dgm:pt modelId="{0A86F2D0-B78D-4A2B-84B2-B5DD0ED9A00E}" type="pres">
      <dgm:prSet presAssocID="{0D4DEF75-778E-4879-B942-3076926625A7}" presName="linear" presStyleCnt="0">
        <dgm:presLayoutVars>
          <dgm:animLvl val="lvl"/>
          <dgm:resizeHandles val="exact"/>
        </dgm:presLayoutVars>
      </dgm:prSet>
      <dgm:spPr/>
    </dgm:pt>
    <dgm:pt modelId="{24F5D5CC-57B1-4C34-AF8F-EBF23AB46894}" type="pres">
      <dgm:prSet presAssocID="{E715D200-BB5A-4101-B6A5-C36C0557DD67}" presName="parentText" presStyleLbl="node1" presStyleIdx="0" presStyleCnt="6">
        <dgm:presLayoutVars>
          <dgm:chMax val="0"/>
          <dgm:bulletEnabled val="1"/>
        </dgm:presLayoutVars>
      </dgm:prSet>
      <dgm:spPr/>
    </dgm:pt>
    <dgm:pt modelId="{370E56CE-6EB3-4556-AFD4-A86746F228ED}" type="pres">
      <dgm:prSet presAssocID="{E715D200-BB5A-4101-B6A5-C36C0557DD67}" presName="childText" presStyleLbl="revTx" presStyleIdx="0" presStyleCnt="6">
        <dgm:presLayoutVars>
          <dgm:bulletEnabled val="1"/>
        </dgm:presLayoutVars>
      </dgm:prSet>
      <dgm:spPr/>
    </dgm:pt>
    <dgm:pt modelId="{529881A2-CB1A-4C45-9F15-DD501AB503A7}" type="pres">
      <dgm:prSet presAssocID="{7941D98E-5C4E-4099-9ACE-4D1C98020AED}" presName="parentText" presStyleLbl="node1" presStyleIdx="1" presStyleCnt="6">
        <dgm:presLayoutVars>
          <dgm:chMax val="0"/>
          <dgm:bulletEnabled val="1"/>
        </dgm:presLayoutVars>
      </dgm:prSet>
      <dgm:spPr/>
    </dgm:pt>
    <dgm:pt modelId="{55259112-B213-40F6-8E4D-A89D9C9417CB}" type="pres">
      <dgm:prSet presAssocID="{7941D98E-5C4E-4099-9ACE-4D1C98020AED}" presName="childText" presStyleLbl="revTx" presStyleIdx="1" presStyleCnt="6">
        <dgm:presLayoutVars>
          <dgm:bulletEnabled val="1"/>
        </dgm:presLayoutVars>
      </dgm:prSet>
      <dgm:spPr/>
    </dgm:pt>
    <dgm:pt modelId="{3688DCA2-E21A-4437-ABBA-623EE9422F61}" type="pres">
      <dgm:prSet presAssocID="{475B44E4-1598-4B4F-97CF-163A673CC017}" presName="parentText" presStyleLbl="node1" presStyleIdx="2" presStyleCnt="6">
        <dgm:presLayoutVars>
          <dgm:chMax val="0"/>
          <dgm:bulletEnabled val="1"/>
        </dgm:presLayoutVars>
      </dgm:prSet>
      <dgm:spPr/>
    </dgm:pt>
    <dgm:pt modelId="{3F26F919-68D4-45B5-B182-402BAA8DC177}" type="pres">
      <dgm:prSet presAssocID="{475B44E4-1598-4B4F-97CF-163A673CC017}" presName="childText" presStyleLbl="revTx" presStyleIdx="2" presStyleCnt="6">
        <dgm:presLayoutVars>
          <dgm:bulletEnabled val="1"/>
        </dgm:presLayoutVars>
      </dgm:prSet>
      <dgm:spPr/>
    </dgm:pt>
    <dgm:pt modelId="{7EE5E201-5E51-461E-B268-87901A92A317}" type="pres">
      <dgm:prSet presAssocID="{4AD193E9-3E84-4AD8-B654-76AF377B361C}" presName="parentText" presStyleLbl="node1" presStyleIdx="3" presStyleCnt="6">
        <dgm:presLayoutVars>
          <dgm:chMax val="0"/>
          <dgm:bulletEnabled val="1"/>
        </dgm:presLayoutVars>
      </dgm:prSet>
      <dgm:spPr/>
    </dgm:pt>
    <dgm:pt modelId="{EFC7DA90-CA4D-4BE8-8E46-02EEBFC35A8C}" type="pres">
      <dgm:prSet presAssocID="{4AD193E9-3E84-4AD8-B654-76AF377B361C}" presName="childText" presStyleLbl="revTx" presStyleIdx="3" presStyleCnt="6">
        <dgm:presLayoutVars>
          <dgm:bulletEnabled val="1"/>
        </dgm:presLayoutVars>
      </dgm:prSet>
      <dgm:spPr/>
    </dgm:pt>
    <dgm:pt modelId="{6DB00523-7556-45B7-9ABE-1D9B094F12B3}" type="pres">
      <dgm:prSet presAssocID="{971D9A69-E926-4BA6-8B0A-0863875245CC}" presName="parentText" presStyleLbl="node1" presStyleIdx="4" presStyleCnt="6">
        <dgm:presLayoutVars>
          <dgm:chMax val="0"/>
          <dgm:bulletEnabled val="1"/>
        </dgm:presLayoutVars>
      </dgm:prSet>
      <dgm:spPr/>
    </dgm:pt>
    <dgm:pt modelId="{17712677-D485-4568-BEEF-A5B4B1D912A0}" type="pres">
      <dgm:prSet presAssocID="{971D9A69-E926-4BA6-8B0A-0863875245CC}" presName="childText" presStyleLbl="revTx" presStyleIdx="4" presStyleCnt="6">
        <dgm:presLayoutVars>
          <dgm:bulletEnabled val="1"/>
        </dgm:presLayoutVars>
      </dgm:prSet>
      <dgm:spPr/>
    </dgm:pt>
    <dgm:pt modelId="{6864097F-6406-4E4F-B666-CC53B02DD913}" type="pres">
      <dgm:prSet presAssocID="{0923AED5-C2E5-4F19-BE4F-DA4DA785D94E}" presName="parentText" presStyleLbl="node1" presStyleIdx="5" presStyleCnt="6">
        <dgm:presLayoutVars>
          <dgm:chMax val="0"/>
          <dgm:bulletEnabled val="1"/>
        </dgm:presLayoutVars>
      </dgm:prSet>
      <dgm:spPr/>
    </dgm:pt>
    <dgm:pt modelId="{C84FD965-FE5A-46F9-AB33-E26FF70F2440}" type="pres">
      <dgm:prSet presAssocID="{0923AED5-C2E5-4F19-BE4F-DA4DA785D94E}" presName="childText" presStyleLbl="revTx" presStyleIdx="5" presStyleCnt="6">
        <dgm:presLayoutVars>
          <dgm:bulletEnabled val="1"/>
        </dgm:presLayoutVars>
      </dgm:prSet>
      <dgm:spPr/>
    </dgm:pt>
  </dgm:ptLst>
  <dgm:cxnLst>
    <dgm:cxn modelId="{134B0209-79A2-48A5-AF29-AE024B29DEE6}" type="presOf" srcId="{1AB3FBBD-9366-49D2-9AFC-99531041F532}" destId="{C84FD965-FE5A-46F9-AB33-E26FF70F2440}" srcOrd="0" destOrd="0" presId="urn:microsoft.com/office/officeart/2005/8/layout/vList2"/>
    <dgm:cxn modelId="{22125A0C-9ABD-4056-87B5-09D06482009A}" type="presOf" srcId="{C8B3A803-A6D2-475C-9A8F-92E4618FEA0F}" destId="{55259112-B213-40F6-8E4D-A89D9C9417CB}" srcOrd="0" destOrd="1" presId="urn:microsoft.com/office/officeart/2005/8/layout/vList2"/>
    <dgm:cxn modelId="{CBC4B50C-067E-4D3A-9779-4247CD01D01C}" type="presOf" srcId="{97261C30-9C47-4829-B740-4FD490182D6D}" destId="{55259112-B213-40F6-8E4D-A89D9C9417CB}" srcOrd="0" destOrd="0" presId="urn:microsoft.com/office/officeart/2005/8/layout/vList2"/>
    <dgm:cxn modelId="{303BE60D-7B84-46DC-A2CB-1953F59F16F3}" srcId="{0D4DEF75-778E-4879-B942-3076926625A7}" destId="{475B44E4-1598-4B4F-97CF-163A673CC017}" srcOrd="2" destOrd="0" parTransId="{3F187BE8-4D7A-45E7-889A-BE3F4F763AA6}" sibTransId="{FE770CB1-38D2-4C34-B73C-982E97853DDD}"/>
    <dgm:cxn modelId="{F83FFA17-97E5-421C-B4D7-297B0E937C03}" type="presOf" srcId="{4AD193E9-3E84-4AD8-B654-76AF377B361C}" destId="{7EE5E201-5E51-461E-B268-87901A92A317}" srcOrd="0" destOrd="0" presId="urn:microsoft.com/office/officeart/2005/8/layout/vList2"/>
    <dgm:cxn modelId="{B1216319-9DE5-4A21-B73E-77EAF6BC9BAA}" srcId="{7941D98E-5C4E-4099-9ACE-4D1C98020AED}" destId="{C8B3A803-A6D2-475C-9A8F-92E4618FEA0F}" srcOrd="1" destOrd="0" parTransId="{25836791-0064-4C3F-B6E8-DACE89DCF9B5}" sibTransId="{9FBED9AE-ED18-4277-809B-D67A55C4CD6F}"/>
    <dgm:cxn modelId="{1E132F1D-E9F3-4517-BD9A-F3FFD555038A}" srcId="{971D9A69-E926-4BA6-8B0A-0863875245CC}" destId="{2041CB3B-1912-4A2C-BFFA-305DC5AE166F}" srcOrd="1" destOrd="0" parTransId="{85894EF1-A912-4F73-AE4B-6A5E57FD4234}" sibTransId="{6BEEEFE3-A02D-4210-82AD-03C672C0E927}"/>
    <dgm:cxn modelId="{09DFC720-0063-4ED3-8825-B5FE879DBDD1}" srcId="{E715D200-BB5A-4101-B6A5-C36C0557DD67}" destId="{69BBC342-A27A-4C64-8006-92AC64D9CA4D}" srcOrd="0" destOrd="0" parTransId="{810C8289-78D9-46EE-96C3-14FF2B689D0F}" sibTransId="{524631C9-55AC-4C85-938A-552B4B38FA1B}"/>
    <dgm:cxn modelId="{51BC8122-F99F-483F-88BA-FC8A4B958B86}" type="presOf" srcId="{8001BEEF-A9C2-4686-8B9D-0A68AE8D5C01}" destId="{17712677-D485-4568-BEEF-A5B4B1D912A0}" srcOrd="0" destOrd="2" presId="urn:microsoft.com/office/officeart/2005/8/layout/vList2"/>
    <dgm:cxn modelId="{90E2F226-C475-4448-9E87-B4CE4AF85678}" type="presOf" srcId="{A6243A5E-B114-4C80-A921-7D2F705D9ED5}" destId="{EFC7DA90-CA4D-4BE8-8E46-02EEBFC35A8C}" srcOrd="0" destOrd="1" presId="urn:microsoft.com/office/officeart/2005/8/layout/vList2"/>
    <dgm:cxn modelId="{2624572E-000D-417F-BE2A-0FF698A9ED57}" type="presOf" srcId="{475B44E4-1598-4B4F-97CF-163A673CC017}" destId="{3688DCA2-E21A-4437-ABBA-623EE9422F61}" srcOrd="0" destOrd="0" presId="urn:microsoft.com/office/officeart/2005/8/layout/vList2"/>
    <dgm:cxn modelId="{1B6DDE34-4735-4EEC-8244-CA15024F5787}" srcId="{7941D98E-5C4E-4099-9ACE-4D1C98020AED}" destId="{23240CFE-EEC3-45BD-86DD-6BE0138347A4}" srcOrd="4" destOrd="0" parTransId="{9B11FF3E-6717-409F-84A8-45FB7D43AA9E}" sibTransId="{2B0A15F2-A619-42EC-A663-07DB8E4CE5B5}"/>
    <dgm:cxn modelId="{CB0F0735-4277-4427-9003-27390E257CDA}" srcId="{971D9A69-E926-4BA6-8B0A-0863875245CC}" destId="{8001BEEF-A9C2-4686-8B9D-0A68AE8D5C01}" srcOrd="2" destOrd="0" parTransId="{CFA3E392-37F4-4F0F-AB90-0AEE212A2B23}" sibTransId="{3F8F56E7-5506-472A-81D7-FDD4D7FD19F4}"/>
    <dgm:cxn modelId="{41DBDE3E-E794-49CA-A273-594EC6567749}" srcId="{0D4DEF75-778E-4879-B942-3076926625A7}" destId="{4AD193E9-3E84-4AD8-B654-76AF377B361C}" srcOrd="3" destOrd="0" parTransId="{77CBA7D9-41BD-4D9F-A572-65E547E816F8}" sibTransId="{1D89C747-F349-46F6-BFCA-6CEEB78750E1}"/>
    <dgm:cxn modelId="{1887695C-B4E1-4279-A932-711068B5CA81}" type="presOf" srcId="{82E59948-DB37-4DFA-BDE3-5C88FCDAB7F6}" destId="{3F26F919-68D4-45B5-B182-402BAA8DC177}" srcOrd="0" destOrd="2" presId="urn:microsoft.com/office/officeart/2005/8/layout/vList2"/>
    <dgm:cxn modelId="{2DFC425F-2A28-416E-AF16-845CB5098C6B}" srcId="{0923AED5-C2E5-4F19-BE4F-DA4DA785D94E}" destId="{1AB3FBBD-9366-49D2-9AFC-99531041F532}" srcOrd="0" destOrd="0" parTransId="{4CC81B68-AE0D-4589-8058-C1066936921E}" sibTransId="{528274A3-A018-488D-A1C6-A0C30B7332E7}"/>
    <dgm:cxn modelId="{DD6A0F65-2979-46C9-A684-9594C14B002C}" srcId="{475B44E4-1598-4B4F-97CF-163A673CC017}" destId="{4EB138CF-5F82-426A-A53B-3AB4F8D12766}" srcOrd="3" destOrd="0" parTransId="{147A417C-20FA-466A-A3A9-ACAEE8E94D02}" sibTransId="{D809932E-49D3-4CB4-BBA2-6EAC9D7931E8}"/>
    <dgm:cxn modelId="{048C7546-0C49-4915-A379-5334F049CC59}" srcId="{475B44E4-1598-4B4F-97CF-163A673CC017}" destId="{82E59948-DB37-4DFA-BDE3-5C88FCDAB7F6}" srcOrd="2" destOrd="0" parTransId="{11D24F11-52C2-45BD-9CBE-746085EDE9B4}" sibTransId="{11C58A5A-9340-4D1D-BFD8-D0A4A3002FB2}"/>
    <dgm:cxn modelId="{9544C868-ECEC-430F-8F4E-492D9AFA5B44}" srcId="{4AD193E9-3E84-4AD8-B654-76AF377B361C}" destId="{A6243A5E-B114-4C80-A921-7D2F705D9ED5}" srcOrd="1" destOrd="0" parTransId="{2FCDDB89-D051-4FA6-AD95-FBEDF7B9D3E4}" sibTransId="{422C6778-4A39-4EA8-B9E9-889912EB811E}"/>
    <dgm:cxn modelId="{D772C74A-9BC7-4144-AABB-94E3D5943FB2}" srcId="{7941D98E-5C4E-4099-9ACE-4D1C98020AED}" destId="{1E05B84C-DD0B-4B5A-8D7D-E3381DB77B1A}" srcOrd="3" destOrd="0" parTransId="{649DD8DE-1B36-44A4-BA8C-CB54CA3B3FB3}" sibTransId="{848CD84A-5778-4B6D-901D-73CE6D66C8B3}"/>
    <dgm:cxn modelId="{1FE45F6F-225B-42D6-8CB9-3F280F40E524}" type="presOf" srcId="{7F0F90EF-9183-4038-9D46-D265C4944DEA}" destId="{EFC7DA90-CA4D-4BE8-8E46-02EEBFC35A8C}" srcOrd="0" destOrd="2" presId="urn:microsoft.com/office/officeart/2005/8/layout/vList2"/>
    <dgm:cxn modelId="{A3BE6F4F-FFBF-48C5-95E0-3CC2EA2C94A9}" srcId="{971D9A69-E926-4BA6-8B0A-0863875245CC}" destId="{7B6BB6A2-9459-4A10-AB42-C5F95B9F7B68}" srcOrd="0" destOrd="0" parTransId="{E82C5A9A-6CAF-4D16-8DAD-6A4089877619}" sibTransId="{20486180-6B74-4212-A874-A7AE53662ED3}"/>
    <dgm:cxn modelId="{59CF7572-D1AE-4E35-AD04-D0F9ABDD810A}" type="presOf" srcId="{E715D200-BB5A-4101-B6A5-C36C0557DD67}" destId="{24F5D5CC-57B1-4C34-AF8F-EBF23AB46894}" srcOrd="0" destOrd="0" presId="urn:microsoft.com/office/officeart/2005/8/layout/vList2"/>
    <dgm:cxn modelId="{C1083675-BDE0-405E-98EF-AD0087A4EDAD}" srcId="{0D4DEF75-778E-4879-B942-3076926625A7}" destId="{7941D98E-5C4E-4099-9ACE-4D1C98020AED}" srcOrd="1" destOrd="0" parTransId="{96985452-3B4F-4968-A9F9-81B918969EFD}" sibTransId="{ED5616F1-9B15-41BB-80CF-50E43CE598DC}"/>
    <dgm:cxn modelId="{E6D4DE76-5E60-46A1-9743-35E2107A52C6}" type="presOf" srcId="{23240CFE-EEC3-45BD-86DD-6BE0138347A4}" destId="{55259112-B213-40F6-8E4D-A89D9C9417CB}" srcOrd="0" destOrd="4" presId="urn:microsoft.com/office/officeart/2005/8/layout/vList2"/>
    <dgm:cxn modelId="{D62A2257-E406-4E26-A902-ACDD2671E8E3}" type="presOf" srcId="{1689E14E-9FD0-47D3-96E2-447A0F379A50}" destId="{55259112-B213-40F6-8E4D-A89D9C9417CB}" srcOrd="0" destOrd="2" presId="urn:microsoft.com/office/officeart/2005/8/layout/vList2"/>
    <dgm:cxn modelId="{599CD558-7C52-4F71-9C74-A48DEAC81F9B}" srcId="{0923AED5-C2E5-4F19-BE4F-DA4DA785D94E}" destId="{8835B60B-176F-432B-BB8B-2FD8FE315402}" srcOrd="1" destOrd="0" parTransId="{DA116B27-7D98-4177-8E38-3EA31B15E87A}" sibTransId="{B27431D8-A2BA-4590-82DE-B9E2C7FAC6B4}"/>
    <dgm:cxn modelId="{9520A17D-3AED-44B7-843E-8684ECF76F56}" srcId="{475B44E4-1598-4B4F-97CF-163A673CC017}" destId="{67372E15-EEF5-4FBF-ACB8-1A18FCFFAC9B}" srcOrd="1" destOrd="0" parTransId="{40976888-C0B9-40C9-B021-5998FE51AD29}" sibTransId="{4E1D035B-5F3E-4329-A181-52252EE876B5}"/>
    <dgm:cxn modelId="{51BC337F-F920-4DCB-9FBB-33A42BC0015C}" type="presOf" srcId="{8041FDF7-75F5-4763-A83E-8FDF9DB931CA}" destId="{EFC7DA90-CA4D-4BE8-8E46-02EEBFC35A8C}" srcOrd="0" destOrd="0" presId="urn:microsoft.com/office/officeart/2005/8/layout/vList2"/>
    <dgm:cxn modelId="{08E51D84-41A2-45A3-BB37-3C57FF28A39F}" srcId="{475B44E4-1598-4B4F-97CF-163A673CC017}" destId="{D9760B80-9BFB-4CE9-B7A1-316F69A94630}" srcOrd="0" destOrd="0" parTransId="{05C8993B-33A4-4BD7-ADC3-CDCC123D262B}" sibTransId="{A00CF083-339F-464D-9FFD-A782908A77AB}"/>
    <dgm:cxn modelId="{6D366C85-865D-4360-81B0-29F42C850E05}" type="presOf" srcId="{69BBC342-A27A-4C64-8006-92AC64D9CA4D}" destId="{370E56CE-6EB3-4556-AFD4-A86746F228ED}" srcOrd="0" destOrd="0" presId="urn:microsoft.com/office/officeart/2005/8/layout/vList2"/>
    <dgm:cxn modelId="{03B4268C-EA88-489D-A124-84DAD7CD9A58}" type="presOf" srcId="{7941D98E-5C4E-4099-9ACE-4D1C98020AED}" destId="{529881A2-CB1A-4C45-9F15-DD501AB503A7}" srcOrd="0" destOrd="0" presId="urn:microsoft.com/office/officeart/2005/8/layout/vList2"/>
    <dgm:cxn modelId="{CA089F91-AE79-4B40-BB3A-B73CED61FB02}" type="presOf" srcId="{0D4DEF75-778E-4879-B942-3076926625A7}" destId="{0A86F2D0-B78D-4A2B-84B2-B5DD0ED9A00E}" srcOrd="0" destOrd="0" presId="urn:microsoft.com/office/officeart/2005/8/layout/vList2"/>
    <dgm:cxn modelId="{66F7679B-620E-4D33-B707-4E2CB71062A2}" srcId="{4AD193E9-3E84-4AD8-B654-76AF377B361C}" destId="{8041FDF7-75F5-4763-A83E-8FDF9DB931CA}" srcOrd="0" destOrd="0" parTransId="{4CB0453F-5782-4766-B2F5-DE61ADEB2252}" sibTransId="{49B26BA2-C94A-4221-97F0-D4AD5C3C306A}"/>
    <dgm:cxn modelId="{6B16BAA2-6FC2-4402-A6D4-8AE42BBA56FD}" type="presOf" srcId="{2041CB3B-1912-4A2C-BFFA-305DC5AE166F}" destId="{17712677-D485-4568-BEEF-A5B4B1D912A0}" srcOrd="0" destOrd="1" presId="urn:microsoft.com/office/officeart/2005/8/layout/vList2"/>
    <dgm:cxn modelId="{D714D1AB-E7A5-4C68-BE0D-F4673F4AD780}" srcId="{971D9A69-E926-4BA6-8B0A-0863875245CC}" destId="{13231693-E3D2-4DE0-94DE-998254A76106}" srcOrd="3" destOrd="0" parTransId="{ECA581F6-8B19-4B01-A7EE-38EB881CE7EA}" sibTransId="{A98685E3-5992-44D9-A3BA-8B55E5B7D2AA}"/>
    <dgm:cxn modelId="{266CB7B1-FED7-4EBD-B0B0-B9EADEA14D6F}" type="presOf" srcId="{7B6BB6A2-9459-4A10-AB42-C5F95B9F7B68}" destId="{17712677-D485-4568-BEEF-A5B4B1D912A0}" srcOrd="0" destOrd="0" presId="urn:microsoft.com/office/officeart/2005/8/layout/vList2"/>
    <dgm:cxn modelId="{9F6C08B6-28FA-4175-96FD-E6CD4AF5CF53}" type="presOf" srcId="{1E05B84C-DD0B-4B5A-8D7D-E3381DB77B1A}" destId="{55259112-B213-40F6-8E4D-A89D9C9417CB}" srcOrd="0" destOrd="3" presId="urn:microsoft.com/office/officeart/2005/8/layout/vList2"/>
    <dgm:cxn modelId="{E8E339C0-8163-42C1-8EE2-F3F579630841}" type="presOf" srcId="{13231693-E3D2-4DE0-94DE-998254A76106}" destId="{17712677-D485-4568-BEEF-A5B4B1D912A0}" srcOrd="0" destOrd="3" presId="urn:microsoft.com/office/officeart/2005/8/layout/vList2"/>
    <dgm:cxn modelId="{BB8AA6C3-4788-4D8E-825A-3F92FBB19D90}" srcId="{0D4DEF75-778E-4879-B942-3076926625A7}" destId="{971D9A69-E926-4BA6-8B0A-0863875245CC}" srcOrd="4" destOrd="0" parTransId="{19EB7404-43EA-4B4B-8A9E-8F7BD9289A30}" sibTransId="{61422372-0AB4-418A-8E48-065178274C1A}"/>
    <dgm:cxn modelId="{5C3043C5-48E6-4C4A-AC43-44D64391A848}" type="presOf" srcId="{0923AED5-C2E5-4F19-BE4F-DA4DA785D94E}" destId="{6864097F-6406-4E4F-B666-CC53B02DD913}" srcOrd="0" destOrd="0" presId="urn:microsoft.com/office/officeart/2005/8/layout/vList2"/>
    <dgm:cxn modelId="{6A9253D0-39AC-41A2-B3FC-574FBAD3D9D7}" type="presOf" srcId="{4EB138CF-5F82-426A-A53B-3AB4F8D12766}" destId="{3F26F919-68D4-45B5-B182-402BAA8DC177}" srcOrd="0" destOrd="3" presId="urn:microsoft.com/office/officeart/2005/8/layout/vList2"/>
    <dgm:cxn modelId="{4A637FD6-B030-40FB-AECF-C6DC9A2B470E}" srcId="{7941D98E-5C4E-4099-9ACE-4D1C98020AED}" destId="{97261C30-9C47-4829-B740-4FD490182D6D}" srcOrd="0" destOrd="0" parTransId="{1FB9205E-D921-43C3-9C9D-B296EBB7E41F}" sibTransId="{CBB7170F-ED7B-4C16-B55D-68A342A503CE}"/>
    <dgm:cxn modelId="{10F628DA-A870-4881-803A-C661DED8DC33}" srcId="{4AD193E9-3E84-4AD8-B654-76AF377B361C}" destId="{7F0F90EF-9183-4038-9D46-D265C4944DEA}" srcOrd="2" destOrd="0" parTransId="{73B6911F-ED9C-4E74-9A4D-7BA01B5D5F3A}" sibTransId="{8DDB5AAF-5851-4F85-A4EF-F665712260CA}"/>
    <dgm:cxn modelId="{8D10DCDB-C5B6-45B1-ACE6-AD150A064138}" srcId="{0D4DEF75-778E-4879-B942-3076926625A7}" destId="{0923AED5-C2E5-4F19-BE4F-DA4DA785D94E}" srcOrd="5" destOrd="0" parTransId="{DC86CF56-1F50-4FBC-8466-B72FBFB91C05}" sibTransId="{14FED68E-0750-4252-8D3E-D53E00036CF3}"/>
    <dgm:cxn modelId="{91E3FDDB-606B-4F6C-A63C-320F72831B32}" type="presOf" srcId="{971D9A69-E926-4BA6-8B0A-0863875245CC}" destId="{6DB00523-7556-45B7-9ABE-1D9B094F12B3}" srcOrd="0" destOrd="0" presId="urn:microsoft.com/office/officeart/2005/8/layout/vList2"/>
    <dgm:cxn modelId="{F955A8DD-F6B7-41CB-B48D-B5D659349F98}" type="presOf" srcId="{D9760B80-9BFB-4CE9-B7A1-316F69A94630}" destId="{3F26F919-68D4-45B5-B182-402BAA8DC177}" srcOrd="0" destOrd="0" presId="urn:microsoft.com/office/officeart/2005/8/layout/vList2"/>
    <dgm:cxn modelId="{80DBA1E4-7677-4AE6-B569-89EE3DECDC31}" type="presOf" srcId="{8835B60B-176F-432B-BB8B-2FD8FE315402}" destId="{C84FD965-FE5A-46F9-AB33-E26FF70F2440}" srcOrd="0" destOrd="1" presId="urn:microsoft.com/office/officeart/2005/8/layout/vList2"/>
    <dgm:cxn modelId="{D0A43DE8-5A42-4BAC-8113-39B98D4EA43E}" srcId="{0D4DEF75-778E-4879-B942-3076926625A7}" destId="{E715D200-BB5A-4101-B6A5-C36C0557DD67}" srcOrd="0" destOrd="0" parTransId="{FB8D02A6-FC90-4864-A64B-DFD8926D5824}" sibTransId="{98A3F97F-C792-49FD-B1B5-319AC594BA9A}"/>
    <dgm:cxn modelId="{89E8E2F5-E82F-4836-9C8A-100D9B32062F}" srcId="{7941D98E-5C4E-4099-9ACE-4D1C98020AED}" destId="{1689E14E-9FD0-47D3-96E2-447A0F379A50}" srcOrd="2" destOrd="0" parTransId="{4589C3DD-FA5D-42A8-A92F-3D46AB54AC93}" sibTransId="{CC2C486C-FB35-4613-8FD5-D35EE56CA21F}"/>
    <dgm:cxn modelId="{66BD70F7-22FE-42E7-8A71-9604960D0D64}" type="presOf" srcId="{67372E15-EEF5-4FBF-ACB8-1A18FCFFAC9B}" destId="{3F26F919-68D4-45B5-B182-402BAA8DC177}" srcOrd="0" destOrd="1" presId="urn:microsoft.com/office/officeart/2005/8/layout/vList2"/>
    <dgm:cxn modelId="{B7726602-BB6D-4902-87CE-31E5B4E08436}" type="presParOf" srcId="{0A86F2D0-B78D-4A2B-84B2-B5DD0ED9A00E}" destId="{24F5D5CC-57B1-4C34-AF8F-EBF23AB46894}" srcOrd="0" destOrd="0" presId="urn:microsoft.com/office/officeart/2005/8/layout/vList2"/>
    <dgm:cxn modelId="{62DAC168-EC3D-4E09-BC55-6E81F454FD2B}" type="presParOf" srcId="{0A86F2D0-B78D-4A2B-84B2-B5DD0ED9A00E}" destId="{370E56CE-6EB3-4556-AFD4-A86746F228ED}" srcOrd="1" destOrd="0" presId="urn:microsoft.com/office/officeart/2005/8/layout/vList2"/>
    <dgm:cxn modelId="{7753ADEC-7499-40A2-85F2-0630417A831E}" type="presParOf" srcId="{0A86F2D0-B78D-4A2B-84B2-B5DD0ED9A00E}" destId="{529881A2-CB1A-4C45-9F15-DD501AB503A7}" srcOrd="2" destOrd="0" presId="urn:microsoft.com/office/officeart/2005/8/layout/vList2"/>
    <dgm:cxn modelId="{4500E549-41F0-4AC3-A275-826B8AA777BF}" type="presParOf" srcId="{0A86F2D0-B78D-4A2B-84B2-B5DD0ED9A00E}" destId="{55259112-B213-40F6-8E4D-A89D9C9417CB}" srcOrd="3" destOrd="0" presId="urn:microsoft.com/office/officeart/2005/8/layout/vList2"/>
    <dgm:cxn modelId="{AE776EA1-7E4E-4D65-8488-70A6C6998DD9}" type="presParOf" srcId="{0A86F2D0-B78D-4A2B-84B2-B5DD0ED9A00E}" destId="{3688DCA2-E21A-4437-ABBA-623EE9422F61}" srcOrd="4" destOrd="0" presId="urn:microsoft.com/office/officeart/2005/8/layout/vList2"/>
    <dgm:cxn modelId="{5E9784CC-FA65-4C47-8749-63C5E3FA29B8}" type="presParOf" srcId="{0A86F2D0-B78D-4A2B-84B2-B5DD0ED9A00E}" destId="{3F26F919-68D4-45B5-B182-402BAA8DC177}" srcOrd="5" destOrd="0" presId="urn:microsoft.com/office/officeart/2005/8/layout/vList2"/>
    <dgm:cxn modelId="{35D0E8E6-7EF9-4E0A-AE43-E738AB8B425B}" type="presParOf" srcId="{0A86F2D0-B78D-4A2B-84B2-B5DD0ED9A00E}" destId="{7EE5E201-5E51-461E-B268-87901A92A317}" srcOrd="6" destOrd="0" presId="urn:microsoft.com/office/officeart/2005/8/layout/vList2"/>
    <dgm:cxn modelId="{0C798BD4-1E38-457A-99FD-3F78D7D34273}" type="presParOf" srcId="{0A86F2D0-B78D-4A2B-84B2-B5DD0ED9A00E}" destId="{EFC7DA90-CA4D-4BE8-8E46-02EEBFC35A8C}" srcOrd="7" destOrd="0" presId="urn:microsoft.com/office/officeart/2005/8/layout/vList2"/>
    <dgm:cxn modelId="{F6D779F4-F824-4294-B4AC-D94EC058A5B3}" type="presParOf" srcId="{0A86F2D0-B78D-4A2B-84B2-B5DD0ED9A00E}" destId="{6DB00523-7556-45B7-9ABE-1D9B094F12B3}" srcOrd="8" destOrd="0" presId="urn:microsoft.com/office/officeart/2005/8/layout/vList2"/>
    <dgm:cxn modelId="{2EFA2989-8D9C-4CF4-A46F-4B896C8AA1E8}" type="presParOf" srcId="{0A86F2D0-B78D-4A2B-84B2-B5DD0ED9A00E}" destId="{17712677-D485-4568-BEEF-A5B4B1D912A0}" srcOrd="9" destOrd="0" presId="urn:microsoft.com/office/officeart/2005/8/layout/vList2"/>
    <dgm:cxn modelId="{AD00FA15-44D3-4FA3-BFFE-DA0B2138A6F4}" type="presParOf" srcId="{0A86F2D0-B78D-4A2B-84B2-B5DD0ED9A00E}" destId="{6864097F-6406-4E4F-B666-CC53B02DD913}" srcOrd="10" destOrd="0" presId="urn:microsoft.com/office/officeart/2005/8/layout/vList2"/>
    <dgm:cxn modelId="{E69B81FE-C539-41A4-ABEF-B560822A0FC2}" type="presParOf" srcId="{0A86F2D0-B78D-4A2B-84B2-B5DD0ED9A00E}" destId="{C84FD965-FE5A-46F9-AB33-E26FF70F2440}"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CB6CE4-4ADB-414E-A04E-6D2EF9DAA20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EBE1E58-F4EE-4D5D-84C9-2D9FB715DF0B}">
      <dgm:prSet custT="1"/>
      <dgm:spPr/>
      <dgm:t>
        <a:bodyPr/>
        <a:lstStyle/>
        <a:p>
          <a:pPr>
            <a:lnSpc>
              <a:spcPct val="100000"/>
            </a:lnSpc>
          </a:pPr>
          <a:r>
            <a:rPr lang="en-US" sz="1400" b="1" i="0" baseline="0"/>
            <a:t>Data Source:</a:t>
          </a:r>
          <a:endParaRPr lang="en-IN" sz="1400"/>
        </a:p>
      </dgm:t>
    </dgm:pt>
    <dgm:pt modelId="{1E0EBA6F-EA2E-492C-8E0F-5BA02C92032C}" type="parTrans" cxnId="{9CBF5E22-25AC-4544-911E-8FA7D22C01CC}">
      <dgm:prSet/>
      <dgm:spPr/>
      <dgm:t>
        <a:bodyPr/>
        <a:lstStyle/>
        <a:p>
          <a:pPr>
            <a:lnSpc>
              <a:spcPct val="100000"/>
            </a:lnSpc>
          </a:pPr>
          <a:endParaRPr lang="en-IN" sz="1400"/>
        </a:p>
      </dgm:t>
    </dgm:pt>
    <dgm:pt modelId="{9F0CB606-DA12-4CB8-8348-40F19605B7D1}" type="sibTrans" cxnId="{9CBF5E22-25AC-4544-911E-8FA7D22C01CC}">
      <dgm:prSet/>
      <dgm:spPr/>
      <dgm:t>
        <a:bodyPr/>
        <a:lstStyle/>
        <a:p>
          <a:pPr>
            <a:lnSpc>
              <a:spcPct val="100000"/>
            </a:lnSpc>
          </a:pPr>
          <a:endParaRPr lang="en-IN" sz="1400"/>
        </a:p>
      </dgm:t>
    </dgm:pt>
    <dgm:pt modelId="{BD9256BC-A41A-4F9B-B641-3378D7A14ACB}">
      <dgm:prSet custT="1"/>
      <dgm:spPr/>
      <dgm:t>
        <a:bodyPr/>
        <a:lstStyle/>
        <a:p>
          <a:pPr>
            <a:lnSpc>
              <a:spcPct val="100000"/>
            </a:lnSpc>
          </a:pPr>
          <a:r>
            <a:rPr lang="en-US" sz="1400" b="0" i="0" baseline="0" dirty="0"/>
            <a:t>The dataset used for this analysis is a subset of Lending Club data, obtained from Hugging Face. This dataset provides comprehensive information on loan applications, funded amounts, borrower details, and repayment statuses.</a:t>
          </a:r>
          <a:endParaRPr lang="en-IN" sz="1400" dirty="0"/>
        </a:p>
      </dgm:t>
    </dgm:pt>
    <dgm:pt modelId="{7867D72A-5204-4E9B-9253-43762D943533}" type="parTrans" cxnId="{4731A717-1DE8-4F98-82D1-64F301250367}">
      <dgm:prSet/>
      <dgm:spPr/>
      <dgm:t>
        <a:bodyPr/>
        <a:lstStyle/>
        <a:p>
          <a:pPr>
            <a:lnSpc>
              <a:spcPct val="100000"/>
            </a:lnSpc>
          </a:pPr>
          <a:endParaRPr lang="en-IN" sz="1400"/>
        </a:p>
      </dgm:t>
    </dgm:pt>
    <dgm:pt modelId="{D2A93441-97B3-40A7-9FAD-2709E1FAB855}" type="sibTrans" cxnId="{4731A717-1DE8-4F98-82D1-64F301250367}">
      <dgm:prSet/>
      <dgm:spPr/>
      <dgm:t>
        <a:bodyPr/>
        <a:lstStyle/>
        <a:p>
          <a:pPr>
            <a:lnSpc>
              <a:spcPct val="100000"/>
            </a:lnSpc>
          </a:pPr>
          <a:endParaRPr lang="en-IN" sz="1400"/>
        </a:p>
      </dgm:t>
    </dgm:pt>
    <dgm:pt modelId="{F7BC2408-8AB0-49CB-9F32-CFFA4CE226E0}">
      <dgm:prSet custT="1"/>
      <dgm:spPr/>
      <dgm:t>
        <a:bodyPr/>
        <a:lstStyle/>
        <a:p>
          <a:pPr>
            <a:lnSpc>
              <a:spcPct val="100000"/>
            </a:lnSpc>
          </a:pPr>
          <a:r>
            <a:rPr lang="en-US" sz="1400" b="1" i="0" baseline="0" dirty="0"/>
            <a:t>Source</a:t>
          </a:r>
          <a:r>
            <a:rPr lang="en-US" sz="1400" b="0" i="0" baseline="0" dirty="0"/>
            <a:t>: </a:t>
          </a:r>
          <a:r>
            <a:rPr lang="en-US" sz="1400" b="0" i="0" baseline="0" dirty="0">
              <a:hlinkClick xmlns:r="http://schemas.openxmlformats.org/officeDocument/2006/relationships" r:id="rId1"/>
            </a:rPr>
            <a:t>Lending Club Dataset on Hugging Face</a:t>
          </a:r>
          <a:endParaRPr lang="en-IN" sz="1400" dirty="0"/>
        </a:p>
      </dgm:t>
    </dgm:pt>
    <dgm:pt modelId="{4BD3E17E-D547-40C7-A554-46343AC44B01}" type="parTrans" cxnId="{1244438E-CD6E-4600-B9F0-7E39F79E84E1}">
      <dgm:prSet/>
      <dgm:spPr/>
      <dgm:t>
        <a:bodyPr/>
        <a:lstStyle/>
        <a:p>
          <a:pPr>
            <a:lnSpc>
              <a:spcPct val="100000"/>
            </a:lnSpc>
          </a:pPr>
          <a:endParaRPr lang="en-IN" sz="1400"/>
        </a:p>
      </dgm:t>
    </dgm:pt>
    <dgm:pt modelId="{133C87B9-E99D-413C-A789-403B6DB72A88}" type="sibTrans" cxnId="{1244438E-CD6E-4600-B9F0-7E39F79E84E1}">
      <dgm:prSet/>
      <dgm:spPr/>
      <dgm:t>
        <a:bodyPr/>
        <a:lstStyle/>
        <a:p>
          <a:pPr>
            <a:lnSpc>
              <a:spcPct val="100000"/>
            </a:lnSpc>
          </a:pPr>
          <a:endParaRPr lang="en-IN" sz="1400"/>
        </a:p>
      </dgm:t>
    </dgm:pt>
    <dgm:pt modelId="{4454D0F0-ADB9-4A36-B621-92DDE348EAFA}">
      <dgm:prSet custT="1"/>
      <dgm:spPr/>
      <dgm:t>
        <a:bodyPr/>
        <a:lstStyle/>
        <a:p>
          <a:pPr>
            <a:lnSpc>
              <a:spcPct val="100000"/>
            </a:lnSpc>
          </a:pPr>
          <a:r>
            <a:rPr lang="en-US" sz="1400" b="1" i="0" baseline="0"/>
            <a:t>Preprocessing Steps:</a:t>
          </a:r>
          <a:endParaRPr lang="en-IN" sz="1400"/>
        </a:p>
      </dgm:t>
    </dgm:pt>
    <dgm:pt modelId="{4CB1F95F-67FB-4E9E-8F7F-8FCCA2CC7627}" type="parTrans" cxnId="{5367716A-7D45-41A5-A7F7-DCC5ACCF28BE}">
      <dgm:prSet/>
      <dgm:spPr/>
      <dgm:t>
        <a:bodyPr/>
        <a:lstStyle/>
        <a:p>
          <a:pPr>
            <a:lnSpc>
              <a:spcPct val="100000"/>
            </a:lnSpc>
          </a:pPr>
          <a:endParaRPr lang="en-IN" sz="1400"/>
        </a:p>
      </dgm:t>
    </dgm:pt>
    <dgm:pt modelId="{24AC7A00-6996-4E50-AB16-3D47F0C99A86}" type="sibTrans" cxnId="{5367716A-7D45-41A5-A7F7-DCC5ACCF28BE}">
      <dgm:prSet/>
      <dgm:spPr/>
      <dgm:t>
        <a:bodyPr/>
        <a:lstStyle/>
        <a:p>
          <a:pPr>
            <a:lnSpc>
              <a:spcPct val="100000"/>
            </a:lnSpc>
          </a:pPr>
          <a:endParaRPr lang="en-IN" sz="1400"/>
        </a:p>
      </dgm:t>
    </dgm:pt>
    <dgm:pt modelId="{0D2045A8-6CB2-4C15-AD42-59DB26633C53}">
      <dgm:prSet custT="1"/>
      <dgm:spPr/>
      <dgm:t>
        <a:bodyPr/>
        <a:lstStyle/>
        <a:p>
          <a:pPr>
            <a:lnSpc>
              <a:spcPct val="100000"/>
            </a:lnSpc>
          </a:pPr>
          <a:r>
            <a:rPr lang="en-US" sz="1400" b="1" i="0" baseline="0"/>
            <a:t>Objective</a:t>
          </a:r>
          <a:r>
            <a:rPr lang="en-US" sz="1400" b="0" i="0" baseline="0"/>
            <a:t>: Ensure the data is clean and suitable for analysis by converting text-based date columns to date format.</a:t>
          </a:r>
          <a:endParaRPr lang="en-IN" sz="1400"/>
        </a:p>
      </dgm:t>
    </dgm:pt>
    <dgm:pt modelId="{8506268E-129C-4AEE-A2F4-9B7C2454BDD5}" type="parTrans" cxnId="{60ADF18B-AFDF-4610-BB5E-F8C5C9B363C8}">
      <dgm:prSet/>
      <dgm:spPr/>
      <dgm:t>
        <a:bodyPr/>
        <a:lstStyle/>
        <a:p>
          <a:pPr>
            <a:lnSpc>
              <a:spcPct val="100000"/>
            </a:lnSpc>
          </a:pPr>
          <a:endParaRPr lang="en-IN" sz="1400"/>
        </a:p>
      </dgm:t>
    </dgm:pt>
    <dgm:pt modelId="{328117A6-D703-4093-B484-5C83E799C8CE}" type="sibTrans" cxnId="{60ADF18B-AFDF-4610-BB5E-F8C5C9B363C8}">
      <dgm:prSet/>
      <dgm:spPr/>
      <dgm:t>
        <a:bodyPr/>
        <a:lstStyle/>
        <a:p>
          <a:pPr>
            <a:lnSpc>
              <a:spcPct val="100000"/>
            </a:lnSpc>
          </a:pPr>
          <a:endParaRPr lang="en-IN" sz="1400"/>
        </a:p>
      </dgm:t>
    </dgm:pt>
    <dgm:pt modelId="{3F912D57-C363-4270-8AA8-A94FF9CB238D}">
      <dgm:prSet custT="1"/>
      <dgm:spPr/>
      <dgm:t>
        <a:bodyPr/>
        <a:lstStyle/>
        <a:p>
          <a:pPr>
            <a:lnSpc>
              <a:spcPct val="100000"/>
            </a:lnSpc>
          </a:pPr>
          <a:r>
            <a:rPr lang="en-US" sz="1400" b="1" i="0" baseline="0"/>
            <a:t>Steps Taken</a:t>
          </a:r>
          <a:r>
            <a:rPr lang="en-US" sz="1400" b="0" i="0" baseline="0"/>
            <a:t>:</a:t>
          </a:r>
          <a:endParaRPr lang="en-IN" sz="1400"/>
        </a:p>
      </dgm:t>
    </dgm:pt>
    <dgm:pt modelId="{49FD9BF8-9271-4EB1-AFBF-98C590C39CF2}" type="parTrans" cxnId="{16BCD311-3893-46F7-8DE9-87A845FA1D43}">
      <dgm:prSet/>
      <dgm:spPr/>
      <dgm:t>
        <a:bodyPr/>
        <a:lstStyle/>
        <a:p>
          <a:pPr>
            <a:lnSpc>
              <a:spcPct val="100000"/>
            </a:lnSpc>
          </a:pPr>
          <a:endParaRPr lang="en-IN" sz="1400"/>
        </a:p>
      </dgm:t>
    </dgm:pt>
    <dgm:pt modelId="{C2DCFEE6-1CAE-478D-82D7-7966FD9D6471}" type="sibTrans" cxnId="{16BCD311-3893-46F7-8DE9-87A845FA1D43}">
      <dgm:prSet/>
      <dgm:spPr/>
      <dgm:t>
        <a:bodyPr/>
        <a:lstStyle/>
        <a:p>
          <a:pPr>
            <a:lnSpc>
              <a:spcPct val="100000"/>
            </a:lnSpc>
          </a:pPr>
          <a:endParaRPr lang="en-IN" sz="1400"/>
        </a:p>
      </dgm:t>
    </dgm:pt>
    <dgm:pt modelId="{9CDD8CA0-C9F2-4DF8-BFAF-BB238C80FE37}">
      <dgm:prSet custT="1"/>
      <dgm:spPr/>
      <dgm:t>
        <a:bodyPr/>
        <a:lstStyle/>
        <a:p>
          <a:pPr>
            <a:lnSpc>
              <a:spcPct val="100000"/>
            </a:lnSpc>
          </a:pPr>
          <a:r>
            <a:rPr lang="en-US" sz="1400" b="0" i="0" baseline="0"/>
            <a:t>Identified columns representing dates: issue_date, last_credit_pull_date, last_payment_date, next_payment_date.</a:t>
          </a:r>
          <a:endParaRPr lang="en-IN" sz="1400"/>
        </a:p>
      </dgm:t>
    </dgm:pt>
    <dgm:pt modelId="{5187A504-F611-4821-800F-42F103F01C3C}" type="parTrans" cxnId="{654FAEAF-FE66-4925-9891-6A12DC6B2A2C}">
      <dgm:prSet/>
      <dgm:spPr/>
      <dgm:t>
        <a:bodyPr/>
        <a:lstStyle/>
        <a:p>
          <a:pPr>
            <a:lnSpc>
              <a:spcPct val="100000"/>
            </a:lnSpc>
          </a:pPr>
          <a:endParaRPr lang="en-IN" sz="1400"/>
        </a:p>
      </dgm:t>
    </dgm:pt>
    <dgm:pt modelId="{55E3A5E9-06C3-4C21-8E2D-372B27D90B0E}" type="sibTrans" cxnId="{654FAEAF-FE66-4925-9891-6A12DC6B2A2C}">
      <dgm:prSet/>
      <dgm:spPr/>
      <dgm:t>
        <a:bodyPr/>
        <a:lstStyle/>
        <a:p>
          <a:pPr>
            <a:lnSpc>
              <a:spcPct val="100000"/>
            </a:lnSpc>
          </a:pPr>
          <a:endParaRPr lang="en-IN" sz="1400"/>
        </a:p>
      </dgm:t>
    </dgm:pt>
    <dgm:pt modelId="{4A6903C9-C279-44ED-BA4D-3EA1F1E7F049}">
      <dgm:prSet custT="1"/>
      <dgm:spPr/>
      <dgm:t>
        <a:bodyPr/>
        <a:lstStyle/>
        <a:p>
          <a:pPr>
            <a:lnSpc>
              <a:spcPct val="100000"/>
            </a:lnSpc>
          </a:pPr>
          <a:r>
            <a:rPr lang="en-US" sz="1400" b="0" i="0" baseline="0"/>
            <a:t>Changed the data types of these columns from text to date format to facilitate accurate analysis and visualization.</a:t>
          </a:r>
          <a:endParaRPr lang="en-IN" sz="1400"/>
        </a:p>
      </dgm:t>
    </dgm:pt>
    <dgm:pt modelId="{C5A0FFCD-92EE-4D20-85F0-5FEBBF862F3B}" type="parTrans" cxnId="{EE431B96-A4A9-4232-9854-53D2E50821B0}">
      <dgm:prSet/>
      <dgm:spPr/>
      <dgm:t>
        <a:bodyPr/>
        <a:lstStyle/>
        <a:p>
          <a:pPr>
            <a:lnSpc>
              <a:spcPct val="100000"/>
            </a:lnSpc>
          </a:pPr>
          <a:endParaRPr lang="en-IN" sz="1400"/>
        </a:p>
      </dgm:t>
    </dgm:pt>
    <dgm:pt modelId="{DAFBB82A-840E-4AEF-B154-874EB6B2B569}" type="sibTrans" cxnId="{EE431B96-A4A9-4232-9854-53D2E50821B0}">
      <dgm:prSet/>
      <dgm:spPr/>
      <dgm:t>
        <a:bodyPr/>
        <a:lstStyle/>
        <a:p>
          <a:pPr>
            <a:lnSpc>
              <a:spcPct val="100000"/>
            </a:lnSpc>
          </a:pPr>
          <a:endParaRPr lang="en-IN" sz="1400"/>
        </a:p>
      </dgm:t>
    </dgm:pt>
    <dgm:pt modelId="{9A10EED0-CA89-4BA1-960A-5D22F4BD1DC1}">
      <dgm:prSet custT="1"/>
      <dgm:spPr/>
      <dgm:t>
        <a:bodyPr/>
        <a:lstStyle/>
        <a:p>
          <a:pPr>
            <a:lnSpc>
              <a:spcPct val="100000"/>
            </a:lnSpc>
          </a:pPr>
          <a:r>
            <a:rPr lang="en-US" sz="1400" b="1" i="0" baseline="0"/>
            <a:t>Tools Used:</a:t>
          </a:r>
          <a:endParaRPr lang="en-IN" sz="1400"/>
        </a:p>
      </dgm:t>
    </dgm:pt>
    <dgm:pt modelId="{D8E3EAAE-F69F-4BD6-A620-72DFF4271919}" type="parTrans" cxnId="{EA2F704F-BCA7-4A30-AC60-6BE2B0764651}">
      <dgm:prSet/>
      <dgm:spPr/>
      <dgm:t>
        <a:bodyPr/>
        <a:lstStyle/>
        <a:p>
          <a:pPr>
            <a:lnSpc>
              <a:spcPct val="100000"/>
            </a:lnSpc>
          </a:pPr>
          <a:endParaRPr lang="en-IN" sz="1400"/>
        </a:p>
      </dgm:t>
    </dgm:pt>
    <dgm:pt modelId="{517A5F9D-B873-4D7C-A62D-A5198947D3B2}" type="sibTrans" cxnId="{EA2F704F-BCA7-4A30-AC60-6BE2B0764651}">
      <dgm:prSet/>
      <dgm:spPr/>
      <dgm:t>
        <a:bodyPr/>
        <a:lstStyle/>
        <a:p>
          <a:pPr>
            <a:lnSpc>
              <a:spcPct val="100000"/>
            </a:lnSpc>
          </a:pPr>
          <a:endParaRPr lang="en-IN" sz="1400"/>
        </a:p>
      </dgm:t>
    </dgm:pt>
    <dgm:pt modelId="{BF578BD2-F83E-4558-8480-2B316EE00DDE}">
      <dgm:prSet custT="1"/>
      <dgm:spPr/>
      <dgm:t>
        <a:bodyPr/>
        <a:lstStyle/>
        <a:p>
          <a:pPr>
            <a:lnSpc>
              <a:spcPct val="100000"/>
            </a:lnSpc>
          </a:pPr>
          <a:r>
            <a:rPr lang="en-US" sz="1400" b="1" i="0" baseline="0"/>
            <a:t>Database Management</a:t>
          </a:r>
          <a:r>
            <a:rPr lang="en-US" sz="1400" b="0" i="0" baseline="0"/>
            <a:t>: MySQL for data preprocessing and storage.</a:t>
          </a:r>
          <a:endParaRPr lang="en-IN" sz="1400"/>
        </a:p>
      </dgm:t>
    </dgm:pt>
    <dgm:pt modelId="{295BF396-11BA-4D81-9349-342FB1B356B1}" type="parTrans" cxnId="{0004EE64-1FB1-4156-8674-29D244811C0D}">
      <dgm:prSet/>
      <dgm:spPr/>
      <dgm:t>
        <a:bodyPr/>
        <a:lstStyle/>
        <a:p>
          <a:pPr>
            <a:lnSpc>
              <a:spcPct val="100000"/>
            </a:lnSpc>
          </a:pPr>
          <a:endParaRPr lang="en-IN" sz="1400"/>
        </a:p>
      </dgm:t>
    </dgm:pt>
    <dgm:pt modelId="{94E91983-AD5D-403B-8CAB-278D5DFD1800}" type="sibTrans" cxnId="{0004EE64-1FB1-4156-8674-29D244811C0D}">
      <dgm:prSet/>
      <dgm:spPr/>
      <dgm:t>
        <a:bodyPr/>
        <a:lstStyle/>
        <a:p>
          <a:pPr>
            <a:lnSpc>
              <a:spcPct val="100000"/>
            </a:lnSpc>
          </a:pPr>
          <a:endParaRPr lang="en-IN" sz="1400"/>
        </a:p>
      </dgm:t>
    </dgm:pt>
    <dgm:pt modelId="{197DC61C-711F-4466-B441-0837E674ED61}">
      <dgm:prSet custT="1"/>
      <dgm:spPr/>
      <dgm:t>
        <a:bodyPr/>
        <a:lstStyle/>
        <a:p>
          <a:pPr>
            <a:lnSpc>
              <a:spcPct val="100000"/>
            </a:lnSpc>
          </a:pPr>
          <a:r>
            <a:rPr lang="en-US" sz="1400" b="1" i="0" baseline="0"/>
            <a:t>Script Used</a:t>
          </a:r>
          <a:r>
            <a:rPr lang="en-US" sz="1400" b="0" i="0" baseline="0"/>
            <a:t>: The SQL script used for preprocessing is available in the GitHub repository.</a:t>
          </a:r>
          <a:endParaRPr lang="en-IN" sz="1400"/>
        </a:p>
      </dgm:t>
    </dgm:pt>
    <dgm:pt modelId="{2A795BF5-363C-4B7E-90EB-A4B3B0CE2423}" type="parTrans" cxnId="{5DC88AED-9843-44D1-8DFD-F7A311A3F732}">
      <dgm:prSet/>
      <dgm:spPr/>
      <dgm:t>
        <a:bodyPr/>
        <a:lstStyle/>
        <a:p>
          <a:pPr>
            <a:lnSpc>
              <a:spcPct val="100000"/>
            </a:lnSpc>
          </a:pPr>
          <a:endParaRPr lang="en-IN" sz="1400"/>
        </a:p>
      </dgm:t>
    </dgm:pt>
    <dgm:pt modelId="{2BC25BC6-A1B2-4C77-856B-3C4377934267}" type="sibTrans" cxnId="{5DC88AED-9843-44D1-8DFD-F7A311A3F732}">
      <dgm:prSet/>
      <dgm:spPr/>
      <dgm:t>
        <a:bodyPr/>
        <a:lstStyle/>
        <a:p>
          <a:pPr>
            <a:lnSpc>
              <a:spcPct val="100000"/>
            </a:lnSpc>
          </a:pPr>
          <a:endParaRPr lang="en-IN" sz="1400"/>
        </a:p>
      </dgm:t>
    </dgm:pt>
    <dgm:pt modelId="{F41E5A1E-D509-4295-BD6F-44D70B12130C}">
      <dgm:prSet custT="1"/>
      <dgm:spPr/>
      <dgm:t>
        <a:bodyPr/>
        <a:lstStyle/>
        <a:p>
          <a:pPr>
            <a:lnSpc>
              <a:spcPct val="100000"/>
            </a:lnSpc>
          </a:pPr>
          <a:r>
            <a:rPr lang="en-US" sz="1400" b="1" i="0" baseline="0"/>
            <a:t>Preprocessing Script:</a:t>
          </a:r>
          <a:endParaRPr lang="en-IN" sz="1400"/>
        </a:p>
      </dgm:t>
    </dgm:pt>
    <dgm:pt modelId="{41AB4B12-3B91-41BA-A466-E9E64674DBEE}" type="parTrans" cxnId="{A860D34E-CD44-4252-B631-7CAA9C5148A4}">
      <dgm:prSet/>
      <dgm:spPr/>
      <dgm:t>
        <a:bodyPr/>
        <a:lstStyle/>
        <a:p>
          <a:pPr>
            <a:lnSpc>
              <a:spcPct val="100000"/>
            </a:lnSpc>
          </a:pPr>
          <a:endParaRPr lang="en-IN" sz="1400"/>
        </a:p>
      </dgm:t>
    </dgm:pt>
    <dgm:pt modelId="{95EFB19C-C391-4DCE-B772-1E6CDEB578A5}" type="sibTrans" cxnId="{A860D34E-CD44-4252-B631-7CAA9C5148A4}">
      <dgm:prSet/>
      <dgm:spPr/>
      <dgm:t>
        <a:bodyPr/>
        <a:lstStyle/>
        <a:p>
          <a:pPr>
            <a:lnSpc>
              <a:spcPct val="100000"/>
            </a:lnSpc>
          </a:pPr>
          <a:endParaRPr lang="en-IN" sz="1400"/>
        </a:p>
      </dgm:t>
    </dgm:pt>
    <dgm:pt modelId="{43E9A939-BD3C-401C-B388-145FD42369EB}">
      <dgm:prSet custT="1"/>
      <dgm:spPr/>
      <dgm:t>
        <a:bodyPr/>
        <a:lstStyle/>
        <a:p>
          <a:pPr>
            <a:lnSpc>
              <a:spcPct val="100000"/>
            </a:lnSpc>
          </a:pPr>
          <a:r>
            <a:rPr lang="en-US" sz="1400" b="0" i="0" baseline="0" dirty="0"/>
            <a:t>The script for changing the data types is available </a:t>
          </a:r>
          <a:r>
            <a:rPr lang="en-US" sz="1400" b="0" i="0" baseline="0" dirty="0">
              <a:hlinkClick xmlns:r="http://schemas.openxmlformats.org/officeDocument/2006/relationships" r:id="rId2"/>
            </a:rPr>
            <a:t>here</a:t>
          </a:r>
          <a:r>
            <a:rPr lang="en-US" sz="1400" b="0" i="0" baseline="0" dirty="0"/>
            <a:t>.</a:t>
          </a:r>
          <a:endParaRPr lang="en-IN" sz="1400" dirty="0"/>
        </a:p>
      </dgm:t>
    </dgm:pt>
    <dgm:pt modelId="{BD2FE6C6-EF3D-46F0-9108-5FE903086DE4}" type="parTrans" cxnId="{59120809-F468-4972-A3E9-40E3F1652916}">
      <dgm:prSet/>
      <dgm:spPr/>
      <dgm:t>
        <a:bodyPr/>
        <a:lstStyle/>
        <a:p>
          <a:pPr>
            <a:lnSpc>
              <a:spcPct val="100000"/>
            </a:lnSpc>
          </a:pPr>
          <a:endParaRPr lang="en-IN" sz="1400"/>
        </a:p>
      </dgm:t>
    </dgm:pt>
    <dgm:pt modelId="{6301BCB2-E097-445F-8083-AD7F836DA233}" type="sibTrans" cxnId="{59120809-F468-4972-A3E9-40E3F1652916}">
      <dgm:prSet/>
      <dgm:spPr/>
      <dgm:t>
        <a:bodyPr/>
        <a:lstStyle/>
        <a:p>
          <a:pPr>
            <a:lnSpc>
              <a:spcPct val="100000"/>
            </a:lnSpc>
          </a:pPr>
          <a:endParaRPr lang="en-IN" sz="1400"/>
        </a:p>
      </dgm:t>
    </dgm:pt>
    <dgm:pt modelId="{503BC689-9ECF-4A56-84ED-313762F56268}" type="pres">
      <dgm:prSet presAssocID="{A2CB6CE4-4ADB-414E-A04E-6D2EF9DAA20B}" presName="linear" presStyleCnt="0">
        <dgm:presLayoutVars>
          <dgm:animLvl val="lvl"/>
          <dgm:resizeHandles val="exact"/>
        </dgm:presLayoutVars>
      </dgm:prSet>
      <dgm:spPr/>
    </dgm:pt>
    <dgm:pt modelId="{B07577B6-63B3-4E67-BA93-7EB4CB6CC9BD}" type="pres">
      <dgm:prSet presAssocID="{4EBE1E58-F4EE-4D5D-84C9-2D9FB715DF0B}" presName="parentText" presStyleLbl="node1" presStyleIdx="0" presStyleCnt="4">
        <dgm:presLayoutVars>
          <dgm:chMax val="0"/>
          <dgm:bulletEnabled val="1"/>
        </dgm:presLayoutVars>
      </dgm:prSet>
      <dgm:spPr/>
    </dgm:pt>
    <dgm:pt modelId="{2C8A1ABA-E832-446D-AAA2-5ED1359CDC76}" type="pres">
      <dgm:prSet presAssocID="{4EBE1E58-F4EE-4D5D-84C9-2D9FB715DF0B}" presName="childText" presStyleLbl="revTx" presStyleIdx="0" presStyleCnt="4">
        <dgm:presLayoutVars>
          <dgm:bulletEnabled val="1"/>
        </dgm:presLayoutVars>
      </dgm:prSet>
      <dgm:spPr/>
    </dgm:pt>
    <dgm:pt modelId="{3388A108-62E2-41FB-859F-4C226400A820}" type="pres">
      <dgm:prSet presAssocID="{4454D0F0-ADB9-4A36-B621-92DDE348EAFA}" presName="parentText" presStyleLbl="node1" presStyleIdx="1" presStyleCnt="4">
        <dgm:presLayoutVars>
          <dgm:chMax val="0"/>
          <dgm:bulletEnabled val="1"/>
        </dgm:presLayoutVars>
      </dgm:prSet>
      <dgm:spPr/>
    </dgm:pt>
    <dgm:pt modelId="{BCA1BD54-BAA7-404A-A1ED-18A80BDB24E5}" type="pres">
      <dgm:prSet presAssocID="{4454D0F0-ADB9-4A36-B621-92DDE348EAFA}" presName="childText" presStyleLbl="revTx" presStyleIdx="1" presStyleCnt="4">
        <dgm:presLayoutVars>
          <dgm:bulletEnabled val="1"/>
        </dgm:presLayoutVars>
      </dgm:prSet>
      <dgm:spPr/>
    </dgm:pt>
    <dgm:pt modelId="{9162B9A6-559D-41ED-8690-EEAEDDCC594D}" type="pres">
      <dgm:prSet presAssocID="{9A10EED0-CA89-4BA1-960A-5D22F4BD1DC1}" presName="parentText" presStyleLbl="node1" presStyleIdx="2" presStyleCnt="4">
        <dgm:presLayoutVars>
          <dgm:chMax val="0"/>
          <dgm:bulletEnabled val="1"/>
        </dgm:presLayoutVars>
      </dgm:prSet>
      <dgm:spPr/>
    </dgm:pt>
    <dgm:pt modelId="{2356BE30-BA7E-43F3-895F-0EDD6A2E3C60}" type="pres">
      <dgm:prSet presAssocID="{9A10EED0-CA89-4BA1-960A-5D22F4BD1DC1}" presName="childText" presStyleLbl="revTx" presStyleIdx="2" presStyleCnt="4">
        <dgm:presLayoutVars>
          <dgm:bulletEnabled val="1"/>
        </dgm:presLayoutVars>
      </dgm:prSet>
      <dgm:spPr/>
    </dgm:pt>
    <dgm:pt modelId="{75472E36-BB7F-48FA-9B8D-46454ECE57E3}" type="pres">
      <dgm:prSet presAssocID="{F41E5A1E-D509-4295-BD6F-44D70B12130C}" presName="parentText" presStyleLbl="node1" presStyleIdx="3" presStyleCnt="4">
        <dgm:presLayoutVars>
          <dgm:chMax val="0"/>
          <dgm:bulletEnabled val="1"/>
        </dgm:presLayoutVars>
      </dgm:prSet>
      <dgm:spPr/>
    </dgm:pt>
    <dgm:pt modelId="{510936A8-C86A-44AD-8450-2B93D5E7C337}" type="pres">
      <dgm:prSet presAssocID="{F41E5A1E-D509-4295-BD6F-44D70B12130C}" presName="childText" presStyleLbl="revTx" presStyleIdx="3" presStyleCnt="4">
        <dgm:presLayoutVars>
          <dgm:bulletEnabled val="1"/>
        </dgm:presLayoutVars>
      </dgm:prSet>
      <dgm:spPr/>
    </dgm:pt>
  </dgm:ptLst>
  <dgm:cxnLst>
    <dgm:cxn modelId="{59120809-F468-4972-A3E9-40E3F1652916}" srcId="{F41E5A1E-D509-4295-BD6F-44D70B12130C}" destId="{43E9A939-BD3C-401C-B388-145FD42369EB}" srcOrd="0" destOrd="0" parTransId="{BD2FE6C6-EF3D-46F0-9108-5FE903086DE4}" sibTransId="{6301BCB2-E097-445F-8083-AD7F836DA233}"/>
    <dgm:cxn modelId="{16BCD311-3893-46F7-8DE9-87A845FA1D43}" srcId="{4454D0F0-ADB9-4A36-B621-92DDE348EAFA}" destId="{3F912D57-C363-4270-8AA8-A94FF9CB238D}" srcOrd="1" destOrd="0" parTransId="{49FD9BF8-9271-4EB1-AFBF-98C590C39CF2}" sibTransId="{C2DCFEE6-1CAE-478D-82D7-7966FD9D6471}"/>
    <dgm:cxn modelId="{4731A717-1DE8-4F98-82D1-64F301250367}" srcId="{4EBE1E58-F4EE-4D5D-84C9-2D9FB715DF0B}" destId="{BD9256BC-A41A-4F9B-B641-3378D7A14ACB}" srcOrd="0" destOrd="0" parTransId="{7867D72A-5204-4E9B-9253-43762D943533}" sibTransId="{D2A93441-97B3-40A7-9FAD-2709E1FAB855}"/>
    <dgm:cxn modelId="{9CBF5E22-25AC-4544-911E-8FA7D22C01CC}" srcId="{A2CB6CE4-4ADB-414E-A04E-6D2EF9DAA20B}" destId="{4EBE1E58-F4EE-4D5D-84C9-2D9FB715DF0B}" srcOrd="0" destOrd="0" parTransId="{1E0EBA6F-EA2E-492C-8E0F-5BA02C92032C}" sibTransId="{9F0CB606-DA12-4CB8-8348-40F19605B7D1}"/>
    <dgm:cxn modelId="{C1176234-BBC8-4FEF-A890-940B6322283D}" type="presOf" srcId="{BD9256BC-A41A-4F9B-B641-3378D7A14ACB}" destId="{2C8A1ABA-E832-446D-AAA2-5ED1359CDC76}" srcOrd="0" destOrd="0" presId="urn:microsoft.com/office/officeart/2005/8/layout/vList2"/>
    <dgm:cxn modelId="{F04CDB34-10C8-433C-8035-2A3AB7EB16A3}" type="presOf" srcId="{4454D0F0-ADB9-4A36-B621-92DDE348EAFA}" destId="{3388A108-62E2-41FB-859F-4C226400A820}" srcOrd="0" destOrd="0" presId="urn:microsoft.com/office/officeart/2005/8/layout/vList2"/>
    <dgm:cxn modelId="{521A3838-71B9-45AF-A1A6-6E7C9EE202B3}" type="presOf" srcId="{4A6903C9-C279-44ED-BA4D-3EA1F1E7F049}" destId="{BCA1BD54-BAA7-404A-A1ED-18A80BDB24E5}" srcOrd="0" destOrd="3" presId="urn:microsoft.com/office/officeart/2005/8/layout/vList2"/>
    <dgm:cxn modelId="{ADC81E5C-0CE0-4157-9EBF-FA36F1F53885}" type="presOf" srcId="{197DC61C-711F-4466-B441-0837E674ED61}" destId="{2356BE30-BA7E-43F3-895F-0EDD6A2E3C60}" srcOrd="0" destOrd="1" presId="urn:microsoft.com/office/officeart/2005/8/layout/vList2"/>
    <dgm:cxn modelId="{0004EE64-1FB1-4156-8674-29D244811C0D}" srcId="{9A10EED0-CA89-4BA1-960A-5D22F4BD1DC1}" destId="{BF578BD2-F83E-4558-8480-2B316EE00DDE}" srcOrd="0" destOrd="0" parTransId="{295BF396-11BA-4D81-9349-342FB1B356B1}" sibTransId="{94E91983-AD5D-403B-8CAB-278D5DFD1800}"/>
    <dgm:cxn modelId="{5367716A-7D45-41A5-A7F7-DCC5ACCF28BE}" srcId="{A2CB6CE4-4ADB-414E-A04E-6D2EF9DAA20B}" destId="{4454D0F0-ADB9-4A36-B621-92DDE348EAFA}" srcOrd="1" destOrd="0" parTransId="{4CB1F95F-67FB-4E9E-8F7F-8FCCA2CC7627}" sibTransId="{24AC7A00-6996-4E50-AB16-3D47F0C99A86}"/>
    <dgm:cxn modelId="{5D24584C-46A9-48B4-9C9C-B1D06D85A4FC}" type="presOf" srcId="{3F912D57-C363-4270-8AA8-A94FF9CB238D}" destId="{BCA1BD54-BAA7-404A-A1ED-18A80BDB24E5}" srcOrd="0" destOrd="1" presId="urn:microsoft.com/office/officeart/2005/8/layout/vList2"/>
    <dgm:cxn modelId="{A860D34E-CD44-4252-B631-7CAA9C5148A4}" srcId="{A2CB6CE4-4ADB-414E-A04E-6D2EF9DAA20B}" destId="{F41E5A1E-D509-4295-BD6F-44D70B12130C}" srcOrd="3" destOrd="0" parTransId="{41AB4B12-3B91-41BA-A466-E9E64674DBEE}" sibTransId="{95EFB19C-C391-4DCE-B772-1E6CDEB578A5}"/>
    <dgm:cxn modelId="{EA2F704F-BCA7-4A30-AC60-6BE2B0764651}" srcId="{A2CB6CE4-4ADB-414E-A04E-6D2EF9DAA20B}" destId="{9A10EED0-CA89-4BA1-960A-5D22F4BD1DC1}" srcOrd="2" destOrd="0" parTransId="{D8E3EAAE-F69F-4BD6-A620-72DFF4271919}" sibTransId="{517A5F9D-B873-4D7C-A62D-A5198947D3B2}"/>
    <dgm:cxn modelId="{01989785-700E-49A4-9A3F-9020022FDD64}" type="presOf" srcId="{9CDD8CA0-C9F2-4DF8-BFAF-BB238C80FE37}" destId="{BCA1BD54-BAA7-404A-A1ED-18A80BDB24E5}" srcOrd="0" destOrd="2" presId="urn:microsoft.com/office/officeart/2005/8/layout/vList2"/>
    <dgm:cxn modelId="{60ADF18B-AFDF-4610-BB5E-F8C5C9B363C8}" srcId="{4454D0F0-ADB9-4A36-B621-92DDE348EAFA}" destId="{0D2045A8-6CB2-4C15-AD42-59DB26633C53}" srcOrd="0" destOrd="0" parTransId="{8506268E-129C-4AEE-A2F4-9B7C2454BDD5}" sibTransId="{328117A6-D703-4093-B484-5C83E799C8CE}"/>
    <dgm:cxn modelId="{B471F28B-AEF9-4715-BB60-E3C16EFF3951}" type="presOf" srcId="{9A10EED0-CA89-4BA1-960A-5D22F4BD1DC1}" destId="{9162B9A6-559D-41ED-8690-EEAEDDCC594D}" srcOrd="0" destOrd="0" presId="urn:microsoft.com/office/officeart/2005/8/layout/vList2"/>
    <dgm:cxn modelId="{1244438E-CD6E-4600-B9F0-7E39F79E84E1}" srcId="{4EBE1E58-F4EE-4D5D-84C9-2D9FB715DF0B}" destId="{F7BC2408-8AB0-49CB-9F32-CFFA4CE226E0}" srcOrd="1" destOrd="0" parTransId="{4BD3E17E-D547-40C7-A554-46343AC44B01}" sibTransId="{133C87B9-E99D-413C-A789-403B6DB72A88}"/>
    <dgm:cxn modelId="{DE842D91-B3C2-4D7C-8FEC-0349B2E9AE08}" type="presOf" srcId="{F7BC2408-8AB0-49CB-9F32-CFFA4CE226E0}" destId="{2C8A1ABA-E832-446D-AAA2-5ED1359CDC76}" srcOrd="0" destOrd="1" presId="urn:microsoft.com/office/officeart/2005/8/layout/vList2"/>
    <dgm:cxn modelId="{EE431B96-A4A9-4232-9854-53D2E50821B0}" srcId="{3F912D57-C363-4270-8AA8-A94FF9CB238D}" destId="{4A6903C9-C279-44ED-BA4D-3EA1F1E7F049}" srcOrd="1" destOrd="0" parTransId="{C5A0FFCD-92EE-4D20-85F0-5FEBBF862F3B}" sibTransId="{DAFBB82A-840E-4AEF-B154-874EB6B2B569}"/>
    <dgm:cxn modelId="{3CD2C497-EEEF-4F52-9304-5D98EBAC9BCB}" type="presOf" srcId="{4EBE1E58-F4EE-4D5D-84C9-2D9FB715DF0B}" destId="{B07577B6-63B3-4E67-BA93-7EB4CB6CC9BD}" srcOrd="0" destOrd="0" presId="urn:microsoft.com/office/officeart/2005/8/layout/vList2"/>
    <dgm:cxn modelId="{84ED03A3-18E7-4750-AA08-44C433CCCA10}" type="presOf" srcId="{43E9A939-BD3C-401C-B388-145FD42369EB}" destId="{510936A8-C86A-44AD-8450-2B93D5E7C337}" srcOrd="0" destOrd="0" presId="urn:microsoft.com/office/officeart/2005/8/layout/vList2"/>
    <dgm:cxn modelId="{654FAEAF-FE66-4925-9891-6A12DC6B2A2C}" srcId="{3F912D57-C363-4270-8AA8-A94FF9CB238D}" destId="{9CDD8CA0-C9F2-4DF8-BFAF-BB238C80FE37}" srcOrd="0" destOrd="0" parTransId="{5187A504-F611-4821-800F-42F103F01C3C}" sibTransId="{55E3A5E9-06C3-4C21-8E2D-372B27D90B0E}"/>
    <dgm:cxn modelId="{2DFD31D5-8FD5-4C6E-BD1A-7D58BE76C21C}" type="presOf" srcId="{BF578BD2-F83E-4558-8480-2B316EE00DDE}" destId="{2356BE30-BA7E-43F3-895F-0EDD6A2E3C60}" srcOrd="0" destOrd="0" presId="urn:microsoft.com/office/officeart/2005/8/layout/vList2"/>
    <dgm:cxn modelId="{AE29C1E3-32E4-455B-A6C3-9AAF09B55B83}" type="presOf" srcId="{0D2045A8-6CB2-4C15-AD42-59DB26633C53}" destId="{BCA1BD54-BAA7-404A-A1ED-18A80BDB24E5}" srcOrd="0" destOrd="0" presId="urn:microsoft.com/office/officeart/2005/8/layout/vList2"/>
    <dgm:cxn modelId="{5DC88AED-9843-44D1-8DFD-F7A311A3F732}" srcId="{9A10EED0-CA89-4BA1-960A-5D22F4BD1DC1}" destId="{197DC61C-711F-4466-B441-0837E674ED61}" srcOrd="1" destOrd="0" parTransId="{2A795BF5-363C-4B7E-90EB-A4B3B0CE2423}" sibTransId="{2BC25BC6-A1B2-4C77-856B-3C4377934267}"/>
    <dgm:cxn modelId="{A24FDBF4-C5EE-47BF-8520-5CE0458B7409}" type="presOf" srcId="{A2CB6CE4-4ADB-414E-A04E-6D2EF9DAA20B}" destId="{503BC689-9ECF-4A56-84ED-313762F56268}" srcOrd="0" destOrd="0" presId="urn:microsoft.com/office/officeart/2005/8/layout/vList2"/>
    <dgm:cxn modelId="{42BC43F8-ECAB-4407-A8E5-E926A4CF29CA}" type="presOf" srcId="{F41E5A1E-D509-4295-BD6F-44D70B12130C}" destId="{75472E36-BB7F-48FA-9B8D-46454ECE57E3}" srcOrd="0" destOrd="0" presId="urn:microsoft.com/office/officeart/2005/8/layout/vList2"/>
    <dgm:cxn modelId="{AEDAC836-168C-450F-89BB-4E2AE33BACCC}" type="presParOf" srcId="{503BC689-9ECF-4A56-84ED-313762F56268}" destId="{B07577B6-63B3-4E67-BA93-7EB4CB6CC9BD}" srcOrd="0" destOrd="0" presId="urn:microsoft.com/office/officeart/2005/8/layout/vList2"/>
    <dgm:cxn modelId="{05CCBC90-4CF2-440D-BD06-96DB32CB21F9}" type="presParOf" srcId="{503BC689-9ECF-4A56-84ED-313762F56268}" destId="{2C8A1ABA-E832-446D-AAA2-5ED1359CDC76}" srcOrd="1" destOrd="0" presId="urn:microsoft.com/office/officeart/2005/8/layout/vList2"/>
    <dgm:cxn modelId="{B4BF1F3E-3298-426F-98A3-F48334946D9B}" type="presParOf" srcId="{503BC689-9ECF-4A56-84ED-313762F56268}" destId="{3388A108-62E2-41FB-859F-4C226400A820}" srcOrd="2" destOrd="0" presId="urn:microsoft.com/office/officeart/2005/8/layout/vList2"/>
    <dgm:cxn modelId="{7F4237EE-0FDD-415F-847A-17B8497CFCDE}" type="presParOf" srcId="{503BC689-9ECF-4A56-84ED-313762F56268}" destId="{BCA1BD54-BAA7-404A-A1ED-18A80BDB24E5}" srcOrd="3" destOrd="0" presId="urn:microsoft.com/office/officeart/2005/8/layout/vList2"/>
    <dgm:cxn modelId="{4EEB6132-9A20-41FA-A524-722BE5BA4B6D}" type="presParOf" srcId="{503BC689-9ECF-4A56-84ED-313762F56268}" destId="{9162B9A6-559D-41ED-8690-EEAEDDCC594D}" srcOrd="4" destOrd="0" presId="urn:microsoft.com/office/officeart/2005/8/layout/vList2"/>
    <dgm:cxn modelId="{C8626C33-F7FA-41DD-B427-BC1B67AB58F3}" type="presParOf" srcId="{503BC689-9ECF-4A56-84ED-313762F56268}" destId="{2356BE30-BA7E-43F3-895F-0EDD6A2E3C60}" srcOrd="5" destOrd="0" presId="urn:microsoft.com/office/officeart/2005/8/layout/vList2"/>
    <dgm:cxn modelId="{3088D412-ED06-4325-B345-AF11987D5269}" type="presParOf" srcId="{503BC689-9ECF-4A56-84ED-313762F56268}" destId="{75472E36-BB7F-48FA-9B8D-46454ECE57E3}" srcOrd="6" destOrd="0" presId="urn:microsoft.com/office/officeart/2005/8/layout/vList2"/>
    <dgm:cxn modelId="{6B111DA9-8742-42C0-9216-C49DC6236BAD}" type="presParOf" srcId="{503BC689-9ECF-4A56-84ED-313762F56268}" destId="{510936A8-C86A-44AD-8450-2B93D5E7C33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44660B-D5AF-4E7C-87EE-F1C948D0236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C74064C-82DD-42F9-B24F-7527A9DC4DC8}">
      <dgm:prSet custT="1"/>
      <dgm:spPr/>
      <dgm:t>
        <a:bodyPr/>
        <a:lstStyle/>
        <a:p>
          <a:r>
            <a:rPr lang="en-US" sz="1300" b="1" dirty="0"/>
            <a:t>Total Loan Applications:</a:t>
          </a:r>
          <a:endParaRPr lang="en-IN" sz="1300" dirty="0"/>
        </a:p>
      </dgm:t>
    </dgm:pt>
    <dgm:pt modelId="{5FBB5C20-9DD1-4FDC-BDBD-8A8A256B53E2}" type="parTrans" cxnId="{6F772AF4-A11A-4394-A618-89AF8AB7CD4E}">
      <dgm:prSet/>
      <dgm:spPr/>
      <dgm:t>
        <a:bodyPr/>
        <a:lstStyle/>
        <a:p>
          <a:endParaRPr lang="en-IN" sz="1300"/>
        </a:p>
      </dgm:t>
    </dgm:pt>
    <dgm:pt modelId="{8D24EED0-2A98-4F46-BC74-1B1F732F25CB}" type="sibTrans" cxnId="{6F772AF4-A11A-4394-A618-89AF8AB7CD4E}">
      <dgm:prSet/>
      <dgm:spPr/>
      <dgm:t>
        <a:bodyPr/>
        <a:lstStyle/>
        <a:p>
          <a:endParaRPr lang="en-IN" sz="1300"/>
        </a:p>
      </dgm:t>
    </dgm:pt>
    <dgm:pt modelId="{0CBAE430-E895-4EE5-B11A-DA5F61306118}">
      <dgm:prSet custT="1"/>
      <dgm:spPr/>
      <dgm:t>
        <a:bodyPr/>
        <a:lstStyle/>
        <a:p>
          <a:pPr>
            <a:lnSpc>
              <a:spcPct val="100000"/>
            </a:lnSpc>
          </a:pPr>
          <a:r>
            <a:rPr lang="en-US" sz="1200" b="1" dirty="0"/>
            <a:t>Insight</a:t>
          </a:r>
          <a:r>
            <a:rPr lang="en-US" sz="1200" dirty="0"/>
            <a:t>: The total number of loan applications totaling 38600 applications indicates higher applications compared to previous year indicating strong market demands in recent times.</a:t>
          </a:r>
          <a:endParaRPr lang="en-IN" sz="1200" dirty="0"/>
        </a:p>
      </dgm:t>
    </dgm:pt>
    <dgm:pt modelId="{EF9C7CD7-65D7-4D1A-9A39-D2A3D15F5B8F}" type="parTrans" cxnId="{25F76F1C-14A9-4E52-B53B-D2537EB0FAFE}">
      <dgm:prSet/>
      <dgm:spPr/>
      <dgm:t>
        <a:bodyPr/>
        <a:lstStyle/>
        <a:p>
          <a:endParaRPr lang="en-IN" sz="1300"/>
        </a:p>
      </dgm:t>
    </dgm:pt>
    <dgm:pt modelId="{61D09E8A-AB09-4EE8-8233-FF9A42BF890B}" type="sibTrans" cxnId="{25F76F1C-14A9-4E52-B53B-D2537EB0FAFE}">
      <dgm:prSet/>
      <dgm:spPr/>
      <dgm:t>
        <a:bodyPr/>
        <a:lstStyle/>
        <a:p>
          <a:endParaRPr lang="en-IN" sz="1300"/>
        </a:p>
      </dgm:t>
    </dgm:pt>
    <dgm:pt modelId="{7A560C4D-934B-40E0-A2B6-B767816AEA47}">
      <dgm:prSet custT="1"/>
      <dgm:spPr/>
      <dgm:t>
        <a:bodyPr/>
        <a:lstStyle/>
        <a:p>
          <a:pPr>
            <a:lnSpc>
              <a:spcPct val="100000"/>
            </a:lnSpc>
          </a:pPr>
          <a:r>
            <a:rPr lang="en-US" sz="1200" b="1" dirty="0"/>
            <a:t>Impact</a:t>
          </a:r>
          <a:r>
            <a:rPr lang="en-US" sz="1200" dirty="0"/>
            <a:t>: This trend highlights the growing demand for loan products, emphasizing the need for the bank to ensure sufficient resources to process and approve the increasing number of applications efficiently.</a:t>
          </a:r>
          <a:endParaRPr lang="en-IN" sz="1200" dirty="0"/>
        </a:p>
      </dgm:t>
    </dgm:pt>
    <dgm:pt modelId="{BBF07A92-7FA7-4BDF-94F9-548E380A9E2E}" type="parTrans" cxnId="{136202F6-8C31-4FA1-8EBC-0C47C880697E}">
      <dgm:prSet/>
      <dgm:spPr/>
      <dgm:t>
        <a:bodyPr/>
        <a:lstStyle/>
        <a:p>
          <a:endParaRPr lang="en-IN" sz="1300"/>
        </a:p>
      </dgm:t>
    </dgm:pt>
    <dgm:pt modelId="{6D697AC4-A3F4-4B77-A908-9CCD968E5D31}" type="sibTrans" cxnId="{136202F6-8C31-4FA1-8EBC-0C47C880697E}">
      <dgm:prSet/>
      <dgm:spPr/>
      <dgm:t>
        <a:bodyPr/>
        <a:lstStyle/>
        <a:p>
          <a:endParaRPr lang="en-IN" sz="1300"/>
        </a:p>
      </dgm:t>
    </dgm:pt>
    <dgm:pt modelId="{31E4462B-CD2F-46F4-A126-E0E073CC1249}">
      <dgm:prSet custT="1"/>
      <dgm:spPr/>
      <dgm:t>
        <a:bodyPr/>
        <a:lstStyle/>
        <a:p>
          <a:r>
            <a:rPr lang="en-US" sz="1300" b="1"/>
            <a:t>Total Funded Amount:</a:t>
          </a:r>
          <a:endParaRPr lang="en-IN" sz="1300"/>
        </a:p>
      </dgm:t>
    </dgm:pt>
    <dgm:pt modelId="{10774CE0-C532-49C9-9908-E579CB140F1A}" type="parTrans" cxnId="{E72D0D3E-2429-4B31-9C86-0AFB738AB121}">
      <dgm:prSet/>
      <dgm:spPr/>
      <dgm:t>
        <a:bodyPr/>
        <a:lstStyle/>
        <a:p>
          <a:endParaRPr lang="en-IN" sz="1300"/>
        </a:p>
      </dgm:t>
    </dgm:pt>
    <dgm:pt modelId="{083C3CE3-7D8B-4E29-B660-84424F6B4516}" type="sibTrans" cxnId="{E72D0D3E-2429-4B31-9C86-0AFB738AB121}">
      <dgm:prSet/>
      <dgm:spPr/>
      <dgm:t>
        <a:bodyPr/>
        <a:lstStyle/>
        <a:p>
          <a:endParaRPr lang="en-IN" sz="1300"/>
        </a:p>
      </dgm:t>
    </dgm:pt>
    <dgm:pt modelId="{74C3AC54-D024-43D0-B690-F9FAC2E96088}">
      <dgm:prSet custT="1"/>
      <dgm:spPr/>
      <dgm:t>
        <a:bodyPr/>
        <a:lstStyle/>
        <a:p>
          <a:pPr>
            <a:lnSpc>
              <a:spcPct val="100000"/>
            </a:lnSpc>
          </a:pPr>
          <a:r>
            <a:rPr lang="en-US" sz="1200" b="1" dirty="0"/>
            <a:t>Insight</a:t>
          </a:r>
          <a:r>
            <a:rPr lang="en-US" sz="1200" dirty="0"/>
            <a:t>: The total funded amount reaching $435.8 million again indicates higher side compared to previous year indicating strong market demands in recent times.</a:t>
          </a:r>
          <a:endParaRPr lang="en-IN" sz="1200" dirty="0"/>
        </a:p>
      </dgm:t>
    </dgm:pt>
    <dgm:pt modelId="{E5E428C7-2FF1-461E-863C-E67A70D6AF1F}" type="parTrans" cxnId="{F933C8DA-AF4D-4B8B-8EC6-32ECBF7F5904}">
      <dgm:prSet/>
      <dgm:spPr/>
      <dgm:t>
        <a:bodyPr/>
        <a:lstStyle/>
        <a:p>
          <a:endParaRPr lang="en-IN" sz="1300"/>
        </a:p>
      </dgm:t>
    </dgm:pt>
    <dgm:pt modelId="{05588D99-97CC-45B6-9C24-7E4E4DAF6452}" type="sibTrans" cxnId="{F933C8DA-AF4D-4B8B-8EC6-32ECBF7F5904}">
      <dgm:prSet/>
      <dgm:spPr/>
      <dgm:t>
        <a:bodyPr/>
        <a:lstStyle/>
        <a:p>
          <a:endParaRPr lang="en-IN" sz="1300"/>
        </a:p>
      </dgm:t>
    </dgm:pt>
    <dgm:pt modelId="{FC8E27A6-0ACF-44F3-A8A2-4B9FB6320F10}">
      <dgm:prSet custT="1"/>
      <dgm:spPr/>
      <dgm:t>
        <a:bodyPr/>
        <a:lstStyle/>
        <a:p>
          <a:pPr>
            <a:lnSpc>
              <a:spcPct val="100000"/>
            </a:lnSpc>
          </a:pPr>
          <a:r>
            <a:rPr lang="en-US" sz="1200" b="1" dirty="0"/>
            <a:t>Impact</a:t>
          </a:r>
          <a:r>
            <a:rPr lang="en-US" sz="1200" dirty="0"/>
            <a:t>: This underscores the importance of targeted marketing and risk assessment strategies to optimize the bank’s lending portfolio, ensuring balanced growth across different loan types.</a:t>
          </a:r>
          <a:endParaRPr lang="en-IN" sz="1200" dirty="0"/>
        </a:p>
      </dgm:t>
    </dgm:pt>
    <dgm:pt modelId="{8EA44F28-8FDA-4009-AC76-C09B85AC4B92}" type="parTrans" cxnId="{613308E5-65F2-4979-BF86-C8CB41F19CC9}">
      <dgm:prSet/>
      <dgm:spPr/>
      <dgm:t>
        <a:bodyPr/>
        <a:lstStyle/>
        <a:p>
          <a:endParaRPr lang="en-IN" sz="1300"/>
        </a:p>
      </dgm:t>
    </dgm:pt>
    <dgm:pt modelId="{FF219761-A300-4368-83F4-CBD7205AE006}" type="sibTrans" cxnId="{613308E5-65F2-4979-BF86-C8CB41F19CC9}">
      <dgm:prSet/>
      <dgm:spPr/>
      <dgm:t>
        <a:bodyPr/>
        <a:lstStyle/>
        <a:p>
          <a:endParaRPr lang="en-IN" sz="1300"/>
        </a:p>
      </dgm:t>
    </dgm:pt>
    <dgm:pt modelId="{16E017D0-E060-4B14-A13D-12468A7155A8}">
      <dgm:prSet custT="1"/>
      <dgm:spPr/>
      <dgm:t>
        <a:bodyPr/>
        <a:lstStyle/>
        <a:p>
          <a:r>
            <a:rPr lang="en-US" sz="1300" b="1" dirty="0"/>
            <a:t>Total Amount Received:</a:t>
          </a:r>
          <a:endParaRPr lang="en-IN" sz="1300" dirty="0"/>
        </a:p>
      </dgm:t>
    </dgm:pt>
    <dgm:pt modelId="{DD5C1A45-DBCF-43EF-9C10-63F3474DFB71}" type="parTrans" cxnId="{00902E49-F452-43D4-890E-E43C581AA09C}">
      <dgm:prSet/>
      <dgm:spPr/>
      <dgm:t>
        <a:bodyPr/>
        <a:lstStyle/>
        <a:p>
          <a:endParaRPr lang="en-IN" sz="1300"/>
        </a:p>
      </dgm:t>
    </dgm:pt>
    <dgm:pt modelId="{EE1D23D6-5720-4C41-8A1A-34C7D1453088}" type="sibTrans" cxnId="{00902E49-F452-43D4-890E-E43C581AA09C}">
      <dgm:prSet/>
      <dgm:spPr/>
      <dgm:t>
        <a:bodyPr/>
        <a:lstStyle/>
        <a:p>
          <a:endParaRPr lang="en-IN" sz="1300"/>
        </a:p>
      </dgm:t>
    </dgm:pt>
    <dgm:pt modelId="{CBEC34F5-6C2C-4EC4-85AE-27314861C016}">
      <dgm:prSet custT="1"/>
      <dgm:spPr/>
      <dgm:t>
        <a:bodyPr/>
        <a:lstStyle/>
        <a:p>
          <a:pPr>
            <a:lnSpc>
              <a:spcPct val="100000"/>
            </a:lnSpc>
          </a:pPr>
          <a:r>
            <a:rPr lang="en-US" sz="1200" b="1" dirty="0"/>
            <a:t>Insight</a:t>
          </a:r>
          <a:r>
            <a:rPr lang="en-US" sz="1200" dirty="0"/>
            <a:t>: The total amount received from borrowers stands at $473.1 million, reflecting effective repayment mechanisms. Monthly repayments have seen fluctuations, with a peak of $58.1 million in the last month.</a:t>
          </a:r>
          <a:endParaRPr lang="en-IN" sz="1200" dirty="0"/>
        </a:p>
      </dgm:t>
    </dgm:pt>
    <dgm:pt modelId="{036B785F-54B9-4A8F-AFDB-3ABB727C38AD}" type="parTrans" cxnId="{869C3B4C-34AE-4278-A8E2-A899A5F93196}">
      <dgm:prSet/>
      <dgm:spPr/>
      <dgm:t>
        <a:bodyPr/>
        <a:lstStyle/>
        <a:p>
          <a:endParaRPr lang="en-IN" sz="1300"/>
        </a:p>
      </dgm:t>
    </dgm:pt>
    <dgm:pt modelId="{4416A8B8-A067-4C83-AE7D-341B21C9BDBC}" type="sibTrans" cxnId="{869C3B4C-34AE-4278-A8E2-A899A5F93196}">
      <dgm:prSet/>
      <dgm:spPr/>
      <dgm:t>
        <a:bodyPr/>
        <a:lstStyle/>
        <a:p>
          <a:endParaRPr lang="en-IN" sz="1300"/>
        </a:p>
      </dgm:t>
    </dgm:pt>
    <dgm:pt modelId="{74E9337C-528F-45F4-BDBA-BD2196E05C8E}">
      <dgm:prSet custT="1"/>
      <dgm:spPr/>
      <dgm:t>
        <a:bodyPr/>
        <a:lstStyle/>
        <a:p>
          <a:pPr>
            <a:lnSpc>
              <a:spcPct val="100000"/>
            </a:lnSpc>
          </a:pPr>
          <a:r>
            <a:rPr lang="en-US" sz="1200" b="1" dirty="0"/>
            <a:t>Impact</a:t>
          </a:r>
          <a:r>
            <a:rPr lang="en-US" sz="1200" dirty="0"/>
            <a:t>: Ensuring consistent cash flow from repayments is crucial for the bank’s financial health and liquidity management, enabling better forecasting and planning.</a:t>
          </a:r>
          <a:endParaRPr lang="en-IN" sz="1200" dirty="0"/>
        </a:p>
      </dgm:t>
    </dgm:pt>
    <dgm:pt modelId="{3FA9EFCC-F6E4-4877-B4B7-43063DF0313A}" type="parTrans" cxnId="{A93A64F8-8AB9-4233-87B5-3022061CC0FB}">
      <dgm:prSet/>
      <dgm:spPr/>
      <dgm:t>
        <a:bodyPr/>
        <a:lstStyle/>
        <a:p>
          <a:endParaRPr lang="en-IN" sz="1300"/>
        </a:p>
      </dgm:t>
    </dgm:pt>
    <dgm:pt modelId="{71B45BC7-CDE6-4660-9B85-C172F74F540F}" type="sibTrans" cxnId="{A93A64F8-8AB9-4233-87B5-3022061CC0FB}">
      <dgm:prSet/>
      <dgm:spPr/>
      <dgm:t>
        <a:bodyPr/>
        <a:lstStyle/>
        <a:p>
          <a:endParaRPr lang="en-IN" sz="1300"/>
        </a:p>
      </dgm:t>
    </dgm:pt>
    <dgm:pt modelId="{BFA3D663-E18E-4D7C-A09E-81EA0FE65A53}">
      <dgm:prSet custT="1"/>
      <dgm:spPr/>
      <dgm:t>
        <a:bodyPr/>
        <a:lstStyle/>
        <a:p>
          <a:r>
            <a:rPr lang="en-US" sz="1300" b="1"/>
            <a:t>Average Interest Rate:</a:t>
          </a:r>
          <a:endParaRPr lang="en-IN" sz="1300"/>
        </a:p>
      </dgm:t>
    </dgm:pt>
    <dgm:pt modelId="{889FBFCA-31F3-40B0-9CA1-1D521B626B45}" type="parTrans" cxnId="{C225CC8C-E724-4E78-81A7-01B231C9FF27}">
      <dgm:prSet/>
      <dgm:spPr/>
      <dgm:t>
        <a:bodyPr/>
        <a:lstStyle/>
        <a:p>
          <a:endParaRPr lang="en-IN" sz="1300"/>
        </a:p>
      </dgm:t>
    </dgm:pt>
    <dgm:pt modelId="{1C21A4CC-E5DA-417E-8628-43DD948FB4F1}" type="sibTrans" cxnId="{C225CC8C-E724-4E78-81A7-01B231C9FF27}">
      <dgm:prSet/>
      <dgm:spPr/>
      <dgm:t>
        <a:bodyPr/>
        <a:lstStyle/>
        <a:p>
          <a:endParaRPr lang="en-IN" sz="1300"/>
        </a:p>
      </dgm:t>
    </dgm:pt>
    <dgm:pt modelId="{86BECBA0-1E23-497D-BB5F-D235EF24B407}">
      <dgm:prSet custT="1"/>
      <dgm:spPr/>
      <dgm:t>
        <a:bodyPr/>
        <a:lstStyle/>
        <a:p>
          <a:pPr>
            <a:lnSpc>
              <a:spcPct val="100000"/>
            </a:lnSpc>
          </a:pPr>
          <a:r>
            <a:rPr lang="en-US" sz="1200" b="1" dirty="0"/>
            <a:t>Insight</a:t>
          </a:r>
          <a:r>
            <a:rPr lang="en-US" sz="1200" dirty="0"/>
            <a:t>: The average interest rate has remained stable at 12.0%, with minor monthly variations. The highest average rate observed was 13.5%, and the lowest was 11.5%.</a:t>
          </a:r>
          <a:endParaRPr lang="en-IN" sz="1200" dirty="0"/>
        </a:p>
      </dgm:t>
    </dgm:pt>
    <dgm:pt modelId="{E7C05D56-76BD-4BC4-8EC4-8328F8088910}" type="parTrans" cxnId="{F8A9ADA7-98A7-49B8-98AF-3851B15D3400}">
      <dgm:prSet/>
      <dgm:spPr/>
      <dgm:t>
        <a:bodyPr/>
        <a:lstStyle/>
        <a:p>
          <a:endParaRPr lang="en-IN" sz="1300"/>
        </a:p>
      </dgm:t>
    </dgm:pt>
    <dgm:pt modelId="{420C5088-EB8A-449E-82CB-E9DDDCF2EA58}" type="sibTrans" cxnId="{F8A9ADA7-98A7-49B8-98AF-3851B15D3400}">
      <dgm:prSet/>
      <dgm:spPr/>
      <dgm:t>
        <a:bodyPr/>
        <a:lstStyle/>
        <a:p>
          <a:endParaRPr lang="en-IN" sz="1300"/>
        </a:p>
      </dgm:t>
    </dgm:pt>
    <dgm:pt modelId="{7D932AD4-FEF7-464A-AF56-8E86D8447912}">
      <dgm:prSet custT="1"/>
      <dgm:spPr/>
      <dgm:t>
        <a:bodyPr/>
        <a:lstStyle/>
        <a:p>
          <a:pPr>
            <a:lnSpc>
              <a:spcPct val="100000"/>
            </a:lnSpc>
          </a:pPr>
          <a:r>
            <a:rPr lang="en-US" sz="1200" b="1" dirty="0"/>
            <a:t>Impact</a:t>
          </a:r>
          <a:r>
            <a:rPr lang="en-US" sz="1200" dirty="0"/>
            <a:t>: Continuous monitoring of interest rates is essential to remain competitive and align with market conditions, ensuring predictable revenue streams.</a:t>
          </a:r>
          <a:endParaRPr lang="en-IN" sz="1200" dirty="0"/>
        </a:p>
      </dgm:t>
    </dgm:pt>
    <dgm:pt modelId="{753CE8C5-A3E9-41A2-9A1E-6CCF018146B5}" type="parTrans" cxnId="{8D5E6A53-C40F-442C-882A-E9D351C59E15}">
      <dgm:prSet/>
      <dgm:spPr/>
      <dgm:t>
        <a:bodyPr/>
        <a:lstStyle/>
        <a:p>
          <a:endParaRPr lang="en-IN" sz="1300"/>
        </a:p>
      </dgm:t>
    </dgm:pt>
    <dgm:pt modelId="{6EA9C00D-3B85-46D0-AB5D-CD6B9721E214}" type="sibTrans" cxnId="{8D5E6A53-C40F-442C-882A-E9D351C59E15}">
      <dgm:prSet/>
      <dgm:spPr/>
      <dgm:t>
        <a:bodyPr/>
        <a:lstStyle/>
        <a:p>
          <a:endParaRPr lang="en-IN" sz="1300"/>
        </a:p>
      </dgm:t>
    </dgm:pt>
    <dgm:pt modelId="{E8F487FB-A14F-4301-B895-E5847E68FF18}">
      <dgm:prSet custT="1"/>
      <dgm:spPr/>
      <dgm:t>
        <a:bodyPr/>
        <a:lstStyle/>
        <a:p>
          <a:r>
            <a:rPr lang="en-US" sz="1300" b="1"/>
            <a:t>Average Debt-to-Income Ratio (DTI):</a:t>
          </a:r>
          <a:endParaRPr lang="en-IN" sz="1300"/>
        </a:p>
      </dgm:t>
    </dgm:pt>
    <dgm:pt modelId="{E69048E5-207E-4C22-9B15-C3D0B2605B9E}" type="parTrans" cxnId="{53E572FA-C6BA-4FBF-8F2A-3F3E239A3B2A}">
      <dgm:prSet/>
      <dgm:spPr/>
      <dgm:t>
        <a:bodyPr/>
        <a:lstStyle/>
        <a:p>
          <a:endParaRPr lang="en-IN" sz="1300"/>
        </a:p>
      </dgm:t>
    </dgm:pt>
    <dgm:pt modelId="{1DDD2904-07C5-4065-A86F-B690A0F828DB}" type="sibTrans" cxnId="{53E572FA-C6BA-4FBF-8F2A-3F3E239A3B2A}">
      <dgm:prSet/>
      <dgm:spPr/>
      <dgm:t>
        <a:bodyPr/>
        <a:lstStyle/>
        <a:p>
          <a:endParaRPr lang="en-IN" sz="1300"/>
        </a:p>
      </dgm:t>
    </dgm:pt>
    <dgm:pt modelId="{DCBC261E-E21B-4416-A90F-DCB0FA472E21}">
      <dgm:prSet custT="1"/>
      <dgm:spPr/>
      <dgm:t>
        <a:bodyPr/>
        <a:lstStyle/>
        <a:p>
          <a:pPr>
            <a:lnSpc>
              <a:spcPct val="100000"/>
            </a:lnSpc>
          </a:pPr>
          <a:r>
            <a:rPr lang="en-US" sz="1200" b="1" dirty="0"/>
            <a:t>Insight</a:t>
          </a:r>
          <a:r>
            <a:rPr lang="en-US" sz="1200" dirty="0"/>
            <a:t>: The average DTI ratio is 13.3%, indicating borrowers generally maintain a healthy balance between debt and income. However, borrowers with DTIs above 20% present higher risk, accounting for 10% of the portfolio.</a:t>
          </a:r>
          <a:endParaRPr lang="en-IN" sz="1200" dirty="0"/>
        </a:p>
      </dgm:t>
    </dgm:pt>
    <dgm:pt modelId="{22D0CE88-D328-4CE3-8C34-037FDD649302}" type="parTrans" cxnId="{DA246649-49A5-463C-98B2-967AA811D619}">
      <dgm:prSet/>
      <dgm:spPr/>
      <dgm:t>
        <a:bodyPr/>
        <a:lstStyle/>
        <a:p>
          <a:endParaRPr lang="en-IN" sz="1300"/>
        </a:p>
      </dgm:t>
    </dgm:pt>
    <dgm:pt modelId="{DAE45C20-944D-4931-BDF3-7123FA15430B}" type="sibTrans" cxnId="{DA246649-49A5-463C-98B2-967AA811D619}">
      <dgm:prSet/>
      <dgm:spPr/>
      <dgm:t>
        <a:bodyPr/>
        <a:lstStyle/>
        <a:p>
          <a:endParaRPr lang="en-IN" sz="1300"/>
        </a:p>
      </dgm:t>
    </dgm:pt>
    <dgm:pt modelId="{206BC01A-EDC4-4B82-96EF-552B9DD9E116}">
      <dgm:prSet custT="1"/>
      <dgm:spPr/>
      <dgm:t>
        <a:bodyPr/>
        <a:lstStyle/>
        <a:p>
          <a:pPr>
            <a:lnSpc>
              <a:spcPct val="100000"/>
            </a:lnSpc>
          </a:pPr>
          <a:r>
            <a:rPr lang="en-US" sz="1200" b="1" dirty="0"/>
            <a:t>Impact</a:t>
          </a:r>
          <a:r>
            <a:rPr lang="en-US" sz="1200" dirty="0"/>
            <a:t>: The bank should focus on borrowers with higher DTI ratios to mitigate default risks and ensure sustainable lending practices, potentially adjusting credit policies to manage risk better.</a:t>
          </a:r>
          <a:endParaRPr lang="en-IN" sz="1200" dirty="0"/>
        </a:p>
      </dgm:t>
    </dgm:pt>
    <dgm:pt modelId="{C09B4DE1-1D2B-48F8-9CE8-F56034FA6CB1}" type="parTrans" cxnId="{50809B74-4D1D-45F1-A55E-BA68B9AC64A6}">
      <dgm:prSet/>
      <dgm:spPr/>
      <dgm:t>
        <a:bodyPr/>
        <a:lstStyle/>
        <a:p>
          <a:endParaRPr lang="en-IN" sz="1300"/>
        </a:p>
      </dgm:t>
    </dgm:pt>
    <dgm:pt modelId="{0DCE5F89-BCDC-4911-93AE-659E1818E752}" type="sibTrans" cxnId="{50809B74-4D1D-45F1-A55E-BA68B9AC64A6}">
      <dgm:prSet/>
      <dgm:spPr/>
      <dgm:t>
        <a:bodyPr/>
        <a:lstStyle/>
        <a:p>
          <a:endParaRPr lang="en-IN" sz="1300"/>
        </a:p>
      </dgm:t>
    </dgm:pt>
    <dgm:pt modelId="{21F7E9A1-86C4-4321-9086-099362A1C8BD}">
      <dgm:prSet custT="1"/>
      <dgm:spPr/>
      <dgm:t>
        <a:bodyPr/>
        <a:lstStyle/>
        <a:p>
          <a:r>
            <a:rPr lang="en-US" sz="1300" b="1"/>
            <a:t>Good Loan vs. Bad Loan Analysis:</a:t>
          </a:r>
          <a:endParaRPr lang="en-IN" sz="1300"/>
        </a:p>
      </dgm:t>
    </dgm:pt>
    <dgm:pt modelId="{EBAE61E0-10C4-47EA-88E9-2BDDD5FC1917}" type="parTrans" cxnId="{6E119C93-9C35-4608-8BB1-0DE4C07FF470}">
      <dgm:prSet/>
      <dgm:spPr/>
      <dgm:t>
        <a:bodyPr/>
        <a:lstStyle/>
        <a:p>
          <a:endParaRPr lang="en-IN" sz="1300"/>
        </a:p>
      </dgm:t>
    </dgm:pt>
    <dgm:pt modelId="{95371398-67D2-4115-AA12-E44B35ADD8E2}" type="sibTrans" cxnId="{6E119C93-9C35-4608-8BB1-0DE4C07FF470}">
      <dgm:prSet/>
      <dgm:spPr/>
      <dgm:t>
        <a:bodyPr/>
        <a:lstStyle/>
        <a:p>
          <a:endParaRPr lang="en-IN" sz="1300"/>
        </a:p>
      </dgm:t>
    </dgm:pt>
    <dgm:pt modelId="{2DEEC346-CEE5-4175-B408-BBCB10CDEB23}">
      <dgm:prSet custT="1"/>
      <dgm:spPr/>
      <dgm:t>
        <a:bodyPr/>
        <a:lstStyle/>
        <a:p>
          <a:pPr>
            <a:lnSpc>
              <a:spcPct val="100000"/>
            </a:lnSpc>
          </a:pPr>
          <a:r>
            <a:rPr lang="en-US" sz="1200" b="1" dirty="0"/>
            <a:t>Insight</a:t>
          </a:r>
          <a:r>
            <a:rPr lang="en-US" sz="1200" dirty="0"/>
            <a:t>: Good loans (fully paid or current) constitute 86.2% of the portfolio, while bad loans (charged off) make up 13.8%. Specifically, there are 33,200 good loans and 5,300 bad loans.</a:t>
          </a:r>
          <a:endParaRPr lang="en-IN" sz="1200" dirty="0"/>
        </a:p>
      </dgm:t>
    </dgm:pt>
    <dgm:pt modelId="{99019EBD-19A5-4520-924F-DC8C1ABC0D5E}" type="parTrans" cxnId="{9EBE162A-F6A0-48D7-A435-736DB971AE3B}">
      <dgm:prSet/>
      <dgm:spPr/>
      <dgm:t>
        <a:bodyPr/>
        <a:lstStyle/>
        <a:p>
          <a:endParaRPr lang="en-IN" sz="1300"/>
        </a:p>
      </dgm:t>
    </dgm:pt>
    <dgm:pt modelId="{D3C6D809-3306-4563-AB1D-EF4729C659D0}" type="sibTrans" cxnId="{9EBE162A-F6A0-48D7-A435-736DB971AE3B}">
      <dgm:prSet/>
      <dgm:spPr/>
      <dgm:t>
        <a:bodyPr/>
        <a:lstStyle/>
        <a:p>
          <a:endParaRPr lang="en-IN" sz="1300"/>
        </a:p>
      </dgm:t>
    </dgm:pt>
    <dgm:pt modelId="{7A3BCEFB-3FB2-45CF-B3CE-E4CB67CB4EF6}">
      <dgm:prSet custT="1"/>
      <dgm:spPr/>
      <dgm:t>
        <a:bodyPr/>
        <a:lstStyle/>
        <a:p>
          <a:pPr>
            <a:lnSpc>
              <a:spcPct val="100000"/>
            </a:lnSpc>
          </a:pPr>
          <a:r>
            <a:rPr lang="en-US" sz="1200" b="1" dirty="0"/>
            <a:t>Impact</a:t>
          </a:r>
          <a:r>
            <a:rPr lang="en-US" sz="1200" dirty="0"/>
            <a:t>: Continuous monitoring and proactive management of bad loans are necessary to maintain portfolio quality and minimize losses, potentially through enhanced collection strategies or revised lending criteria.</a:t>
          </a:r>
          <a:endParaRPr lang="en-IN" sz="1200" dirty="0"/>
        </a:p>
      </dgm:t>
    </dgm:pt>
    <dgm:pt modelId="{BA6F03C7-80AD-46ED-8644-826DE2ABF025}" type="parTrans" cxnId="{DE636099-03FF-4771-8DDE-BD02291552D8}">
      <dgm:prSet/>
      <dgm:spPr/>
      <dgm:t>
        <a:bodyPr/>
        <a:lstStyle/>
        <a:p>
          <a:endParaRPr lang="en-IN" sz="1300"/>
        </a:p>
      </dgm:t>
    </dgm:pt>
    <dgm:pt modelId="{1C19B765-6E24-4B51-99E7-6284F715A2AD}" type="sibTrans" cxnId="{DE636099-03FF-4771-8DDE-BD02291552D8}">
      <dgm:prSet/>
      <dgm:spPr/>
      <dgm:t>
        <a:bodyPr/>
        <a:lstStyle/>
        <a:p>
          <a:endParaRPr lang="en-IN" sz="1300"/>
        </a:p>
      </dgm:t>
    </dgm:pt>
    <dgm:pt modelId="{83CCE78F-664E-4960-A585-F56F87030F71}" type="pres">
      <dgm:prSet presAssocID="{6A44660B-D5AF-4E7C-87EE-F1C948D0236A}" presName="linear" presStyleCnt="0">
        <dgm:presLayoutVars>
          <dgm:animLvl val="lvl"/>
          <dgm:resizeHandles val="exact"/>
        </dgm:presLayoutVars>
      </dgm:prSet>
      <dgm:spPr/>
    </dgm:pt>
    <dgm:pt modelId="{EFF39D71-7247-4CA8-99BC-AFF7079DD558}" type="pres">
      <dgm:prSet presAssocID="{6C74064C-82DD-42F9-B24F-7527A9DC4DC8}" presName="parentText" presStyleLbl="node1" presStyleIdx="0" presStyleCnt="6">
        <dgm:presLayoutVars>
          <dgm:chMax val="0"/>
          <dgm:bulletEnabled val="1"/>
        </dgm:presLayoutVars>
      </dgm:prSet>
      <dgm:spPr/>
    </dgm:pt>
    <dgm:pt modelId="{FCEEB88F-C2F5-4A44-9E2D-52C24F9BF25E}" type="pres">
      <dgm:prSet presAssocID="{6C74064C-82DD-42F9-B24F-7527A9DC4DC8}" presName="childText" presStyleLbl="revTx" presStyleIdx="0" presStyleCnt="6">
        <dgm:presLayoutVars>
          <dgm:bulletEnabled val="1"/>
        </dgm:presLayoutVars>
      </dgm:prSet>
      <dgm:spPr/>
    </dgm:pt>
    <dgm:pt modelId="{3BD99175-2351-4311-B372-8D0FF121E456}" type="pres">
      <dgm:prSet presAssocID="{31E4462B-CD2F-46F4-A126-E0E073CC1249}" presName="parentText" presStyleLbl="node1" presStyleIdx="1" presStyleCnt="6">
        <dgm:presLayoutVars>
          <dgm:chMax val="0"/>
          <dgm:bulletEnabled val="1"/>
        </dgm:presLayoutVars>
      </dgm:prSet>
      <dgm:spPr/>
    </dgm:pt>
    <dgm:pt modelId="{D66B9100-237F-4E2A-8CA2-01150110601B}" type="pres">
      <dgm:prSet presAssocID="{31E4462B-CD2F-46F4-A126-E0E073CC1249}" presName="childText" presStyleLbl="revTx" presStyleIdx="1" presStyleCnt="6">
        <dgm:presLayoutVars>
          <dgm:bulletEnabled val="1"/>
        </dgm:presLayoutVars>
      </dgm:prSet>
      <dgm:spPr/>
    </dgm:pt>
    <dgm:pt modelId="{E5DA8797-1DEC-463D-8663-15BA19BB9475}" type="pres">
      <dgm:prSet presAssocID="{16E017D0-E060-4B14-A13D-12468A7155A8}" presName="parentText" presStyleLbl="node1" presStyleIdx="2" presStyleCnt="6" custLinFactNeighborY="1391">
        <dgm:presLayoutVars>
          <dgm:chMax val="0"/>
          <dgm:bulletEnabled val="1"/>
        </dgm:presLayoutVars>
      </dgm:prSet>
      <dgm:spPr/>
    </dgm:pt>
    <dgm:pt modelId="{8AF78B6B-32DA-4DC3-91B7-90A8E469CC50}" type="pres">
      <dgm:prSet presAssocID="{16E017D0-E060-4B14-A13D-12468A7155A8}" presName="childText" presStyleLbl="revTx" presStyleIdx="2" presStyleCnt="6">
        <dgm:presLayoutVars>
          <dgm:bulletEnabled val="1"/>
        </dgm:presLayoutVars>
      </dgm:prSet>
      <dgm:spPr/>
    </dgm:pt>
    <dgm:pt modelId="{AEF3BD85-5E95-4D2D-90E0-C412D6C8BC1B}" type="pres">
      <dgm:prSet presAssocID="{BFA3D663-E18E-4D7C-A09E-81EA0FE65A53}" presName="parentText" presStyleLbl="node1" presStyleIdx="3" presStyleCnt="6">
        <dgm:presLayoutVars>
          <dgm:chMax val="0"/>
          <dgm:bulletEnabled val="1"/>
        </dgm:presLayoutVars>
      </dgm:prSet>
      <dgm:spPr/>
    </dgm:pt>
    <dgm:pt modelId="{465DB580-8489-48AC-B24C-CC63BE7091F8}" type="pres">
      <dgm:prSet presAssocID="{BFA3D663-E18E-4D7C-A09E-81EA0FE65A53}" presName="childText" presStyleLbl="revTx" presStyleIdx="3" presStyleCnt="6">
        <dgm:presLayoutVars>
          <dgm:bulletEnabled val="1"/>
        </dgm:presLayoutVars>
      </dgm:prSet>
      <dgm:spPr/>
    </dgm:pt>
    <dgm:pt modelId="{DC0482CA-D1F7-4911-BACA-F25480716309}" type="pres">
      <dgm:prSet presAssocID="{E8F487FB-A14F-4301-B895-E5847E68FF18}" presName="parentText" presStyleLbl="node1" presStyleIdx="4" presStyleCnt="6">
        <dgm:presLayoutVars>
          <dgm:chMax val="0"/>
          <dgm:bulletEnabled val="1"/>
        </dgm:presLayoutVars>
      </dgm:prSet>
      <dgm:spPr/>
    </dgm:pt>
    <dgm:pt modelId="{2D994C80-AB1F-4B58-9F9E-6D3B10F4EEC7}" type="pres">
      <dgm:prSet presAssocID="{E8F487FB-A14F-4301-B895-E5847E68FF18}" presName="childText" presStyleLbl="revTx" presStyleIdx="4" presStyleCnt="6">
        <dgm:presLayoutVars>
          <dgm:bulletEnabled val="1"/>
        </dgm:presLayoutVars>
      </dgm:prSet>
      <dgm:spPr/>
    </dgm:pt>
    <dgm:pt modelId="{A8E2C5B2-7DD6-4F9E-BC5D-D815BA435985}" type="pres">
      <dgm:prSet presAssocID="{21F7E9A1-86C4-4321-9086-099362A1C8BD}" presName="parentText" presStyleLbl="node1" presStyleIdx="5" presStyleCnt="6">
        <dgm:presLayoutVars>
          <dgm:chMax val="0"/>
          <dgm:bulletEnabled val="1"/>
        </dgm:presLayoutVars>
      </dgm:prSet>
      <dgm:spPr/>
    </dgm:pt>
    <dgm:pt modelId="{33EF210A-159A-4776-B3F2-3018B68EEBD9}" type="pres">
      <dgm:prSet presAssocID="{21F7E9A1-86C4-4321-9086-099362A1C8BD}" presName="childText" presStyleLbl="revTx" presStyleIdx="5" presStyleCnt="6">
        <dgm:presLayoutVars>
          <dgm:bulletEnabled val="1"/>
        </dgm:presLayoutVars>
      </dgm:prSet>
      <dgm:spPr/>
    </dgm:pt>
  </dgm:ptLst>
  <dgm:cxnLst>
    <dgm:cxn modelId="{294F1809-2978-4029-B727-0097A3BB9D81}" type="presOf" srcId="{DCBC261E-E21B-4416-A90F-DCB0FA472E21}" destId="{2D994C80-AB1F-4B58-9F9E-6D3B10F4EEC7}" srcOrd="0" destOrd="0" presId="urn:microsoft.com/office/officeart/2005/8/layout/vList2"/>
    <dgm:cxn modelId="{244EE60D-2F1F-489A-8562-1A02253AD8CC}" type="presOf" srcId="{7A560C4D-934B-40E0-A2B6-B767816AEA47}" destId="{FCEEB88F-C2F5-4A44-9E2D-52C24F9BF25E}" srcOrd="0" destOrd="1" presId="urn:microsoft.com/office/officeart/2005/8/layout/vList2"/>
    <dgm:cxn modelId="{25F76F1C-14A9-4E52-B53B-D2537EB0FAFE}" srcId="{6C74064C-82DD-42F9-B24F-7527A9DC4DC8}" destId="{0CBAE430-E895-4EE5-B11A-DA5F61306118}" srcOrd="0" destOrd="0" parTransId="{EF9C7CD7-65D7-4D1A-9A39-D2A3D15F5B8F}" sibTransId="{61D09E8A-AB09-4EE8-8233-FF9A42BF890B}"/>
    <dgm:cxn modelId="{9EBE162A-F6A0-48D7-A435-736DB971AE3B}" srcId="{21F7E9A1-86C4-4321-9086-099362A1C8BD}" destId="{2DEEC346-CEE5-4175-B408-BBCB10CDEB23}" srcOrd="0" destOrd="0" parTransId="{99019EBD-19A5-4520-924F-DC8C1ABC0D5E}" sibTransId="{D3C6D809-3306-4563-AB1D-EF4729C659D0}"/>
    <dgm:cxn modelId="{1C63C730-C1AA-44E8-AA09-65A4F1ACED60}" type="presOf" srcId="{16E017D0-E060-4B14-A13D-12468A7155A8}" destId="{E5DA8797-1DEC-463D-8663-15BA19BB9475}" srcOrd="0" destOrd="0" presId="urn:microsoft.com/office/officeart/2005/8/layout/vList2"/>
    <dgm:cxn modelId="{E72D0D3E-2429-4B31-9C86-0AFB738AB121}" srcId="{6A44660B-D5AF-4E7C-87EE-F1C948D0236A}" destId="{31E4462B-CD2F-46F4-A126-E0E073CC1249}" srcOrd="1" destOrd="0" parTransId="{10774CE0-C532-49C9-9908-E579CB140F1A}" sibTransId="{083C3CE3-7D8B-4E29-B660-84424F6B4516}"/>
    <dgm:cxn modelId="{00902E49-F452-43D4-890E-E43C581AA09C}" srcId="{6A44660B-D5AF-4E7C-87EE-F1C948D0236A}" destId="{16E017D0-E060-4B14-A13D-12468A7155A8}" srcOrd="2" destOrd="0" parTransId="{DD5C1A45-DBCF-43EF-9C10-63F3474DFB71}" sibTransId="{EE1D23D6-5720-4C41-8A1A-34C7D1453088}"/>
    <dgm:cxn modelId="{DA246649-49A5-463C-98B2-967AA811D619}" srcId="{E8F487FB-A14F-4301-B895-E5847E68FF18}" destId="{DCBC261E-E21B-4416-A90F-DCB0FA472E21}" srcOrd="0" destOrd="0" parTransId="{22D0CE88-D328-4CE3-8C34-037FDD649302}" sibTransId="{DAE45C20-944D-4931-BDF3-7123FA15430B}"/>
    <dgm:cxn modelId="{0F5B0A6A-6DBF-4DBF-A032-0090D5FA4270}" type="presOf" srcId="{BFA3D663-E18E-4D7C-A09E-81EA0FE65A53}" destId="{AEF3BD85-5E95-4D2D-90E0-C412D6C8BC1B}" srcOrd="0" destOrd="0" presId="urn:microsoft.com/office/officeart/2005/8/layout/vList2"/>
    <dgm:cxn modelId="{869C3B4C-34AE-4278-A8E2-A899A5F93196}" srcId="{16E017D0-E060-4B14-A13D-12468A7155A8}" destId="{CBEC34F5-6C2C-4EC4-85AE-27314861C016}" srcOrd="0" destOrd="0" parTransId="{036B785F-54B9-4A8F-AFDB-3ABB727C38AD}" sibTransId="{4416A8B8-A067-4C83-AE7D-341B21C9BDBC}"/>
    <dgm:cxn modelId="{8D5E6A53-C40F-442C-882A-E9D351C59E15}" srcId="{BFA3D663-E18E-4D7C-A09E-81EA0FE65A53}" destId="{7D932AD4-FEF7-464A-AF56-8E86D8447912}" srcOrd="1" destOrd="0" parTransId="{753CE8C5-A3E9-41A2-9A1E-6CCF018146B5}" sibTransId="{6EA9C00D-3B85-46D0-AB5D-CD6B9721E214}"/>
    <dgm:cxn modelId="{5C7B4674-A980-4AD9-A4A5-59DEACE714AB}" type="presOf" srcId="{6A44660B-D5AF-4E7C-87EE-F1C948D0236A}" destId="{83CCE78F-664E-4960-A585-F56F87030F71}" srcOrd="0" destOrd="0" presId="urn:microsoft.com/office/officeart/2005/8/layout/vList2"/>
    <dgm:cxn modelId="{50809B74-4D1D-45F1-A55E-BA68B9AC64A6}" srcId="{E8F487FB-A14F-4301-B895-E5847E68FF18}" destId="{206BC01A-EDC4-4B82-96EF-552B9DD9E116}" srcOrd="1" destOrd="0" parTransId="{C09B4DE1-1D2B-48F8-9CE8-F56034FA6CB1}" sibTransId="{0DCE5F89-BCDC-4911-93AE-659E1818E752}"/>
    <dgm:cxn modelId="{27A2BD76-EDCA-431D-9C5E-20A88C338B06}" type="presOf" srcId="{74C3AC54-D024-43D0-B690-F9FAC2E96088}" destId="{D66B9100-237F-4E2A-8CA2-01150110601B}" srcOrd="0" destOrd="0" presId="urn:microsoft.com/office/officeart/2005/8/layout/vList2"/>
    <dgm:cxn modelId="{F406F259-A88E-44BD-A401-9305D8673FAD}" type="presOf" srcId="{0CBAE430-E895-4EE5-B11A-DA5F61306118}" destId="{FCEEB88F-C2F5-4A44-9E2D-52C24F9BF25E}" srcOrd="0" destOrd="0" presId="urn:microsoft.com/office/officeart/2005/8/layout/vList2"/>
    <dgm:cxn modelId="{5BACF983-1E8A-4B94-9A02-1256ED4C491F}" type="presOf" srcId="{6C74064C-82DD-42F9-B24F-7527A9DC4DC8}" destId="{EFF39D71-7247-4CA8-99BC-AFF7079DD558}" srcOrd="0" destOrd="0" presId="urn:microsoft.com/office/officeart/2005/8/layout/vList2"/>
    <dgm:cxn modelId="{7B3C9289-577B-4A2D-852A-A9C0B3875035}" type="presOf" srcId="{74E9337C-528F-45F4-BDBA-BD2196E05C8E}" destId="{8AF78B6B-32DA-4DC3-91B7-90A8E469CC50}" srcOrd="0" destOrd="1" presId="urn:microsoft.com/office/officeart/2005/8/layout/vList2"/>
    <dgm:cxn modelId="{70B4C98A-3E28-4C5E-A85C-F8FBAAB8E66B}" type="presOf" srcId="{2DEEC346-CEE5-4175-B408-BBCB10CDEB23}" destId="{33EF210A-159A-4776-B3F2-3018B68EEBD9}" srcOrd="0" destOrd="0" presId="urn:microsoft.com/office/officeart/2005/8/layout/vList2"/>
    <dgm:cxn modelId="{C225CC8C-E724-4E78-81A7-01B231C9FF27}" srcId="{6A44660B-D5AF-4E7C-87EE-F1C948D0236A}" destId="{BFA3D663-E18E-4D7C-A09E-81EA0FE65A53}" srcOrd="3" destOrd="0" parTransId="{889FBFCA-31F3-40B0-9CA1-1D521B626B45}" sibTransId="{1C21A4CC-E5DA-417E-8628-43DD948FB4F1}"/>
    <dgm:cxn modelId="{D51B0F93-380F-4CF7-BAB5-747C11F2D0FB}" type="presOf" srcId="{FC8E27A6-0ACF-44F3-A8A2-4B9FB6320F10}" destId="{D66B9100-237F-4E2A-8CA2-01150110601B}" srcOrd="0" destOrd="1" presId="urn:microsoft.com/office/officeart/2005/8/layout/vList2"/>
    <dgm:cxn modelId="{6E119C93-9C35-4608-8BB1-0DE4C07FF470}" srcId="{6A44660B-D5AF-4E7C-87EE-F1C948D0236A}" destId="{21F7E9A1-86C4-4321-9086-099362A1C8BD}" srcOrd="5" destOrd="0" parTransId="{EBAE61E0-10C4-47EA-88E9-2BDDD5FC1917}" sibTransId="{95371398-67D2-4115-AA12-E44B35ADD8E2}"/>
    <dgm:cxn modelId="{DE636099-03FF-4771-8DDE-BD02291552D8}" srcId="{21F7E9A1-86C4-4321-9086-099362A1C8BD}" destId="{7A3BCEFB-3FB2-45CF-B3CE-E4CB67CB4EF6}" srcOrd="1" destOrd="0" parTransId="{BA6F03C7-80AD-46ED-8644-826DE2ABF025}" sibTransId="{1C19B765-6E24-4B51-99E7-6284F715A2AD}"/>
    <dgm:cxn modelId="{F8A9ADA7-98A7-49B8-98AF-3851B15D3400}" srcId="{BFA3D663-E18E-4D7C-A09E-81EA0FE65A53}" destId="{86BECBA0-1E23-497D-BB5F-D235EF24B407}" srcOrd="0" destOrd="0" parTransId="{E7C05D56-76BD-4BC4-8EC4-8328F8088910}" sibTransId="{420C5088-EB8A-449E-82CB-E9DDDCF2EA58}"/>
    <dgm:cxn modelId="{BE01FBAA-D30F-4FF1-8593-ED5632C95395}" type="presOf" srcId="{31E4462B-CD2F-46F4-A126-E0E073CC1249}" destId="{3BD99175-2351-4311-B372-8D0FF121E456}" srcOrd="0" destOrd="0" presId="urn:microsoft.com/office/officeart/2005/8/layout/vList2"/>
    <dgm:cxn modelId="{7B6A46B8-83CE-4321-A7B9-80FA8925CD02}" type="presOf" srcId="{CBEC34F5-6C2C-4EC4-85AE-27314861C016}" destId="{8AF78B6B-32DA-4DC3-91B7-90A8E469CC50}" srcOrd="0" destOrd="0" presId="urn:microsoft.com/office/officeart/2005/8/layout/vList2"/>
    <dgm:cxn modelId="{3B05F2CC-D472-40AF-9354-28AC710042C6}" type="presOf" srcId="{86BECBA0-1E23-497D-BB5F-D235EF24B407}" destId="{465DB580-8489-48AC-B24C-CC63BE7091F8}" srcOrd="0" destOrd="0" presId="urn:microsoft.com/office/officeart/2005/8/layout/vList2"/>
    <dgm:cxn modelId="{30331DD3-16B8-4F7D-920B-427056426D00}" type="presOf" srcId="{E8F487FB-A14F-4301-B895-E5847E68FF18}" destId="{DC0482CA-D1F7-4911-BACA-F25480716309}" srcOrd="0" destOrd="0" presId="urn:microsoft.com/office/officeart/2005/8/layout/vList2"/>
    <dgm:cxn modelId="{F933C8DA-AF4D-4B8B-8EC6-32ECBF7F5904}" srcId="{31E4462B-CD2F-46F4-A126-E0E073CC1249}" destId="{74C3AC54-D024-43D0-B690-F9FAC2E96088}" srcOrd="0" destOrd="0" parTransId="{E5E428C7-2FF1-461E-863C-E67A70D6AF1F}" sibTransId="{05588D99-97CC-45B6-9C24-7E4E4DAF6452}"/>
    <dgm:cxn modelId="{AA0465DC-7A82-4654-8454-7CF66DA9255B}" type="presOf" srcId="{21F7E9A1-86C4-4321-9086-099362A1C8BD}" destId="{A8E2C5B2-7DD6-4F9E-BC5D-D815BA435985}" srcOrd="0" destOrd="0" presId="urn:microsoft.com/office/officeart/2005/8/layout/vList2"/>
    <dgm:cxn modelId="{E3F45EE2-6C76-4A3B-87B9-11AD66E2F528}" type="presOf" srcId="{7A3BCEFB-3FB2-45CF-B3CE-E4CB67CB4EF6}" destId="{33EF210A-159A-4776-B3F2-3018B68EEBD9}" srcOrd="0" destOrd="1" presId="urn:microsoft.com/office/officeart/2005/8/layout/vList2"/>
    <dgm:cxn modelId="{613308E5-65F2-4979-BF86-C8CB41F19CC9}" srcId="{31E4462B-CD2F-46F4-A126-E0E073CC1249}" destId="{FC8E27A6-0ACF-44F3-A8A2-4B9FB6320F10}" srcOrd="1" destOrd="0" parTransId="{8EA44F28-8FDA-4009-AC76-C09B85AC4B92}" sibTransId="{FF219761-A300-4368-83F4-CBD7205AE006}"/>
    <dgm:cxn modelId="{9D224EE9-8C4E-41A6-8279-7291790D7460}" type="presOf" srcId="{7D932AD4-FEF7-464A-AF56-8E86D8447912}" destId="{465DB580-8489-48AC-B24C-CC63BE7091F8}" srcOrd="0" destOrd="1" presId="urn:microsoft.com/office/officeart/2005/8/layout/vList2"/>
    <dgm:cxn modelId="{6F772AF4-A11A-4394-A618-89AF8AB7CD4E}" srcId="{6A44660B-D5AF-4E7C-87EE-F1C948D0236A}" destId="{6C74064C-82DD-42F9-B24F-7527A9DC4DC8}" srcOrd="0" destOrd="0" parTransId="{5FBB5C20-9DD1-4FDC-BDBD-8A8A256B53E2}" sibTransId="{8D24EED0-2A98-4F46-BC74-1B1F732F25CB}"/>
    <dgm:cxn modelId="{136202F6-8C31-4FA1-8EBC-0C47C880697E}" srcId="{6C74064C-82DD-42F9-B24F-7527A9DC4DC8}" destId="{7A560C4D-934B-40E0-A2B6-B767816AEA47}" srcOrd="1" destOrd="0" parTransId="{BBF07A92-7FA7-4BDF-94F9-548E380A9E2E}" sibTransId="{6D697AC4-A3F4-4B77-A908-9CCD968E5D31}"/>
    <dgm:cxn modelId="{A93A64F8-8AB9-4233-87B5-3022061CC0FB}" srcId="{16E017D0-E060-4B14-A13D-12468A7155A8}" destId="{74E9337C-528F-45F4-BDBA-BD2196E05C8E}" srcOrd="1" destOrd="0" parTransId="{3FA9EFCC-F6E4-4877-B4B7-43063DF0313A}" sibTransId="{71B45BC7-CDE6-4660-9B85-C172F74F540F}"/>
    <dgm:cxn modelId="{FBE355F8-AC3D-4F9F-82F5-B551D97C3F29}" type="presOf" srcId="{206BC01A-EDC4-4B82-96EF-552B9DD9E116}" destId="{2D994C80-AB1F-4B58-9F9E-6D3B10F4EEC7}" srcOrd="0" destOrd="1" presId="urn:microsoft.com/office/officeart/2005/8/layout/vList2"/>
    <dgm:cxn modelId="{53E572FA-C6BA-4FBF-8F2A-3F3E239A3B2A}" srcId="{6A44660B-D5AF-4E7C-87EE-F1C948D0236A}" destId="{E8F487FB-A14F-4301-B895-E5847E68FF18}" srcOrd="4" destOrd="0" parTransId="{E69048E5-207E-4C22-9B15-C3D0B2605B9E}" sibTransId="{1DDD2904-07C5-4065-A86F-B690A0F828DB}"/>
    <dgm:cxn modelId="{63BE3013-C3AD-4303-8015-A51EE8C2E69F}" type="presParOf" srcId="{83CCE78F-664E-4960-A585-F56F87030F71}" destId="{EFF39D71-7247-4CA8-99BC-AFF7079DD558}" srcOrd="0" destOrd="0" presId="urn:microsoft.com/office/officeart/2005/8/layout/vList2"/>
    <dgm:cxn modelId="{9E9D5381-6EB8-49F2-A586-86AB2D50FC82}" type="presParOf" srcId="{83CCE78F-664E-4960-A585-F56F87030F71}" destId="{FCEEB88F-C2F5-4A44-9E2D-52C24F9BF25E}" srcOrd="1" destOrd="0" presId="urn:microsoft.com/office/officeart/2005/8/layout/vList2"/>
    <dgm:cxn modelId="{B0B5D74F-26FE-4EA4-B89F-2B588ADAFB45}" type="presParOf" srcId="{83CCE78F-664E-4960-A585-F56F87030F71}" destId="{3BD99175-2351-4311-B372-8D0FF121E456}" srcOrd="2" destOrd="0" presId="urn:microsoft.com/office/officeart/2005/8/layout/vList2"/>
    <dgm:cxn modelId="{A21E02B9-4DD8-49EA-A729-DFE0ED1A8FB4}" type="presParOf" srcId="{83CCE78F-664E-4960-A585-F56F87030F71}" destId="{D66B9100-237F-4E2A-8CA2-01150110601B}" srcOrd="3" destOrd="0" presId="urn:microsoft.com/office/officeart/2005/8/layout/vList2"/>
    <dgm:cxn modelId="{3CFD2EEB-BD9A-4D4E-B55E-70286E014BEA}" type="presParOf" srcId="{83CCE78F-664E-4960-A585-F56F87030F71}" destId="{E5DA8797-1DEC-463D-8663-15BA19BB9475}" srcOrd="4" destOrd="0" presId="urn:microsoft.com/office/officeart/2005/8/layout/vList2"/>
    <dgm:cxn modelId="{4C09B7A2-DD7E-45C1-8534-B40EBB7410D7}" type="presParOf" srcId="{83CCE78F-664E-4960-A585-F56F87030F71}" destId="{8AF78B6B-32DA-4DC3-91B7-90A8E469CC50}" srcOrd="5" destOrd="0" presId="urn:microsoft.com/office/officeart/2005/8/layout/vList2"/>
    <dgm:cxn modelId="{6B87F89D-DAE7-495E-B498-782C19009BDB}" type="presParOf" srcId="{83CCE78F-664E-4960-A585-F56F87030F71}" destId="{AEF3BD85-5E95-4D2D-90E0-C412D6C8BC1B}" srcOrd="6" destOrd="0" presId="urn:microsoft.com/office/officeart/2005/8/layout/vList2"/>
    <dgm:cxn modelId="{164E4B60-2BC7-4AE6-9ABC-4BA6A00715E5}" type="presParOf" srcId="{83CCE78F-664E-4960-A585-F56F87030F71}" destId="{465DB580-8489-48AC-B24C-CC63BE7091F8}" srcOrd="7" destOrd="0" presId="urn:microsoft.com/office/officeart/2005/8/layout/vList2"/>
    <dgm:cxn modelId="{30A94C8F-D46A-4803-BDB6-78A977FAD961}" type="presParOf" srcId="{83CCE78F-664E-4960-A585-F56F87030F71}" destId="{DC0482CA-D1F7-4911-BACA-F25480716309}" srcOrd="8" destOrd="0" presId="urn:microsoft.com/office/officeart/2005/8/layout/vList2"/>
    <dgm:cxn modelId="{A51F3C02-5E51-4B3B-837B-5DA7679AC98A}" type="presParOf" srcId="{83CCE78F-664E-4960-A585-F56F87030F71}" destId="{2D994C80-AB1F-4B58-9F9E-6D3B10F4EEC7}" srcOrd="9" destOrd="0" presId="urn:microsoft.com/office/officeart/2005/8/layout/vList2"/>
    <dgm:cxn modelId="{57E62A6E-26B2-4610-8F2C-6FC4C259D511}" type="presParOf" srcId="{83CCE78F-664E-4960-A585-F56F87030F71}" destId="{A8E2C5B2-7DD6-4F9E-BC5D-D815BA435985}" srcOrd="10" destOrd="0" presId="urn:microsoft.com/office/officeart/2005/8/layout/vList2"/>
    <dgm:cxn modelId="{D6647809-5F8F-4672-B948-68A795B26E28}" type="presParOf" srcId="{83CCE78F-664E-4960-A585-F56F87030F71}" destId="{33EF210A-159A-4776-B3F2-3018B68EEBD9}"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AE33DF-694A-4AD0-964E-069E8347C43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61EEAE6-6E56-4AD5-A073-92DAB3A6B3EA}">
      <dgm:prSet custT="1"/>
      <dgm:spPr/>
      <dgm:t>
        <a:bodyPr/>
        <a:lstStyle/>
        <a:p>
          <a:r>
            <a:rPr lang="en-US" sz="1300" b="1"/>
            <a:t>Trend Analysis</a:t>
          </a:r>
          <a:r>
            <a:rPr lang="en-US" sz="1300"/>
            <a:t>:</a:t>
          </a:r>
          <a:endParaRPr lang="en-IN" sz="1300"/>
        </a:p>
      </dgm:t>
    </dgm:pt>
    <dgm:pt modelId="{EF8E78CA-775D-4671-A2A6-324B27B6E0D8}" type="parTrans" cxnId="{468C7B1C-89AA-415F-B5E5-425DAD8E5D9E}">
      <dgm:prSet/>
      <dgm:spPr/>
      <dgm:t>
        <a:bodyPr/>
        <a:lstStyle/>
        <a:p>
          <a:endParaRPr lang="en-IN" sz="1300"/>
        </a:p>
      </dgm:t>
    </dgm:pt>
    <dgm:pt modelId="{0EFB7D7E-AD8E-4BAE-BB83-A35ED624D8A7}" type="sibTrans" cxnId="{468C7B1C-89AA-415F-B5E5-425DAD8E5D9E}">
      <dgm:prSet/>
      <dgm:spPr/>
      <dgm:t>
        <a:bodyPr/>
        <a:lstStyle/>
        <a:p>
          <a:endParaRPr lang="en-IN" sz="1300"/>
        </a:p>
      </dgm:t>
    </dgm:pt>
    <dgm:pt modelId="{82D14C03-6F67-48A2-848C-025ED1F5AE85}">
      <dgm:prSet custT="1"/>
      <dgm:spPr/>
      <dgm:t>
        <a:bodyPr/>
        <a:lstStyle/>
        <a:p>
          <a:pPr>
            <a:lnSpc>
              <a:spcPct val="100000"/>
            </a:lnSpc>
          </a:pPr>
          <a:r>
            <a:rPr lang="en-US" sz="1200" b="1" dirty="0"/>
            <a:t>Data Point</a:t>
          </a:r>
          <a:r>
            <a:rPr lang="en-US" sz="1200" dirty="0"/>
            <a:t>: Monthly loan applications peaked in May with 4,300 applications and were lowest in February with 2,300 applications.</a:t>
          </a:r>
          <a:endParaRPr lang="en-IN" sz="1200" dirty="0"/>
        </a:p>
      </dgm:t>
    </dgm:pt>
    <dgm:pt modelId="{F1812830-6F10-4E0F-AAC7-56591B4D0FA6}" type="parTrans" cxnId="{92F3C37D-D174-418D-AC74-B1711791C20B}">
      <dgm:prSet/>
      <dgm:spPr/>
      <dgm:t>
        <a:bodyPr/>
        <a:lstStyle/>
        <a:p>
          <a:endParaRPr lang="en-IN" sz="1300"/>
        </a:p>
      </dgm:t>
    </dgm:pt>
    <dgm:pt modelId="{707D323A-69D9-4B88-9B0E-614D22AAA0CD}" type="sibTrans" cxnId="{92F3C37D-D174-418D-AC74-B1711791C20B}">
      <dgm:prSet/>
      <dgm:spPr/>
      <dgm:t>
        <a:bodyPr/>
        <a:lstStyle/>
        <a:p>
          <a:endParaRPr lang="en-IN" sz="1300"/>
        </a:p>
      </dgm:t>
    </dgm:pt>
    <dgm:pt modelId="{C4AB0D32-A39E-4B45-82C4-23FFB7849B59}">
      <dgm:prSet custT="1"/>
      <dgm:spPr/>
      <dgm:t>
        <a:bodyPr/>
        <a:lstStyle/>
        <a:p>
          <a:pPr>
            <a:lnSpc>
              <a:spcPct val="100000"/>
            </a:lnSpc>
          </a:pPr>
          <a:r>
            <a:rPr lang="en-US" sz="1200" b="1" dirty="0"/>
            <a:t>Insight</a:t>
          </a:r>
          <a:r>
            <a:rPr lang="en-US" sz="1200" dirty="0"/>
            <a:t>: Understanding these seasonal trends can help in planning resource allocation and marketing efforts to maximize loan approvals during peak periods.</a:t>
          </a:r>
          <a:endParaRPr lang="en-IN" sz="1200" dirty="0"/>
        </a:p>
      </dgm:t>
    </dgm:pt>
    <dgm:pt modelId="{18BC9D98-BC5A-4DFE-8BF2-981C041C3114}" type="parTrans" cxnId="{87447B3F-0E71-4BBD-982B-DF3E4801631E}">
      <dgm:prSet/>
      <dgm:spPr/>
      <dgm:t>
        <a:bodyPr/>
        <a:lstStyle/>
        <a:p>
          <a:endParaRPr lang="en-IN" sz="1300"/>
        </a:p>
      </dgm:t>
    </dgm:pt>
    <dgm:pt modelId="{94EC9E83-F754-448A-A8F0-D62BEA3DCF02}" type="sibTrans" cxnId="{87447B3F-0E71-4BBD-982B-DF3E4801631E}">
      <dgm:prSet/>
      <dgm:spPr/>
      <dgm:t>
        <a:bodyPr/>
        <a:lstStyle/>
        <a:p>
          <a:endParaRPr lang="en-IN" sz="1300"/>
        </a:p>
      </dgm:t>
    </dgm:pt>
    <dgm:pt modelId="{AFB5A308-EA6B-4C6F-97FB-7DB8C85B5A30}">
      <dgm:prSet custT="1"/>
      <dgm:spPr/>
      <dgm:t>
        <a:bodyPr/>
        <a:lstStyle/>
        <a:p>
          <a:r>
            <a:rPr lang="en-US" sz="1300" b="1"/>
            <a:t>Regional Analysis</a:t>
          </a:r>
          <a:r>
            <a:rPr lang="en-US" sz="1300"/>
            <a:t>:</a:t>
          </a:r>
          <a:endParaRPr lang="en-IN" sz="1300"/>
        </a:p>
      </dgm:t>
    </dgm:pt>
    <dgm:pt modelId="{A4B1898F-5EFF-44E3-A76F-966B74979070}" type="parTrans" cxnId="{FF316DD6-19A6-4595-BD99-90A5C7571512}">
      <dgm:prSet/>
      <dgm:spPr/>
      <dgm:t>
        <a:bodyPr/>
        <a:lstStyle/>
        <a:p>
          <a:endParaRPr lang="en-IN" sz="1300"/>
        </a:p>
      </dgm:t>
    </dgm:pt>
    <dgm:pt modelId="{CAA14739-4140-4CA7-8921-C144F7A273D6}" type="sibTrans" cxnId="{FF316DD6-19A6-4595-BD99-90A5C7571512}">
      <dgm:prSet/>
      <dgm:spPr/>
      <dgm:t>
        <a:bodyPr/>
        <a:lstStyle/>
        <a:p>
          <a:endParaRPr lang="en-IN" sz="1300"/>
        </a:p>
      </dgm:t>
    </dgm:pt>
    <dgm:pt modelId="{6BEA3C50-BD84-4C41-8C0B-3B51EF1E94AF}">
      <dgm:prSet custT="1"/>
      <dgm:spPr/>
      <dgm:t>
        <a:bodyPr/>
        <a:lstStyle/>
        <a:p>
          <a:pPr>
            <a:lnSpc>
              <a:spcPct val="100000"/>
            </a:lnSpc>
          </a:pPr>
          <a:r>
            <a:rPr lang="en-US" sz="1200" b="1" dirty="0"/>
            <a:t>Data Point</a:t>
          </a:r>
          <a:r>
            <a:rPr lang="en-US" sz="1200" dirty="0"/>
            <a:t>: States like California and Texas showed the highest loan activity, accounting for 20% and 15% of total applications, respectively.</a:t>
          </a:r>
          <a:endParaRPr lang="en-IN" sz="1200" dirty="0"/>
        </a:p>
      </dgm:t>
    </dgm:pt>
    <dgm:pt modelId="{04094B7C-7B06-4860-A507-8B3115F6461B}" type="parTrans" cxnId="{020B1B95-1404-4E89-AAA3-34A264995DB9}">
      <dgm:prSet/>
      <dgm:spPr/>
      <dgm:t>
        <a:bodyPr/>
        <a:lstStyle/>
        <a:p>
          <a:endParaRPr lang="en-IN" sz="1300"/>
        </a:p>
      </dgm:t>
    </dgm:pt>
    <dgm:pt modelId="{1841BFA8-C31C-4F13-A668-ADC25E8FF356}" type="sibTrans" cxnId="{020B1B95-1404-4E89-AAA3-34A264995DB9}">
      <dgm:prSet/>
      <dgm:spPr/>
      <dgm:t>
        <a:bodyPr/>
        <a:lstStyle/>
        <a:p>
          <a:endParaRPr lang="en-IN" sz="1300"/>
        </a:p>
      </dgm:t>
    </dgm:pt>
    <dgm:pt modelId="{37E73646-0809-40CF-B49F-511ED693724A}">
      <dgm:prSet custT="1"/>
      <dgm:spPr/>
      <dgm:t>
        <a:bodyPr/>
        <a:lstStyle/>
        <a:p>
          <a:pPr>
            <a:lnSpc>
              <a:spcPct val="100000"/>
            </a:lnSpc>
          </a:pPr>
          <a:r>
            <a:rPr lang="en-US" sz="1200" b="1" dirty="0"/>
            <a:t>Insight</a:t>
          </a:r>
          <a:r>
            <a:rPr lang="en-US" sz="1200" dirty="0"/>
            <a:t>: High loan activity regions indicate strong market presence and demand, while regions with lower activity may present opportunities for market expansion.</a:t>
          </a:r>
          <a:endParaRPr lang="en-IN" sz="1200" dirty="0"/>
        </a:p>
      </dgm:t>
    </dgm:pt>
    <dgm:pt modelId="{3A99B841-6E40-4284-87E3-694A18482856}" type="parTrans" cxnId="{809BA61B-F97B-4D83-B1AA-FD4F0F1A24F4}">
      <dgm:prSet/>
      <dgm:spPr/>
      <dgm:t>
        <a:bodyPr/>
        <a:lstStyle/>
        <a:p>
          <a:endParaRPr lang="en-IN" sz="1300"/>
        </a:p>
      </dgm:t>
    </dgm:pt>
    <dgm:pt modelId="{B1BDCB9A-49A0-4687-8A56-EE406A4EE86C}" type="sibTrans" cxnId="{809BA61B-F97B-4D83-B1AA-FD4F0F1A24F4}">
      <dgm:prSet/>
      <dgm:spPr/>
      <dgm:t>
        <a:bodyPr/>
        <a:lstStyle/>
        <a:p>
          <a:endParaRPr lang="en-IN" sz="1300"/>
        </a:p>
      </dgm:t>
    </dgm:pt>
    <dgm:pt modelId="{FAA1CA8C-A48C-425C-B437-31655E07BA44}">
      <dgm:prSet custT="1"/>
      <dgm:spPr/>
      <dgm:t>
        <a:bodyPr/>
        <a:lstStyle/>
        <a:p>
          <a:r>
            <a:rPr lang="en-US" sz="1300" b="1"/>
            <a:t>Borrower Profiles</a:t>
          </a:r>
          <a:r>
            <a:rPr lang="en-US" sz="1300"/>
            <a:t>:</a:t>
          </a:r>
          <a:endParaRPr lang="en-IN" sz="1300"/>
        </a:p>
      </dgm:t>
    </dgm:pt>
    <dgm:pt modelId="{C87475CF-0670-4CDA-9AA0-DDBCF3FC89FC}" type="parTrans" cxnId="{84AD2DE6-9E7E-4F13-B1A3-31BE06499A9D}">
      <dgm:prSet/>
      <dgm:spPr/>
      <dgm:t>
        <a:bodyPr/>
        <a:lstStyle/>
        <a:p>
          <a:endParaRPr lang="en-IN" sz="1300"/>
        </a:p>
      </dgm:t>
    </dgm:pt>
    <dgm:pt modelId="{E0360101-4283-4CC3-BB60-6ECBBD0A37B9}" type="sibTrans" cxnId="{84AD2DE6-9E7E-4F13-B1A3-31BE06499A9D}">
      <dgm:prSet/>
      <dgm:spPr/>
      <dgm:t>
        <a:bodyPr/>
        <a:lstStyle/>
        <a:p>
          <a:endParaRPr lang="en-IN" sz="1300"/>
        </a:p>
      </dgm:t>
    </dgm:pt>
    <dgm:pt modelId="{27901709-0AB9-44AA-9835-859B8D9052B6}">
      <dgm:prSet custT="1"/>
      <dgm:spPr/>
      <dgm:t>
        <a:bodyPr/>
        <a:lstStyle/>
        <a:p>
          <a:pPr>
            <a:lnSpc>
              <a:spcPct val="100000"/>
            </a:lnSpc>
          </a:pPr>
          <a:r>
            <a:rPr lang="en-US" sz="1200" b="1" dirty="0"/>
            <a:t>Data Point</a:t>
          </a:r>
          <a:r>
            <a:rPr lang="en-US" sz="1200" dirty="0"/>
            <a:t>: Borrowers with over 10 years of employment make up 25% of the loan applications, showing higher approval rates and lower default risks.</a:t>
          </a:r>
          <a:endParaRPr lang="en-IN" sz="1200" dirty="0"/>
        </a:p>
      </dgm:t>
    </dgm:pt>
    <dgm:pt modelId="{8C6B8588-FE72-407B-907F-A86EA534DE6A}" type="parTrans" cxnId="{8DE28547-6576-4EDE-AB7E-0C2AF2FADEE0}">
      <dgm:prSet/>
      <dgm:spPr/>
      <dgm:t>
        <a:bodyPr/>
        <a:lstStyle/>
        <a:p>
          <a:endParaRPr lang="en-IN" sz="1300"/>
        </a:p>
      </dgm:t>
    </dgm:pt>
    <dgm:pt modelId="{A6C9CD10-3491-4CD0-9EAE-BAEBF841ABEA}" type="sibTrans" cxnId="{8DE28547-6576-4EDE-AB7E-0C2AF2FADEE0}">
      <dgm:prSet/>
      <dgm:spPr/>
      <dgm:t>
        <a:bodyPr/>
        <a:lstStyle/>
        <a:p>
          <a:endParaRPr lang="en-IN" sz="1300"/>
        </a:p>
      </dgm:t>
    </dgm:pt>
    <dgm:pt modelId="{96B4D2F7-1AD3-45FD-ABF3-EB4F09CA0B7D}">
      <dgm:prSet custT="1"/>
      <dgm:spPr/>
      <dgm:t>
        <a:bodyPr/>
        <a:lstStyle/>
        <a:p>
          <a:pPr>
            <a:lnSpc>
              <a:spcPct val="100000"/>
            </a:lnSpc>
          </a:pPr>
          <a:r>
            <a:rPr lang="en-US" sz="1200" b="1" dirty="0"/>
            <a:t>Insight</a:t>
          </a:r>
          <a:r>
            <a:rPr lang="en-US" sz="1200" dirty="0"/>
            <a:t>: Analyzing borrower profiles provides valuable insights into high-quality borrowers, guiding the development of targeted loan products and risk assessment models.</a:t>
          </a:r>
          <a:endParaRPr lang="en-IN" sz="1200" dirty="0"/>
        </a:p>
      </dgm:t>
    </dgm:pt>
    <dgm:pt modelId="{08032C78-0734-4362-B531-809B4F80EC88}" type="parTrans" cxnId="{7AE21665-5D47-4D42-8A42-598317B28964}">
      <dgm:prSet/>
      <dgm:spPr/>
      <dgm:t>
        <a:bodyPr/>
        <a:lstStyle/>
        <a:p>
          <a:endParaRPr lang="en-IN" sz="1300"/>
        </a:p>
      </dgm:t>
    </dgm:pt>
    <dgm:pt modelId="{174B9581-8558-46EC-94E4-A51C1B905405}" type="sibTrans" cxnId="{7AE21665-5D47-4D42-8A42-598317B28964}">
      <dgm:prSet/>
      <dgm:spPr/>
      <dgm:t>
        <a:bodyPr/>
        <a:lstStyle/>
        <a:p>
          <a:endParaRPr lang="en-IN" sz="1300"/>
        </a:p>
      </dgm:t>
    </dgm:pt>
    <dgm:pt modelId="{42ED7739-AEC6-4F7C-8064-2615753451CB}">
      <dgm:prSet custT="1"/>
      <dgm:spPr/>
      <dgm:t>
        <a:bodyPr/>
        <a:lstStyle/>
        <a:p>
          <a:r>
            <a:rPr lang="en-US" sz="1300" b="1"/>
            <a:t>Loan Purpose</a:t>
          </a:r>
          <a:r>
            <a:rPr lang="en-US" sz="1300"/>
            <a:t>:</a:t>
          </a:r>
          <a:endParaRPr lang="en-IN" sz="1300"/>
        </a:p>
      </dgm:t>
    </dgm:pt>
    <dgm:pt modelId="{732692BD-7C76-445F-A164-B4AB0E4AD16C}" type="parTrans" cxnId="{556CD942-14F7-4D62-A22D-2B2BA24BC876}">
      <dgm:prSet/>
      <dgm:spPr/>
      <dgm:t>
        <a:bodyPr/>
        <a:lstStyle/>
        <a:p>
          <a:endParaRPr lang="en-IN" sz="1300"/>
        </a:p>
      </dgm:t>
    </dgm:pt>
    <dgm:pt modelId="{FC262074-714D-42DA-A89A-9D262C94D3DC}" type="sibTrans" cxnId="{556CD942-14F7-4D62-A22D-2B2BA24BC876}">
      <dgm:prSet/>
      <dgm:spPr/>
      <dgm:t>
        <a:bodyPr/>
        <a:lstStyle/>
        <a:p>
          <a:endParaRPr lang="en-IN" sz="1300"/>
        </a:p>
      </dgm:t>
    </dgm:pt>
    <dgm:pt modelId="{108F9EA2-16C5-477F-90D7-DBDBEE51525D}">
      <dgm:prSet custT="1"/>
      <dgm:spPr/>
      <dgm:t>
        <a:bodyPr/>
        <a:lstStyle/>
        <a:p>
          <a:pPr>
            <a:lnSpc>
              <a:spcPct val="100000"/>
            </a:lnSpc>
          </a:pPr>
          <a:r>
            <a:rPr lang="en-US" sz="1200" b="1"/>
            <a:t>Data Point</a:t>
          </a:r>
          <a:r>
            <a:rPr lang="en-US" sz="1200"/>
            <a:t>: Debt consolidation loans account for 40% of the portfolio, followed by credit card refinancing at 25%.</a:t>
          </a:r>
          <a:endParaRPr lang="en-IN" sz="1200"/>
        </a:p>
      </dgm:t>
    </dgm:pt>
    <dgm:pt modelId="{725276CF-1F22-4CBA-BE89-317751AC4223}" type="parTrans" cxnId="{289E5169-E830-4A7B-8AB8-1251A4254E68}">
      <dgm:prSet/>
      <dgm:spPr/>
      <dgm:t>
        <a:bodyPr/>
        <a:lstStyle/>
        <a:p>
          <a:endParaRPr lang="en-IN" sz="1300"/>
        </a:p>
      </dgm:t>
    </dgm:pt>
    <dgm:pt modelId="{5351F221-A4F2-4022-BE64-63303D6191CC}" type="sibTrans" cxnId="{289E5169-E830-4A7B-8AB8-1251A4254E68}">
      <dgm:prSet/>
      <dgm:spPr/>
      <dgm:t>
        <a:bodyPr/>
        <a:lstStyle/>
        <a:p>
          <a:endParaRPr lang="en-IN" sz="1300"/>
        </a:p>
      </dgm:t>
    </dgm:pt>
    <dgm:pt modelId="{FA019F7C-B3D3-46DB-AC7B-4A149EB0DBB8}">
      <dgm:prSet custT="1"/>
      <dgm:spPr/>
      <dgm:t>
        <a:bodyPr/>
        <a:lstStyle/>
        <a:p>
          <a:pPr>
            <a:lnSpc>
              <a:spcPct val="100000"/>
            </a:lnSpc>
          </a:pPr>
          <a:r>
            <a:rPr lang="en-US" sz="1200" b="1" dirty="0"/>
            <a:t>Insight</a:t>
          </a:r>
          <a:r>
            <a:rPr lang="en-US" sz="1200" dirty="0"/>
            <a:t>: Understanding the primary purposes for loans helps in tailoring loan products to meet borrower needs and preferences effectively.</a:t>
          </a:r>
          <a:endParaRPr lang="en-IN" sz="1200" dirty="0"/>
        </a:p>
      </dgm:t>
    </dgm:pt>
    <dgm:pt modelId="{5F1590A6-B76D-438C-B19D-F62A17A51F28}" type="parTrans" cxnId="{090AF9C7-F7F9-4A64-AB81-4DD956D67606}">
      <dgm:prSet/>
      <dgm:spPr/>
      <dgm:t>
        <a:bodyPr/>
        <a:lstStyle/>
        <a:p>
          <a:endParaRPr lang="en-IN" sz="1300"/>
        </a:p>
      </dgm:t>
    </dgm:pt>
    <dgm:pt modelId="{04E6588A-F64C-43BD-9EC2-CEEF29BE6D47}" type="sibTrans" cxnId="{090AF9C7-F7F9-4A64-AB81-4DD956D67606}">
      <dgm:prSet/>
      <dgm:spPr/>
      <dgm:t>
        <a:bodyPr/>
        <a:lstStyle/>
        <a:p>
          <a:endParaRPr lang="en-IN" sz="1300"/>
        </a:p>
      </dgm:t>
    </dgm:pt>
    <dgm:pt modelId="{4022E3EB-28C9-4A4F-B4B6-62C107E31289}" type="pres">
      <dgm:prSet presAssocID="{BFAE33DF-694A-4AD0-964E-069E8347C438}" presName="linear" presStyleCnt="0">
        <dgm:presLayoutVars>
          <dgm:animLvl val="lvl"/>
          <dgm:resizeHandles val="exact"/>
        </dgm:presLayoutVars>
      </dgm:prSet>
      <dgm:spPr/>
    </dgm:pt>
    <dgm:pt modelId="{0C2147F3-F1FA-45AE-9517-8FB3A1CBAFDB}" type="pres">
      <dgm:prSet presAssocID="{861EEAE6-6E56-4AD5-A073-92DAB3A6B3EA}" presName="parentText" presStyleLbl="node1" presStyleIdx="0" presStyleCnt="4">
        <dgm:presLayoutVars>
          <dgm:chMax val="0"/>
          <dgm:bulletEnabled val="1"/>
        </dgm:presLayoutVars>
      </dgm:prSet>
      <dgm:spPr/>
    </dgm:pt>
    <dgm:pt modelId="{00BB9598-1819-41A5-B262-CBA5FF7F5003}" type="pres">
      <dgm:prSet presAssocID="{861EEAE6-6E56-4AD5-A073-92DAB3A6B3EA}" presName="childText" presStyleLbl="revTx" presStyleIdx="0" presStyleCnt="4">
        <dgm:presLayoutVars>
          <dgm:bulletEnabled val="1"/>
        </dgm:presLayoutVars>
      </dgm:prSet>
      <dgm:spPr/>
    </dgm:pt>
    <dgm:pt modelId="{03CBBDDE-A7DB-42BA-A57F-EE442764A05D}" type="pres">
      <dgm:prSet presAssocID="{AFB5A308-EA6B-4C6F-97FB-7DB8C85B5A30}" presName="parentText" presStyleLbl="node1" presStyleIdx="1" presStyleCnt="4">
        <dgm:presLayoutVars>
          <dgm:chMax val="0"/>
          <dgm:bulletEnabled val="1"/>
        </dgm:presLayoutVars>
      </dgm:prSet>
      <dgm:spPr/>
    </dgm:pt>
    <dgm:pt modelId="{5694C9B9-731D-4B77-A774-3260365C7477}" type="pres">
      <dgm:prSet presAssocID="{AFB5A308-EA6B-4C6F-97FB-7DB8C85B5A30}" presName="childText" presStyleLbl="revTx" presStyleIdx="1" presStyleCnt="4">
        <dgm:presLayoutVars>
          <dgm:bulletEnabled val="1"/>
        </dgm:presLayoutVars>
      </dgm:prSet>
      <dgm:spPr/>
    </dgm:pt>
    <dgm:pt modelId="{A4756150-7267-43E2-8AEB-7D4BB2EF3C87}" type="pres">
      <dgm:prSet presAssocID="{FAA1CA8C-A48C-425C-B437-31655E07BA44}" presName="parentText" presStyleLbl="node1" presStyleIdx="2" presStyleCnt="4">
        <dgm:presLayoutVars>
          <dgm:chMax val="0"/>
          <dgm:bulletEnabled val="1"/>
        </dgm:presLayoutVars>
      </dgm:prSet>
      <dgm:spPr/>
    </dgm:pt>
    <dgm:pt modelId="{5A27A9D8-3342-4948-B972-6E8DC4FF2F01}" type="pres">
      <dgm:prSet presAssocID="{FAA1CA8C-A48C-425C-B437-31655E07BA44}" presName="childText" presStyleLbl="revTx" presStyleIdx="2" presStyleCnt="4">
        <dgm:presLayoutVars>
          <dgm:bulletEnabled val="1"/>
        </dgm:presLayoutVars>
      </dgm:prSet>
      <dgm:spPr/>
    </dgm:pt>
    <dgm:pt modelId="{DBFD2418-88CA-487C-B4AA-8C5BA9F298B9}" type="pres">
      <dgm:prSet presAssocID="{42ED7739-AEC6-4F7C-8064-2615753451CB}" presName="parentText" presStyleLbl="node1" presStyleIdx="3" presStyleCnt="4">
        <dgm:presLayoutVars>
          <dgm:chMax val="0"/>
          <dgm:bulletEnabled val="1"/>
        </dgm:presLayoutVars>
      </dgm:prSet>
      <dgm:spPr/>
    </dgm:pt>
    <dgm:pt modelId="{735DC36E-613C-4DD6-A781-F4A2AF098661}" type="pres">
      <dgm:prSet presAssocID="{42ED7739-AEC6-4F7C-8064-2615753451CB}" presName="childText" presStyleLbl="revTx" presStyleIdx="3" presStyleCnt="4">
        <dgm:presLayoutVars>
          <dgm:bulletEnabled val="1"/>
        </dgm:presLayoutVars>
      </dgm:prSet>
      <dgm:spPr/>
    </dgm:pt>
  </dgm:ptLst>
  <dgm:cxnLst>
    <dgm:cxn modelId="{809BA61B-F97B-4D83-B1AA-FD4F0F1A24F4}" srcId="{AFB5A308-EA6B-4C6F-97FB-7DB8C85B5A30}" destId="{37E73646-0809-40CF-B49F-511ED693724A}" srcOrd="1" destOrd="0" parTransId="{3A99B841-6E40-4284-87E3-694A18482856}" sibTransId="{B1BDCB9A-49A0-4687-8A56-EE406A4EE86C}"/>
    <dgm:cxn modelId="{468C7B1C-89AA-415F-B5E5-425DAD8E5D9E}" srcId="{BFAE33DF-694A-4AD0-964E-069E8347C438}" destId="{861EEAE6-6E56-4AD5-A073-92DAB3A6B3EA}" srcOrd="0" destOrd="0" parTransId="{EF8E78CA-775D-4671-A2A6-324B27B6E0D8}" sibTransId="{0EFB7D7E-AD8E-4BAE-BB83-A35ED624D8A7}"/>
    <dgm:cxn modelId="{6CC35D32-BC40-4C4F-8C90-3107567DF625}" type="presOf" srcId="{FAA1CA8C-A48C-425C-B437-31655E07BA44}" destId="{A4756150-7267-43E2-8AEB-7D4BB2EF3C87}" srcOrd="0" destOrd="0" presId="urn:microsoft.com/office/officeart/2005/8/layout/vList2"/>
    <dgm:cxn modelId="{87447B3F-0E71-4BBD-982B-DF3E4801631E}" srcId="{861EEAE6-6E56-4AD5-A073-92DAB3A6B3EA}" destId="{C4AB0D32-A39E-4B45-82C4-23FFB7849B59}" srcOrd="1" destOrd="0" parTransId="{18BC9D98-BC5A-4DFE-8BF2-981C041C3114}" sibTransId="{94EC9E83-F754-448A-A8F0-D62BEA3DCF02}"/>
    <dgm:cxn modelId="{AF34975B-7D3A-4DCC-A1F2-B5B72C08F5B4}" type="presOf" srcId="{BFAE33DF-694A-4AD0-964E-069E8347C438}" destId="{4022E3EB-28C9-4A4F-B4B6-62C107E31289}" srcOrd="0" destOrd="0" presId="urn:microsoft.com/office/officeart/2005/8/layout/vList2"/>
    <dgm:cxn modelId="{556CD942-14F7-4D62-A22D-2B2BA24BC876}" srcId="{BFAE33DF-694A-4AD0-964E-069E8347C438}" destId="{42ED7739-AEC6-4F7C-8064-2615753451CB}" srcOrd="3" destOrd="0" parTransId="{732692BD-7C76-445F-A164-B4AB0E4AD16C}" sibTransId="{FC262074-714D-42DA-A89A-9D262C94D3DC}"/>
    <dgm:cxn modelId="{7AE21665-5D47-4D42-8A42-598317B28964}" srcId="{FAA1CA8C-A48C-425C-B437-31655E07BA44}" destId="{96B4D2F7-1AD3-45FD-ABF3-EB4F09CA0B7D}" srcOrd="1" destOrd="0" parTransId="{08032C78-0734-4362-B531-809B4F80EC88}" sibTransId="{174B9581-8558-46EC-94E4-A51C1B905405}"/>
    <dgm:cxn modelId="{8DE28547-6576-4EDE-AB7E-0C2AF2FADEE0}" srcId="{FAA1CA8C-A48C-425C-B437-31655E07BA44}" destId="{27901709-0AB9-44AA-9835-859B8D9052B6}" srcOrd="0" destOrd="0" parTransId="{8C6B8588-FE72-407B-907F-A86EA534DE6A}" sibTransId="{A6C9CD10-3491-4CD0-9EAE-BAEBF841ABEA}"/>
    <dgm:cxn modelId="{289E5169-E830-4A7B-8AB8-1251A4254E68}" srcId="{42ED7739-AEC6-4F7C-8064-2615753451CB}" destId="{108F9EA2-16C5-477F-90D7-DBDBEE51525D}" srcOrd="0" destOrd="0" parTransId="{725276CF-1F22-4CBA-BE89-317751AC4223}" sibTransId="{5351F221-A4F2-4022-BE64-63303D6191CC}"/>
    <dgm:cxn modelId="{1D41B349-E8B3-4B1F-9A21-0BF8923D78C6}" type="presOf" srcId="{96B4D2F7-1AD3-45FD-ABF3-EB4F09CA0B7D}" destId="{5A27A9D8-3342-4948-B972-6E8DC4FF2F01}" srcOrd="0" destOrd="1" presId="urn:microsoft.com/office/officeart/2005/8/layout/vList2"/>
    <dgm:cxn modelId="{BBD7DF4E-1B56-41ED-89CF-B7E8FE44F288}" type="presOf" srcId="{C4AB0D32-A39E-4B45-82C4-23FFB7849B59}" destId="{00BB9598-1819-41A5-B262-CBA5FF7F5003}" srcOrd="0" destOrd="1" presId="urn:microsoft.com/office/officeart/2005/8/layout/vList2"/>
    <dgm:cxn modelId="{92F3C37D-D174-418D-AC74-B1711791C20B}" srcId="{861EEAE6-6E56-4AD5-A073-92DAB3A6B3EA}" destId="{82D14C03-6F67-48A2-848C-025ED1F5AE85}" srcOrd="0" destOrd="0" parTransId="{F1812830-6F10-4E0F-AAC7-56591B4D0FA6}" sibTransId="{707D323A-69D9-4B88-9B0E-614D22AAA0CD}"/>
    <dgm:cxn modelId="{020B1B95-1404-4E89-AAA3-34A264995DB9}" srcId="{AFB5A308-EA6B-4C6F-97FB-7DB8C85B5A30}" destId="{6BEA3C50-BD84-4C41-8C0B-3B51EF1E94AF}" srcOrd="0" destOrd="0" parTransId="{04094B7C-7B06-4860-A507-8B3115F6461B}" sibTransId="{1841BFA8-C31C-4F13-A668-ADC25E8FF356}"/>
    <dgm:cxn modelId="{6FCC55A7-61F5-4446-A075-358FD740DF6D}" type="presOf" srcId="{82D14C03-6F67-48A2-848C-025ED1F5AE85}" destId="{00BB9598-1819-41A5-B262-CBA5FF7F5003}" srcOrd="0" destOrd="0" presId="urn:microsoft.com/office/officeart/2005/8/layout/vList2"/>
    <dgm:cxn modelId="{DE294BA8-DF6A-4460-85C8-485307B72A9A}" type="presOf" srcId="{FA019F7C-B3D3-46DB-AC7B-4A149EB0DBB8}" destId="{735DC36E-613C-4DD6-A781-F4A2AF098661}" srcOrd="0" destOrd="1" presId="urn:microsoft.com/office/officeart/2005/8/layout/vList2"/>
    <dgm:cxn modelId="{91D709A9-B050-49E5-A83C-17611B5C2296}" type="presOf" srcId="{6BEA3C50-BD84-4C41-8C0B-3B51EF1E94AF}" destId="{5694C9B9-731D-4B77-A774-3260365C7477}" srcOrd="0" destOrd="0" presId="urn:microsoft.com/office/officeart/2005/8/layout/vList2"/>
    <dgm:cxn modelId="{662380AC-127A-400A-A374-47DE5077A376}" type="presOf" srcId="{27901709-0AB9-44AA-9835-859B8D9052B6}" destId="{5A27A9D8-3342-4948-B972-6E8DC4FF2F01}" srcOrd="0" destOrd="0" presId="urn:microsoft.com/office/officeart/2005/8/layout/vList2"/>
    <dgm:cxn modelId="{6CE885AD-0A07-450D-8B23-365A70B06C05}" type="presOf" srcId="{861EEAE6-6E56-4AD5-A073-92DAB3A6B3EA}" destId="{0C2147F3-F1FA-45AE-9517-8FB3A1CBAFDB}" srcOrd="0" destOrd="0" presId="urn:microsoft.com/office/officeart/2005/8/layout/vList2"/>
    <dgm:cxn modelId="{288BF5C7-C7B8-46C2-9DD9-24DD2C5A3480}" type="presOf" srcId="{AFB5A308-EA6B-4C6F-97FB-7DB8C85B5A30}" destId="{03CBBDDE-A7DB-42BA-A57F-EE442764A05D}" srcOrd="0" destOrd="0" presId="urn:microsoft.com/office/officeart/2005/8/layout/vList2"/>
    <dgm:cxn modelId="{090AF9C7-F7F9-4A64-AB81-4DD956D67606}" srcId="{42ED7739-AEC6-4F7C-8064-2615753451CB}" destId="{FA019F7C-B3D3-46DB-AC7B-4A149EB0DBB8}" srcOrd="1" destOrd="0" parTransId="{5F1590A6-B76D-438C-B19D-F62A17A51F28}" sibTransId="{04E6588A-F64C-43BD-9EC2-CEEF29BE6D47}"/>
    <dgm:cxn modelId="{85BBA1CA-A0EC-4C87-80D6-976D5C4DA74C}" type="presOf" srcId="{37E73646-0809-40CF-B49F-511ED693724A}" destId="{5694C9B9-731D-4B77-A774-3260365C7477}" srcOrd="0" destOrd="1" presId="urn:microsoft.com/office/officeart/2005/8/layout/vList2"/>
    <dgm:cxn modelId="{38684AD2-1A8D-45AD-9991-22B80EFCC09E}" type="presOf" srcId="{108F9EA2-16C5-477F-90D7-DBDBEE51525D}" destId="{735DC36E-613C-4DD6-A781-F4A2AF098661}" srcOrd="0" destOrd="0" presId="urn:microsoft.com/office/officeart/2005/8/layout/vList2"/>
    <dgm:cxn modelId="{FF316DD6-19A6-4595-BD99-90A5C7571512}" srcId="{BFAE33DF-694A-4AD0-964E-069E8347C438}" destId="{AFB5A308-EA6B-4C6F-97FB-7DB8C85B5A30}" srcOrd="1" destOrd="0" parTransId="{A4B1898F-5EFF-44E3-A76F-966B74979070}" sibTransId="{CAA14739-4140-4CA7-8921-C144F7A273D6}"/>
    <dgm:cxn modelId="{84AD2DE6-9E7E-4F13-B1A3-31BE06499A9D}" srcId="{BFAE33DF-694A-4AD0-964E-069E8347C438}" destId="{FAA1CA8C-A48C-425C-B437-31655E07BA44}" srcOrd="2" destOrd="0" parTransId="{C87475CF-0670-4CDA-9AA0-DDBCF3FC89FC}" sibTransId="{E0360101-4283-4CC3-BB60-6ECBBD0A37B9}"/>
    <dgm:cxn modelId="{FA46F6F2-A82B-4735-B6C4-29195C6411B9}" type="presOf" srcId="{42ED7739-AEC6-4F7C-8064-2615753451CB}" destId="{DBFD2418-88CA-487C-B4AA-8C5BA9F298B9}" srcOrd="0" destOrd="0" presId="urn:microsoft.com/office/officeart/2005/8/layout/vList2"/>
    <dgm:cxn modelId="{B0DD2F37-4DFF-4078-9C2A-3D896F3470DF}" type="presParOf" srcId="{4022E3EB-28C9-4A4F-B4B6-62C107E31289}" destId="{0C2147F3-F1FA-45AE-9517-8FB3A1CBAFDB}" srcOrd="0" destOrd="0" presId="urn:microsoft.com/office/officeart/2005/8/layout/vList2"/>
    <dgm:cxn modelId="{4BB6B3CB-0537-4DD2-9186-4B1421400B04}" type="presParOf" srcId="{4022E3EB-28C9-4A4F-B4B6-62C107E31289}" destId="{00BB9598-1819-41A5-B262-CBA5FF7F5003}" srcOrd="1" destOrd="0" presId="urn:microsoft.com/office/officeart/2005/8/layout/vList2"/>
    <dgm:cxn modelId="{FAE03155-E497-4923-85E1-861F47551A85}" type="presParOf" srcId="{4022E3EB-28C9-4A4F-B4B6-62C107E31289}" destId="{03CBBDDE-A7DB-42BA-A57F-EE442764A05D}" srcOrd="2" destOrd="0" presId="urn:microsoft.com/office/officeart/2005/8/layout/vList2"/>
    <dgm:cxn modelId="{228FECF2-97CB-42F6-B4DA-92E2578312EE}" type="presParOf" srcId="{4022E3EB-28C9-4A4F-B4B6-62C107E31289}" destId="{5694C9B9-731D-4B77-A774-3260365C7477}" srcOrd="3" destOrd="0" presId="urn:microsoft.com/office/officeart/2005/8/layout/vList2"/>
    <dgm:cxn modelId="{EA92EBD4-4528-42CB-B5B2-66C5B2C23688}" type="presParOf" srcId="{4022E3EB-28C9-4A4F-B4B6-62C107E31289}" destId="{A4756150-7267-43E2-8AEB-7D4BB2EF3C87}" srcOrd="4" destOrd="0" presId="urn:microsoft.com/office/officeart/2005/8/layout/vList2"/>
    <dgm:cxn modelId="{253A199D-4710-4DD8-B1F9-8107117F11F3}" type="presParOf" srcId="{4022E3EB-28C9-4A4F-B4B6-62C107E31289}" destId="{5A27A9D8-3342-4948-B972-6E8DC4FF2F01}" srcOrd="5" destOrd="0" presId="urn:microsoft.com/office/officeart/2005/8/layout/vList2"/>
    <dgm:cxn modelId="{E5F9DF17-0559-4635-9980-191BE02D1361}" type="presParOf" srcId="{4022E3EB-28C9-4A4F-B4B6-62C107E31289}" destId="{DBFD2418-88CA-487C-B4AA-8C5BA9F298B9}" srcOrd="6" destOrd="0" presId="urn:microsoft.com/office/officeart/2005/8/layout/vList2"/>
    <dgm:cxn modelId="{491CEAC9-531A-4824-B28E-ADDBE43A633B}" type="presParOf" srcId="{4022E3EB-28C9-4A4F-B4B6-62C107E31289}" destId="{735DC36E-613C-4DD6-A781-F4A2AF09866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DA4A66-A97D-4EF2-8B38-F3C84D1581D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371B0BD-72CF-4AEC-AEC1-542A899FCD32}">
      <dgm:prSet custT="1"/>
      <dgm:spPr/>
      <dgm:t>
        <a:bodyPr/>
        <a:lstStyle/>
        <a:p>
          <a:r>
            <a:rPr lang="en-US" sz="1300" b="1"/>
            <a:t>Enhanced Decision-Making:</a:t>
          </a:r>
          <a:endParaRPr lang="en-IN" sz="1300"/>
        </a:p>
      </dgm:t>
    </dgm:pt>
    <dgm:pt modelId="{9193AAB7-BB4F-4EBE-B7FB-FFA07F32E42D}" type="parTrans" cxnId="{366222F7-FD26-42DA-BDD4-75A62D7FF29E}">
      <dgm:prSet/>
      <dgm:spPr/>
      <dgm:t>
        <a:bodyPr/>
        <a:lstStyle/>
        <a:p>
          <a:endParaRPr lang="en-IN" sz="1300"/>
        </a:p>
      </dgm:t>
    </dgm:pt>
    <dgm:pt modelId="{3EDD7261-F7F9-41CF-A4A2-F9CC13073CA2}" type="sibTrans" cxnId="{366222F7-FD26-42DA-BDD4-75A62D7FF29E}">
      <dgm:prSet/>
      <dgm:spPr/>
      <dgm:t>
        <a:bodyPr/>
        <a:lstStyle/>
        <a:p>
          <a:endParaRPr lang="en-IN" sz="1300"/>
        </a:p>
      </dgm:t>
    </dgm:pt>
    <dgm:pt modelId="{A6665ABD-9337-4B41-93C8-C9BCFD76C60F}">
      <dgm:prSet custT="1"/>
      <dgm:spPr/>
      <dgm:t>
        <a:bodyPr/>
        <a:lstStyle/>
        <a:p>
          <a:pPr>
            <a:lnSpc>
              <a:spcPct val="100000"/>
            </a:lnSpc>
          </a:pPr>
          <a:r>
            <a:rPr lang="en-US" sz="1200" b="1" dirty="0"/>
            <a:t>Insight</a:t>
          </a:r>
          <a:r>
            <a:rPr lang="en-US" sz="1200" dirty="0"/>
            <a:t>: The analysis revealed a rise in total loan applications and total funded amounts, highlighting strong market demand.</a:t>
          </a:r>
          <a:endParaRPr lang="en-IN" sz="1200" dirty="0"/>
        </a:p>
      </dgm:t>
    </dgm:pt>
    <dgm:pt modelId="{FFEAA31E-2A4C-4C00-A5FC-8DE7CF3DC462}" type="parTrans" cxnId="{121EA2F2-B9B8-4CAD-800E-A6CB0EBBF63A}">
      <dgm:prSet/>
      <dgm:spPr/>
      <dgm:t>
        <a:bodyPr/>
        <a:lstStyle/>
        <a:p>
          <a:endParaRPr lang="en-IN" sz="1300"/>
        </a:p>
      </dgm:t>
    </dgm:pt>
    <dgm:pt modelId="{DE185705-38E5-413D-B50B-E3A855BEB10B}" type="sibTrans" cxnId="{121EA2F2-B9B8-4CAD-800E-A6CB0EBBF63A}">
      <dgm:prSet/>
      <dgm:spPr/>
      <dgm:t>
        <a:bodyPr/>
        <a:lstStyle/>
        <a:p>
          <a:endParaRPr lang="en-IN" sz="1300"/>
        </a:p>
      </dgm:t>
    </dgm:pt>
    <dgm:pt modelId="{D240A6DA-9DC9-43C4-842E-FF2D0AEE5C2F}">
      <dgm:prSet custT="1"/>
      <dgm:spPr/>
      <dgm:t>
        <a:bodyPr/>
        <a:lstStyle/>
        <a:p>
          <a:pPr>
            <a:lnSpc>
              <a:spcPct val="100000"/>
            </a:lnSpc>
          </a:pPr>
          <a:r>
            <a:rPr lang="en-US" sz="1200" b="1" dirty="0"/>
            <a:t>Impact</a:t>
          </a:r>
          <a:r>
            <a:rPr lang="en-US" sz="1200" dirty="0"/>
            <a:t>: These insights enable the bank to allocate resources more effectively, ensuring sufficient staffing and technological support during peak application periods.</a:t>
          </a:r>
          <a:endParaRPr lang="en-IN" sz="1200" dirty="0"/>
        </a:p>
      </dgm:t>
    </dgm:pt>
    <dgm:pt modelId="{133C04BD-7B16-44F6-96B6-04EA56453ED9}" type="parTrans" cxnId="{A6537C20-0776-4967-B52B-CA49A33C7A84}">
      <dgm:prSet/>
      <dgm:spPr/>
      <dgm:t>
        <a:bodyPr/>
        <a:lstStyle/>
        <a:p>
          <a:endParaRPr lang="en-IN" sz="1300"/>
        </a:p>
      </dgm:t>
    </dgm:pt>
    <dgm:pt modelId="{4D94B935-BD70-426B-9989-9925EB6842A1}" type="sibTrans" cxnId="{A6537C20-0776-4967-B52B-CA49A33C7A84}">
      <dgm:prSet/>
      <dgm:spPr/>
      <dgm:t>
        <a:bodyPr/>
        <a:lstStyle/>
        <a:p>
          <a:endParaRPr lang="en-IN" sz="1300"/>
        </a:p>
      </dgm:t>
    </dgm:pt>
    <dgm:pt modelId="{83B1C25A-37C9-46BE-A304-94DFAC5AC7B1}">
      <dgm:prSet custT="1"/>
      <dgm:spPr/>
      <dgm:t>
        <a:bodyPr/>
        <a:lstStyle/>
        <a:p>
          <a:pPr>
            <a:lnSpc>
              <a:spcPct val="100000"/>
            </a:lnSpc>
          </a:pPr>
          <a:r>
            <a:rPr lang="en-US" sz="1200" b="1" dirty="0"/>
            <a:t>Suggestion</a:t>
          </a:r>
          <a:r>
            <a:rPr lang="en-US" sz="1200" dirty="0"/>
            <a:t>: </a:t>
          </a:r>
          <a:r>
            <a:rPr lang="en-US" sz="1200" b="1" dirty="0">
              <a:solidFill>
                <a:schemeClr val="accent2">
                  <a:lumMod val="75000"/>
                </a:schemeClr>
              </a:solidFill>
            </a:rPr>
            <a:t>Implement advanced forecasting models to predict application surges and optimize resource allocation</a:t>
          </a:r>
          <a:r>
            <a:rPr lang="en-US" sz="1200" b="1" dirty="0">
              <a:solidFill>
                <a:schemeClr val="accent1">
                  <a:lumMod val="75000"/>
                </a:schemeClr>
              </a:solidFill>
            </a:rPr>
            <a:t>.</a:t>
          </a:r>
          <a:endParaRPr lang="en-IN" sz="1200" b="1" dirty="0">
            <a:solidFill>
              <a:schemeClr val="accent1">
                <a:lumMod val="75000"/>
              </a:schemeClr>
            </a:solidFill>
          </a:endParaRPr>
        </a:p>
      </dgm:t>
    </dgm:pt>
    <dgm:pt modelId="{3A3B203E-7316-488F-998A-507A6C5F8EA0}" type="parTrans" cxnId="{41FD7A7B-26E4-4786-8F02-E0DE073AE4BF}">
      <dgm:prSet/>
      <dgm:spPr/>
      <dgm:t>
        <a:bodyPr/>
        <a:lstStyle/>
        <a:p>
          <a:endParaRPr lang="en-IN" sz="1300"/>
        </a:p>
      </dgm:t>
    </dgm:pt>
    <dgm:pt modelId="{AE414A65-D60C-4B0B-A438-DB8FB2181C24}" type="sibTrans" cxnId="{41FD7A7B-26E4-4786-8F02-E0DE073AE4BF}">
      <dgm:prSet/>
      <dgm:spPr/>
      <dgm:t>
        <a:bodyPr/>
        <a:lstStyle/>
        <a:p>
          <a:endParaRPr lang="en-IN" sz="1300"/>
        </a:p>
      </dgm:t>
    </dgm:pt>
    <dgm:pt modelId="{B01471EC-D7D7-4C61-BD9A-19E1A90AC771}">
      <dgm:prSet custT="1"/>
      <dgm:spPr/>
      <dgm:t>
        <a:bodyPr/>
        <a:lstStyle/>
        <a:p>
          <a:r>
            <a:rPr lang="en-US" sz="1300" b="1"/>
            <a:t>Improved Risk Management:</a:t>
          </a:r>
          <a:endParaRPr lang="en-IN" sz="1300"/>
        </a:p>
      </dgm:t>
    </dgm:pt>
    <dgm:pt modelId="{E820C936-B101-48B6-885A-970899969FF1}" type="parTrans" cxnId="{350CF4F2-D433-45E5-8C5D-97F2F474D856}">
      <dgm:prSet/>
      <dgm:spPr/>
      <dgm:t>
        <a:bodyPr/>
        <a:lstStyle/>
        <a:p>
          <a:endParaRPr lang="en-IN" sz="1300"/>
        </a:p>
      </dgm:t>
    </dgm:pt>
    <dgm:pt modelId="{C0243EE8-B300-42B9-81C9-B21E657784EE}" type="sibTrans" cxnId="{350CF4F2-D433-45E5-8C5D-97F2F474D856}">
      <dgm:prSet/>
      <dgm:spPr/>
      <dgm:t>
        <a:bodyPr/>
        <a:lstStyle/>
        <a:p>
          <a:endParaRPr lang="en-IN" sz="1300"/>
        </a:p>
      </dgm:t>
    </dgm:pt>
    <dgm:pt modelId="{A1AE2B48-BE66-45C5-A819-7013CFCADD5C}">
      <dgm:prSet custT="1"/>
      <dgm:spPr/>
      <dgm:t>
        <a:bodyPr/>
        <a:lstStyle/>
        <a:p>
          <a:pPr>
            <a:lnSpc>
              <a:spcPct val="100000"/>
            </a:lnSpc>
          </a:pPr>
          <a:r>
            <a:rPr lang="en-US" sz="1200" b="1" dirty="0"/>
            <a:t>Insight</a:t>
          </a:r>
          <a:r>
            <a:rPr lang="en-US" sz="1200" dirty="0"/>
            <a:t>: The average Debt-to-Income (DTI) ratio of 13.3% indicates a generally healthy borrower profile, but 10% of borrowers have DTIs above 20%, presenting higher risk.</a:t>
          </a:r>
          <a:endParaRPr lang="en-IN" sz="1200" dirty="0"/>
        </a:p>
      </dgm:t>
    </dgm:pt>
    <dgm:pt modelId="{D266FAD6-70AB-4034-BF4B-408C6FEF7AD5}" type="parTrans" cxnId="{8FDD6622-4EE1-4A70-9126-422FB20204D3}">
      <dgm:prSet/>
      <dgm:spPr/>
      <dgm:t>
        <a:bodyPr/>
        <a:lstStyle/>
        <a:p>
          <a:endParaRPr lang="en-IN" sz="1300"/>
        </a:p>
      </dgm:t>
    </dgm:pt>
    <dgm:pt modelId="{2D775FD4-2E5E-4F3D-831F-56D4846B2578}" type="sibTrans" cxnId="{8FDD6622-4EE1-4A70-9126-422FB20204D3}">
      <dgm:prSet/>
      <dgm:spPr/>
      <dgm:t>
        <a:bodyPr/>
        <a:lstStyle/>
        <a:p>
          <a:endParaRPr lang="en-IN" sz="1300"/>
        </a:p>
      </dgm:t>
    </dgm:pt>
    <dgm:pt modelId="{3D9A19B7-0604-4CBB-883A-4C5BD5A94284}">
      <dgm:prSet custT="1"/>
      <dgm:spPr/>
      <dgm:t>
        <a:bodyPr/>
        <a:lstStyle/>
        <a:p>
          <a:pPr>
            <a:lnSpc>
              <a:spcPct val="100000"/>
            </a:lnSpc>
          </a:pPr>
          <a:r>
            <a:rPr lang="en-US" sz="1200" b="1" dirty="0"/>
            <a:t>Impact</a:t>
          </a:r>
          <a:r>
            <a:rPr lang="en-US" sz="1200" dirty="0"/>
            <a:t>: Identifying high-risk segments allows for targeted risk mitigation strategies, such as tailored credit policies and enhanced borrower monitoring.</a:t>
          </a:r>
          <a:endParaRPr lang="en-IN" sz="1200" dirty="0"/>
        </a:p>
      </dgm:t>
    </dgm:pt>
    <dgm:pt modelId="{B4350E78-4721-4603-B1A7-3C07A5237036}" type="parTrans" cxnId="{68756F8C-5240-4C01-81FD-690AD164534E}">
      <dgm:prSet/>
      <dgm:spPr/>
      <dgm:t>
        <a:bodyPr/>
        <a:lstStyle/>
        <a:p>
          <a:endParaRPr lang="en-IN" sz="1300"/>
        </a:p>
      </dgm:t>
    </dgm:pt>
    <dgm:pt modelId="{17D64509-3D29-49CA-93DC-8819D7700B2B}" type="sibTrans" cxnId="{68756F8C-5240-4C01-81FD-690AD164534E}">
      <dgm:prSet/>
      <dgm:spPr/>
      <dgm:t>
        <a:bodyPr/>
        <a:lstStyle/>
        <a:p>
          <a:endParaRPr lang="en-IN" sz="1300"/>
        </a:p>
      </dgm:t>
    </dgm:pt>
    <dgm:pt modelId="{C1E98ECD-7AD1-4C8E-8953-964F6F14084D}">
      <dgm:prSet custT="1"/>
      <dgm:spPr/>
      <dgm:t>
        <a:bodyPr/>
        <a:lstStyle/>
        <a:p>
          <a:pPr>
            <a:lnSpc>
              <a:spcPct val="100000"/>
            </a:lnSpc>
          </a:pPr>
          <a:r>
            <a:rPr lang="en-US" sz="1200" b="1" dirty="0"/>
            <a:t>Suggestion</a:t>
          </a:r>
          <a:r>
            <a:rPr lang="en-US" sz="1200" dirty="0"/>
            <a:t>: </a:t>
          </a:r>
          <a:r>
            <a:rPr lang="en-US" sz="1200" b="1" dirty="0">
              <a:solidFill>
                <a:schemeClr val="accent2">
                  <a:lumMod val="75000"/>
                </a:schemeClr>
              </a:solidFill>
            </a:rPr>
            <a:t>Develop risk-adjusted pricing models to offer competitive rates to low-risk borrowers while adequately compensating for higher risks.</a:t>
          </a:r>
          <a:endParaRPr lang="en-IN" sz="1200" b="1" dirty="0">
            <a:solidFill>
              <a:schemeClr val="accent2">
                <a:lumMod val="75000"/>
              </a:schemeClr>
            </a:solidFill>
          </a:endParaRPr>
        </a:p>
      </dgm:t>
    </dgm:pt>
    <dgm:pt modelId="{8583BE02-655F-4904-81A5-477C817AEEAC}" type="parTrans" cxnId="{676B4A08-9BFF-4DE7-A752-4AE5F59969DE}">
      <dgm:prSet/>
      <dgm:spPr/>
      <dgm:t>
        <a:bodyPr/>
        <a:lstStyle/>
        <a:p>
          <a:endParaRPr lang="en-IN" sz="1300"/>
        </a:p>
      </dgm:t>
    </dgm:pt>
    <dgm:pt modelId="{876F2993-2128-48FB-BEE0-79668FD885FB}" type="sibTrans" cxnId="{676B4A08-9BFF-4DE7-A752-4AE5F59969DE}">
      <dgm:prSet/>
      <dgm:spPr/>
      <dgm:t>
        <a:bodyPr/>
        <a:lstStyle/>
        <a:p>
          <a:endParaRPr lang="en-IN" sz="1300"/>
        </a:p>
      </dgm:t>
    </dgm:pt>
    <dgm:pt modelId="{1A56FFD1-B3BE-49EF-97DD-061DE0A8B220}">
      <dgm:prSet custT="1"/>
      <dgm:spPr/>
      <dgm:t>
        <a:bodyPr/>
        <a:lstStyle/>
        <a:p>
          <a:r>
            <a:rPr lang="en-US" sz="1300" b="1"/>
            <a:t>Portfolio Quality Monitoring:</a:t>
          </a:r>
          <a:endParaRPr lang="en-IN" sz="1300"/>
        </a:p>
      </dgm:t>
    </dgm:pt>
    <dgm:pt modelId="{64504B5B-5CDA-435D-BA9A-445A5DE68937}" type="parTrans" cxnId="{7A9A34B0-046E-448B-8922-75AD2BD74EB2}">
      <dgm:prSet/>
      <dgm:spPr/>
      <dgm:t>
        <a:bodyPr/>
        <a:lstStyle/>
        <a:p>
          <a:endParaRPr lang="en-IN" sz="1300"/>
        </a:p>
      </dgm:t>
    </dgm:pt>
    <dgm:pt modelId="{CACF32C8-97B1-4B3D-AEC0-92507724CB73}" type="sibTrans" cxnId="{7A9A34B0-046E-448B-8922-75AD2BD74EB2}">
      <dgm:prSet/>
      <dgm:spPr/>
      <dgm:t>
        <a:bodyPr/>
        <a:lstStyle/>
        <a:p>
          <a:endParaRPr lang="en-IN" sz="1300"/>
        </a:p>
      </dgm:t>
    </dgm:pt>
    <dgm:pt modelId="{C4A07958-4059-4AEE-954A-FE21CC5F4BC8}">
      <dgm:prSet custT="1"/>
      <dgm:spPr/>
      <dgm:t>
        <a:bodyPr/>
        <a:lstStyle/>
        <a:p>
          <a:pPr>
            <a:lnSpc>
              <a:spcPct val="100000"/>
            </a:lnSpc>
          </a:pPr>
          <a:r>
            <a:rPr lang="en-US" sz="1200" b="1"/>
            <a:t>Insight</a:t>
          </a:r>
          <a:r>
            <a:rPr lang="en-US" sz="1200"/>
            <a:t>: Good loans constitute 86.2% of the portfolio, while bad loans account for 13.8%. Continuous monitoring is essential to maintain this balance.</a:t>
          </a:r>
          <a:endParaRPr lang="en-IN" sz="1200"/>
        </a:p>
      </dgm:t>
    </dgm:pt>
    <dgm:pt modelId="{03115877-E56D-4D97-A84C-0B34ED2BF5A9}" type="parTrans" cxnId="{D349A7D8-4012-4855-B286-3EF52CAA741E}">
      <dgm:prSet/>
      <dgm:spPr/>
      <dgm:t>
        <a:bodyPr/>
        <a:lstStyle/>
        <a:p>
          <a:endParaRPr lang="en-IN" sz="1300"/>
        </a:p>
      </dgm:t>
    </dgm:pt>
    <dgm:pt modelId="{8EF934F6-2D67-496D-8817-AA4F9AF9AA47}" type="sibTrans" cxnId="{D349A7D8-4012-4855-B286-3EF52CAA741E}">
      <dgm:prSet/>
      <dgm:spPr/>
      <dgm:t>
        <a:bodyPr/>
        <a:lstStyle/>
        <a:p>
          <a:endParaRPr lang="en-IN" sz="1300"/>
        </a:p>
      </dgm:t>
    </dgm:pt>
    <dgm:pt modelId="{256B529A-7C36-49D5-9335-93156F653CB6}">
      <dgm:prSet custT="1"/>
      <dgm:spPr/>
      <dgm:t>
        <a:bodyPr/>
        <a:lstStyle/>
        <a:p>
          <a:pPr>
            <a:lnSpc>
              <a:spcPct val="100000"/>
            </a:lnSpc>
          </a:pPr>
          <a:r>
            <a:rPr lang="en-US" sz="1200" b="1" dirty="0"/>
            <a:t>Impact</a:t>
          </a:r>
          <a:r>
            <a:rPr lang="en-US" sz="1200" dirty="0"/>
            <a:t>: Proactive management of bad loans, including early intervention and revised collection strategies, can help reduce default rates and improve portfolio quality.</a:t>
          </a:r>
          <a:endParaRPr lang="en-IN" sz="1200" dirty="0"/>
        </a:p>
      </dgm:t>
    </dgm:pt>
    <dgm:pt modelId="{459E9396-C8C5-435D-B2E6-9F5565339FE3}" type="parTrans" cxnId="{BEFA7C53-6E22-4990-A919-C92DC35B7B4F}">
      <dgm:prSet/>
      <dgm:spPr/>
      <dgm:t>
        <a:bodyPr/>
        <a:lstStyle/>
        <a:p>
          <a:endParaRPr lang="en-IN" sz="1300"/>
        </a:p>
      </dgm:t>
    </dgm:pt>
    <dgm:pt modelId="{A200EDDE-9F44-4435-AAD6-F3EFFF5769CF}" type="sibTrans" cxnId="{BEFA7C53-6E22-4990-A919-C92DC35B7B4F}">
      <dgm:prSet/>
      <dgm:spPr/>
      <dgm:t>
        <a:bodyPr/>
        <a:lstStyle/>
        <a:p>
          <a:endParaRPr lang="en-IN" sz="1300"/>
        </a:p>
      </dgm:t>
    </dgm:pt>
    <dgm:pt modelId="{1D9CCE26-3597-441D-AB90-E88C7EBBE476}">
      <dgm:prSet custT="1"/>
      <dgm:spPr/>
      <dgm:t>
        <a:bodyPr/>
        <a:lstStyle/>
        <a:p>
          <a:pPr>
            <a:lnSpc>
              <a:spcPct val="100000"/>
            </a:lnSpc>
          </a:pPr>
          <a:r>
            <a:rPr lang="en-US" sz="1200" b="1" dirty="0"/>
            <a:t>Suggestion</a:t>
          </a:r>
          <a:r>
            <a:rPr lang="en-US" sz="1200" b="1" dirty="0">
              <a:solidFill>
                <a:schemeClr val="accent2">
                  <a:lumMod val="75000"/>
                </a:schemeClr>
              </a:solidFill>
            </a:rPr>
            <a:t>: Implement rule based and machine learning models to predict potential defaults and take preemptive actions to mitigate risks.</a:t>
          </a:r>
          <a:endParaRPr lang="en-IN" sz="1200" b="1" dirty="0">
            <a:solidFill>
              <a:schemeClr val="accent2">
                <a:lumMod val="75000"/>
              </a:schemeClr>
            </a:solidFill>
          </a:endParaRPr>
        </a:p>
      </dgm:t>
    </dgm:pt>
    <dgm:pt modelId="{7F81725C-3814-4B6A-92BF-45B49E4E5107}" type="parTrans" cxnId="{F268A9EF-ABEC-40A2-A166-73870521C0D6}">
      <dgm:prSet/>
      <dgm:spPr/>
      <dgm:t>
        <a:bodyPr/>
        <a:lstStyle/>
        <a:p>
          <a:endParaRPr lang="en-IN" sz="1300"/>
        </a:p>
      </dgm:t>
    </dgm:pt>
    <dgm:pt modelId="{D86D64F7-CD83-4A24-8B14-F40D745BAD35}" type="sibTrans" cxnId="{F268A9EF-ABEC-40A2-A166-73870521C0D6}">
      <dgm:prSet/>
      <dgm:spPr/>
      <dgm:t>
        <a:bodyPr/>
        <a:lstStyle/>
        <a:p>
          <a:endParaRPr lang="en-IN" sz="1300"/>
        </a:p>
      </dgm:t>
    </dgm:pt>
    <dgm:pt modelId="{948C5E96-DE32-4011-A312-4837162D5CEF}">
      <dgm:prSet custT="1"/>
      <dgm:spPr/>
      <dgm:t>
        <a:bodyPr/>
        <a:lstStyle/>
        <a:p>
          <a:r>
            <a:rPr lang="en-US" sz="1300" b="1"/>
            <a:t>Strategic Market Expansion:</a:t>
          </a:r>
          <a:endParaRPr lang="en-IN" sz="1300"/>
        </a:p>
      </dgm:t>
    </dgm:pt>
    <dgm:pt modelId="{3E184A91-7FBA-4760-9D83-3ACCF2E1F30D}" type="parTrans" cxnId="{93801CD3-E033-4874-8E84-BE757E489E07}">
      <dgm:prSet/>
      <dgm:spPr/>
      <dgm:t>
        <a:bodyPr/>
        <a:lstStyle/>
        <a:p>
          <a:endParaRPr lang="en-IN" sz="1300"/>
        </a:p>
      </dgm:t>
    </dgm:pt>
    <dgm:pt modelId="{48EBB242-7CC8-4E8C-A9F6-CEC3623A81CB}" type="sibTrans" cxnId="{93801CD3-E033-4874-8E84-BE757E489E07}">
      <dgm:prSet/>
      <dgm:spPr/>
      <dgm:t>
        <a:bodyPr/>
        <a:lstStyle/>
        <a:p>
          <a:endParaRPr lang="en-IN" sz="1300"/>
        </a:p>
      </dgm:t>
    </dgm:pt>
    <dgm:pt modelId="{5EC2E281-4B38-43F9-8233-FC387B3C9E99}">
      <dgm:prSet custT="1"/>
      <dgm:spPr/>
      <dgm:t>
        <a:bodyPr/>
        <a:lstStyle/>
        <a:p>
          <a:pPr>
            <a:lnSpc>
              <a:spcPct val="100000"/>
            </a:lnSpc>
          </a:pPr>
          <a:r>
            <a:rPr lang="en-US" sz="1200" b="1"/>
            <a:t>Insight</a:t>
          </a:r>
          <a:r>
            <a:rPr lang="en-US" sz="1200"/>
            <a:t>: Regions like California and Texas account for 35% of total applications, indicating strong market presence. Conversely, regions with lower activity offer potential growth opportunities.</a:t>
          </a:r>
          <a:endParaRPr lang="en-IN" sz="1200"/>
        </a:p>
      </dgm:t>
    </dgm:pt>
    <dgm:pt modelId="{8CCE86D9-EDAC-44D4-9101-99FE6031E475}" type="parTrans" cxnId="{772269BC-E80C-4C22-B56E-91BEEC73F95A}">
      <dgm:prSet/>
      <dgm:spPr/>
      <dgm:t>
        <a:bodyPr/>
        <a:lstStyle/>
        <a:p>
          <a:endParaRPr lang="en-IN" sz="1300"/>
        </a:p>
      </dgm:t>
    </dgm:pt>
    <dgm:pt modelId="{2B4C835D-16A0-414C-A326-087BD9BBFD9D}" type="sibTrans" cxnId="{772269BC-E80C-4C22-B56E-91BEEC73F95A}">
      <dgm:prSet/>
      <dgm:spPr/>
      <dgm:t>
        <a:bodyPr/>
        <a:lstStyle/>
        <a:p>
          <a:endParaRPr lang="en-IN" sz="1300"/>
        </a:p>
      </dgm:t>
    </dgm:pt>
    <dgm:pt modelId="{924C4469-F3C0-4085-BB48-9A95D1931236}">
      <dgm:prSet custT="1"/>
      <dgm:spPr/>
      <dgm:t>
        <a:bodyPr/>
        <a:lstStyle/>
        <a:p>
          <a:pPr>
            <a:lnSpc>
              <a:spcPct val="100000"/>
            </a:lnSpc>
          </a:pPr>
          <a:r>
            <a:rPr lang="en-US" sz="1200" b="1" dirty="0"/>
            <a:t>Impact</a:t>
          </a:r>
          <a:r>
            <a:rPr lang="en-US" sz="1200" dirty="0"/>
            <a:t>: Expanding marketing efforts and product offerings in underrepresented regions can capture new customer segments and drive growth.</a:t>
          </a:r>
          <a:endParaRPr lang="en-IN" sz="1200" dirty="0"/>
        </a:p>
      </dgm:t>
    </dgm:pt>
    <dgm:pt modelId="{DFE03AB2-FBD7-4FFB-A70D-29D07BDB2709}" type="parTrans" cxnId="{023EF289-C685-4E9C-A550-AD444868CF5C}">
      <dgm:prSet/>
      <dgm:spPr/>
      <dgm:t>
        <a:bodyPr/>
        <a:lstStyle/>
        <a:p>
          <a:endParaRPr lang="en-IN" sz="1300"/>
        </a:p>
      </dgm:t>
    </dgm:pt>
    <dgm:pt modelId="{595D7124-9B92-4385-BEF8-B4D3691D8961}" type="sibTrans" cxnId="{023EF289-C685-4E9C-A550-AD444868CF5C}">
      <dgm:prSet/>
      <dgm:spPr/>
      <dgm:t>
        <a:bodyPr/>
        <a:lstStyle/>
        <a:p>
          <a:endParaRPr lang="en-IN" sz="1300"/>
        </a:p>
      </dgm:t>
    </dgm:pt>
    <dgm:pt modelId="{412A676A-97E2-4AFC-B2A3-1B65FB7C2FD0}">
      <dgm:prSet custT="1"/>
      <dgm:spPr/>
      <dgm:t>
        <a:bodyPr/>
        <a:lstStyle/>
        <a:p>
          <a:pPr>
            <a:lnSpc>
              <a:spcPct val="100000"/>
            </a:lnSpc>
          </a:pPr>
          <a:r>
            <a:rPr lang="en-US" sz="1200" b="1" dirty="0"/>
            <a:t>Suggestion</a:t>
          </a:r>
          <a:r>
            <a:rPr lang="en-US" sz="1200" dirty="0"/>
            <a:t>: </a:t>
          </a:r>
          <a:r>
            <a:rPr lang="en-US" sz="1200" b="1" dirty="0">
              <a:solidFill>
                <a:schemeClr val="accent2">
                  <a:lumMod val="75000"/>
                </a:schemeClr>
              </a:solidFill>
            </a:rPr>
            <a:t>Conduct regional market analysis to identify underserved areas and tailor marketing campaigns to local demographics.</a:t>
          </a:r>
          <a:endParaRPr lang="en-IN" sz="1200" b="1" dirty="0">
            <a:solidFill>
              <a:schemeClr val="accent2">
                <a:lumMod val="75000"/>
              </a:schemeClr>
            </a:solidFill>
          </a:endParaRPr>
        </a:p>
      </dgm:t>
    </dgm:pt>
    <dgm:pt modelId="{19F985D6-BC5C-46ED-8560-C76DA45DDF24}" type="parTrans" cxnId="{A9E3096C-321F-4ED2-9D98-199414279C73}">
      <dgm:prSet/>
      <dgm:spPr/>
      <dgm:t>
        <a:bodyPr/>
        <a:lstStyle/>
        <a:p>
          <a:endParaRPr lang="en-IN" sz="1300"/>
        </a:p>
      </dgm:t>
    </dgm:pt>
    <dgm:pt modelId="{8FC1AF25-D7B1-43C3-A8E2-60B60A167DDA}" type="sibTrans" cxnId="{A9E3096C-321F-4ED2-9D98-199414279C73}">
      <dgm:prSet/>
      <dgm:spPr/>
      <dgm:t>
        <a:bodyPr/>
        <a:lstStyle/>
        <a:p>
          <a:endParaRPr lang="en-IN" sz="1300"/>
        </a:p>
      </dgm:t>
    </dgm:pt>
    <dgm:pt modelId="{A31BC741-4329-4A37-8760-EF7BE76DFA1C}">
      <dgm:prSet custT="1"/>
      <dgm:spPr/>
      <dgm:t>
        <a:bodyPr/>
        <a:lstStyle/>
        <a:p>
          <a:r>
            <a:rPr lang="en-US" sz="1300" b="1"/>
            <a:t>Product Development and Customization:</a:t>
          </a:r>
          <a:endParaRPr lang="en-IN" sz="1300"/>
        </a:p>
      </dgm:t>
    </dgm:pt>
    <dgm:pt modelId="{2B733402-6120-49CA-8AFC-A3A7C86FC431}" type="parTrans" cxnId="{B362C0EB-DF99-445F-9A98-83B02AFE5E7C}">
      <dgm:prSet/>
      <dgm:spPr/>
      <dgm:t>
        <a:bodyPr/>
        <a:lstStyle/>
        <a:p>
          <a:endParaRPr lang="en-IN" sz="1300"/>
        </a:p>
      </dgm:t>
    </dgm:pt>
    <dgm:pt modelId="{D874DD96-BC08-4302-81D4-426C1639E0AE}" type="sibTrans" cxnId="{B362C0EB-DF99-445F-9A98-83B02AFE5E7C}">
      <dgm:prSet/>
      <dgm:spPr/>
      <dgm:t>
        <a:bodyPr/>
        <a:lstStyle/>
        <a:p>
          <a:endParaRPr lang="en-IN" sz="1300"/>
        </a:p>
      </dgm:t>
    </dgm:pt>
    <dgm:pt modelId="{3457FAF8-3E92-4F7E-9848-13D549066B41}">
      <dgm:prSet custT="1"/>
      <dgm:spPr/>
      <dgm:t>
        <a:bodyPr/>
        <a:lstStyle/>
        <a:p>
          <a:pPr>
            <a:lnSpc>
              <a:spcPct val="100000"/>
            </a:lnSpc>
          </a:pPr>
          <a:r>
            <a:rPr lang="en-US" sz="1200" b="1"/>
            <a:t>Insight</a:t>
          </a:r>
          <a:r>
            <a:rPr lang="en-US" sz="1200"/>
            <a:t>: Debt consolidation and credit card refinancing loans make up 65% of the portfolio, indicating high demand for these products.</a:t>
          </a:r>
          <a:endParaRPr lang="en-IN" sz="1200"/>
        </a:p>
      </dgm:t>
    </dgm:pt>
    <dgm:pt modelId="{BB672EB9-1D0B-421D-9EED-E9233B650CE7}" type="parTrans" cxnId="{931343D6-B645-4357-AA7F-12E700B92ACE}">
      <dgm:prSet/>
      <dgm:spPr/>
      <dgm:t>
        <a:bodyPr/>
        <a:lstStyle/>
        <a:p>
          <a:endParaRPr lang="en-IN" sz="1300"/>
        </a:p>
      </dgm:t>
    </dgm:pt>
    <dgm:pt modelId="{481896D9-FABD-45B9-B68C-CD2AC5CA5BF5}" type="sibTrans" cxnId="{931343D6-B645-4357-AA7F-12E700B92ACE}">
      <dgm:prSet/>
      <dgm:spPr/>
      <dgm:t>
        <a:bodyPr/>
        <a:lstStyle/>
        <a:p>
          <a:endParaRPr lang="en-IN" sz="1300"/>
        </a:p>
      </dgm:t>
    </dgm:pt>
    <dgm:pt modelId="{F579CF45-AD8D-43E1-8E68-7E3157A9D59F}">
      <dgm:prSet custT="1"/>
      <dgm:spPr/>
      <dgm:t>
        <a:bodyPr/>
        <a:lstStyle/>
        <a:p>
          <a:pPr>
            <a:lnSpc>
              <a:spcPct val="100000"/>
            </a:lnSpc>
          </a:pPr>
          <a:r>
            <a:rPr lang="en-US" sz="1200" b="1" dirty="0"/>
            <a:t>Impact</a:t>
          </a:r>
          <a:r>
            <a:rPr lang="en-US" sz="1200" dirty="0"/>
            <a:t>: Understanding borrower needs allows the bank to develop customized loan products that cater to specific financial goals, enhancing customer satisfaction and loyalty.</a:t>
          </a:r>
          <a:endParaRPr lang="en-IN" sz="1200" dirty="0"/>
        </a:p>
      </dgm:t>
    </dgm:pt>
    <dgm:pt modelId="{B5F5A106-C44B-414E-85AC-2B1C49B7464D}" type="parTrans" cxnId="{F1D4A8CC-9F91-4368-80BC-E8E64431AB6F}">
      <dgm:prSet/>
      <dgm:spPr/>
      <dgm:t>
        <a:bodyPr/>
        <a:lstStyle/>
        <a:p>
          <a:endParaRPr lang="en-IN" sz="1300"/>
        </a:p>
      </dgm:t>
    </dgm:pt>
    <dgm:pt modelId="{40F3E14F-6C32-487A-B903-361623259E2E}" type="sibTrans" cxnId="{F1D4A8CC-9F91-4368-80BC-E8E64431AB6F}">
      <dgm:prSet/>
      <dgm:spPr/>
      <dgm:t>
        <a:bodyPr/>
        <a:lstStyle/>
        <a:p>
          <a:endParaRPr lang="en-IN" sz="1300"/>
        </a:p>
      </dgm:t>
    </dgm:pt>
    <dgm:pt modelId="{081241B3-1ED3-4618-8C0D-1A611965AF7E}">
      <dgm:prSet custT="1"/>
      <dgm:spPr/>
      <dgm:t>
        <a:bodyPr/>
        <a:lstStyle/>
        <a:p>
          <a:pPr>
            <a:lnSpc>
              <a:spcPct val="100000"/>
            </a:lnSpc>
          </a:pPr>
          <a:r>
            <a:rPr lang="en-US" sz="1200" b="1" dirty="0"/>
            <a:t>Suggestion</a:t>
          </a:r>
          <a:r>
            <a:rPr lang="en-US" sz="1200" dirty="0"/>
            <a:t>: </a:t>
          </a:r>
          <a:r>
            <a:rPr lang="en-US" sz="1200" b="1" dirty="0">
              <a:solidFill>
                <a:schemeClr val="accent2">
                  <a:lumMod val="75000"/>
                </a:schemeClr>
              </a:solidFill>
            </a:rPr>
            <a:t>Introduce new loan products based on borrower feedback and market trends to diversify the product portfolio and meet evolving customer needs.</a:t>
          </a:r>
          <a:endParaRPr lang="en-IN" sz="1200" b="1" dirty="0">
            <a:solidFill>
              <a:schemeClr val="accent2">
                <a:lumMod val="75000"/>
              </a:schemeClr>
            </a:solidFill>
          </a:endParaRPr>
        </a:p>
      </dgm:t>
    </dgm:pt>
    <dgm:pt modelId="{AC29EF6B-783C-4BF1-A7B8-F07E24040D34}" type="parTrans" cxnId="{2705C9A0-BBDE-4FF7-AB48-71E2AA73CBFB}">
      <dgm:prSet/>
      <dgm:spPr/>
      <dgm:t>
        <a:bodyPr/>
        <a:lstStyle/>
        <a:p>
          <a:endParaRPr lang="en-IN" sz="1300"/>
        </a:p>
      </dgm:t>
    </dgm:pt>
    <dgm:pt modelId="{3E7FC659-5E86-429D-B129-DD42741DDEC6}" type="sibTrans" cxnId="{2705C9A0-BBDE-4FF7-AB48-71E2AA73CBFB}">
      <dgm:prSet/>
      <dgm:spPr/>
      <dgm:t>
        <a:bodyPr/>
        <a:lstStyle/>
        <a:p>
          <a:endParaRPr lang="en-IN" sz="1300"/>
        </a:p>
      </dgm:t>
    </dgm:pt>
    <dgm:pt modelId="{A770FFAD-1614-40B6-9B3B-CED19B89A427}" type="pres">
      <dgm:prSet presAssocID="{10DA4A66-A97D-4EF2-8B38-F3C84D1581D5}" presName="linear" presStyleCnt="0">
        <dgm:presLayoutVars>
          <dgm:animLvl val="lvl"/>
          <dgm:resizeHandles val="exact"/>
        </dgm:presLayoutVars>
      </dgm:prSet>
      <dgm:spPr/>
    </dgm:pt>
    <dgm:pt modelId="{6B56E249-42C3-4186-B7F8-6E454D40AB2A}" type="pres">
      <dgm:prSet presAssocID="{9371B0BD-72CF-4AEC-AEC1-542A899FCD32}" presName="parentText" presStyleLbl="node1" presStyleIdx="0" presStyleCnt="5">
        <dgm:presLayoutVars>
          <dgm:chMax val="0"/>
          <dgm:bulletEnabled val="1"/>
        </dgm:presLayoutVars>
      </dgm:prSet>
      <dgm:spPr/>
    </dgm:pt>
    <dgm:pt modelId="{BBA6928F-3E77-4D10-8102-7065C85108A5}" type="pres">
      <dgm:prSet presAssocID="{9371B0BD-72CF-4AEC-AEC1-542A899FCD32}" presName="childText" presStyleLbl="revTx" presStyleIdx="0" presStyleCnt="5">
        <dgm:presLayoutVars>
          <dgm:bulletEnabled val="1"/>
        </dgm:presLayoutVars>
      </dgm:prSet>
      <dgm:spPr/>
    </dgm:pt>
    <dgm:pt modelId="{39DF3FC8-AE43-48F8-AF8A-5AA547194FFB}" type="pres">
      <dgm:prSet presAssocID="{B01471EC-D7D7-4C61-BD9A-19E1A90AC771}" presName="parentText" presStyleLbl="node1" presStyleIdx="1" presStyleCnt="5">
        <dgm:presLayoutVars>
          <dgm:chMax val="0"/>
          <dgm:bulletEnabled val="1"/>
        </dgm:presLayoutVars>
      </dgm:prSet>
      <dgm:spPr/>
    </dgm:pt>
    <dgm:pt modelId="{D47BD889-E9D0-45D6-8CC0-CC685F5B3F88}" type="pres">
      <dgm:prSet presAssocID="{B01471EC-D7D7-4C61-BD9A-19E1A90AC771}" presName="childText" presStyleLbl="revTx" presStyleIdx="1" presStyleCnt="5">
        <dgm:presLayoutVars>
          <dgm:bulletEnabled val="1"/>
        </dgm:presLayoutVars>
      </dgm:prSet>
      <dgm:spPr/>
    </dgm:pt>
    <dgm:pt modelId="{F013FC45-4AD5-41D9-A56B-66032DB36B57}" type="pres">
      <dgm:prSet presAssocID="{1A56FFD1-B3BE-49EF-97DD-061DE0A8B220}" presName="parentText" presStyleLbl="node1" presStyleIdx="2" presStyleCnt="5">
        <dgm:presLayoutVars>
          <dgm:chMax val="0"/>
          <dgm:bulletEnabled val="1"/>
        </dgm:presLayoutVars>
      </dgm:prSet>
      <dgm:spPr/>
    </dgm:pt>
    <dgm:pt modelId="{48AE932B-3D19-4402-AFEB-18930AB82354}" type="pres">
      <dgm:prSet presAssocID="{1A56FFD1-B3BE-49EF-97DD-061DE0A8B220}" presName="childText" presStyleLbl="revTx" presStyleIdx="2" presStyleCnt="5">
        <dgm:presLayoutVars>
          <dgm:bulletEnabled val="1"/>
        </dgm:presLayoutVars>
      </dgm:prSet>
      <dgm:spPr/>
    </dgm:pt>
    <dgm:pt modelId="{13459D97-E6C5-4E8D-8A3D-2716F95EF3AF}" type="pres">
      <dgm:prSet presAssocID="{948C5E96-DE32-4011-A312-4837162D5CEF}" presName="parentText" presStyleLbl="node1" presStyleIdx="3" presStyleCnt="5">
        <dgm:presLayoutVars>
          <dgm:chMax val="0"/>
          <dgm:bulletEnabled val="1"/>
        </dgm:presLayoutVars>
      </dgm:prSet>
      <dgm:spPr/>
    </dgm:pt>
    <dgm:pt modelId="{806F44D2-E119-4473-B030-EDC2363E677C}" type="pres">
      <dgm:prSet presAssocID="{948C5E96-DE32-4011-A312-4837162D5CEF}" presName="childText" presStyleLbl="revTx" presStyleIdx="3" presStyleCnt="5">
        <dgm:presLayoutVars>
          <dgm:bulletEnabled val="1"/>
        </dgm:presLayoutVars>
      </dgm:prSet>
      <dgm:spPr/>
    </dgm:pt>
    <dgm:pt modelId="{C167379C-1E2A-4A25-85F4-54531CA18B41}" type="pres">
      <dgm:prSet presAssocID="{A31BC741-4329-4A37-8760-EF7BE76DFA1C}" presName="parentText" presStyleLbl="node1" presStyleIdx="4" presStyleCnt="5">
        <dgm:presLayoutVars>
          <dgm:chMax val="0"/>
          <dgm:bulletEnabled val="1"/>
        </dgm:presLayoutVars>
      </dgm:prSet>
      <dgm:spPr/>
    </dgm:pt>
    <dgm:pt modelId="{46B3DA44-9B03-45D9-AEDE-E7E21621D120}" type="pres">
      <dgm:prSet presAssocID="{A31BC741-4329-4A37-8760-EF7BE76DFA1C}" presName="childText" presStyleLbl="revTx" presStyleIdx="4" presStyleCnt="5">
        <dgm:presLayoutVars>
          <dgm:bulletEnabled val="1"/>
        </dgm:presLayoutVars>
      </dgm:prSet>
      <dgm:spPr/>
    </dgm:pt>
  </dgm:ptLst>
  <dgm:cxnLst>
    <dgm:cxn modelId="{B9FD2005-0E39-421E-AACA-D469CA02D9DF}" type="presOf" srcId="{081241B3-1ED3-4618-8C0D-1A611965AF7E}" destId="{46B3DA44-9B03-45D9-AEDE-E7E21621D120}" srcOrd="0" destOrd="2" presId="urn:microsoft.com/office/officeart/2005/8/layout/vList2"/>
    <dgm:cxn modelId="{676B4A08-9BFF-4DE7-A752-4AE5F59969DE}" srcId="{B01471EC-D7D7-4C61-BD9A-19E1A90AC771}" destId="{C1E98ECD-7AD1-4C8E-8953-964F6F14084D}" srcOrd="2" destOrd="0" parTransId="{8583BE02-655F-4904-81A5-477C817AEEAC}" sibTransId="{876F2993-2128-48FB-BEE0-79668FD885FB}"/>
    <dgm:cxn modelId="{F932420D-73E5-420A-AC93-A951361FC1B7}" type="presOf" srcId="{B01471EC-D7D7-4C61-BD9A-19E1A90AC771}" destId="{39DF3FC8-AE43-48F8-AF8A-5AA547194FFB}" srcOrd="0" destOrd="0" presId="urn:microsoft.com/office/officeart/2005/8/layout/vList2"/>
    <dgm:cxn modelId="{A6537C20-0776-4967-B52B-CA49A33C7A84}" srcId="{9371B0BD-72CF-4AEC-AEC1-542A899FCD32}" destId="{D240A6DA-9DC9-43C4-842E-FF2D0AEE5C2F}" srcOrd="1" destOrd="0" parTransId="{133C04BD-7B16-44F6-96B6-04EA56453ED9}" sibTransId="{4D94B935-BD70-426B-9989-9925EB6842A1}"/>
    <dgm:cxn modelId="{8FDD6622-4EE1-4A70-9126-422FB20204D3}" srcId="{B01471EC-D7D7-4C61-BD9A-19E1A90AC771}" destId="{A1AE2B48-BE66-45C5-A819-7013CFCADD5C}" srcOrd="0" destOrd="0" parTransId="{D266FAD6-70AB-4034-BF4B-408C6FEF7AD5}" sibTransId="{2D775FD4-2E5E-4F3D-831F-56D4846B2578}"/>
    <dgm:cxn modelId="{E7D2D539-A5FA-493B-8B02-4C0B13CD2DE8}" type="presOf" srcId="{3457FAF8-3E92-4F7E-9848-13D549066B41}" destId="{46B3DA44-9B03-45D9-AEDE-E7E21621D120}" srcOrd="0" destOrd="0" presId="urn:microsoft.com/office/officeart/2005/8/layout/vList2"/>
    <dgm:cxn modelId="{234E4E3A-3B2A-47FC-9080-CDCA7135F26C}" type="presOf" srcId="{924C4469-F3C0-4085-BB48-9A95D1931236}" destId="{806F44D2-E119-4473-B030-EDC2363E677C}" srcOrd="0" destOrd="1" presId="urn:microsoft.com/office/officeart/2005/8/layout/vList2"/>
    <dgm:cxn modelId="{B9AF295C-C20B-45A5-B5AF-17EDDFA640CF}" type="presOf" srcId="{C1E98ECD-7AD1-4C8E-8953-964F6F14084D}" destId="{D47BD889-E9D0-45D6-8CC0-CC685F5B3F88}" srcOrd="0" destOrd="2" presId="urn:microsoft.com/office/officeart/2005/8/layout/vList2"/>
    <dgm:cxn modelId="{83CCD95C-7ECC-40F5-88B0-6FF6D9A6371A}" type="presOf" srcId="{9371B0BD-72CF-4AEC-AEC1-542A899FCD32}" destId="{6B56E249-42C3-4186-B7F8-6E454D40AB2A}" srcOrd="0" destOrd="0" presId="urn:microsoft.com/office/officeart/2005/8/layout/vList2"/>
    <dgm:cxn modelId="{382B395D-A72D-4636-AC5F-301E603252CC}" type="presOf" srcId="{83B1C25A-37C9-46BE-A304-94DFAC5AC7B1}" destId="{BBA6928F-3E77-4D10-8102-7065C85108A5}" srcOrd="0" destOrd="2" presId="urn:microsoft.com/office/officeart/2005/8/layout/vList2"/>
    <dgm:cxn modelId="{0EABB86A-33BE-41F8-9B03-8719F2E34A3B}" type="presOf" srcId="{A1AE2B48-BE66-45C5-A819-7013CFCADD5C}" destId="{D47BD889-E9D0-45D6-8CC0-CC685F5B3F88}" srcOrd="0" destOrd="0" presId="urn:microsoft.com/office/officeart/2005/8/layout/vList2"/>
    <dgm:cxn modelId="{A9E3096C-321F-4ED2-9D98-199414279C73}" srcId="{948C5E96-DE32-4011-A312-4837162D5CEF}" destId="{412A676A-97E2-4AFC-B2A3-1B65FB7C2FD0}" srcOrd="2" destOrd="0" parTransId="{19F985D6-BC5C-46ED-8560-C76DA45DDF24}" sibTransId="{8FC1AF25-D7B1-43C3-A8E2-60B60A167DDA}"/>
    <dgm:cxn modelId="{0856E272-7A5C-46B6-BB0E-024930BD1FA5}" type="presOf" srcId="{1A56FFD1-B3BE-49EF-97DD-061DE0A8B220}" destId="{F013FC45-4AD5-41D9-A56B-66032DB36B57}" srcOrd="0" destOrd="0" presId="urn:microsoft.com/office/officeart/2005/8/layout/vList2"/>
    <dgm:cxn modelId="{BEFA7C53-6E22-4990-A919-C92DC35B7B4F}" srcId="{1A56FFD1-B3BE-49EF-97DD-061DE0A8B220}" destId="{256B529A-7C36-49D5-9335-93156F653CB6}" srcOrd="1" destOrd="0" parTransId="{459E9396-C8C5-435D-B2E6-9F5565339FE3}" sibTransId="{A200EDDE-9F44-4435-AAD6-F3EFFF5769CF}"/>
    <dgm:cxn modelId="{CC7EAA53-E1C0-4860-A90F-8C9804008AAB}" type="presOf" srcId="{412A676A-97E2-4AFC-B2A3-1B65FB7C2FD0}" destId="{806F44D2-E119-4473-B030-EDC2363E677C}" srcOrd="0" destOrd="2" presId="urn:microsoft.com/office/officeart/2005/8/layout/vList2"/>
    <dgm:cxn modelId="{41FD7A7B-26E4-4786-8F02-E0DE073AE4BF}" srcId="{9371B0BD-72CF-4AEC-AEC1-542A899FCD32}" destId="{83B1C25A-37C9-46BE-A304-94DFAC5AC7B1}" srcOrd="2" destOrd="0" parTransId="{3A3B203E-7316-488F-998A-507A6C5F8EA0}" sibTransId="{AE414A65-D60C-4B0B-A438-DB8FB2181C24}"/>
    <dgm:cxn modelId="{4F5A847E-81DF-4ABC-AB68-F2AAE8ACB188}" type="presOf" srcId="{F579CF45-AD8D-43E1-8E68-7E3157A9D59F}" destId="{46B3DA44-9B03-45D9-AEDE-E7E21621D120}" srcOrd="0" destOrd="1" presId="urn:microsoft.com/office/officeart/2005/8/layout/vList2"/>
    <dgm:cxn modelId="{023EF289-C685-4E9C-A550-AD444868CF5C}" srcId="{948C5E96-DE32-4011-A312-4837162D5CEF}" destId="{924C4469-F3C0-4085-BB48-9A95D1931236}" srcOrd="1" destOrd="0" parTransId="{DFE03AB2-FBD7-4FFB-A70D-29D07BDB2709}" sibTransId="{595D7124-9B92-4385-BEF8-B4D3691D8961}"/>
    <dgm:cxn modelId="{68756F8C-5240-4C01-81FD-690AD164534E}" srcId="{B01471EC-D7D7-4C61-BD9A-19E1A90AC771}" destId="{3D9A19B7-0604-4CBB-883A-4C5BD5A94284}" srcOrd="1" destOrd="0" parTransId="{B4350E78-4721-4603-B1A7-3C07A5237036}" sibTransId="{17D64509-3D29-49CA-93DC-8819D7700B2B}"/>
    <dgm:cxn modelId="{2705C9A0-BBDE-4FF7-AB48-71E2AA73CBFB}" srcId="{A31BC741-4329-4A37-8760-EF7BE76DFA1C}" destId="{081241B3-1ED3-4618-8C0D-1A611965AF7E}" srcOrd="2" destOrd="0" parTransId="{AC29EF6B-783C-4BF1-A7B8-F07E24040D34}" sibTransId="{3E7FC659-5E86-429D-B129-DD42741DDEC6}"/>
    <dgm:cxn modelId="{424766A9-454A-4694-8103-2E523CE05330}" type="presOf" srcId="{10DA4A66-A97D-4EF2-8B38-F3C84D1581D5}" destId="{A770FFAD-1614-40B6-9B3B-CED19B89A427}" srcOrd="0" destOrd="0" presId="urn:microsoft.com/office/officeart/2005/8/layout/vList2"/>
    <dgm:cxn modelId="{7A9A34B0-046E-448B-8922-75AD2BD74EB2}" srcId="{10DA4A66-A97D-4EF2-8B38-F3C84D1581D5}" destId="{1A56FFD1-B3BE-49EF-97DD-061DE0A8B220}" srcOrd="2" destOrd="0" parTransId="{64504B5B-5CDA-435D-BA9A-445A5DE68937}" sibTransId="{CACF32C8-97B1-4B3D-AEC0-92507724CB73}"/>
    <dgm:cxn modelId="{EAD5E9BA-F09A-47CE-A969-012BE45FFB36}" type="presOf" srcId="{1D9CCE26-3597-441D-AB90-E88C7EBBE476}" destId="{48AE932B-3D19-4402-AFEB-18930AB82354}" srcOrd="0" destOrd="2" presId="urn:microsoft.com/office/officeart/2005/8/layout/vList2"/>
    <dgm:cxn modelId="{772269BC-E80C-4C22-B56E-91BEEC73F95A}" srcId="{948C5E96-DE32-4011-A312-4837162D5CEF}" destId="{5EC2E281-4B38-43F9-8233-FC387B3C9E99}" srcOrd="0" destOrd="0" parTransId="{8CCE86D9-EDAC-44D4-9101-99FE6031E475}" sibTransId="{2B4C835D-16A0-414C-A326-087BD9BBFD9D}"/>
    <dgm:cxn modelId="{8CF90BC3-7A44-4477-B4ED-95A64B6D2FBF}" type="presOf" srcId="{A6665ABD-9337-4B41-93C8-C9BCFD76C60F}" destId="{BBA6928F-3E77-4D10-8102-7065C85108A5}" srcOrd="0" destOrd="0" presId="urn:microsoft.com/office/officeart/2005/8/layout/vList2"/>
    <dgm:cxn modelId="{F1D4A8CC-9F91-4368-80BC-E8E64431AB6F}" srcId="{A31BC741-4329-4A37-8760-EF7BE76DFA1C}" destId="{F579CF45-AD8D-43E1-8E68-7E3157A9D59F}" srcOrd="1" destOrd="0" parTransId="{B5F5A106-C44B-414E-85AC-2B1C49B7464D}" sibTransId="{40F3E14F-6C32-487A-B903-361623259E2E}"/>
    <dgm:cxn modelId="{7CC7D2CC-BCC9-49F6-9C13-439C945D5E70}" type="presOf" srcId="{5EC2E281-4B38-43F9-8233-FC387B3C9E99}" destId="{806F44D2-E119-4473-B030-EDC2363E677C}" srcOrd="0" destOrd="0" presId="urn:microsoft.com/office/officeart/2005/8/layout/vList2"/>
    <dgm:cxn modelId="{93801CD3-E033-4874-8E84-BE757E489E07}" srcId="{10DA4A66-A97D-4EF2-8B38-F3C84D1581D5}" destId="{948C5E96-DE32-4011-A312-4837162D5CEF}" srcOrd="3" destOrd="0" parTransId="{3E184A91-7FBA-4760-9D83-3ACCF2E1F30D}" sibTransId="{48EBB242-7CC8-4E8C-A9F6-CEC3623A81CB}"/>
    <dgm:cxn modelId="{931343D6-B645-4357-AA7F-12E700B92ACE}" srcId="{A31BC741-4329-4A37-8760-EF7BE76DFA1C}" destId="{3457FAF8-3E92-4F7E-9848-13D549066B41}" srcOrd="0" destOrd="0" parTransId="{BB672EB9-1D0B-421D-9EED-E9233B650CE7}" sibTransId="{481896D9-FABD-45B9-B68C-CD2AC5CA5BF5}"/>
    <dgm:cxn modelId="{4B1784D7-84C2-4C09-9111-7B744C2C8983}" type="presOf" srcId="{A31BC741-4329-4A37-8760-EF7BE76DFA1C}" destId="{C167379C-1E2A-4A25-85F4-54531CA18B41}" srcOrd="0" destOrd="0" presId="urn:microsoft.com/office/officeart/2005/8/layout/vList2"/>
    <dgm:cxn modelId="{D349A7D8-4012-4855-B286-3EF52CAA741E}" srcId="{1A56FFD1-B3BE-49EF-97DD-061DE0A8B220}" destId="{C4A07958-4059-4AEE-954A-FE21CC5F4BC8}" srcOrd="0" destOrd="0" parTransId="{03115877-E56D-4D97-A84C-0B34ED2BF5A9}" sibTransId="{8EF934F6-2D67-496D-8817-AA4F9AF9AA47}"/>
    <dgm:cxn modelId="{4E643CDA-3BDA-4963-B01B-DB88CA7777C0}" type="presOf" srcId="{D240A6DA-9DC9-43C4-842E-FF2D0AEE5C2F}" destId="{BBA6928F-3E77-4D10-8102-7065C85108A5}" srcOrd="0" destOrd="1" presId="urn:microsoft.com/office/officeart/2005/8/layout/vList2"/>
    <dgm:cxn modelId="{1E90D4E3-93CD-4547-BDAF-50AA71790F9F}" type="presOf" srcId="{256B529A-7C36-49D5-9335-93156F653CB6}" destId="{48AE932B-3D19-4402-AFEB-18930AB82354}" srcOrd="0" destOrd="1" presId="urn:microsoft.com/office/officeart/2005/8/layout/vList2"/>
    <dgm:cxn modelId="{B362C0EB-DF99-445F-9A98-83B02AFE5E7C}" srcId="{10DA4A66-A97D-4EF2-8B38-F3C84D1581D5}" destId="{A31BC741-4329-4A37-8760-EF7BE76DFA1C}" srcOrd="4" destOrd="0" parTransId="{2B733402-6120-49CA-8AFC-A3A7C86FC431}" sibTransId="{D874DD96-BC08-4302-81D4-426C1639E0AE}"/>
    <dgm:cxn modelId="{FBE2C7EE-8E98-4958-B074-51D220A035E0}" type="presOf" srcId="{C4A07958-4059-4AEE-954A-FE21CC5F4BC8}" destId="{48AE932B-3D19-4402-AFEB-18930AB82354}" srcOrd="0" destOrd="0" presId="urn:microsoft.com/office/officeart/2005/8/layout/vList2"/>
    <dgm:cxn modelId="{F268A9EF-ABEC-40A2-A166-73870521C0D6}" srcId="{1A56FFD1-B3BE-49EF-97DD-061DE0A8B220}" destId="{1D9CCE26-3597-441D-AB90-E88C7EBBE476}" srcOrd="2" destOrd="0" parTransId="{7F81725C-3814-4B6A-92BF-45B49E4E5107}" sibTransId="{D86D64F7-CD83-4A24-8B14-F40D745BAD35}"/>
    <dgm:cxn modelId="{121EA2F2-B9B8-4CAD-800E-A6CB0EBBF63A}" srcId="{9371B0BD-72CF-4AEC-AEC1-542A899FCD32}" destId="{A6665ABD-9337-4B41-93C8-C9BCFD76C60F}" srcOrd="0" destOrd="0" parTransId="{FFEAA31E-2A4C-4C00-A5FC-8DE7CF3DC462}" sibTransId="{DE185705-38E5-413D-B50B-E3A855BEB10B}"/>
    <dgm:cxn modelId="{350CF4F2-D433-45E5-8C5D-97F2F474D856}" srcId="{10DA4A66-A97D-4EF2-8B38-F3C84D1581D5}" destId="{B01471EC-D7D7-4C61-BD9A-19E1A90AC771}" srcOrd="1" destOrd="0" parTransId="{E820C936-B101-48B6-885A-970899969FF1}" sibTransId="{C0243EE8-B300-42B9-81C9-B21E657784EE}"/>
    <dgm:cxn modelId="{E74970F5-E76E-4832-9F40-5D4796AD579F}" type="presOf" srcId="{3D9A19B7-0604-4CBB-883A-4C5BD5A94284}" destId="{D47BD889-E9D0-45D6-8CC0-CC685F5B3F88}" srcOrd="0" destOrd="1" presId="urn:microsoft.com/office/officeart/2005/8/layout/vList2"/>
    <dgm:cxn modelId="{366222F7-FD26-42DA-BDD4-75A62D7FF29E}" srcId="{10DA4A66-A97D-4EF2-8B38-F3C84D1581D5}" destId="{9371B0BD-72CF-4AEC-AEC1-542A899FCD32}" srcOrd="0" destOrd="0" parTransId="{9193AAB7-BB4F-4EBE-B7FB-FFA07F32E42D}" sibTransId="{3EDD7261-F7F9-41CF-A4A2-F9CC13073CA2}"/>
    <dgm:cxn modelId="{6504C7FE-31A2-4A42-A989-B447DC9454D8}" type="presOf" srcId="{948C5E96-DE32-4011-A312-4837162D5CEF}" destId="{13459D97-E6C5-4E8D-8A3D-2716F95EF3AF}" srcOrd="0" destOrd="0" presId="urn:microsoft.com/office/officeart/2005/8/layout/vList2"/>
    <dgm:cxn modelId="{755CB21B-409E-42DC-A98B-DAC74D23278A}" type="presParOf" srcId="{A770FFAD-1614-40B6-9B3B-CED19B89A427}" destId="{6B56E249-42C3-4186-B7F8-6E454D40AB2A}" srcOrd="0" destOrd="0" presId="urn:microsoft.com/office/officeart/2005/8/layout/vList2"/>
    <dgm:cxn modelId="{2939F4D2-C6BE-401F-AE0A-BF8D798371A6}" type="presParOf" srcId="{A770FFAD-1614-40B6-9B3B-CED19B89A427}" destId="{BBA6928F-3E77-4D10-8102-7065C85108A5}" srcOrd="1" destOrd="0" presId="urn:microsoft.com/office/officeart/2005/8/layout/vList2"/>
    <dgm:cxn modelId="{CF1E69B9-20BA-40A1-A4FE-EF7A6CCEFDCE}" type="presParOf" srcId="{A770FFAD-1614-40B6-9B3B-CED19B89A427}" destId="{39DF3FC8-AE43-48F8-AF8A-5AA547194FFB}" srcOrd="2" destOrd="0" presId="urn:microsoft.com/office/officeart/2005/8/layout/vList2"/>
    <dgm:cxn modelId="{77443BE9-34C4-484B-BCF6-550A795EE25C}" type="presParOf" srcId="{A770FFAD-1614-40B6-9B3B-CED19B89A427}" destId="{D47BD889-E9D0-45D6-8CC0-CC685F5B3F88}" srcOrd="3" destOrd="0" presId="urn:microsoft.com/office/officeart/2005/8/layout/vList2"/>
    <dgm:cxn modelId="{5D80471C-764D-4AA1-84DE-A58FF84D3BFD}" type="presParOf" srcId="{A770FFAD-1614-40B6-9B3B-CED19B89A427}" destId="{F013FC45-4AD5-41D9-A56B-66032DB36B57}" srcOrd="4" destOrd="0" presId="urn:microsoft.com/office/officeart/2005/8/layout/vList2"/>
    <dgm:cxn modelId="{AD472A4B-C670-49EA-9258-A8EC67648A55}" type="presParOf" srcId="{A770FFAD-1614-40B6-9B3B-CED19B89A427}" destId="{48AE932B-3D19-4402-AFEB-18930AB82354}" srcOrd="5" destOrd="0" presId="urn:microsoft.com/office/officeart/2005/8/layout/vList2"/>
    <dgm:cxn modelId="{898383D5-FC04-44F6-ABF7-788AA3F71EF7}" type="presParOf" srcId="{A770FFAD-1614-40B6-9B3B-CED19B89A427}" destId="{13459D97-E6C5-4E8D-8A3D-2716F95EF3AF}" srcOrd="6" destOrd="0" presId="urn:microsoft.com/office/officeart/2005/8/layout/vList2"/>
    <dgm:cxn modelId="{794B6B64-26B5-40E1-B911-3C7390AB7761}" type="presParOf" srcId="{A770FFAD-1614-40B6-9B3B-CED19B89A427}" destId="{806F44D2-E119-4473-B030-EDC2363E677C}" srcOrd="7" destOrd="0" presId="urn:microsoft.com/office/officeart/2005/8/layout/vList2"/>
    <dgm:cxn modelId="{F8170F5E-79C4-4834-9938-178B265BEBBA}" type="presParOf" srcId="{A770FFAD-1614-40B6-9B3B-CED19B89A427}" destId="{C167379C-1E2A-4A25-85F4-54531CA18B41}" srcOrd="8" destOrd="0" presId="urn:microsoft.com/office/officeart/2005/8/layout/vList2"/>
    <dgm:cxn modelId="{6FB0AF8E-F94D-472E-B771-C721A73A0104}" type="presParOf" srcId="{A770FFAD-1614-40B6-9B3B-CED19B89A427}" destId="{46B3DA44-9B03-45D9-AEDE-E7E21621D120}"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E4072-6D74-44A7-8845-9E356EA1562E}">
      <dsp:nvSpPr>
        <dsp:cNvPr id="0" name=""/>
        <dsp:cNvSpPr/>
      </dsp:nvSpPr>
      <dsp:spPr>
        <a:xfrm>
          <a:off x="0" y="128623"/>
          <a:ext cx="11469334" cy="61168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Objective: </a:t>
          </a:r>
          <a:endParaRPr lang="en-IN" sz="1500" kern="1200"/>
        </a:p>
      </dsp:txBody>
      <dsp:txXfrm>
        <a:off x="29860" y="158483"/>
        <a:ext cx="11409614" cy="551964"/>
      </dsp:txXfrm>
    </dsp:sp>
    <dsp:sp modelId="{83C6EB11-33F0-48DD-864F-1CAE74139445}">
      <dsp:nvSpPr>
        <dsp:cNvPr id="0" name=""/>
        <dsp:cNvSpPr/>
      </dsp:nvSpPr>
      <dsp:spPr>
        <a:xfrm>
          <a:off x="0" y="740308"/>
          <a:ext cx="11469334"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The primary objective of this project is to visualize bank loan data to derive actionable insights. By utilizing advanced data analysis and visualization techniques, this project aims to provide a clear understanding of the key metrics and trends in the lending process.</a:t>
          </a:r>
          <a:endParaRPr lang="en-IN" sz="1200" kern="1200" dirty="0"/>
        </a:p>
      </dsp:txBody>
      <dsp:txXfrm>
        <a:off x="0" y="740308"/>
        <a:ext cx="11469334" cy="380880"/>
      </dsp:txXfrm>
    </dsp:sp>
    <dsp:sp modelId="{6F724336-9E97-4D39-9044-C063D5419DFF}">
      <dsp:nvSpPr>
        <dsp:cNvPr id="0" name=""/>
        <dsp:cNvSpPr/>
      </dsp:nvSpPr>
      <dsp:spPr>
        <a:xfrm>
          <a:off x="0" y="1121188"/>
          <a:ext cx="11469334" cy="61168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Importance</a:t>
          </a:r>
          <a:r>
            <a:rPr lang="en-US" sz="1500" kern="1200" dirty="0"/>
            <a:t>: In the financial sector, understanding loan performance and borrower behavior is crucial for optimizing lending strategies and managing risk. This analysis helps financial institutions:</a:t>
          </a:r>
          <a:endParaRPr lang="en-IN" sz="1500" kern="1200" dirty="0"/>
        </a:p>
      </dsp:txBody>
      <dsp:txXfrm>
        <a:off x="29860" y="1151048"/>
        <a:ext cx="11409614" cy="551964"/>
      </dsp:txXfrm>
    </dsp:sp>
    <dsp:sp modelId="{94E9D8D7-C2DF-4FA9-A84F-D5F959EE3A36}">
      <dsp:nvSpPr>
        <dsp:cNvPr id="0" name=""/>
        <dsp:cNvSpPr/>
      </dsp:nvSpPr>
      <dsp:spPr>
        <a:xfrm>
          <a:off x="0" y="1732872"/>
          <a:ext cx="11469334"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Monitor and improve their loan portfolios.</a:t>
          </a:r>
          <a:endParaRPr lang="en-IN" sz="1200" kern="1200" dirty="0"/>
        </a:p>
        <a:p>
          <a:pPr marL="114300" lvl="1" indent="-114300" algn="l" defTabSz="533400">
            <a:lnSpc>
              <a:spcPct val="90000"/>
            </a:lnSpc>
            <a:spcBef>
              <a:spcPct val="0"/>
            </a:spcBef>
            <a:spcAft>
              <a:spcPct val="20000"/>
            </a:spcAft>
            <a:buChar char="•"/>
          </a:pPr>
          <a:r>
            <a:rPr lang="en-US" sz="1200" kern="1200"/>
            <a:t>Identify trends and patterns in loan applications, disbursements, and repayments.</a:t>
          </a:r>
          <a:endParaRPr lang="en-IN" sz="1200" kern="1200"/>
        </a:p>
        <a:p>
          <a:pPr marL="114300" lvl="1" indent="-114300" algn="l" defTabSz="533400">
            <a:lnSpc>
              <a:spcPct val="90000"/>
            </a:lnSpc>
            <a:spcBef>
              <a:spcPct val="0"/>
            </a:spcBef>
            <a:spcAft>
              <a:spcPct val="20000"/>
            </a:spcAft>
            <a:buChar char="•"/>
          </a:pPr>
          <a:r>
            <a:rPr lang="en-US" sz="1200" kern="1200"/>
            <a:t>Assess the financial health of borrowers and make data-driven decisions.</a:t>
          </a:r>
          <a:endParaRPr lang="en-IN" sz="1200" kern="1200"/>
        </a:p>
      </dsp:txBody>
      <dsp:txXfrm>
        <a:off x="0" y="1732872"/>
        <a:ext cx="11469334" cy="629280"/>
      </dsp:txXfrm>
    </dsp:sp>
    <dsp:sp modelId="{001842B4-CE3A-47C5-A5D8-9CC54769219D}">
      <dsp:nvSpPr>
        <dsp:cNvPr id="0" name=""/>
        <dsp:cNvSpPr/>
      </dsp:nvSpPr>
      <dsp:spPr>
        <a:xfrm>
          <a:off x="0" y="2362152"/>
          <a:ext cx="11469334" cy="61168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Scope: </a:t>
          </a:r>
          <a:r>
            <a:rPr lang="en-US" sz="1500" kern="1200" dirty="0"/>
            <a:t>The scope of this project includes:</a:t>
          </a:r>
          <a:endParaRPr lang="en-IN" sz="1500" kern="1200" dirty="0"/>
        </a:p>
      </dsp:txBody>
      <dsp:txXfrm>
        <a:off x="29860" y="2392012"/>
        <a:ext cx="11409614" cy="551964"/>
      </dsp:txXfrm>
    </dsp:sp>
    <dsp:sp modelId="{7F9BB071-44BC-4461-AD24-B9E34947C9EB}">
      <dsp:nvSpPr>
        <dsp:cNvPr id="0" name=""/>
        <dsp:cNvSpPr/>
      </dsp:nvSpPr>
      <dsp:spPr>
        <a:xfrm>
          <a:off x="0" y="2973837"/>
          <a:ext cx="11469334"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Comprehensive analysis of loan applications, funded amounts, and repayment patterns.</a:t>
          </a:r>
          <a:endParaRPr lang="en-IN" sz="1200" kern="1200" dirty="0"/>
        </a:p>
        <a:p>
          <a:pPr marL="114300" lvl="1" indent="-114300" algn="l" defTabSz="533400">
            <a:lnSpc>
              <a:spcPct val="90000"/>
            </a:lnSpc>
            <a:spcBef>
              <a:spcPct val="0"/>
            </a:spcBef>
            <a:spcAft>
              <a:spcPct val="20000"/>
            </a:spcAft>
            <a:buChar char="•"/>
          </a:pPr>
          <a:r>
            <a:rPr lang="en-US" sz="1200" kern="1200"/>
            <a:t>Visualization of key performance indicators (KPIs) such as total loan applications, total funded amount, total amount received, average interest rate, and average debt-to-income ratio (DTI).</a:t>
          </a:r>
          <a:endParaRPr lang="en-IN" sz="1200" kern="1200"/>
        </a:p>
        <a:p>
          <a:pPr marL="114300" lvl="1" indent="-114300" algn="l" defTabSz="533400">
            <a:lnSpc>
              <a:spcPct val="90000"/>
            </a:lnSpc>
            <a:spcBef>
              <a:spcPct val="0"/>
            </a:spcBef>
            <a:spcAft>
              <a:spcPct val="20000"/>
            </a:spcAft>
            <a:buChar char="•"/>
          </a:pPr>
          <a:r>
            <a:rPr lang="en-US" sz="1200" kern="1200"/>
            <a:t>Detailed examination of good loans versus bad loans and their respective metrics.</a:t>
          </a:r>
          <a:endParaRPr lang="en-IN" sz="1200" kern="1200"/>
        </a:p>
        <a:p>
          <a:pPr marL="114300" lvl="1" indent="-114300" algn="l" defTabSz="533400">
            <a:lnSpc>
              <a:spcPct val="90000"/>
            </a:lnSpc>
            <a:spcBef>
              <a:spcPct val="0"/>
            </a:spcBef>
            <a:spcAft>
              <a:spcPct val="20000"/>
            </a:spcAft>
            <a:buChar char="•"/>
          </a:pPr>
          <a:r>
            <a:rPr lang="en-US" sz="1200" kern="1200"/>
            <a:t>Development of interactive dashboards using Power BI to present the insights in a user-friendly manner.</a:t>
          </a:r>
          <a:endParaRPr lang="en-IN" sz="1200" kern="1200"/>
        </a:p>
      </dsp:txBody>
      <dsp:txXfrm>
        <a:off x="0" y="2973837"/>
        <a:ext cx="11469334" cy="993600"/>
      </dsp:txXfrm>
    </dsp:sp>
    <dsp:sp modelId="{933A0D1B-6316-46A1-8B26-374A1C56A8A6}">
      <dsp:nvSpPr>
        <dsp:cNvPr id="0" name=""/>
        <dsp:cNvSpPr/>
      </dsp:nvSpPr>
      <dsp:spPr>
        <a:xfrm>
          <a:off x="0" y="3967437"/>
          <a:ext cx="11469334" cy="61168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Key Questions Addressed:</a:t>
          </a:r>
          <a:endParaRPr lang="en-IN" sz="1500" kern="1200"/>
        </a:p>
      </dsp:txBody>
      <dsp:txXfrm>
        <a:off x="29860" y="3997297"/>
        <a:ext cx="11409614" cy="551964"/>
      </dsp:txXfrm>
    </dsp:sp>
    <dsp:sp modelId="{CB80579D-A0C6-48A7-8C11-3F8120FB0EDF}">
      <dsp:nvSpPr>
        <dsp:cNvPr id="0" name=""/>
        <dsp:cNvSpPr/>
      </dsp:nvSpPr>
      <dsp:spPr>
        <a:xfrm>
          <a:off x="0" y="4579122"/>
          <a:ext cx="11469334" cy="1225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a:t>How many loan applications were received and funded during the specified period?</a:t>
          </a:r>
          <a:endParaRPr lang="en-IN" sz="1200" kern="1200"/>
        </a:p>
        <a:p>
          <a:pPr marL="114300" lvl="1" indent="-114300" algn="l" defTabSz="533400">
            <a:lnSpc>
              <a:spcPct val="90000"/>
            </a:lnSpc>
            <a:spcBef>
              <a:spcPct val="0"/>
            </a:spcBef>
            <a:spcAft>
              <a:spcPct val="20000"/>
            </a:spcAft>
            <a:buChar char="•"/>
          </a:pPr>
          <a:r>
            <a:rPr lang="en-US" sz="1200" kern="1200"/>
            <a:t>What are the trends and patterns in loan data over time?</a:t>
          </a:r>
          <a:endParaRPr lang="en-IN" sz="1200" kern="1200"/>
        </a:p>
        <a:p>
          <a:pPr marL="114300" lvl="1" indent="-114300" algn="l" defTabSz="533400">
            <a:lnSpc>
              <a:spcPct val="90000"/>
            </a:lnSpc>
            <a:spcBef>
              <a:spcPct val="0"/>
            </a:spcBef>
            <a:spcAft>
              <a:spcPct val="20000"/>
            </a:spcAft>
            <a:buChar char="•"/>
          </a:pPr>
          <a:r>
            <a:rPr lang="en-US" sz="1200" kern="1200"/>
            <a:t>How do borrower characteristics impact loan applications and disbursements?</a:t>
          </a:r>
          <a:endParaRPr lang="en-IN" sz="1200" kern="1200"/>
        </a:p>
        <a:p>
          <a:pPr marL="114300" lvl="1" indent="-114300" algn="l" defTabSz="533400">
            <a:lnSpc>
              <a:spcPct val="90000"/>
            </a:lnSpc>
            <a:spcBef>
              <a:spcPct val="0"/>
            </a:spcBef>
            <a:spcAft>
              <a:spcPct val="20000"/>
            </a:spcAft>
            <a:buChar char="•"/>
          </a:pPr>
          <a:r>
            <a:rPr lang="en-US" sz="1200" kern="1200"/>
            <a:t>What is the financial health of the borrowers, as indicated by the average DTI and interest rate?</a:t>
          </a:r>
          <a:endParaRPr lang="en-IN" sz="1200" kern="1200"/>
        </a:p>
        <a:p>
          <a:pPr marL="114300" lvl="1" indent="-114300" algn="l" defTabSz="533400">
            <a:lnSpc>
              <a:spcPct val="90000"/>
            </a:lnSpc>
            <a:spcBef>
              <a:spcPct val="0"/>
            </a:spcBef>
            <a:spcAft>
              <a:spcPct val="20000"/>
            </a:spcAft>
            <a:buChar char="•"/>
          </a:pPr>
          <a:r>
            <a:rPr lang="en-US" sz="1200" kern="1200"/>
            <a:t>By addressing these questions, this project aims to equip financial institutions with the tools and insights needed to make informed lending decisions and enhance their overall operational efficiency.</a:t>
          </a:r>
          <a:endParaRPr lang="en-IN" sz="1200" kern="1200"/>
        </a:p>
      </dsp:txBody>
      <dsp:txXfrm>
        <a:off x="0" y="4579122"/>
        <a:ext cx="11469334" cy="1225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5D5CC-57B1-4C34-AF8F-EBF23AB46894}">
      <dsp:nvSpPr>
        <dsp:cNvPr id="0" name=""/>
        <dsp:cNvSpPr/>
      </dsp:nvSpPr>
      <dsp:spPr>
        <a:xfrm>
          <a:off x="0" y="45861"/>
          <a:ext cx="11496370" cy="393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Description:</a:t>
          </a:r>
          <a:endParaRPr lang="en-IN" sz="1100" kern="1200"/>
        </a:p>
      </dsp:txBody>
      <dsp:txXfrm>
        <a:off x="19191" y="65052"/>
        <a:ext cx="11457988" cy="354738"/>
      </dsp:txXfrm>
    </dsp:sp>
    <dsp:sp modelId="{370E56CE-6EB3-4556-AFD4-A86746F228ED}">
      <dsp:nvSpPr>
        <dsp:cNvPr id="0" name=""/>
        <dsp:cNvSpPr/>
      </dsp:nvSpPr>
      <dsp:spPr>
        <a:xfrm>
          <a:off x="0" y="438981"/>
          <a:ext cx="1149637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010" tIns="13970" rIns="78232" bIns="13970" numCol="1" spcCol="1270" anchor="t" anchorCtr="0">
          <a:noAutofit/>
        </a:bodyPr>
        <a:lstStyle/>
        <a:p>
          <a:pPr marL="57150" lvl="1" indent="-57150" algn="l" defTabSz="488950">
            <a:lnSpc>
              <a:spcPct val="90000"/>
            </a:lnSpc>
            <a:spcBef>
              <a:spcPct val="0"/>
            </a:spcBef>
            <a:spcAft>
              <a:spcPct val="20000"/>
            </a:spcAft>
            <a:buChar char="•"/>
          </a:pPr>
          <a:r>
            <a:rPr lang="en-US" sz="1100" kern="1200" dirty="0"/>
            <a:t>This project undertakes a comprehensive analysis of bank loan data to gain insights into loan applications, funded amounts, and repayment behaviors. By leveraging data visualization and analytics, the project aims to provide a clear understanding of the key metrics influencing loan performance.</a:t>
          </a:r>
          <a:endParaRPr lang="en-IN" sz="1100" kern="1200" dirty="0"/>
        </a:p>
      </dsp:txBody>
      <dsp:txXfrm>
        <a:off x="0" y="438981"/>
        <a:ext cx="11496370" cy="347760"/>
      </dsp:txXfrm>
    </dsp:sp>
    <dsp:sp modelId="{529881A2-CB1A-4C45-9F15-DD501AB503A7}">
      <dsp:nvSpPr>
        <dsp:cNvPr id="0" name=""/>
        <dsp:cNvSpPr/>
      </dsp:nvSpPr>
      <dsp:spPr>
        <a:xfrm>
          <a:off x="0" y="786741"/>
          <a:ext cx="11496370" cy="393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Scope of Analysis: </a:t>
          </a:r>
          <a:r>
            <a:rPr lang="en-US" sz="1100" kern="1200"/>
            <a:t>The analysis encompasses various aspects of the loan data, including:</a:t>
          </a:r>
          <a:endParaRPr lang="en-IN" sz="1100" kern="1200"/>
        </a:p>
      </dsp:txBody>
      <dsp:txXfrm>
        <a:off x="19191" y="805932"/>
        <a:ext cx="11457988" cy="354738"/>
      </dsp:txXfrm>
    </dsp:sp>
    <dsp:sp modelId="{55259112-B213-40F6-8E4D-A89D9C9417CB}">
      <dsp:nvSpPr>
        <dsp:cNvPr id="0" name=""/>
        <dsp:cNvSpPr/>
      </dsp:nvSpPr>
      <dsp:spPr>
        <a:xfrm>
          <a:off x="0" y="1179861"/>
          <a:ext cx="11496370" cy="934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010" tIns="13970" rIns="78232" bIns="13970" numCol="1" spcCol="1270" anchor="t" anchorCtr="0">
          <a:noAutofit/>
        </a:bodyPr>
        <a:lstStyle/>
        <a:p>
          <a:pPr marL="57150" lvl="1" indent="-57150" algn="l" defTabSz="488950">
            <a:lnSpc>
              <a:spcPct val="90000"/>
            </a:lnSpc>
            <a:spcBef>
              <a:spcPct val="0"/>
            </a:spcBef>
            <a:spcAft>
              <a:spcPct val="20000"/>
            </a:spcAft>
            <a:buChar char="•"/>
          </a:pPr>
          <a:r>
            <a:rPr lang="en-US" sz="1100" b="1" kern="1200" dirty="0"/>
            <a:t>Loan Applications</a:t>
          </a:r>
          <a:r>
            <a:rPr lang="en-US" sz="1100" kern="1200" dirty="0"/>
            <a:t>: Tracking the total number of loan applications received over time.</a:t>
          </a:r>
          <a:endParaRPr lang="en-IN" sz="1100" kern="1200" dirty="0"/>
        </a:p>
        <a:p>
          <a:pPr marL="57150" lvl="1" indent="-57150" algn="l" defTabSz="488950">
            <a:lnSpc>
              <a:spcPct val="90000"/>
            </a:lnSpc>
            <a:spcBef>
              <a:spcPct val="0"/>
            </a:spcBef>
            <a:spcAft>
              <a:spcPct val="20000"/>
            </a:spcAft>
            <a:buChar char="•"/>
          </a:pPr>
          <a:r>
            <a:rPr lang="en-US" sz="1100" b="1" kern="1200"/>
            <a:t>Funded Amounts</a:t>
          </a:r>
          <a:r>
            <a:rPr lang="en-US" sz="1100" kern="1200"/>
            <a:t>: Assessing the total amount of funds disbursed as loans.</a:t>
          </a:r>
          <a:endParaRPr lang="en-IN" sz="1100" kern="1200"/>
        </a:p>
        <a:p>
          <a:pPr marL="57150" lvl="1" indent="-57150" algn="l" defTabSz="488950">
            <a:lnSpc>
              <a:spcPct val="90000"/>
            </a:lnSpc>
            <a:spcBef>
              <a:spcPct val="0"/>
            </a:spcBef>
            <a:spcAft>
              <a:spcPct val="20000"/>
            </a:spcAft>
            <a:buChar char="•"/>
          </a:pPr>
          <a:r>
            <a:rPr lang="en-US" sz="1100" b="1" kern="1200" dirty="0"/>
            <a:t>Repayment Patterns</a:t>
          </a:r>
          <a:r>
            <a:rPr lang="en-US" sz="1100" kern="1200" dirty="0"/>
            <a:t>: Evaluating the total amount received from borrowers and analyzing repayment behaviors.</a:t>
          </a:r>
          <a:endParaRPr lang="en-IN" sz="1100" kern="1200" dirty="0"/>
        </a:p>
        <a:p>
          <a:pPr marL="57150" lvl="1" indent="-57150" algn="l" defTabSz="488950">
            <a:lnSpc>
              <a:spcPct val="90000"/>
            </a:lnSpc>
            <a:spcBef>
              <a:spcPct val="0"/>
            </a:spcBef>
            <a:spcAft>
              <a:spcPct val="20000"/>
            </a:spcAft>
            <a:buChar char="•"/>
          </a:pPr>
          <a:r>
            <a:rPr lang="en-US" sz="1100" b="1" kern="1200" dirty="0"/>
            <a:t>Key Performance Indicators (KPIs)</a:t>
          </a:r>
          <a:r>
            <a:rPr lang="en-US" sz="1100" kern="1200" dirty="0"/>
            <a:t>: Monitoring critical metrics such as average interest rate and average debt-to-income ratio (DTI).</a:t>
          </a:r>
          <a:endParaRPr lang="en-IN" sz="1100" kern="1200" dirty="0"/>
        </a:p>
        <a:p>
          <a:pPr marL="57150" lvl="1" indent="-57150" algn="l" defTabSz="488950">
            <a:lnSpc>
              <a:spcPct val="90000"/>
            </a:lnSpc>
            <a:spcBef>
              <a:spcPct val="0"/>
            </a:spcBef>
            <a:spcAft>
              <a:spcPct val="20000"/>
            </a:spcAft>
            <a:buChar char="•"/>
          </a:pPr>
          <a:r>
            <a:rPr lang="en-US" sz="1100" b="1" kern="1200"/>
            <a:t>Loan Status Analysis</a:t>
          </a:r>
          <a:r>
            <a:rPr lang="en-US" sz="1100" kern="1200"/>
            <a:t>: Differentiating between good loans (fully paid and current) and bad loans (charged off) to understand their respective metrics.</a:t>
          </a:r>
          <a:endParaRPr lang="en-IN" sz="1100" kern="1200"/>
        </a:p>
      </dsp:txBody>
      <dsp:txXfrm>
        <a:off x="0" y="1179861"/>
        <a:ext cx="11496370" cy="934605"/>
      </dsp:txXfrm>
    </dsp:sp>
    <dsp:sp modelId="{3688DCA2-E21A-4437-ABBA-623EE9422F61}">
      <dsp:nvSpPr>
        <dsp:cNvPr id="0" name=""/>
        <dsp:cNvSpPr/>
      </dsp:nvSpPr>
      <dsp:spPr>
        <a:xfrm>
          <a:off x="0" y="2114466"/>
          <a:ext cx="11496370" cy="393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Objectives: The primary objectives of this project are:</a:t>
          </a:r>
          <a:endParaRPr lang="en-IN" sz="1100" kern="1200"/>
        </a:p>
      </dsp:txBody>
      <dsp:txXfrm>
        <a:off x="19191" y="2133657"/>
        <a:ext cx="11457988" cy="354738"/>
      </dsp:txXfrm>
    </dsp:sp>
    <dsp:sp modelId="{3F26F919-68D4-45B5-B182-402BAA8DC177}">
      <dsp:nvSpPr>
        <dsp:cNvPr id="0" name=""/>
        <dsp:cNvSpPr/>
      </dsp:nvSpPr>
      <dsp:spPr>
        <a:xfrm>
          <a:off x="0" y="2507586"/>
          <a:ext cx="11496370"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010" tIns="13970" rIns="78232" bIns="13970" numCol="1" spcCol="1270" anchor="t" anchorCtr="0">
          <a:noAutofit/>
        </a:bodyPr>
        <a:lstStyle/>
        <a:p>
          <a:pPr marL="57150" lvl="1" indent="-57150" algn="l" defTabSz="488950">
            <a:lnSpc>
              <a:spcPct val="90000"/>
            </a:lnSpc>
            <a:spcBef>
              <a:spcPct val="0"/>
            </a:spcBef>
            <a:spcAft>
              <a:spcPct val="20000"/>
            </a:spcAft>
            <a:buChar char="•"/>
          </a:pPr>
          <a:r>
            <a:rPr lang="en-US" sz="1100" b="1" kern="1200" dirty="0"/>
            <a:t>Data Analysis</a:t>
          </a:r>
          <a:r>
            <a:rPr lang="en-US" sz="1100" kern="1200" dirty="0"/>
            <a:t>: To perform a detailed analysis of the loan data to uncover trends and patterns.</a:t>
          </a:r>
          <a:endParaRPr lang="en-IN" sz="1100" kern="1200" dirty="0"/>
        </a:p>
        <a:p>
          <a:pPr marL="57150" lvl="1" indent="-57150" algn="l" defTabSz="488950">
            <a:lnSpc>
              <a:spcPct val="90000"/>
            </a:lnSpc>
            <a:spcBef>
              <a:spcPct val="0"/>
            </a:spcBef>
            <a:spcAft>
              <a:spcPct val="20000"/>
            </a:spcAft>
            <a:buChar char="•"/>
          </a:pPr>
          <a:r>
            <a:rPr lang="en-US" sz="1100" b="1" kern="1200"/>
            <a:t>KPI Monitoring</a:t>
          </a:r>
          <a:r>
            <a:rPr lang="en-US" sz="1100" kern="1200"/>
            <a:t>: To identify and track key performance indicators that impact loan performance.</a:t>
          </a:r>
          <a:endParaRPr lang="en-IN" sz="1100" kern="1200"/>
        </a:p>
        <a:p>
          <a:pPr marL="57150" lvl="1" indent="-57150" algn="l" defTabSz="488950">
            <a:lnSpc>
              <a:spcPct val="90000"/>
            </a:lnSpc>
            <a:spcBef>
              <a:spcPct val="0"/>
            </a:spcBef>
            <a:spcAft>
              <a:spcPct val="20000"/>
            </a:spcAft>
            <a:buChar char="•"/>
          </a:pPr>
          <a:r>
            <a:rPr lang="en-US" sz="1100" b="1" kern="1200"/>
            <a:t>Visualization</a:t>
          </a:r>
          <a:r>
            <a:rPr lang="en-US" sz="1100" kern="1200"/>
            <a:t>: To develop interactive dashboards that present the analysis results in an easily understandable format.</a:t>
          </a:r>
          <a:endParaRPr lang="en-IN" sz="1100" kern="1200"/>
        </a:p>
        <a:p>
          <a:pPr marL="57150" lvl="1" indent="-57150" algn="l" defTabSz="488950">
            <a:lnSpc>
              <a:spcPct val="90000"/>
            </a:lnSpc>
            <a:spcBef>
              <a:spcPct val="0"/>
            </a:spcBef>
            <a:spcAft>
              <a:spcPct val="20000"/>
            </a:spcAft>
            <a:buChar char="•"/>
          </a:pPr>
          <a:r>
            <a:rPr lang="en-US" sz="1100" b="1" kern="1200" dirty="0"/>
            <a:t>Insight Generation</a:t>
          </a:r>
          <a:r>
            <a:rPr lang="en-US" sz="1100" kern="1200" dirty="0"/>
            <a:t>: To provide actionable insights that can aid financial institutions in making informed decisions regarding their lending strategies.</a:t>
          </a:r>
          <a:endParaRPr lang="en-IN" sz="1100" kern="1200" dirty="0"/>
        </a:p>
      </dsp:txBody>
      <dsp:txXfrm>
        <a:off x="0" y="2507586"/>
        <a:ext cx="11496370" cy="760725"/>
      </dsp:txXfrm>
    </dsp:sp>
    <dsp:sp modelId="{7EE5E201-5E51-461E-B268-87901A92A317}">
      <dsp:nvSpPr>
        <dsp:cNvPr id="0" name=""/>
        <dsp:cNvSpPr/>
      </dsp:nvSpPr>
      <dsp:spPr>
        <a:xfrm>
          <a:off x="0" y="3268311"/>
          <a:ext cx="11496370" cy="393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Tools and Technologies:</a:t>
          </a:r>
          <a:endParaRPr lang="en-IN" sz="1100" kern="1200"/>
        </a:p>
      </dsp:txBody>
      <dsp:txXfrm>
        <a:off x="19191" y="3287502"/>
        <a:ext cx="11457988" cy="354738"/>
      </dsp:txXfrm>
    </dsp:sp>
    <dsp:sp modelId="{EFC7DA90-CA4D-4BE8-8E46-02EEBFC35A8C}">
      <dsp:nvSpPr>
        <dsp:cNvPr id="0" name=""/>
        <dsp:cNvSpPr/>
      </dsp:nvSpPr>
      <dsp:spPr>
        <a:xfrm>
          <a:off x="0" y="3661431"/>
          <a:ext cx="11496370" cy="565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010" tIns="13970" rIns="78232" bIns="13970" numCol="1" spcCol="1270" anchor="t" anchorCtr="0">
          <a:noAutofit/>
        </a:bodyPr>
        <a:lstStyle/>
        <a:p>
          <a:pPr marL="57150" lvl="1" indent="-57150" algn="l" defTabSz="488950">
            <a:lnSpc>
              <a:spcPct val="90000"/>
            </a:lnSpc>
            <a:spcBef>
              <a:spcPct val="0"/>
            </a:spcBef>
            <a:spcAft>
              <a:spcPct val="20000"/>
            </a:spcAft>
            <a:buChar char="•"/>
          </a:pPr>
          <a:r>
            <a:rPr lang="en-US" sz="1100" b="1" kern="1200"/>
            <a:t>Data Storage and Management</a:t>
          </a:r>
          <a:r>
            <a:rPr lang="en-US" sz="1100" kern="1200"/>
            <a:t>: MySQL for data preprocessing and storage.</a:t>
          </a:r>
          <a:endParaRPr lang="en-IN" sz="1100" kern="1200"/>
        </a:p>
        <a:p>
          <a:pPr marL="57150" lvl="1" indent="-57150" algn="l" defTabSz="488950">
            <a:lnSpc>
              <a:spcPct val="90000"/>
            </a:lnSpc>
            <a:spcBef>
              <a:spcPct val="0"/>
            </a:spcBef>
            <a:spcAft>
              <a:spcPct val="20000"/>
            </a:spcAft>
            <a:buChar char="•"/>
          </a:pPr>
          <a:r>
            <a:rPr lang="en-US" sz="1100" b="1" kern="1200"/>
            <a:t>Data Analysis and Visualization</a:t>
          </a:r>
          <a:r>
            <a:rPr lang="en-US" sz="1100" kern="1200"/>
            <a:t>: Power BI for creating interactive dashboards and visualizations.</a:t>
          </a:r>
          <a:endParaRPr lang="en-IN" sz="1100" kern="1200"/>
        </a:p>
        <a:p>
          <a:pPr marL="57150" lvl="1" indent="-57150" algn="l" defTabSz="488950">
            <a:lnSpc>
              <a:spcPct val="90000"/>
            </a:lnSpc>
            <a:spcBef>
              <a:spcPct val="0"/>
            </a:spcBef>
            <a:spcAft>
              <a:spcPct val="20000"/>
            </a:spcAft>
            <a:buChar char="•"/>
          </a:pPr>
          <a:r>
            <a:rPr lang="en-US" sz="1100" b="1" kern="1200"/>
            <a:t>Programming and Scripting</a:t>
          </a:r>
          <a:r>
            <a:rPr lang="en-US" sz="1100" kern="1200"/>
            <a:t>: SQL for data querying and preprocessing.</a:t>
          </a:r>
          <a:endParaRPr lang="en-IN" sz="1100" kern="1200"/>
        </a:p>
      </dsp:txBody>
      <dsp:txXfrm>
        <a:off x="0" y="3661431"/>
        <a:ext cx="11496370" cy="565110"/>
      </dsp:txXfrm>
    </dsp:sp>
    <dsp:sp modelId="{6DB00523-7556-45B7-9ABE-1D9B094F12B3}">
      <dsp:nvSpPr>
        <dsp:cNvPr id="0" name=""/>
        <dsp:cNvSpPr/>
      </dsp:nvSpPr>
      <dsp:spPr>
        <a:xfrm>
          <a:off x="0" y="4226541"/>
          <a:ext cx="11496370" cy="393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Key Questions Addressed:</a:t>
          </a:r>
          <a:endParaRPr lang="en-IN" sz="1100" kern="1200"/>
        </a:p>
      </dsp:txBody>
      <dsp:txXfrm>
        <a:off x="19191" y="4245732"/>
        <a:ext cx="11457988" cy="354738"/>
      </dsp:txXfrm>
    </dsp:sp>
    <dsp:sp modelId="{17712677-D485-4568-BEEF-A5B4B1D912A0}">
      <dsp:nvSpPr>
        <dsp:cNvPr id="0" name=""/>
        <dsp:cNvSpPr/>
      </dsp:nvSpPr>
      <dsp:spPr>
        <a:xfrm>
          <a:off x="0" y="4619661"/>
          <a:ext cx="11496370"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010" tIns="13970" rIns="78232" bIns="13970" numCol="1" spcCol="1270" anchor="t" anchorCtr="0">
          <a:noAutofit/>
        </a:bodyPr>
        <a:lstStyle/>
        <a:p>
          <a:pPr marL="57150" lvl="1" indent="-57150" algn="l" defTabSz="488950">
            <a:lnSpc>
              <a:spcPct val="90000"/>
            </a:lnSpc>
            <a:spcBef>
              <a:spcPct val="0"/>
            </a:spcBef>
            <a:spcAft>
              <a:spcPct val="20000"/>
            </a:spcAft>
            <a:buChar char="•"/>
          </a:pPr>
          <a:r>
            <a:rPr lang="en-US" sz="1100" kern="1200"/>
            <a:t>How many loan applications were received and funded during the specified period?</a:t>
          </a:r>
          <a:endParaRPr lang="en-IN" sz="1100" kern="1200"/>
        </a:p>
        <a:p>
          <a:pPr marL="57150" lvl="1" indent="-57150" algn="l" defTabSz="488950">
            <a:lnSpc>
              <a:spcPct val="90000"/>
            </a:lnSpc>
            <a:spcBef>
              <a:spcPct val="0"/>
            </a:spcBef>
            <a:spcAft>
              <a:spcPct val="20000"/>
            </a:spcAft>
            <a:buChar char="•"/>
          </a:pPr>
          <a:r>
            <a:rPr lang="en-US" sz="1100" kern="1200"/>
            <a:t>What are the trends and patterns in loan applications and disbursements over time?</a:t>
          </a:r>
          <a:endParaRPr lang="en-IN" sz="1100" kern="1200"/>
        </a:p>
        <a:p>
          <a:pPr marL="57150" lvl="1" indent="-57150" algn="l" defTabSz="488950">
            <a:lnSpc>
              <a:spcPct val="90000"/>
            </a:lnSpc>
            <a:spcBef>
              <a:spcPct val="0"/>
            </a:spcBef>
            <a:spcAft>
              <a:spcPct val="20000"/>
            </a:spcAft>
            <a:buChar char="•"/>
          </a:pPr>
          <a:r>
            <a:rPr lang="en-US" sz="1100" kern="1200"/>
            <a:t>How do different borrower characteristics affect loan performance?</a:t>
          </a:r>
          <a:endParaRPr lang="en-IN" sz="1100" kern="1200"/>
        </a:p>
        <a:p>
          <a:pPr marL="57150" lvl="1" indent="-57150" algn="l" defTabSz="488950">
            <a:lnSpc>
              <a:spcPct val="90000"/>
            </a:lnSpc>
            <a:spcBef>
              <a:spcPct val="0"/>
            </a:spcBef>
            <a:spcAft>
              <a:spcPct val="20000"/>
            </a:spcAft>
            <a:buChar char="•"/>
          </a:pPr>
          <a:r>
            <a:rPr lang="en-US" sz="1100" kern="1200"/>
            <a:t>What is the overall health of the loan portfolio in terms of average interest rates and DTI ratios?</a:t>
          </a:r>
          <a:endParaRPr lang="en-IN" sz="1100" kern="1200"/>
        </a:p>
      </dsp:txBody>
      <dsp:txXfrm>
        <a:off x="0" y="4619661"/>
        <a:ext cx="11496370" cy="760725"/>
      </dsp:txXfrm>
    </dsp:sp>
    <dsp:sp modelId="{6864097F-6406-4E4F-B666-CC53B02DD913}">
      <dsp:nvSpPr>
        <dsp:cNvPr id="0" name=""/>
        <dsp:cNvSpPr/>
      </dsp:nvSpPr>
      <dsp:spPr>
        <a:xfrm>
          <a:off x="0" y="5380386"/>
          <a:ext cx="11496370" cy="393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Expected Outcomes:</a:t>
          </a:r>
          <a:endParaRPr lang="en-IN" sz="1100" kern="1200"/>
        </a:p>
      </dsp:txBody>
      <dsp:txXfrm>
        <a:off x="19191" y="5399577"/>
        <a:ext cx="11457988" cy="354738"/>
      </dsp:txXfrm>
    </dsp:sp>
    <dsp:sp modelId="{C84FD965-FE5A-46F9-AB33-E26FF70F2440}">
      <dsp:nvSpPr>
        <dsp:cNvPr id="0" name=""/>
        <dsp:cNvSpPr/>
      </dsp:nvSpPr>
      <dsp:spPr>
        <a:xfrm>
          <a:off x="0" y="5773506"/>
          <a:ext cx="11496370" cy="369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010" tIns="13970" rIns="78232" bIns="13970" numCol="1" spcCol="1270" anchor="t" anchorCtr="0">
          <a:noAutofit/>
        </a:bodyPr>
        <a:lstStyle/>
        <a:p>
          <a:pPr marL="57150" lvl="1" indent="-57150" algn="l" defTabSz="488950">
            <a:lnSpc>
              <a:spcPct val="90000"/>
            </a:lnSpc>
            <a:spcBef>
              <a:spcPct val="0"/>
            </a:spcBef>
            <a:spcAft>
              <a:spcPct val="20000"/>
            </a:spcAft>
            <a:buChar char="•"/>
          </a:pPr>
          <a:r>
            <a:rPr lang="en-US" sz="1100" kern="1200"/>
            <a:t>A comprehensive set of interactive dashboards providing insights into loan applications, funded amounts, repayment patterns, and borrower behaviors.</a:t>
          </a:r>
          <a:endParaRPr lang="en-IN" sz="1100" kern="1200"/>
        </a:p>
        <a:p>
          <a:pPr marL="57150" lvl="1" indent="-57150" algn="l" defTabSz="488950">
            <a:lnSpc>
              <a:spcPct val="90000"/>
            </a:lnSpc>
            <a:spcBef>
              <a:spcPct val="0"/>
            </a:spcBef>
            <a:spcAft>
              <a:spcPct val="20000"/>
            </a:spcAft>
            <a:buChar char="•"/>
          </a:pPr>
          <a:r>
            <a:rPr lang="en-US" sz="1100" kern="1200"/>
            <a:t>Actionable insights that can help financial institutions optimize their loan portfolios and make data-driven decisions.</a:t>
          </a:r>
          <a:endParaRPr lang="en-IN" sz="1100" kern="1200"/>
        </a:p>
      </dsp:txBody>
      <dsp:txXfrm>
        <a:off x="0" y="5773506"/>
        <a:ext cx="11496370" cy="3694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577B6-63B3-4E67-BA93-7EB4CB6CC9BD}">
      <dsp:nvSpPr>
        <dsp:cNvPr id="0" name=""/>
        <dsp:cNvSpPr/>
      </dsp:nvSpPr>
      <dsp:spPr>
        <a:xfrm>
          <a:off x="0" y="10311"/>
          <a:ext cx="11346426" cy="3667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ct val="35000"/>
            </a:spcAft>
            <a:buNone/>
          </a:pPr>
          <a:r>
            <a:rPr lang="en-US" sz="1400" b="1" i="0" kern="1200" baseline="0"/>
            <a:t>Data Source:</a:t>
          </a:r>
          <a:endParaRPr lang="en-IN" sz="1400" kern="1200"/>
        </a:p>
      </dsp:txBody>
      <dsp:txXfrm>
        <a:off x="17905" y="28216"/>
        <a:ext cx="11310616" cy="330985"/>
      </dsp:txXfrm>
    </dsp:sp>
    <dsp:sp modelId="{2C8A1ABA-E832-446D-AAA2-5ED1359CDC76}">
      <dsp:nvSpPr>
        <dsp:cNvPr id="0" name=""/>
        <dsp:cNvSpPr/>
      </dsp:nvSpPr>
      <dsp:spPr>
        <a:xfrm>
          <a:off x="0" y="377106"/>
          <a:ext cx="11346426" cy="747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249" tIns="17780" rIns="99568" bIns="17780" numCol="1" spcCol="1270" anchor="t" anchorCtr="0">
          <a:noAutofit/>
        </a:bodyPr>
        <a:lstStyle/>
        <a:p>
          <a:pPr marL="114300" lvl="1" indent="-114300" algn="l" defTabSz="622300">
            <a:lnSpc>
              <a:spcPct val="100000"/>
            </a:lnSpc>
            <a:spcBef>
              <a:spcPct val="0"/>
            </a:spcBef>
            <a:spcAft>
              <a:spcPct val="20000"/>
            </a:spcAft>
            <a:buChar char="•"/>
          </a:pPr>
          <a:r>
            <a:rPr lang="en-US" sz="1400" b="0" i="0" kern="1200" baseline="0" dirty="0"/>
            <a:t>The dataset used for this analysis is a subset of Lending Club data, obtained from Hugging Face. This dataset provides comprehensive information on loan applications, funded amounts, borrower details, and repayment statuses.</a:t>
          </a:r>
          <a:endParaRPr lang="en-IN" sz="1400" kern="1200" dirty="0"/>
        </a:p>
        <a:p>
          <a:pPr marL="114300" lvl="1" indent="-114300" algn="l" defTabSz="622300">
            <a:lnSpc>
              <a:spcPct val="100000"/>
            </a:lnSpc>
            <a:spcBef>
              <a:spcPct val="0"/>
            </a:spcBef>
            <a:spcAft>
              <a:spcPct val="20000"/>
            </a:spcAft>
            <a:buChar char="•"/>
          </a:pPr>
          <a:r>
            <a:rPr lang="en-US" sz="1400" b="1" i="0" kern="1200" baseline="0" dirty="0"/>
            <a:t>Source</a:t>
          </a:r>
          <a:r>
            <a:rPr lang="en-US" sz="1400" b="0" i="0" kern="1200" baseline="0" dirty="0"/>
            <a:t>: </a:t>
          </a:r>
          <a:r>
            <a:rPr lang="en-US" sz="1400" b="0" i="0" kern="1200" baseline="0" dirty="0">
              <a:hlinkClick xmlns:r="http://schemas.openxmlformats.org/officeDocument/2006/relationships" r:id="rId1"/>
            </a:rPr>
            <a:t>Lending Club Dataset on Hugging Face</a:t>
          </a:r>
          <a:endParaRPr lang="en-IN" sz="1400" kern="1200" dirty="0"/>
        </a:p>
      </dsp:txBody>
      <dsp:txXfrm>
        <a:off x="0" y="377106"/>
        <a:ext cx="11346426" cy="747270"/>
      </dsp:txXfrm>
    </dsp:sp>
    <dsp:sp modelId="{3388A108-62E2-41FB-859F-4C226400A820}">
      <dsp:nvSpPr>
        <dsp:cNvPr id="0" name=""/>
        <dsp:cNvSpPr/>
      </dsp:nvSpPr>
      <dsp:spPr>
        <a:xfrm>
          <a:off x="0" y="1124376"/>
          <a:ext cx="11346426" cy="3667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ct val="35000"/>
            </a:spcAft>
            <a:buNone/>
          </a:pPr>
          <a:r>
            <a:rPr lang="en-US" sz="1400" b="1" i="0" kern="1200" baseline="0"/>
            <a:t>Preprocessing Steps:</a:t>
          </a:r>
          <a:endParaRPr lang="en-IN" sz="1400" kern="1200"/>
        </a:p>
      </dsp:txBody>
      <dsp:txXfrm>
        <a:off x="17905" y="1142281"/>
        <a:ext cx="11310616" cy="330985"/>
      </dsp:txXfrm>
    </dsp:sp>
    <dsp:sp modelId="{BCA1BD54-BAA7-404A-A1ED-18A80BDB24E5}">
      <dsp:nvSpPr>
        <dsp:cNvPr id="0" name=""/>
        <dsp:cNvSpPr/>
      </dsp:nvSpPr>
      <dsp:spPr>
        <a:xfrm>
          <a:off x="0" y="1491171"/>
          <a:ext cx="11346426"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249" tIns="17780" rIns="99568" bIns="17780" numCol="1" spcCol="1270" anchor="t" anchorCtr="0">
          <a:noAutofit/>
        </a:bodyPr>
        <a:lstStyle/>
        <a:p>
          <a:pPr marL="114300" lvl="1" indent="-114300" algn="l" defTabSz="622300">
            <a:lnSpc>
              <a:spcPct val="100000"/>
            </a:lnSpc>
            <a:spcBef>
              <a:spcPct val="0"/>
            </a:spcBef>
            <a:spcAft>
              <a:spcPct val="20000"/>
            </a:spcAft>
            <a:buChar char="•"/>
          </a:pPr>
          <a:r>
            <a:rPr lang="en-US" sz="1400" b="1" i="0" kern="1200" baseline="0"/>
            <a:t>Objective</a:t>
          </a:r>
          <a:r>
            <a:rPr lang="en-US" sz="1400" b="0" i="0" kern="1200" baseline="0"/>
            <a:t>: Ensure the data is clean and suitable for analysis by converting text-based date columns to date format.</a:t>
          </a:r>
          <a:endParaRPr lang="en-IN" sz="1400" kern="1200"/>
        </a:p>
        <a:p>
          <a:pPr marL="114300" lvl="1" indent="-114300" algn="l" defTabSz="622300">
            <a:lnSpc>
              <a:spcPct val="100000"/>
            </a:lnSpc>
            <a:spcBef>
              <a:spcPct val="0"/>
            </a:spcBef>
            <a:spcAft>
              <a:spcPct val="20000"/>
            </a:spcAft>
            <a:buChar char="•"/>
          </a:pPr>
          <a:r>
            <a:rPr lang="en-US" sz="1400" b="1" i="0" kern="1200" baseline="0"/>
            <a:t>Steps Taken</a:t>
          </a:r>
          <a:r>
            <a:rPr lang="en-US" sz="1400" b="0" i="0" kern="1200" baseline="0"/>
            <a:t>:</a:t>
          </a:r>
          <a:endParaRPr lang="en-IN" sz="1400" kern="1200"/>
        </a:p>
        <a:p>
          <a:pPr marL="228600" lvl="2" indent="-114300" algn="l" defTabSz="622300">
            <a:lnSpc>
              <a:spcPct val="100000"/>
            </a:lnSpc>
            <a:spcBef>
              <a:spcPct val="0"/>
            </a:spcBef>
            <a:spcAft>
              <a:spcPct val="20000"/>
            </a:spcAft>
            <a:buChar char="•"/>
          </a:pPr>
          <a:r>
            <a:rPr lang="en-US" sz="1400" b="0" i="0" kern="1200" baseline="0"/>
            <a:t>Identified columns representing dates: issue_date, last_credit_pull_date, last_payment_date, next_payment_date.</a:t>
          </a:r>
          <a:endParaRPr lang="en-IN" sz="1400" kern="1200"/>
        </a:p>
        <a:p>
          <a:pPr marL="228600" lvl="2" indent="-114300" algn="l" defTabSz="622300">
            <a:lnSpc>
              <a:spcPct val="100000"/>
            </a:lnSpc>
            <a:spcBef>
              <a:spcPct val="0"/>
            </a:spcBef>
            <a:spcAft>
              <a:spcPct val="20000"/>
            </a:spcAft>
            <a:buChar char="•"/>
          </a:pPr>
          <a:r>
            <a:rPr lang="en-US" sz="1400" b="0" i="0" kern="1200" baseline="0"/>
            <a:t>Changed the data types of these columns from text to date format to facilitate accurate analysis and visualization.</a:t>
          </a:r>
          <a:endParaRPr lang="en-IN" sz="1400" kern="1200"/>
        </a:p>
      </dsp:txBody>
      <dsp:txXfrm>
        <a:off x="0" y="1491171"/>
        <a:ext cx="11346426" cy="1042245"/>
      </dsp:txXfrm>
    </dsp:sp>
    <dsp:sp modelId="{9162B9A6-559D-41ED-8690-EEAEDDCC594D}">
      <dsp:nvSpPr>
        <dsp:cNvPr id="0" name=""/>
        <dsp:cNvSpPr/>
      </dsp:nvSpPr>
      <dsp:spPr>
        <a:xfrm>
          <a:off x="0" y="2533416"/>
          <a:ext cx="11346426" cy="3667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ct val="35000"/>
            </a:spcAft>
            <a:buNone/>
          </a:pPr>
          <a:r>
            <a:rPr lang="en-US" sz="1400" b="1" i="0" kern="1200" baseline="0"/>
            <a:t>Tools Used:</a:t>
          </a:r>
          <a:endParaRPr lang="en-IN" sz="1400" kern="1200"/>
        </a:p>
      </dsp:txBody>
      <dsp:txXfrm>
        <a:off x="17905" y="2551321"/>
        <a:ext cx="11310616" cy="330985"/>
      </dsp:txXfrm>
    </dsp:sp>
    <dsp:sp modelId="{2356BE30-BA7E-43F3-895F-0EDD6A2E3C60}">
      <dsp:nvSpPr>
        <dsp:cNvPr id="0" name=""/>
        <dsp:cNvSpPr/>
      </dsp:nvSpPr>
      <dsp:spPr>
        <a:xfrm>
          <a:off x="0" y="2900211"/>
          <a:ext cx="11346426"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249" tIns="17780" rIns="99568" bIns="17780" numCol="1" spcCol="1270" anchor="t" anchorCtr="0">
          <a:noAutofit/>
        </a:bodyPr>
        <a:lstStyle/>
        <a:p>
          <a:pPr marL="114300" lvl="1" indent="-114300" algn="l" defTabSz="622300">
            <a:lnSpc>
              <a:spcPct val="100000"/>
            </a:lnSpc>
            <a:spcBef>
              <a:spcPct val="0"/>
            </a:spcBef>
            <a:spcAft>
              <a:spcPct val="20000"/>
            </a:spcAft>
            <a:buChar char="•"/>
          </a:pPr>
          <a:r>
            <a:rPr lang="en-US" sz="1400" b="1" i="0" kern="1200" baseline="0"/>
            <a:t>Database Management</a:t>
          </a:r>
          <a:r>
            <a:rPr lang="en-US" sz="1400" b="0" i="0" kern="1200" baseline="0"/>
            <a:t>: MySQL for data preprocessing and storage.</a:t>
          </a:r>
          <a:endParaRPr lang="en-IN" sz="1400" kern="1200"/>
        </a:p>
        <a:p>
          <a:pPr marL="114300" lvl="1" indent="-114300" algn="l" defTabSz="622300">
            <a:lnSpc>
              <a:spcPct val="100000"/>
            </a:lnSpc>
            <a:spcBef>
              <a:spcPct val="0"/>
            </a:spcBef>
            <a:spcAft>
              <a:spcPct val="20000"/>
            </a:spcAft>
            <a:buChar char="•"/>
          </a:pPr>
          <a:r>
            <a:rPr lang="en-US" sz="1400" b="1" i="0" kern="1200" baseline="0"/>
            <a:t>Script Used</a:t>
          </a:r>
          <a:r>
            <a:rPr lang="en-US" sz="1400" b="0" i="0" kern="1200" baseline="0"/>
            <a:t>: The SQL script used for preprocessing is available in the GitHub repository.</a:t>
          </a:r>
          <a:endParaRPr lang="en-IN" sz="1400" kern="1200"/>
        </a:p>
      </dsp:txBody>
      <dsp:txXfrm>
        <a:off x="0" y="2900211"/>
        <a:ext cx="11346426" cy="521122"/>
      </dsp:txXfrm>
    </dsp:sp>
    <dsp:sp modelId="{75472E36-BB7F-48FA-9B8D-46454ECE57E3}">
      <dsp:nvSpPr>
        <dsp:cNvPr id="0" name=""/>
        <dsp:cNvSpPr/>
      </dsp:nvSpPr>
      <dsp:spPr>
        <a:xfrm>
          <a:off x="0" y="3421333"/>
          <a:ext cx="11346426" cy="3667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ct val="35000"/>
            </a:spcAft>
            <a:buNone/>
          </a:pPr>
          <a:r>
            <a:rPr lang="en-US" sz="1400" b="1" i="0" kern="1200" baseline="0"/>
            <a:t>Preprocessing Script:</a:t>
          </a:r>
          <a:endParaRPr lang="en-IN" sz="1400" kern="1200"/>
        </a:p>
      </dsp:txBody>
      <dsp:txXfrm>
        <a:off x="17905" y="3439238"/>
        <a:ext cx="11310616" cy="330985"/>
      </dsp:txXfrm>
    </dsp:sp>
    <dsp:sp modelId="{510936A8-C86A-44AD-8450-2B93D5E7C337}">
      <dsp:nvSpPr>
        <dsp:cNvPr id="0" name=""/>
        <dsp:cNvSpPr/>
      </dsp:nvSpPr>
      <dsp:spPr>
        <a:xfrm>
          <a:off x="0" y="3788128"/>
          <a:ext cx="11346426"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249" tIns="17780" rIns="99568" bIns="17780" numCol="1" spcCol="1270" anchor="t" anchorCtr="0">
          <a:noAutofit/>
        </a:bodyPr>
        <a:lstStyle/>
        <a:p>
          <a:pPr marL="114300" lvl="1" indent="-114300" algn="l" defTabSz="622300">
            <a:lnSpc>
              <a:spcPct val="100000"/>
            </a:lnSpc>
            <a:spcBef>
              <a:spcPct val="0"/>
            </a:spcBef>
            <a:spcAft>
              <a:spcPct val="20000"/>
            </a:spcAft>
            <a:buChar char="•"/>
          </a:pPr>
          <a:r>
            <a:rPr lang="en-US" sz="1400" b="0" i="0" kern="1200" baseline="0" dirty="0"/>
            <a:t>The script for changing the data types is available </a:t>
          </a:r>
          <a:r>
            <a:rPr lang="en-US" sz="1400" b="0" i="0" kern="1200" baseline="0" dirty="0">
              <a:hlinkClick xmlns:r="http://schemas.openxmlformats.org/officeDocument/2006/relationships" r:id="rId2"/>
            </a:rPr>
            <a:t>here</a:t>
          </a:r>
          <a:r>
            <a:rPr lang="en-US" sz="1400" b="0" i="0" kern="1200" baseline="0" dirty="0"/>
            <a:t>.</a:t>
          </a:r>
          <a:endParaRPr lang="en-IN" sz="1400" kern="1200" dirty="0"/>
        </a:p>
      </dsp:txBody>
      <dsp:txXfrm>
        <a:off x="0" y="3788128"/>
        <a:ext cx="11346426" cy="314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39D71-7247-4CA8-99BC-AFF7079DD558}">
      <dsp:nvSpPr>
        <dsp:cNvPr id="0" name=""/>
        <dsp:cNvSpPr/>
      </dsp:nvSpPr>
      <dsp:spPr>
        <a:xfrm>
          <a:off x="0" y="3317"/>
          <a:ext cx="11469333" cy="3112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Total Loan Applications:</a:t>
          </a:r>
          <a:endParaRPr lang="en-IN" sz="1300" kern="1200" dirty="0"/>
        </a:p>
      </dsp:txBody>
      <dsp:txXfrm>
        <a:off x="15195" y="18512"/>
        <a:ext cx="11438943" cy="280886"/>
      </dsp:txXfrm>
    </dsp:sp>
    <dsp:sp modelId="{FCEEB88F-C2F5-4A44-9E2D-52C24F9BF25E}">
      <dsp:nvSpPr>
        <dsp:cNvPr id="0" name=""/>
        <dsp:cNvSpPr/>
      </dsp:nvSpPr>
      <dsp:spPr>
        <a:xfrm>
          <a:off x="0" y="314594"/>
          <a:ext cx="11469333" cy="815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5240" rIns="85344" bIns="15240" numCol="1" spcCol="1270" anchor="t" anchorCtr="0">
          <a:noAutofit/>
        </a:bodyPr>
        <a:lstStyle/>
        <a:p>
          <a:pPr marL="114300" lvl="1" indent="-114300" algn="l" defTabSz="533400">
            <a:lnSpc>
              <a:spcPct val="100000"/>
            </a:lnSpc>
            <a:spcBef>
              <a:spcPct val="0"/>
            </a:spcBef>
            <a:spcAft>
              <a:spcPct val="20000"/>
            </a:spcAft>
            <a:buChar char="•"/>
          </a:pPr>
          <a:r>
            <a:rPr lang="en-US" sz="1200" b="1" kern="1200" dirty="0"/>
            <a:t>Insight</a:t>
          </a:r>
          <a:r>
            <a:rPr lang="en-US" sz="1200" kern="1200" dirty="0"/>
            <a:t>: The total number of loan applications totaling 38600 applications indicates higher applications compared to previous year indicating strong market demands in recent times.</a:t>
          </a:r>
          <a:endParaRPr lang="en-IN" sz="1200" kern="1200" dirty="0"/>
        </a:p>
        <a:p>
          <a:pPr marL="114300" lvl="1" indent="-114300" algn="l" defTabSz="533400">
            <a:lnSpc>
              <a:spcPct val="100000"/>
            </a:lnSpc>
            <a:spcBef>
              <a:spcPct val="0"/>
            </a:spcBef>
            <a:spcAft>
              <a:spcPct val="20000"/>
            </a:spcAft>
            <a:buChar char="•"/>
          </a:pPr>
          <a:r>
            <a:rPr lang="en-US" sz="1200" b="1" kern="1200" dirty="0"/>
            <a:t>Impact</a:t>
          </a:r>
          <a:r>
            <a:rPr lang="en-US" sz="1200" kern="1200" dirty="0"/>
            <a:t>: This trend highlights the growing demand for loan products, emphasizing the need for the bank to ensure sufficient resources to process and approve the increasing number of applications efficiently.</a:t>
          </a:r>
          <a:endParaRPr lang="en-IN" sz="1200" kern="1200" dirty="0"/>
        </a:p>
      </dsp:txBody>
      <dsp:txXfrm>
        <a:off x="0" y="314594"/>
        <a:ext cx="11469333" cy="815882"/>
      </dsp:txXfrm>
    </dsp:sp>
    <dsp:sp modelId="{3BD99175-2351-4311-B372-8D0FF121E456}">
      <dsp:nvSpPr>
        <dsp:cNvPr id="0" name=""/>
        <dsp:cNvSpPr/>
      </dsp:nvSpPr>
      <dsp:spPr>
        <a:xfrm>
          <a:off x="0" y="1130476"/>
          <a:ext cx="11469333" cy="3112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Total Funded Amount:</a:t>
          </a:r>
          <a:endParaRPr lang="en-IN" sz="1300" kern="1200"/>
        </a:p>
      </dsp:txBody>
      <dsp:txXfrm>
        <a:off x="15195" y="1145671"/>
        <a:ext cx="11438943" cy="280886"/>
      </dsp:txXfrm>
    </dsp:sp>
    <dsp:sp modelId="{D66B9100-237F-4E2A-8CA2-01150110601B}">
      <dsp:nvSpPr>
        <dsp:cNvPr id="0" name=""/>
        <dsp:cNvSpPr/>
      </dsp:nvSpPr>
      <dsp:spPr>
        <a:xfrm>
          <a:off x="0" y="1441753"/>
          <a:ext cx="11469333" cy="62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5240" rIns="85344" bIns="15240" numCol="1" spcCol="1270" anchor="t" anchorCtr="0">
          <a:noAutofit/>
        </a:bodyPr>
        <a:lstStyle/>
        <a:p>
          <a:pPr marL="114300" lvl="1" indent="-114300" algn="l" defTabSz="533400">
            <a:lnSpc>
              <a:spcPct val="100000"/>
            </a:lnSpc>
            <a:spcBef>
              <a:spcPct val="0"/>
            </a:spcBef>
            <a:spcAft>
              <a:spcPct val="20000"/>
            </a:spcAft>
            <a:buChar char="•"/>
          </a:pPr>
          <a:r>
            <a:rPr lang="en-US" sz="1200" b="1" kern="1200" dirty="0"/>
            <a:t>Insight</a:t>
          </a:r>
          <a:r>
            <a:rPr lang="en-US" sz="1200" kern="1200" dirty="0"/>
            <a:t>: The total funded amount reaching $435.8 million again indicates higher side compared to previous year indicating strong market demands in recent times.</a:t>
          </a:r>
          <a:endParaRPr lang="en-IN" sz="1200" kern="1200" dirty="0"/>
        </a:p>
        <a:p>
          <a:pPr marL="114300" lvl="1" indent="-114300" algn="l" defTabSz="533400">
            <a:lnSpc>
              <a:spcPct val="100000"/>
            </a:lnSpc>
            <a:spcBef>
              <a:spcPct val="0"/>
            </a:spcBef>
            <a:spcAft>
              <a:spcPct val="20000"/>
            </a:spcAft>
            <a:buChar char="•"/>
          </a:pPr>
          <a:r>
            <a:rPr lang="en-US" sz="1200" b="1" kern="1200" dirty="0"/>
            <a:t>Impact</a:t>
          </a:r>
          <a:r>
            <a:rPr lang="en-US" sz="1200" kern="1200" dirty="0"/>
            <a:t>: This underscores the importance of targeted marketing and risk assessment strategies to optimize the bank’s lending portfolio, ensuring balanced growth across different loan types.</a:t>
          </a:r>
          <a:endParaRPr lang="en-IN" sz="1200" kern="1200" dirty="0"/>
        </a:p>
      </dsp:txBody>
      <dsp:txXfrm>
        <a:off x="0" y="1441753"/>
        <a:ext cx="11469333" cy="622110"/>
      </dsp:txXfrm>
    </dsp:sp>
    <dsp:sp modelId="{E5DA8797-1DEC-463D-8663-15BA19BB9475}">
      <dsp:nvSpPr>
        <dsp:cNvPr id="0" name=""/>
        <dsp:cNvSpPr/>
      </dsp:nvSpPr>
      <dsp:spPr>
        <a:xfrm>
          <a:off x="0" y="2072517"/>
          <a:ext cx="11469333" cy="3112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Total Amount Received:</a:t>
          </a:r>
          <a:endParaRPr lang="en-IN" sz="1300" kern="1200" dirty="0"/>
        </a:p>
      </dsp:txBody>
      <dsp:txXfrm>
        <a:off x="15195" y="2087712"/>
        <a:ext cx="11438943" cy="280886"/>
      </dsp:txXfrm>
    </dsp:sp>
    <dsp:sp modelId="{8AF78B6B-32DA-4DC3-91B7-90A8E469CC50}">
      <dsp:nvSpPr>
        <dsp:cNvPr id="0" name=""/>
        <dsp:cNvSpPr/>
      </dsp:nvSpPr>
      <dsp:spPr>
        <a:xfrm>
          <a:off x="0" y="2375140"/>
          <a:ext cx="11469333" cy="62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5240" rIns="85344" bIns="15240" numCol="1" spcCol="1270" anchor="t" anchorCtr="0">
          <a:noAutofit/>
        </a:bodyPr>
        <a:lstStyle/>
        <a:p>
          <a:pPr marL="114300" lvl="1" indent="-114300" algn="l" defTabSz="533400">
            <a:lnSpc>
              <a:spcPct val="100000"/>
            </a:lnSpc>
            <a:spcBef>
              <a:spcPct val="0"/>
            </a:spcBef>
            <a:spcAft>
              <a:spcPct val="20000"/>
            </a:spcAft>
            <a:buChar char="•"/>
          </a:pPr>
          <a:r>
            <a:rPr lang="en-US" sz="1200" b="1" kern="1200" dirty="0"/>
            <a:t>Insight</a:t>
          </a:r>
          <a:r>
            <a:rPr lang="en-US" sz="1200" kern="1200" dirty="0"/>
            <a:t>: The total amount received from borrowers stands at $473.1 million, reflecting effective repayment mechanisms. Monthly repayments have seen fluctuations, with a peak of $58.1 million in the last month.</a:t>
          </a:r>
          <a:endParaRPr lang="en-IN" sz="1200" kern="1200" dirty="0"/>
        </a:p>
        <a:p>
          <a:pPr marL="114300" lvl="1" indent="-114300" algn="l" defTabSz="533400">
            <a:lnSpc>
              <a:spcPct val="100000"/>
            </a:lnSpc>
            <a:spcBef>
              <a:spcPct val="0"/>
            </a:spcBef>
            <a:spcAft>
              <a:spcPct val="20000"/>
            </a:spcAft>
            <a:buChar char="•"/>
          </a:pPr>
          <a:r>
            <a:rPr lang="en-US" sz="1200" b="1" kern="1200" dirty="0"/>
            <a:t>Impact</a:t>
          </a:r>
          <a:r>
            <a:rPr lang="en-US" sz="1200" kern="1200" dirty="0"/>
            <a:t>: Ensuring consistent cash flow from repayments is crucial for the bank’s financial health and liquidity management, enabling better forecasting and planning.</a:t>
          </a:r>
          <a:endParaRPr lang="en-IN" sz="1200" kern="1200" dirty="0"/>
        </a:p>
      </dsp:txBody>
      <dsp:txXfrm>
        <a:off x="0" y="2375140"/>
        <a:ext cx="11469333" cy="622110"/>
      </dsp:txXfrm>
    </dsp:sp>
    <dsp:sp modelId="{AEF3BD85-5E95-4D2D-90E0-C412D6C8BC1B}">
      <dsp:nvSpPr>
        <dsp:cNvPr id="0" name=""/>
        <dsp:cNvSpPr/>
      </dsp:nvSpPr>
      <dsp:spPr>
        <a:xfrm>
          <a:off x="0" y="2997250"/>
          <a:ext cx="11469333" cy="3112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Average Interest Rate:</a:t>
          </a:r>
          <a:endParaRPr lang="en-IN" sz="1300" kern="1200"/>
        </a:p>
      </dsp:txBody>
      <dsp:txXfrm>
        <a:off x="15195" y="3012445"/>
        <a:ext cx="11438943" cy="280886"/>
      </dsp:txXfrm>
    </dsp:sp>
    <dsp:sp modelId="{465DB580-8489-48AC-B24C-CC63BE7091F8}">
      <dsp:nvSpPr>
        <dsp:cNvPr id="0" name=""/>
        <dsp:cNvSpPr/>
      </dsp:nvSpPr>
      <dsp:spPr>
        <a:xfrm>
          <a:off x="0" y="3308527"/>
          <a:ext cx="11469333" cy="438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5240" rIns="85344" bIns="15240" numCol="1" spcCol="1270" anchor="t" anchorCtr="0">
          <a:noAutofit/>
        </a:bodyPr>
        <a:lstStyle/>
        <a:p>
          <a:pPr marL="114300" lvl="1" indent="-114300" algn="l" defTabSz="533400">
            <a:lnSpc>
              <a:spcPct val="100000"/>
            </a:lnSpc>
            <a:spcBef>
              <a:spcPct val="0"/>
            </a:spcBef>
            <a:spcAft>
              <a:spcPct val="20000"/>
            </a:spcAft>
            <a:buChar char="•"/>
          </a:pPr>
          <a:r>
            <a:rPr lang="en-US" sz="1200" b="1" kern="1200" dirty="0"/>
            <a:t>Insight</a:t>
          </a:r>
          <a:r>
            <a:rPr lang="en-US" sz="1200" kern="1200" dirty="0"/>
            <a:t>: The average interest rate has remained stable at 12.0%, with minor monthly variations. The highest average rate observed was 13.5%, and the lowest was 11.5%.</a:t>
          </a:r>
          <a:endParaRPr lang="en-IN" sz="1200" kern="1200" dirty="0"/>
        </a:p>
        <a:p>
          <a:pPr marL="114300" lvl="1" indent="-114300" algn="l" defTabSz="533400">
            <a:lnSpc>
              <a:spcPct val="100000"/>
            </a:lnSpc>
            <a:spcBef>
              <a:spcPct val="0"/>
            </a:spcBef>
            <a:spcAft>
              <a:spcPct val="20000"/>
            </a:spcAft>
            <a:buChar char="•"/>
          </a:pPr>
          <a:r>
            <a:rPr lang="en-US" sz="1200" b="1" kern="1200" dirty="0"/>
            <a:t>Impact</a:t>
          </a:r>
          <a:r>
            <a:rPr lang="en-US" sz="1200" kern="1200" dirty="0"/>
            <a:t>: Continuous monitoring of interest rates is essential to remain competitive and align with market conditions, ensuring predictable revenue streams.</a:t>
          </a:r>
          <a:endParaRPr lang="en-IN" sz="1200" kern="1200" dirty="0"/>
        </a:p>
      </dsp:txBody>
      <dsp:txXfrm>
        <a:off x="0" y="3308527"/>
        <a:ext cx="11469333" cy="438536"/>
      </dsp:txXfrm>
    </dsp:sp>
    <dsp:sp modelId="{DC0482CA-D1F7-4911-BACA-F25480716309}">
      <dsp:nvSpPr>
        <dsp:cNvPr id="0" name=""/>
        <dsp:cNvSpPr/>
      </dsp:nvSpPr>
      <dsp:spPr>
        <a:xfrm>
          <a:off x="0" y="3747064"/>
          <a:ext cx="11469333" cy="3112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Average Debt-to-Income Ratio (DTI):</a:t>
          </a:r>
          <a:endParaRPr lang="en-IN" sz="1300" kern="1200"/>
        </a:p>
      </dsp:txBody>
      <dsp:txXfrm>
        <a:off x="15195" y="3762259"/>
        <a:ext cx="11438943" cy="280886"/>
      </dsp:txXfrm>
    </dsp:sp>
    <dsp:sp modelId="{2D994C80-AB1F-4B58-9F9E-6D3B10F4EEC7}">
      <dsp:nvSpPr>
        <dsp:cNvPr id="0" name=""/>
        <dsp:cNvSpPr/>
      </dsp:nvSpPr>
      <dsp:spPr>
        <a:xfrm>
          <a:off x="0" y="4058340"/>
          <a:ext cx="11469333" cy="815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5240" rIns="85344" bIns="15240" numCol="1" spcCol="1270" anchor="t" anchorCtr="0">
          <a:noAutofit/>
        </a:bodyPr>
        <a:lstStyle/>
        <a:p>
          <a:pPr marL="114300" lvl="1" indent="-114300" algn="l" defTabSz="533400">
            <a:lnSpc>
              <a:spcPct val="100000"/>
            </a:lnSpc>
            <a:spcBef>
              <a:spcPct val="0"/>
            </a:spcBef>
            <a:spcAft>
              <a:spcPct val="20000"/>
            </a:spcAft>
            <a:buChar char="•"/>
          </a:pPr>
          <a:r>
            <a:rPr lang="en-US" sz="1200" b="1" kern="1200" dirty="0"/>
            <a:t>Insight</a:t>
          </a:r>
          <a:r>
            <a:rPr lang="en-US" sz="1200" kern="1200" dirty="0"/>
            <a:t>: The average DTI ratio is 13.3%, indicating borrowers generally maintain a healthy balance between debt and income. However, borrowers with DTIs above 20% present higher risk, accounting for 10% of the portfolio.</a:t>
          </a:r>
          <a:endParaRPr lang="en-IN" sz="1200" kern="1200" dirty="0"/>
        </a:p>
        <a:p>
          <a:pPr marL="114300" lvl="1" indent="-114300" algn="l" defTabSz="533400">
            <a:lnSpc>
              <a:spcPct val="100000"/>
            </a:lnSpc>
            <a:spcBef>
              <a:spcPct val="0"/>
            </a:spcBef>
            <a:spcAft>
              <a:spcPct val="20000"/>
            </a:spcAft>
            <a:buChar char="•"/>
          </a:pPr>
          <a:r>
            <a:rPr lang="en-US" sz="1200" b="1" kern="1200" dirty="0"/>
            <a:t>Impact</a:t>
          </a:r>
          <a:r>
            <a:rPr lang="en-US" sz="1200" kern="1200" dirty="0"/>
            <a:t>: The bank should focus on borrowers with higher DTI ratios to mitigate default risks and ensure sustainable lending practices, potentially adjusting credit policies to manage risk better.</a:t>
          </a:r>
          <a:endParaRPr lang="en-IN" sz="1200" kern="1200" dirty="0"/>
        </a:p>
      </dsp:txBody>
      <dsp:txXfrm>
        <a:off x="0" y="4058340"/>
        <a:ext cx="11469333" cy="815882"/>
      </dsp:txXfrm>
    </dsp:sp>
    <dsp:sp modelId="{A8E2C5B2-7DD6-4F9E-BC5D-D815BA435985}">
      <dsp:nvSpPr>
        <dsp:cNvPr id="0" name=""/>
        <dsp:cNvSpPr/>
      </dsp:nvSpPr>
      <dsp:spPr>
        <a:xfrm>
          <a:off x="0" y="4874223"/>
          <a:ext cx="11469333" cy="3112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Good Loan vs. Bad Loan Analysis:</a:t>
          </a:r>
          <a:endParaRPr lang="en-IN" sz="1300" kern="1200"/>
        </a:p>
      </dsp:txBody>
      <dsp:txXfrm>
        <a:off x="15195" y="4889418"/>
        <a:ext cx="11438943" cy="280886"/>
      </dsp:txXfrm>
    </dsp:sp>
    <dsp:sp modelId="{33EF210A-159A-4776-B3F2-3018B68EEBD9}">
      <dsp:nvSpPr>
        <dsp:cNvPr id="0" name=""/>
        <dsp:cNvSpPr/>
      </dsp:nvSpPr>
      <dsp:spPr>
        <a:xfrm>
          <a:off x="0" y="5185499"/>
          <a:ext cx="11469333" cy="815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5240" rIns="85344" bIns="15240" numCol="1" spcCol="1270" anchor="t" anchorCtr="0">
          <a:noAutofit/>
        </a:bodyPr>
        <a:lstStyle/>
        <a:p>
          <a:pPr marL="114300" lvl="1" indent="-114300" algn="l" defTabSz="533400">
            <a:lnSpc>
              <a:spcPct val="100000"/>
            </a:lnSpc>
            <a:spcBef>
              <a:spcPct val="0"/>
            </a:spcBef>
            <a:spcAft>
              <a:spcPct val="20000"/>
            </a:spcAft>
            <a:buChar char="•"/>
          </a:pPr>
          <a:r>
            <a:rPr lang="en-US" sz="1200" b="1" kern="1200" dirty="0"/>
            <a:t>Insight</a:t>
          </a:r>
          <a:r>
            <a:rPr lang="en-US" sz="1200" kern="1200" dirty="0"/>
            <a:t>: Good loans (fully paid or current) constitute 86.2% of the portfolio, while bad loans (charged off) make up 13.8%. Specifically, there are 33,200 good loans and 5,300 bad loans.</a:t>
          </a:r>
          <a:endParaRPr lang="en-IN" sz="1200" kern="1200" dirty="0"/>
        </a:p>
        <a:p>
          <a:pPr marL="114300" lvl="1" indent="-114300" algn="l" defTabSz="533400">
            <a:lnSpc>
              <a:spcPct val="100000"/>
            </a:lnSpc>
            <a:spcBef>
              <a:spcPct val="0"/>
            </a:spcBef>
            <a:spcAft>
              <a:spcPct val="20000"/>
            </a:spcAft>
            <a:buChar char="•"/>
          </a:pPr>
          <a:r>
            <a:rPr lang="en-US" sz="1200" b="1" kern="1200" dirty="0"/>
            <a:t>Impact</a:t>
          </a:r>
          <a:r>
            <a:rPr lang="en-US" sz="1200" kern="1200" dirty="0"/>
            <a:t>: Continuous monitoring and proactive management of bad loans are necessary to maintain portfolio quality and minimize losses, potentially through enhanced collection strategies or revised lending criteria.</a:t>
          </a:r>
          <a:endParaRPr lang="en-IN" sz="1200" kern="1200" dirty="0"/>
        </a:p>
      </dsp:txBody>
      <dsp:txXfrm>
        <a:off x="0" y="5185499"/>
        <a:ext cx="11469333" cy="8158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147F3-F1FA-45AE-9517-8FB3A1CBAFDB}">
      <dsp:nvSpPr>
        <dsp:cNvPr id="0" name=""/>
        <dsp:cNvSpPr/>
      </dsp:nvSpPr>
      <dsp:spPr>
        <a:xfrm>
          <a:off x="0" y="34819"/>
          <a:ext cx="11469334" cy="505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Trend Analysis</a:t>
          </a:r>
          <a:r>
            <a:rPr lang="en-US" sz="1300" kern="1200"/>
            <a:t>:</a:t>
          </a:r>
          <a:endParaRPr lang="en-IN" sz="1300" kern="1200"/>
        </a:p>
      </dsp:txBody>
      <dsp:txXfrm>
        <a:off x="24674" y="59493"/>
        <a:ext cx="11419986" cy="456092"/>
      </dsp:txXfrm>
    </dsp:sp>
    <dsp:sp modelId="{00BB9598-1819-41A5-B262-CBA5FF7F5003}">
      <dsp:nvSpPr>
        <dsp:cNvPr id="0" name=""/>
        <dsp:cNvSpPr/>
      </dsp:nvSpPr>
      <dsp:spPr>
        <a:xfrm>
          <a:off x="0" y="540259"/>
          <a:ext cx="11469334"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5240" rIns="85344" bIns="15240" numCol="1" spcCol="1270" anchor="t" anchorCtr="0">
          <a:noAutofit/>
        </a:bodyPr>
        <a:lstStyle/>
        <a:p>
          <a:pPr marL="114300" lvl="1" indent="-114300" algn="l" defTabSz="533400">
            <a:lnSpc>
              <a:spcPct val="100000"/>
            </a:lnSpc>
            <a:spcBef>
              <a:spcPct val="0"/>
            </a:spcBef>
            <a:spcAft>
              <a:spcPct val="20000"/>
            </a:spcAft>
            <a:buChar char="•"/>
          </a:pPr>
          <a:r>
            <a:rPr lang="en-US" sz="1200" b="1" kern="1200" dirty="0"/>
            <a:t>Data Point</a:t>
          </a:r>
          <a:r>
            <a:rPr lang="en-US" sz="1200" kern="1200" dirty="0"/>
            <a:t>: Monthly loan applications peaked in May with 4,300 applications and were lowest in February with 2,300 applications.</a:t>
          </a:r>
          <a:endParaRPr lang="en-IN" sz="1200" kern="1200" dirty="0"/>
        </a:p>
        <a:p>
          <a:pPr marL="114300" lvl="1" indent="-114300" algn="l" defTabSz="533400">
            <a:lnSpc>
              <a:spcPct val="100000"/>
            </a:lnSpc>
            <a:spcBef>
              <a:spcPct val="0"/>
            </a:spcBef>
            <a:spcAft>
              <a:spcPct val="20000"/>
            </a:spcAft>
            <a:buChar char="•"/>
          </a:pPr>
          <a:r>
            <a:rPr lang="en-US" sz="1200" b="1" kern="1200" dirty="0"/>
            <a:t>Insight</a:t>
          </a:r>
          <a:r>
            <a:rPr lang="en-US" sz="1200" kern="1200" dirty="0"/>
            <a:t>: Understanding these seasonal trends can help in planning resource allocation and marketing efforts to maximize loan approvals during peak periods.</a:t>
          </a:r>
          <a:endParaRPr lang="en-IN" sz="1200" kern="1200" dirty="0"/>
        </a:p>
      </dsp:txBody>
      <dsp:txXfrm>
        <a:off x="0" y="540259"/>
        <a:ext cx="11469334" cy="447120"/>
      </dsp:txXfrm>
    </dsp:sp>
    <dsp:sp modelId="{03CBBDDE-A7DB-42BA-A57F-EE442764A05D}">
      <dsp:nvSpPr>
        <dsp:cNvPr id="0" name=""/>
        <dsp:cNvSpPr/>
      </dsp:nvSpPr>
      <dsp:spPr>
        <a:xfrm>
          <a:off x="0" y="987379"/>
          <a:ext cx="11469334" cy="505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Regional Analysis</a:t>
          </a:r>
          <a:r>
            <a:rPr lang="en-US" sz="1300" kern="1200"/>
            <a:t>:</a:t>
          </a:r>
          <a:endParaRPr lang="en-IN" sz="1300" kern="1200"/>
        </a:p>
      </dsp:txBody>
      <dsp:txXfrm>
        <a:off x="24674" y="1012053"/>
        <a:ext cx="11419986" cy="456092"/>
      </dsp:txXfrm>
    </dsp:sp>
    <dsp:sp modelId="{5694C9B9-731D-4B77-A774-3260365C7477}">
      <dsp:nvSpPr>
        <dsp:cNvPr id="0" name=""/>
        <dsp:cNvSpPr/>
      </dsp:nvSpPr>
      <dsp:spPr>
        <a:xfrm>
          <a:off x="0" y="1492819"/>
          <a:ext cx="11469334"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5240" rIns="85344" bIns="15240" numCol="1" spcCol="1270" anchor="t" anchorCtr="0">
          <a:noAutofit/>
        </a:bodyPr>
        <a:lstStyle/>
        <a:p>
          <a:pPr marL="114300" lvl="1" indent="-114300" algn="l" defTabSz="533400">
            <a:lnSpc>
              <a:spcPct val="100000"/>
            </a:lnSpc>
            <a:spcBef>
              <a:spcPct val="0"/>
            </a:spcBef>
            <a:spcAft>
              <a:spcPct val="20000"/>
            </a:spcAft>
            <a:buChar char="•"/>
          </a:pPr>
          <a:r>
            <a:rPr lang="en-US" sz="1200" b="1" kern="1200" dirty="0"/>
            <a:t>Data Point</a:t>
          </a:r>
          <a:r>
            <a:rPr lang="en-US" sz="1200" kern="1200" dirty="0"/>
            <a:t>: States like California and Texas showed the highest loan activity, accounting for 20% and 15% of total applications, respectively.</a:t>
          </a:r>
          <a:endParaRPr lang="en-IN" sz="1200" kern="1200" dirty="0"/>
        </a:p>
        <a:p>
          <a:pPr marL="114300" lvl="1" indent="-114300" algn="l" defTabSz="533400">
            <a:lnSpc>
              <a:spcPct val="100000"/>
            </a:lnSpc>
            <a:spcBef>
              <a:spcPct val="0"/>
            </a:spcBef>
            <a:spcAft>
              <a:spcPct val="20000"/>
            </a:spcAft>
            <a:buChar char="•"/>
          </a:pPr>
          <a:r>
            <a:rPr lang="en-US" sz="1200" b="1" kern="1200" dirty="0"/>
            <a:t>Insight</a:t>
          </a:r>
          <a:r>
            <a:rPr lang="en-US" sz="1200" kern="1200" dirty="0"/>
            <a:t>: High loan activity regions indicate strong market presence and demand, while regions with lower activity may present opportunities for market expansion.</a:t>
          </a:r>
          <a:endParaRPr lang="en-IN" sz="1200" kern="1200" dirty="0"/>
        </a:p>
      </dsp:txBody>
      <dsp:txXfrm>
        <a:off x="0" y="1492819"/>
        <a:ext cx="11469334" cy="447120"/>
      </dsp:txXfrm>
    </dsp:sp>
    <dsp:sp modelId="{A4756150-7267-43E2-8AEB-7D4BB2EF3C87}">
      <dsp:nvSpPr>
        <dsp:cNvPr id="0" name=""/>
        <dsp:cNvSpPr/>
      </dsp:nvSpPr>
      <dsp:spPr>
        <a:xfrm>
          <a:off x="0" y="1939939"/>
          <a:ext cx="11469334" cy="505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Borrower Profiles</a:t>
          </a:r>
          <a:r>
            <a:rPr lang="en-US" sz="1300" kern="1200"/>
            <a:t>:</a:t>
          </a:r>
          <a:endParaRPr lang="en-IN" sz="1300" kern="1200"/>
        </a:p>
      </dsp:txBody>
      <dsp:txXfrm>
        <a:off x="24674" y="1964613"/>
        <a:ext cx="11419986" cy="456092"/>
      </dsp:txXfrm>
    </dsp:sp>
    <dsp:sp modelId="{5A27A9D8-3342-4948-B972-6E8DC4FF2F01}">
      <dsp:nvSpPr>
        <dsp:cNvPr id="0" name=""/>
        <dsp:cNvSpPr/>
      </dsp:nvSpPr>
      <dsp:spPr>
        <a:xfrm>
          <a:off x="0" y="2445379"/>
          <a:ext cx="11469334"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5240" rIns="85344" bIns="15240" numCol="1" spcCol="1270" anchor="t" anchorCtr="0">
          <a:noAutofit/>
        </a:bodyPr>
        <a:lstStyle/>
        <a:p>
          <a:pPr marL="114300" lvl="1" indent="-114300" algn="l" defTabSz="533400">
            <a:lnSpc>
              <a:spcPct val="100000"/>
            </a:lnSpc>
            <a:spcBef>
              <a:spcPct val="0"/>
            </a:spcBef>
            <a:spcAft>
              <a:spcPct val="20000"/>
            </a:spcAft>
            <a:buChar char="•"/>
          </a:pPr>
          <a:r>
            <a:rPr lang="en-US" sz="1200" b="1" kern="1200" dirty="0"/>
            <a:t>Data Point</a:t>
          </a:r>
          <a:r>
            <a:rPr lang="en-US" sz="1200" kern="1200" dirty="0"/>
            <a:t>: Borrowers with over 10 years of employment make up 25% of the loan applications, showing higher approval rates and lower default risks.</a:t>
          </a:r>
          <a:endParaRPr lang="en-IN" sz="1200" kern="1200" dirty="0"/>
        </a:p>
        <a:p>
          <a:pPr marL="114300" lvl="1" indent="-114300" algn="l" defTabSz="533400">
            <a:lnSpc>
              <a:spcPct val="100000"/>
            </a:lnSpc>
            <a:spcBef>
              <a:spcPct val="0"/>
            </a:spcBef>
            <a:spcAft>
              <a:spcPct val="20000"/>
            </a:spcAft>
            <a:buChar char="•"/>
          </a:pPr>
          <a:r>
            <a:rPr lang="en-US" sz="1200" b="1" kern="1200" dirty="0"/>
            <a:t>Insight</a:t>
          </a:r>
          <a:r>
            <a:rPr lang="en-US" sz="1200" kern="1200" dirty="0"/>
            <a:t>: Analyzing borrower profiles provides valuable insights into high-quality borrowers, guiding the development of targeted loan products and risk assessment models.</a:t>
          </a:r>
          <a:endParaRPr lang="en-IN" sz="1200" kern="1200" dirty="0"/>
        </a:p>
      </dsp:txBody>
      <dsp:txXfrm>
        <a:off x="0" y="2445379"/>
        <a:ext cx="11469334" cy="447120"/>
      </dsp:txXfrm>
    </dsp:sp>
    <dsp:sp modelId="{DBFD2418-88CA-487C-B4AA-8C5BA9F298B9}">
      <dsp:nvSpPr>
        <dsp:cNvPr id="0" name=""/>
        <dsp:cNvSpPr/>
      </dsp:nvSpPr>
      <dsp:spPr>
        <a:xfrm>
          <a:off x="0" y="2892499"/>
          <a:ext cx="11469334" cy="505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Loan Purpose</a:t>
          </a:r>
          <a:r>
            <a:rPr lang="en-US" sz="1300" kern="1200"/>
            <a:t>:</a:t>
          </a:r>
          <a:endParaRPr lang="en-IN" sz="1300" kern="1200"/>
        </a:p>
      </dsp:txBody>
      <dsp:txXfrm>
        <a:off x="24674" y="2917173"/>
        <a:ext cx="11419986" cy="456092"/>
      </dsp:txXfrm>
    </dsp:sp>
    <dsp:sp modelId="{735DC36E-613C-4DD6-A781-F4A2AF098661}">
      <dsp:nvSpPr>
        <dsp:cNvPr id="0" name=""/>
        <dsp:cNvSpPr/>
      </dsp:nvSpPr>
      <dsp:spPr>
        <a:xfrm>
          <a:off x="0" y="3397939"/>
          <a:ext cx="11469334"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5240" rIns="85344" bIns="15240" numCol="1" spcCol="1270" anchor="t" anchorCtr="0">
          <a:noAutofit/>
        </a:bodyPr>
        <a:lstStyle/>
        <a:p>
          <a:pPr marL="114300" lvl="1" indent="-114300" algn="l" defTabSz="533400">
            <a:lnSpc>
              <a:spcPct val="100000"/>
            </a:lnSpc>
            <a:spcBef>
              <a:spcPct val="0"/>
            </a:spcBef>
            <a:spcAft>
              <a:spcPct val="20000"/>
            </a:spcAft>
            <a:buChar char="•"/>
          </a:pPr>
          <a:r>
            <a:rPr lang="en-US" sz="1200" b="1" kern="1200"/>
            <a:t>Data Point</a:t>
          </a:r>
          <a:r>
            <a:rPr lang="en-US" sz="1200" kern="1200"/>
            <a:t>: Debt consolidation loans account for 40% of the portfolio, followed by credit card refinancing at 25%.</a:t>
          </a:r>
          <a:endParaRPr lang="en-IN" sz="1200" kern="1200"/>
        </a:p>
        <a:p>
          <a:pPr marL="114300" lvl="1" indent="-114300" algn="l" defTabSz="533400">
            <a:lnSpc>
              <a:spcPct val="100000"/>
            </a:lnSpc>
            <a:spcBef>
              <a:spcPct val="0"/>
            </a:spcBef>
            <a:spcAft>
              <a:spcPct val="20000"/>
            </a:spcAft>
            <a:buChar char="•"/>
          </a:pPr>
          <a:r>
            <a:rPr lang="en-US" sz="1200" b="1" kern="1200" dirty="0"/>
            <a:t>Insight</a:t>
          </a:r>
          <a:r>
            <a:rPr lang="en-US" sz="1200" kern="1200" dirty="0"/>
            <a:t>: Understanding the primary purposes for loans helps in tailoring loan products to meet borrower needs and preferences effectively.</a:t>
          </a:r>
          <a:endParaRPr lang="en-IN" sz="1200" kern="1200" dirty="0"/>
        </a:p>
      </dsp:txBody>
      <dsp:txXfrm>
        <a:off x="0" y="3397939"/>
        <a:ext cx="11469334" cy="447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6E249-42C3-4186-B7F8-6E454D40AB2A}">
      <dsp:nvSpPr>
        <dsp:cNvPr id="0" name=""/>
        <dsp:cNvSpPr/>
      </dsp:nvSpPr>
      <dsp:spPr>
        <a:xfrm>
          <a:off x="0" y="24155"/>
          <a:ext cx="11469334"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Enhanced Decision-Making:</a:t>
          </a:r>
          <a:endParaRPr lang="en-IN" sz="1300" kern="1200"/>
        </a:p>
      </dsp:txBody>
      <dsp:txXfrm>
        <a:off x="22846" y="47001"/>
        <a:ext cx="11423642" cy="422308"/>
      </dsp:txXfrm>
    </dsp:sp>
    <dsp:sp modelId="{BBA6928F-3E77-4D10-8102-7065C85108A5}">
      <dsp:nvSpPr>
        <dsp:cNvPr id="0" name=""/>
        <dsp:cNvSpPr/>
      </dsp:nvSpPr>
      <dsp:spPr>
        <a:xfrm>
          <a:off x="0" y="492155"/>
          <a:ext cx="11469334"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5240" rIns="85344" bIns="15240" numCol="1" spcCol="1270" anchor="t" anchorCtr="0">
          <a:noAutofit/>
        </a:bodyPr>
        <a:lstStyle/>
        <a:p>
          <a:pPr marL="114300" lvl="1" indent="-114300" algn="l" defTabSz="533400">
            <a:lnSpc>
              <a:spcPct val="100000"/>
            </a:lnSpc>
            <a:spcBef>
              <a:spcPct val="0"/>
            </a:spcBef>
            <a:spcAft>
              <a:spcPct val="20000"/>
            </a:spcAft>
            <a:buChar char="•"/>
          </a:pPr>
          <a:r>
            <a:rPr lang="en-US" sz="1200" b="1" kern="1200" dirty="0"/>
            <a:t>Insight</a:t>
          </a:r>
          <a:r>
            <a:rPr lang="en-US" sz="1200" kern="1200" dirty="0"/>
            <a:t>: The analysis revealed a rise in total loan applications and total funded amounts, highlighting strong market demand.</a:t>
          </a:r>
          <a:endParaRPr lang="en-IN" sz="1200" kern="1200" dirty="0"/>
        </a:p>
        <a:p>
          <a:pPr marL="114300" lvl="1" indent="-114300" algn="l" defTabSz="533400">
            <a:lnSpc>
              <a:spcPct val="100000"/>
            </a:lnSpc>
            <a:spcBef>
              <a:spcPct val="0"/>
            </a:spcBef>
            <a:spcAft>
              <a:spcPct val="20000"/>
            </a:spcAft>
            <a:buChar char="•"/>
          </a:pPr>
          <a:r>
            <a:rPr lang="en-US" sz="1200" b="1" kern="1200" dirty="0"/>
            <a:t>Impact</a:t>
          </a:r>
          <a:r>
            <a:rPr lang="en-US" sz="1200" kern="1200" dirty="0"/>
            <a:t>: These insights enable the bank to allocate resources more effectively, ensuring sufficient staffing and technological support during peak application periods.</a:t>
          </a:r>
          <a:endParaRPr lang="en-IN" sz="1200" kern="1200" dirty="0"/>
        </a:p>
        <a:p>
          <a:pPr marL="114300" lvl="1" indent="-114300" algn="l" defTabSz="533400">
            <a:lnSpc>
              <a:spcPct val="100000"/>
            </a:lnSpc>
            <a:spcBef>
              <a:spcPct val="0"/>
            </a:spcBef>
            <a:spcAft>
              <a:spcPct val="20000"/>
            </a:spcAft>
            <a:buChar char="•"/>
          </a:pPr>
          <a:r>
            <a:rPr lang="en-US" sz="1200" b="1" kern="1200" dirty="0"/>
            <a:t>Suggestion</a:t>
          </a:r>
          <a:r>
            <a:rPr lang="en-US" sz="1200" kern="1200" dirty="0"/>
            <a:t>: </a:t>
          </a:r>
          <a:r>
            <a:rPr lang="en-US" sz="1200" b="1" kern="1200" dirty="0">
              <a:solidFill>
                <a:schemeClr val="accent2">
                  <a:lumMod val="75000"/>
                </a:schemeClr>
              </a:solidFill>
            </a:rPr>
            <a:t>Implement advanced forecasting models to predict application surges and optimize resource allocation</a:t>
          </a:r>
          <a:r>
            <a:rPr lang="en-US" sz="1200" b="1" kern="1200" dirty="0">
              <a:solidFill>
                <a:schemeClr val="accent1">
                  <a:lumMod val="75000"/>
                </a:schemeClr>
              </a:solidFill>
            </a:rPr>
            <a:t>.</a:t>
          </a:r>
          <a:endParaRPr lang="en-IN" sz="1200" b="1" kern="1200" dirty="0">
            <a:solidFill>
              <a:schemeClr val="accent1">
                <a:lumMod val="75000"/>
              </a:schemeClr>
            </a:solidFill>
          </a:endParaRPr>
        </a:p>
      </dsp:txBody>
      <dsp:txXfrm>
        <a:off x="0" y="492155"/>
        <a:ext cx="11469334" cy="672750"/>
      </dsp:txXfrm>
    </dsp:sp>
    <dsp:sp modelId="{39DF3FC8-AE43-48F8-AF8A-5AA547194FFB}">
      <dsp:nvSpPr>
        <dsp:cNvPr id="0" name=""/>
        <dsp:cNvSpPr/>
      </dsp:nvSpPr>
      <dsp:spPr>
        <a:xfrm>
          <a:off x="0" y="1164905"/>
          <a:ext cx="11469334"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Improved Risk Management:</a:t>
          </a:r>
          <a:endParaRPr lang="en-IN" sz="1300" kern="1200"/>
        </a:p>
      </dsp:txBody>
      <dsp:txXfrm>
        <a:off x="22846" y="1187751"/>
        <a:ext cx="11423642" cy="422308"/>
      </dsp:txXfrm>
    </dsp:sp>
    <dsp:sp modelId="{D47BD889-E9D0-45D6-8CC0-CC685F5B3F88}">
      <dsp:nvSpPr>
        <dsp:cNvPr id="0" name=""/>
        <dsp:cNvSpPr/>
      </dsp:nvSpPr>
      <dsp:spPr>
        <a:xfrm>
          <a:off x="0" y="1632905"/>
          <a:ext cx="11469334"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5240" rIns="85344" bIns="15240" numCol="1" spcCol="1270" anchor="t" anchorCtr="0">
          <a:noAutofit/>
        </a:bodyPr>
        <a:lstStyle/>
        <a:p>
          <a:pPr marL="114300" lvl="1" indent="-114300" algn="l" defTabSz="533400">
            <a:lnSpc>
              <a:spcPct val="100000"/>
            </a:lnSpc>
            <a:spcBef>
              <a:spcPct val="0"/>
            </a:spcBef>
            <a:spcAft>
              <a:spcPct val="20000"/>
            </a:spcAft>
            <a:buChar char="•"/>
          </a:pPr>
          <a:r>
            <a:rPr lang="en-US" sz="1200" b="1" kern="1200" dirty="0"/>
            <a:t>Insight</a:t>
          </a:r>
          <a:r>
            <a:rPr lang="en-US" sz="1200" kern="1200" dirty="0"/>
            <a:t>: The average Debt-to-Income (DTI) ratio of 13.3% indicates a generally healthy borrower profile, but 10% of borrowers have DTIs above 20%, presenting higher risk.</a:t>
          </a:r>
          <a:endParaRPr lang="en-IN" sz="1200" kern="1200" dirty="0"/>
        </a:p>
        <a:p>
          <a:pPr marL="114300" lvl="1" indent="-114300" algn="l" defTabSz="533400">
            <a:lnSpc>
              <a:spcPct val="100000"/>
            </a:lnSpc>
            <a:spcBef>
              <a:spcPct val="0"/>
            </a:spcBef>
            <a:spcAft>
              <a:spcPct val="20000"/>
            </a:spcAft>
            <a:buChar char="•"/>
          </a:pPr>
          <a:r>
            <a:rPr lang="en-US" sz="1200" b="1" kern="1200" dirty="0"/>
            <a:t>Impact</a:t>
          </a:r>
          <a:r>
            <a:rPr lang="en-US" sz="1200" kern="1200" dirty="0"/>
            <a:t>: Identifying high-risk segments allows for targeted risk mitigation strategies, such as tailored credit policies and enhanced borrower monitoring.</a:t>
          </a:r>
          <a:endParaRPr lang="en-IN" sz="1200" kern="1200" dirty="0"/>
        </a:p>
        <a:p>
          <a:pPr marL="114300" lvl="1" indent="-114300" algn="l" defTabSz="533400">
            <a:lnSpc>
              <a:spcPct val="100000"/>
            </a:lnSpc>
            <a:spcBef>
              <a:spcPct val="0"/>
            </a:spcBef>
            <a:spcAft>
              <a:spcPct val="20000"/>
            </a:spcAft>
            <a:buChar char="•"/>
          </a:pPr>
          <a:r>
            <a:rPr lang="en-US" sz="1200" b="1" kern="1200" dirty="0"/>
            <a:t>Suggestion</a:t>
          </a:r>
          <a:r>
            <a:rPr lang="en-US" sz="1200" kern="1200" dirty="0"/>
            <a:t>: </a:t>
          </a:r>
          <a:r>
            <a:rPr lang="en-US" sz="1200" b="1" kern="1200" dirty="0">
              <a:solidFill>
                <a:schemeClr val="accent2">
                  <a:lumMod val="75000"/>
                </a:schemeClr>
              </a:solidFill>
            </a:rPr>
            <a:t>Develop risk-adjusted pricing models to offer competitive rates to low-risk borrowers while adequately compensating for higher risks.</a:t>
          </a:r>
          <a:endParaRPr lang="en-IN" sz="1200" b="1" kern="1200" dirty="0">
            <a:solidFill>
              <a:schemeClr val="accent2">
                <a:lumMod val="75000"/>
              </a:schemeClr>
            </a:solidFill>
          </a:endParaRPr>
        </a:p>
      </dsp:txBody>
      <dsp:txXfrm>
        <a:off x="0" y="1632905"/>
        <a:ext cx="11469334" cy="672750"/>
      </dsp:txXfrm>
    </dsp:sp>
    <dsp:sp modelId="{F013FC45-4AD5-41D9-A56B-66032DB36B57}">
      <dsp:nvSpPr>
        <dsp:cNvPr id="0" name=""/>
        <dsp:cNvSpPr/>
      </dsp:nvSpPr>
      <dsp:spPr>
        <a:xfrm>
          <a:off x="0" y="2305655"/>
          <a:ext cx="11469334"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Portfolio Quality Monitoring:</a:t>
          </a:r>
          <a:endParaRPr lang="en-IN" sz="1300" kern="1200"/>
        </a:p>
      </dsp:txBody>
      <dsp:txXfrm>
        <a:off x="22846" y="2328501"/>
        <a:ext cx="11423642" cy="422308"/>
      </dsp:txXfrm>
    </dsp:sp>
    <dsp:sp modelId="{48AE932B-3D19-4402-AFEB-18930AB82354}">
      <dsp:nvSpPr>
        <dsp:cNvPr id="0" name=""/>
        <dsp:cNvSpPr/>
      </dsp:nvSpPr>
      <dsp:spPr>
        <a:xfrm>
          <a:off x="0" y="2773655"/>
          <a:ext cx="11469334"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5240" rIns="85344" bIns="15240" numCol="1" spcCol="1270" anchor="t" anchorCtr="0">
          <a:noAutofit/>
        </a:bodyPr>
        <a:lstStyle/>
        <a:p>
          <a:pPr marL="114300" lvl="1" indent="-114300" algn="l" defTabSz="533400">
            <a:lnSpc>
              <a:spcPct val="100000"/>
            </a:lnSpc>
            <a:spcBef>
              <a:spcPct val="0"/>
            </a:spcBef>
            <a:spcAft>
              <a:spcPct val="20000"/>
            </a:spcAft>
            <a:buChar char="•"/>
          </a:pPr>
          <a:r>
            <a:rPr lang="en-US" sz="1200" b="1" kern="1200"/>
            <a:t>Insight</a:t>
          </a:r>
          <a:r>
            <a:rPr lang="en-US" sz="1200" kern="1200"/>
            <a:t>: Good loans constitute 86.2% of the portfolio, while bad loans account for 13.8%. Continuous monitoring is essential to maintain this balance.</a:t>
          </a:r>
          <a:endParaRPr lang="en-IN" sz="1200" kern="1200"/>
        </a:p>
        <a:p>
          <a:pPr marL="114300" lvl="1" indent="-114300" algn="l" defTabSz="533400">
            <a:lnSpc>
              <a:spcPct val="100000"/>
            </a:lnSpc>
            <a:spcBef>
              <a:spcPct val="0"/>
            </a:spcBef>
            <a:spcAft>
              <a:spcPct val="20000"/>
            </a:spcAft>
            <a:buChar char="•"/>
          </a:pPr>
          <a:r>
            <a:rPr lang="en-US" sz="1200" b="1" kern="1200" dirty="0"/>
            <a:t>Impact</a:t>
          </a:r>
          <a:r>
            <a:rPr lang="en-US" sz="1200" kern="1200" dirty="0"/>
            <a:t>: Proactive management of bad loans, including early intervention and revised collection strategies, can help reduce default rates and improve portfolio quality.</a:t>
          </a:r>
          <a:endParaRPr lang="en-IN" sz="1200" kern="1200" dirty="0"/>
        </a:p>
        <a:p>
          <a:pPr marL="114300" lvl="1" indent="-114300" algn="l" defTabSz="533400">
            <a:lnSpc>
              <a:spcPct val="100000"/>
            </a:lnSpc>
            <a:spcBef>
              <a:spcPct val="0"/>
            </a:spcBef>
            <a:spcAft>
              <a:spcPct val="20000"/>
            </a:spcAft>
            <a:buChar char="•"/>
          </a:pPr>
          <a:r>
            <a:rPr lang="en-US" sz="1200" b="1" kern="1200" dirty="0"/>
            <a:t>Suggestion</a:t>
          </a:r>
          <a:r>
            <a:rPr lang="en-US" sz="1200" b="1" kern="1200" dirty="0">
              <a:solidFill>
                <a:schemeClr val="accent2">
                  <a:lumMod val="75000"/>
                </a:schemeClr>
              </a:solidFill>
            </a:rPr>
            <a:t>: Implement rule based and machine learning models to predict potential defaults and take preemptive actions to mitigate risks.</a:t>
          </a:r>
          <a:endParaRPr lang="en-IN" sz="1200" b="1" kern="1200" dirty="0">
            <a:solidFill>
              <a:schemeClr val="accent2">
                <a:lumMod val="75000"/>
              </a:schemeClr>
            </a:solidFill>
          </a:endParaRPr>
        </a:p>
      </dsp:txBody>
      <dsp:txXfrm>
        <a:off x="0" y="2773655"/>
        <a:ext cx="11469334" cy="672750"/>
      </dsp:txXfrm>
    </dsp:sp>
    <dsp:sp modelId="{13459D97-E6C5-4E8D-8A3D-2716F95EF3AF}">
      <dsp:nvSpPr>
        <dsp:cNvPr id="0" name=""/>
        <dsp:cNvSpPr/>
      </dsp:nvSpPr>
      <dsp:spPr>
        <a:xfrm>
          <a:off x="0" y="3446405"/>
          <a:ext cx="11469334"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Strategic Market Expansion:</a:t>
          </a:r>
          <a:endParaRPr lang="en-IN" sz="1300" kern="1200"/>
        </a:p>
      </dsp:txBody>
      <dsp:txXfrm>
        <a:off x="22846" y="3469251"/>
        <a:ext cx="11423642" cy="422308"/>
      </dsp:txXfrm>
    </dsp:sp>
    <dsp:sp modelId="{806F44D2-E119-4473-B030-EDC2363E677C}">
      <dsp:nvSpPr>
        <dsp:cNvPr id="0" name=""/>
        <dsp:cNvSpPr/>
      </dsp:nvSpPr>
      <dsp:spPr>
        <a:xfrm>
          <a:off x="0" y="3914405"/>
          <a:ext cx="11469334" cy="85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5240" rIns="85344" bIns="15240" numCol="1" spcCol="1270" anchor="t" anchorCtr="0">
          <a:noAutofit/>
        </a:bodyPr>
        <a:lstStyle/>
        <a:p>
          <a:pPr marL="114300" lvl="1" indent="-114300" algn="l" defTabSz="533400">
            <a:lnSpc>
              <a:spcPct val="100000"/>
            </a:lnSpc>
            <a:spcBef>
              <a:spcPct val="0"/>
            </a:spcBef>
            <a:spcAft>
              <a:spcPct val="20000"/>
            </a:spcAft>
            <a:buChar char="•"/>
          </a:pPr>
          <a:r>
            <a:rPr lang="en-US" sz="1200" b="1" kern="1200"/>
            <a:t>Insight</a:t>
          </a:r>
          <a:r>
            <a:rPr lang="en-US" sz="1200" kern="1200"/>
            <a:t>: Regions like California and Texas account for 35% of total applications, indicating strong market presence. Conversely, regions with lower activity offer potential growth opportunities.</a:t>
          </a:r>
          <a:endParaRPr lang="en-IN" sz="1200" kern="1200"/>
        </a:p>
        <a:p>
          <a:pPr marL="114300" lvl="1" indent="-114300" algn="l" defTabSz="533400">
            <a:lnSpc>
              <a:spcPct val="100000"/>
            </a:lnSpc>
            <a:spcBef>
              <a:spcPct val="0"/>
            </a:spcBef>
            <a:spcAft>
              <a:spcPct val="20000"/>
            </a:spcAft>
            <a:buChar char="•"/>
          </a:pPr>
          <a:r>
            <a:rPr lang="en-US" sz="1200" b="1" kern="1200" dirty="0"/>
            <a:t>Impact</a:t>
          </a:r>
          <a:r>
            <a:rPr lang="en-US" sz="1200" kern="1200" dirty="0"/>
            <a:t>: Expanding marketing efforts and product offerings in underrepresented regions can capture new customer segments and drive growth.</a:t>
          </a:r>
          <a:endParaRPr lang="en-IN" sz="1200" kern="1200" dirty="0"/>
        </a:p>
        <a:p>
          <a:pPr marL="114300" lvl="1" indent="-114300" algn="l" defTabSz="533400">
            <a:lnSpc>
              <a:spcPct val="100000"/>
            </a:lnSpc>
            <a:spcBef>
              <a:spcPct val="0"/>
            </a:spcBef>
            <a:spcAft>
              <a:spcPct val="20000"/>
            </a:spcAft>
            <a:buChar char="•"/>
          </a:pPr>
          <a:r>
            <a:rPr lang="en-US" sz="1200" b="1" kern="1200" dirty="0"/>
            <a:t>Suggestion</a:t>
          </a:r>
          <a:r>
            <a:rPr lang="en-US" sz="1200" kern="1200" dirty="0"/>
            <a:t>: </a:t>
          </a:r>
          <a:r>
            <a:rPr lang="en-US" sz="1200" b="1" kern="1200" dirty="0">
              <a:solidFill>
                <a:schemeClr val="accent2">
                  <a:lumMod val="75000"/>
                </a:schemeClr>
              </a:solidFill>
            </a:rPr>
            <a:t>Conduct regional market analysis to identify underserved areas and tailor marketing campaigns to local demographics.</a:t>
          </a:r>
          <a:endParaRPr lang="en-IN" sz="1200" b="1" kern="1200" dirty="0">
            <a:solidFill>
              <a:schemeClr val="accent2">
                <a:lumMod val="75000"/>
              </a:schemeClr>
            </a:solidFill>
          </a:endParaRPr>
        </a:p>
      </dsp:txBody>
      <dsp:txXfrm>
        <a:off x="0" y="3914405"/>
        <a:ext cx="11469334" cy="853875"/>
      </dsp:txXfrm>
    </dsp:sp>
    <dsp:sp modelId="{C167379C-1E2A-4A25-85F4-54531CA18B41}">
      <dsp:nvSpPr>
        <dsp:cNvPr id="0" name=""/>
        <dsp:cNvSpPr/>
      </dsp:nvSpPr>
      <dsp:spPr>
        <a:xfrm>
          <a:off x="0" y="4768280"/>
          <a:ext cx="11469334"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Product Development and Customization:</a:t>
          </a:r>
          <a:endParaRPr lang="en-IN" sz="1300" kern="1200"/>
        </a:p>
      </dsp:txBody>
      <dsp:txXfrm>
        <a:off x="22846" y="4791126"/>
        <a:ext cx="11423642" cy="422308"/>
      </dsp:txXfrm>
    </dsp:sp>
    <dsp:sp modelId="{46B3DA44-9B03-45D9-AEDE-E7E21621D120}">
      <dsp:nvSpPr>
        <dsp:cNvPr id="0" name=""/>
        <dsp:cNvSpPr/>
      </dsp:nvSpPr>
      <dsp:spPr>
        <a:xfrm>
          <a:off x="0" y="5236280"/>
          <a:ext cx="11469334"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151" tIns="15240" rIns="85344" bIns="15240" numCol="1" spcCol="1270" anchor="t" anchorCtr="0">
          <a:noAutofit/>
        </a:bodyPr>
        <a:lstStyle/>
        <a:p>
          <a:pPr marL="114300" lvl="1" indent="-114300" algn="l" defTabSz="533400">
            <a:lnSpc>
              <a:spcPct val="100000"/>
            </a:lnSpc>
            <a:spcBef>
              <a:spcPct val="0"/>
            </a:spcBef>
            <a:spcAft>
              <a:spcPct val="20000"/>
            </a:spcAft>
            <a:buChar char="•"/>
          </a:pPr>
          <a:r>
            <a:rPr lang="en-US" sz="1200" b="1" kern="1200"/>
            <a:t>Insight</a:t>
          </a:r>
          <a:r>
            <a:rPr lang="en-US" sz="1200" kern="1200"/>
            <a:t>: Debt consolidation and credit card refinancing loans make up 65% of the portfolio, indicating high demand for these products.</a:t>
          </a:r>
          <a:endParaRPr lang="en-IN" sz="1200" kern="1200"/>
        </a:p>
        <a:p>
          <a:pPr marL="114300" lvl="1" indent="-114300" algn="l" defTabSz="533400">
            <a:lnSpc>
              <a:spcPct val="100000"/>
            </a:lnSpc>
            <a:spcBef>
              <a:spcPct val="0"/>
            </a:spcBef>
            <a:spcAft>
              <a:spcPct val="20000"/>
            </a:spcAft>
            <a:buChar char="•"/>
          </a:pPr>
          <a:r>
            <a:rPr lang="en-US" sz="1200" b="1" kern="1200" dirty="0"/>
            <a:t>Impact</a:t>
          </a:r>
          <a:r>
            <a:rPr lang="en-US" sz="1200" kern="1200" dirty="0"/>
            <a:t>: Understanding borrower needs allows the bank to develop customized loan products that cater to specific financial goals, enhancing customer satisfaction and loyalty.</a:t>
          </a:r>
          <a:endParaRPr lang="en-IN" sz="1200" kern="1200" dirty="0"/>
        </a:p>
        <a:p>
          <a:pPr marL="114300" lvl="1" indent="-114300" algn="l" defTabSz="533400">
            <a:lnSpc>
              <a:spcPct val="100000"/>
            </a:lnSpc>
            <a:spcBef>
              <a:spcPct val="0"/>
            </a:spcBef>
            <a:spcAft>
              <a:spcPct val="20000"/>
            </a:spcAft>
            <a:buChar char="•"/>
          </a:pPr>
          <a:r>
            <a:rPr lang="en-US" sz="1200" b="1" kern="1200" dirty="0"/>
            <a:t>Suggestion</a:t>
          </a:r>
          <a:r>
            <a:rPr lang="en-US" sz="1200" kern="1200" dirty="0"/>
            <a:t>: </a:t>
          </a:r>
          <a:r>
            <a:rPr lang="en-US" sz="1200" b="1" kern="1200" dirty="0">
              <a:solidFill>
                <a:schemeClr val="accent2">
                  <a:lumMod val="75000"/>
                </a:schemeClr>
              </a:solidFill>
            </a:rPr>
            <a:t>Introduce new loan products based on borrower feedback and market trends to diversify the product portfolio and meet evolving customer needs.</a:t>
          </a:r>
          <a:endParaRPr lang="en-IN" sz="1200" b="1" kern="1200" dirty="0">
            <a:solidFill>
              <a:schemeClr val="accent2">
                <a:lumMod val="75000"/>
              </a:schemeClr>
            </a:solidFill>
          </a:endParaRPr>
        </a:p>
      </dsp:txBody>
      <dsp:txXfrm>
        <a:off x="0" y="5236280"/>
        <a:ext cx="11469334" cy="6727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DBFA-3603-645A-9EB2-BF18E33B1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3B8327-55E4-1536-B4F6-FBD74A1753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15BB0C-9460-BD86-EFB3-AB6659C26DE0}"/>
              </a:ext>
            </a:extLst>
          </p:cNvPr>
          <p:cNvSpPr>
            <a:spLocks noGrp="1"/>
          </p:cNvSpPr>
          <p:nvPr>
            <p:ph type="dt" sz="half" idx="10"/>
          </p:nvPr>
        </p:nvSpPr>
        <p:spPr/>
        <p:txBody>
          <a:bodyPr/>
          <a:lstStyle/>
          <a:p>
            <a:fld id="{7B289A56-B7BF-4EE2-A684-7373F14AFF3B}" type="datetimeFigureOut">
              <a:rPr lang="en-IN" smtClean="0"/>
              <a:t>01-06-2024</a:t>
            </a:fld>
            <a:endParaRPr lang="en-IN"/>
          </a:p>
        </p:txBody>
      </p:sp>
      <p:sp>
        <p:nvSpPr>
          <p:cNvPr id="5" name="Footer Placeholder 4">
            <a:extLst>
              <a:ext uri="{FF2B5EF4-FFF2-40B4-BE49-F238E27FC236}">
                <a16:creationId xmlns:a16="http://schemas.microsoft.com/office/drawing/2014/main" id="{302C60DD-6F9A-8C55-2C9B-5C4E70AD6A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D434C2-C539-549B-C05C-B98518AC5860}"/>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98924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7D78-8517-28DA-A27A-D8FFDBD250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0457C4-E215-0637-C3AF-8C3D1FCBF2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202C78-9EFE-DF28-A614-944782ADBFAD}"/>
              </a:ext>
            </a:extLst>
          </p:cNvPr>
          <p:cNvSpPr>
            <a:spLocks noGrp="1"/>
          </p:cNvSpPr>
          <p:nvPr>
            <p:ph type="dt" sz="half" idx="10"/>
          </p:nvPr>
        </p:nvSpPr>
        <p:spPr/>
        <p:txBody>
          <a:bodyPr/>
          <a:lstStyle/>
          <a:p>
            <a:fld id="{7B289A56-B7BF-4EE2-A684-7373F14AFF3B}" type="datetimeFigureOut">
              <a:rPr lang="en-IN" smtClean="0"/>
              <a:t>01-06-2024</a:t>
            </a:fld>
            <a:endParaRPr lang="en-IN"/>
          </a:p>
        </p:txBody>
      </p:sp>
      <p:sp>
        <p:nvSpPr>
          <p:cNvPr id="5" name="Footer Placeholder 4">
            <a:extLst>
              <a:ext uri="{FF2B5EF4-FFF2-40B4-BE49-F238E27FC236}">
                <a16:creationId xmlns:a16="http://schemas.microsoft.com/office/drawing/2014/main" id="{A01652D1-928F-44A9-D700-AA5F4C04F8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23B83E-DE60-62A4-DDC6-0166638EFBB9}"/>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396624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2510F1-7BC3-31D7-0266-19EAE7F797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19C68-55AF-AAF3-C65B-31A5C1D0EB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2AE636-CB51-D73D-DDB9-04342DEBA867}"/>
              </a:ext>
            </a:extLst>
          </p:cNvPr>
          <p:cNvSpPr>
            <a:spLocks noGrp="1"/>
          </p:cNvSpPr>
          <p:nvPr>
            <p:ph type="dt" sz="half" idx="10"/>
          </p:nvPr>
        </p:nvSpPr>
        <p:spPr/>
        <p:txBody>
          <a:bodyPr/>
          <a:lstStyle/>
          <a:p>
            <a:fld id="{7B289A56-B7BF-4EE2-A684-7373F14AFF3B}" type="datetimeFigureOut">
              <a:rPr lang="en-IN" smtClean="0"/>
              <a:t>01-06-2024</a:t>
            </a:fld>
            <a:endParaRPr lang="en-IN"/>
          </a:p>
        </p:txBody>
      </p:sp>
      <p:sp>
        <p:nvSpPr>
          <p:cNvPr id="5" name="Footer Placeholder 4">
            <a:extLst>
              <a:ext uri="{FF2B5EF4-FFF2-40B4-BE49-F238E27FC236}">
                <a16:creationId xmlns:a16="http://schemas.microsoft.com/office/drawing/2014/main" id="{24ABDAD9-6500-E41D-1CBB-7FC9126F6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68266-F247-C64C-3559-6A0C24440CE4}"/>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19768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1F88-B833-1200-D3CF-EE837B0825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C8CB8E-71BD-E0B3-64CF-7417B33BCE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7AA232-E33E-8A21-389D-F57473CF39A9}"/>
              </a:ext>
            </a:extLst>
          </p:cNvPr>
          <p:cNvSpPr>
            <a:spLocks noGrp="1"/>
          </p:cNvSpPr>
          <p:nvPr>
            <p:ph type="dt" sz="half" idx="10"/>
          </p:nvPr>
        </p:nvSpPr>
        <p:spPr/>
        <p:txBody>
          <a:bodyPr/>
          <a:lstStyle/>
          <a:p>
            <a:fld id="{7B289A56-B7BF-4EE2-A684-7373F14AFF3B}" type="datetimeFigureOut">
              <a:rPr lang="en-IN" smtClean="0"/>
              <a:t>01-06-2024</a:t>
            </a:fld>
            <a:endParaRPr lang="en-IN"/>
          </a:p>
        </p:txBody>
      </p:sp>
      <p:sp>
        <p:nvSpPr>
          <p:cNvPr id="5" name="Footer Placeholder 4">
            <a:extLst>
              <a:ext uri="{FF2B5EF4-FFF2-40B4-BE49-F238E27FC236}">
                <a16:creationId xmlns:a16="http://schemas.microsoft.com/office/drawing/2014/main" id="{033C86FC-555E-1772-0A31-2E81D8C84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983072-3545-FC11-E0FE-8FC24CF2E220}"/>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36965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C800-8FF8-1209-480E-6D31FB4B1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A770BE-4704-DD13-E41C-FDF47C5AC4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AB303D-4232-4156-EED1-1723C75B0ABD}"/>
              </a:ext>
            </a:extLst>
          </p:cNvPr>
          <p:cNvSpPr>
            <a:spLocks noGrp="1"/>
          </p:cNvSpPr>
          <p:nvPr>
            <p:ph type="dt" sz="half" idx="10"/>
          </p:nvPr>
        </p:nvSpPr>
        <p:spPr/>
        <p:txBody>
          <a:bodyPr/>
          <a:lstStyle/>
          <a:p>
            <a:fld id="{7B289A56-B7BF-4EE2-A684-7373F14AFF3B}" type="datetimeFigureOut">
              <a:rPr lang="en-IN" smtClean="0"/>
              <a:t>01-06-2024</a:t>
            </a:fld>
            <a:endParaRPr lang="en-IN"/>
          </a:p>
        </p:txBody>
      </p:sp>
      <p:sp>
        <p:nvSpPr>
          <p:cNvPr id="5" name="Footer Placeholder 4">
            <a:extLst>
              <a:ext uri="{FF2B5EF4-FFF2-40B4-BE49-F238E27FC236}">
                <a16:creationId xmlns:a16="http://schemas.microsoft.com/office/drawing/2014/main" id="{674DEFFC-4535-7746-363E-449CCC413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B1815-6E61-12F0-67C6-5391B7A7EA22}"/>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41021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73CA-2221-B6BA-247A-67888D17E1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A66AE0-2950-2E07-2ADF-40ECF430F5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1802A0-C2B1-90B6-E2F4-4DA17A2E1D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FC01AE-CCB7-63D9-CBBB-F645B0F4EA84}"/>
              </a:ext>
            </a:extLst>
          </p:cNvPr>
          <p:cNvSpPr>
            <a:spLocks noGrp="1"/>
          </p:cNvSpPr>
          <p:nvPr>
            <p:ph type="dt" sz="half" idx="10"/>
          </p:nvPr>
        </p:nvSpPr>
        <p:spPr/>
        <p:txBody>
          <a:bodyPr/>
          <a:lstStyle/>
          <a:p>
            <a:fld id="{7B289A56-B7BF-4EE2-A684-7373F14AFF3B}" type="datetimeFigureOut">
              <a:rPr lang="en-IN" smtClean="0"/>
              <a:t>01-06-2024</a:t>
            </a:fld>
            <a:endParaRPr lang="en-IN"/>
          </a:p>
        </p:txBody>
      </p:sp>
      <p:sp>
        <p:nvSpPr>
          <p:cNvPr id="6" name="Footer Placeholder 5">
            <a:extLst>
              <a:ext uri="{FF2B5EF4-FFF2-40B4-BE49-F238E27FC236}">
                <a16:creationId xmlns:a16="http://schemas.microsoft.com/office/drawing/2014/main" id="{FFE62A61-4168-26CC-93B3-683820DDEF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4E477-B40D-8D3E-6DC2-1AC9B036FDE7}"/>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368028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5982-7856-A120-897F-D704730692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8D52EB-C6C9-14DB-C39F-05A13FAA7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9939C4-C3A8-5DC6-5A03-4E06E5BD6A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451D85-6826-075A-E2DD-716FBE57B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A66085-DC5D-ED87-50D6-6609036B9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8002D5-A8B9-4663-693D-13244095A09D}"/>
              </a:ext>
            </a:extLst>
          </p:cNvPr>
          <p:cNvSpPr>
            <a:spLocks noGrp="1"/>
          </p:cNvSpPr>
          <p:nvPr>
            <p:ph type="dt" sz="half" idx="10"/>
          </p:nvPr>
        </p:nvSpPr>
        <p:spPr/>
        <p:txBody>
          <a:bodyPr/>
          <a:lstStyle/>
          <a:p>
            <a:fld id="{7B289A56-B7BF-4EE2-A684-7373F14AFF3B}" type="datetimeFigureOut">
              <a:rPr lang="en-IN" smtClean="0"/>
              <a:t>01-06-2024</a:t>
            </a:fld>
            <a:endParaRPr lang="en-IN"/>
          </a:p>
        </p:txBody>
      </p:sp>
      <p:sp>
        <p:nvSpPr>
          <p:cNvPr id="8" name="Footer Placeholder 7">
            <a:extLst>
              <a:ext uri="{FF2B5EF4-FFF2-40B4-BE49-F238E27FC236}">
                <a16:creationId xmlns:a16="http://schemas.microsoft.com/office/drawing/2014/main" id="{9A5C1A38-7DB7-27B3-EE2B-0FA8A1EA14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C0E241-9EDE-42DD-B32D-8D7A25957E41}"/>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33338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C722-C2C3-AD81-3B33-252378421D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7C2B20-69F1-93CB-4468-49A7AC79F6BE}"/>
              </a:ext>
            </a:extLst>
          </p:cNvPr>
          <p:cNvSpPr>
            <a:spLocks noGrp="1"/>
          </p:cNvSpPr>
          <p:nvPr>
            <p:ph type="dt" sz="half" idx="10"/>
          </p:nvPr>
        </p:nvSpPr>
        <p:spPr/>
        <p:txBody>
          <a:bodyPr/>
          <a:lstStyle/>
          <a:p>
            <a:fld id="{7B289A56-B7BF-4EE2-A684-7373F14AFF3B}" type="datetimeFigureOut">
              <a:rPr lang="en-IN" smtClean="0"/>
              <a:t>01-06-2024</a:t>
            </a:fld>
            <a:endParaRPr lang="en-IN"/>
          </a:p>
        </p:txBody>
      </p:sp>
      <p:sp>
        <p:nvSpPr>
          <p:cNvPr id="4" name="Footer Placeholder 3">
            <a:extLst>
              <a:ext uri="{FF2B5EF4-FFF2-40B4-BE49-F238E27FC236}">
                <a16:creationId xmlns:a16="http://schemas.microsoft.com/office/drawing/2014/main" id="{E4F5AEDF-21FC-20A9-A97C-010FF73619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A905B7-E5B8-FCA6-C612-AD126D9F070F}"/>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173029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5F24FB-A0D9-0867-6BDA-FAA10E8AFA24}"/>
              </a:ext>
            </a:extLst>
          </p:cNvPr>
          <p:cNvSpPr>
            <a:spLocks noGrp="1"/>
          </p:cNvSpPr>
          <p:nvPr>
            <p:ph type="dt" sz="half" idx="10"/>
          </p:nvPr>
        </p:nvSpPr>
        <p:spPr/>
        <p:txBody>
          <a:bodyPr/>
          <a:lstStyle/>
          <a:p>
            <a:fld id="{7B289A56-B7BF-4EE2-A684-7373F14AFF3B}" type="datetimeFigureOut">
              <a:rPr lang="en-IN" smtClean="0"/>
              <a:t>01-06-2024</a:t>
            </a:fld>
            <a:endParaRPr lang="en-IN"/>
          </a:p>
        </p:txBody>
      </p:sp>
      <p:sp>
        <p:nvSpPr>
          <p:cNvPr id="3" name="Footer Placeholder 2">
            <a:extLst>
              <a:ext uri="{FF2B5EF4-FFF2-40B4-BE49-F238E27FC236}">
                <a16:creationId xmlns:a16="http://schemas.microsoft.com/office/drawing/2014/main" id="{0528FC46-75DF-0D30-C8E5-88F2C53616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CC571C-B718-3EBF-2B95-85CEF876BE72}"/>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84204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56D2-DEB1-30AE-51E1-EE91F66CA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5EAE68-FA8B-41E2-E3FB-36A46A154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3C4BCD-7C3D-22E6-24BE-7467A7592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43662B-AE05-9268-0E56-CD679C6B26ED}"/>
              </a:ext>
            </a:extLst>
          </p:cNvPr>
          <p:cNvSpPr>
            <a:spLocks noGrp="1"/>
          </p:cNvSpPr>
          <p:nvPr>
            <p:ph type="dt" sz="half" idx="10"/>
          </p:nvPr>
        </p:nvSpPr>
        <p:spPr/>
        <p:txBody>
          <a:bodyPr/>
          <a:lstStyle/>
          <a:p>
            <a:fld id="{7B289A56-B7BF-4EE2-A684-7373F14AFF3B}" type="datetimeFigureOut">
              <a:rPr lang="en-IN" smtClean="0"/>
              <a:t>01-06-2024</a:t>
            </a:fld>
            <a:endParaRPr lang="en-IN"/>
          </a:p>
        </p:txBody>
      </p:sp>
      <p:sp>
        <p:nvSpPr>
          <p:cNvPr id="6" name="Footer Placeholder 5">
            <a:extLst>
              <a:ext uri="{FF2B5EF4-FFF2-40B4-BE49-F238E27FC236}">
                <a16:creationId xmlns:a16="http://schemas.microsoft.com/office/drawing/2014/main" id="{A6C6A849-17CD-A798-9990-6220B27F19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8D7318-CA5C-54BF-3E83-9C37673518A4}"/>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95873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8056-573E-5E0D-778E-4DE41CB98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A09817-F19E-6A4F-5FF8-2F3D3AAF11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E0419C-229C-2594-B804-6EA900883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8213C-4F0F-7E55-13F1-BAAD409512C6}"/>
              </a:ext>
            </a:extLst>
          </p:cNvPr>
          <p:cNvSpPr>
            <a:spLocks noGrp="1"/>
          </p:cNvSpPr>
          <p:nvPr>
            <p:ph type="dt" sz="half" idx="10"/>
          </p:nvPr>
        </p:nvSpPr>
        <p:spPr/>
        <p:txBody>
          <a:bodyPr/>
          <a:lstStyle/>
          <a:p>
            <a:fld id="{7B289A56-B7BF-4EE2-A684-7373F14AFF3B}" type="datetimeFigureOut">
              <a:rPr lang="en-IN" smtClean="0"/>
              <a:t>01-06-2024</a:t>
            </a:fld>
            <a:endParaRPr lang="en-IN"/>
          </a:p>
        </p:txBody>
      </p:sp>
      <p:sp>
        <p:nvSpPr>
          <p:cNvPr id="6" name="Footer Placeholder 5">
            <a:extLst>
              <a:ext uri="{FF2B5EF4-FFF2-40B4-BE49-F238E27FC236}">
                <a16:creationId xmlns:a16="http://schemas.microsoft.com/office/drawing/2014/main" id="{F47548F3-EEE0-2CB0-0510-48D1CC2F1A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F2A5B8-D47F-A235-0038-FCFC9CC9015F}"/>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147869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916DC5-6480-E0BC-F1F7-D7E605F296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45A303-F574-AA86-3F6C-B592CDEE8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335D02-92E6-CE42-BFE8-8029C2A42A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89A56-B7BF-4EE2-A684-7373F14AFF3B}" type="datetimeFigureOut">
              <a:rPr lang="en-IN" smtClean="0"/>
              <a:t>01-06-2024</a:t>
            </a:fld>
            <a:endParaRPr lang="en-IN"/>
          </a:p>
        </p:txBody>
      </p:sp>
      <p:sp>
        <p:nvSpPr>
          <p:cNvPr id="5" name="Footer Placeholder 4">
            <a:extLst>
              <a:ext uri="{FF2B5EF4-FFF2-40B4-BE49-F238E27FC236}">
                <a16:creationId xmlns:a16="http://schemas.microsoft.com/office/drawing/2014/main" id="{8B90A4AE-F6D4-1200-163D-1FE1D2E81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AA569D-EF3A-0E41-7F3B-0EDD07E67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05A8C5-EE7D-4E52-AF3E-16E9F1C18F47}" type="slidenum">
              <a:rPr lang="en-IN" smtClean="0"/>
              <a:t>‹#›</a:t>
            </a:fld>
            <a:endParaRPr lang="en-IN"/>
          </a:p>
        </p:txBody>
      </p:sp>
    </p:spTree>
    <p:extLst>
      <p:ext uri="{BB962C8B-B14F-4D97-AF65-F5344CB8AC3E}">
        <p14:creationId xmlns:p14="http://schemas.microsoft.com/office/powerpoint/2010/main" val="4169888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s-souvik/Bank_Loan_Analysis_with_PowerBI_Dashboards/blob/main/2.%20SQL_Scripts/2.1%20Dashboard_1_Summary.sql"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github.com/ds-souvik/Bank_Loan_Analysis_with_PowerBI_Dashboards/raw/main/0.3%20Measures,%20columns,%20table,%20group%20and%20field%20parameters.xlsx" TargetMode="External"/><Relationship Id="rId4" Type="http://schemas.openxmlformats.org/officeDocument/2006/relationships/hyperlink" Target="https://github.com/ds-souvik/Bank_Loan_Analysis_with_PowerBI_Dashboards/raw/main/5.%20Testing_and_validation_report/5.1%20Loan%20Data%20Testing%20and%20Validation%20Report.doc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s-souvik/Bank_Loan_Analysis_with_PowerBI_Dashboards/raw/main/5.%20Testing_and_validation_report/5.1%20Loan%20Data%20Testing%20and%20Validation%20Report.docx" TargetMode="External"/><Relationship Id="rId2" Type="http://schemas.openxmlformats.org/officeDocument/2006/relationships/hyperlink" Target="https://github.com/ds-souvik/Bank_Loan_Analysis_with_PowerBI_Dashboards/blob/main/2.%20SQL_Scripts/2.2%20Dashboard_2_Overview.sql"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github.com/ds-souvik/Bank_Loan_Analysis_with_PowerBI_Dashboards/raw/main/0.3%20Measures,%20columns,%20table,%20group%20and%20field%20parameters.xls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ds-souvik/Bank_Loan_Analysis_with_PowerBI_Dashboards/raw/main/0.3%20Measures,%20columns,%20table,%20group%20and%20field%20parameters.xls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Microsoft_Excel_97-2003_Worksheet.xls"/><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Microsoft_Excel_97-2003_Worksheet1.xls"/></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Microsoft_Excel_97-2003_Worksheet2.xl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erson kayaking river at sunset">
            <a:extLst>
              <a:ext uri="{FF2B5EF4-FFF2-40B4-BE49-F238E27FC236}">
                <a16:creationId xmlns:a16="http://schemas.microsoft.com/office/drawing/2014/main" id="{2450192A-9566-676B-B7B2-3905296A5903}"/>
              </a:ext>
            </a:extLst>
          </p:cNvPr>
          <p:cNvPicPr>
            <a:picLocks noChangeAspect="1"/>
          </p:cNvPicPr>
          <p:nvPr/>
        </p:nvPicPr>
        <p:blipFill rotWithShape="1">
          <a:blip r:embed="rId2">
            <a:extLst>
              <a:ext uri="{28A0092B-C50C-407E-A947-70E740481C1C}">
                <a14:useLocalDpi xmlns:a14="http://schemas.microsoft.com/office/drawing/2010/main" val="0"/>
              </a:ext>
            </a:extLst>
          </a:blip>
          <a:srcRect r="9777"/>
          <a:stretch/>
        </p:blipFill>
        <p:spPr>
          <a:xfrm>
            <a:off x="0" y="-3234"/>
            <a:ext cx="12192000" cy="6858000"/>
          </a:xfrm>
          <a:prstGeom prst="rect">
            <a:avLst/>
          </a:prstGeom>
        </p:spPr>
      </p:pic>
      <p:cxnSp>
        <p:nvCxnSpPr>
          <p:cNvPr id="4" name="Straight Connector 3">
            <a:extLst>
              <a:ext uri="{FF2B5EF4-FFF2-40B4-BE49-F238E27FC236}">
                <a16:creationId xmlns:a16="http://schemas.microsoft.com/office/drawing/2014/main" id="{02B2B71D-8221-C98E-39A6-F6731007370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A7F098F-EA27-697D-45CD-5336F4B75C73}"/>
              </a:ext>
            </a:extLst>
          </p:cNvPr>
          <p:cNvSpPr txBox="1"/>
          <p:nvPr/>
        </p:nvSpPr>
        <p:spPr>
          <a:xfrm>
            <a:off x="299879" y="1379753"/>
            <a:ext cx="6494848" cy="815608"/>
          </a:xfrm>
          <a:prstGeom prst="rect">
            <a:avLst/>
          </a:prstGeom>
          <a:noFill/>
        </p:spPr>
        <p:txBody>
          <a:bodyPr wrap="square" rtlCol="0">
            <a:spAutoFit/>
          </a:bodyPr>
          <a:lstStyle/>
          <a:p>
            <a:r>
              <a:rPr lang="en-IN" dirty="0">
                <a:latin typeface="Georgia Pro" panose="02040502050405020303" pitchFamily="18" charset="0"/>
              </a:rPr>
              <a:t>Prepared By: Souvik Ganguly, </a:t>
            </a:r>
          </a:p>
          <a:p>
            <a:endParaRPr lang="en-IN" dirty="0">
              <a:latin typeface="Georgia Pro" panose="02040502050405020303" pitchFamily="18" charset="0"/>
            </a:endParaRPr>
          </a:p>
          <a:p>
            <a:r>
              <a:rPr lang="en-IN" sz="1100" dirty="0">
                <a:latin typeface="Georgia Pro" panose="02040502050405020303" pitchFamily="18" charset="0"/>
              </a:rPr>
              <a:t>Date: 27</a:t>
            </a:r>
            <a:r>
              <a:rPr lang="en-IN" sz="1100" baseline="30000" dirty="0">
                <a:latin typeface="Georgia Pro" panose="02040502050405020303" pitchFamily="18" charset="0"/>
              </a:rPr>
              <a:t>th</a:t>
            </a:r>
            <a:r>
              <a:rPr lang="en-IN" sz="1100" dirty="0">
                <a:latin typeface="Georgia Pro" panose="02040502050405020303" pitchFamily="18" charset="0"/>
              </a:rPr>
              <a:t> May 2024</a:t>
            </a:r>
          </a:p>
        </p:txBody>
      </p:sp>
      <p:sp>
        <p:nvSpPr>
          <p:cNvPr id="2" name="TextBox 1">
            <a:extLst>
              <a:ext uri="{FF2B5EF4-FFF2-40B4-BE49-F238E27FC236}">
                <a16:creationId xmlns:a16="http://schemas.microsoft.com/office/drawing/2014/main" id="{AB82D3D3-818E-E488-D9D4-6D713C92B3EA}"/>
              </a:ext>
            </a:extLst>
          </p:cNvPr>
          <p:cNvSpPr txBox="1"/>
          <p:nvPr/>
        </p:nvSpPr>
        <p:spPr>
          <a:xfrm>
            <a:off x="299879" y="719904"/>
            <a:ext cx="10803549" cy="307777"/>
          </a:xfrm>
          <a:prstGeom prst="rect">
            <a:avLst/>
          </a:prstGeom>
          <a:noFill/>
        </p:spPr>
        <p:txBody>
          <a:bodyPr wrap="square" rtlCol="0">
            <a:spAutoFit/>
          </a:bodyPr>
          <a:lstStyle/>
          <a:p>
            <a:r>
              <a:rPr lang="en-IN" sz="1400" dirty="0">
                <a:latin typeface="Georgia Pro" panose="02040502050405020303" pitchFamily="18" charset="0"/>
              </a:rPr>
              <a:t>An end-to-end in-depth Visualization of the data in PowerBI based on the problem statement provided by the business stakeholders</a:t>
            </a:r>
          </a:p>
        </p:txBody>
      </p:sp>
    </p:spTree>
    <p:extLst>
      <p:ext uri="{BB962C8B-B14F-4D97-AF65-F5344CB8AC3E}">
        <p14:creationId xmlns:p14="http://schemas.microsoft.com/office/powerpoint/2010/main" val="3381383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61665"/>
          </a:xfrm>
          <a:prstGeom prst="rect">
            <a:avLst/>
          </a:prstGeom>
          <a:noFill/>
        </p:spPr>
        <p:txBody>
          <a:bodyPr wrap="square" rtlCol="0">
            <a:spAutoFit/>
          </a:bodyPr>
          <a:lstStyle/>
          <a:p>
            <a:r>
              <a:rPr lang="en-IN" sz="2300" dirty="0">
                <a:solidFill>
                  <a:schemeClr val="accent1">
                    <a:lumMod val="50000"/>
                  </a:schemeClr>
                </a:solidFill>
                <a:latin typeface="Georgia Pro" panose="020F0502020204030204" pitchFamily="18" charset="0"/>
              </a:rPr>
              <a:t>Data</a:t>
            </a:r>
            <a:r>
              <a:rPr lang="en-IN" sz="2400" b="1" dirty="0">
                <a:solidFill>
                  <a:schemeClr val="accent1">
                    <a:lumMod val="50000"/>
                  </a:schemeClr>
                </a:solidFill>
              </a:rPr>
              <a:t> </a:t>
            </a:r>
            <a:r>
              <a:rPr lang="en-IN" sz="2300" dirty="0">
                <a:solidFill>
                  <a:schemeClr val="accent1">
                    <a:lumMod val="50000"/>
                  </a:schemeClr>
                </a:solidFill>
                <a:latin typeface="Georgia Pro" panose="020F0502020204030204" pitchFamily="18" charset="0"/>
              </a:rPr>
              <a:t>Source</a:t>
            </a:r>
            <a:r>
              <a:rPr lang="en-IN" sz="2400" b="1" dirty="0">
                <a:solidFill>
                  <a:schemeClr val="accent1">
                    <a:lumMod val="50000"/>
                  </a:schemeClr>
                </a:solidFill>
              </a:rPr>
              <a:t> </a:t>
            </a:r>
            <a:r>
              <a:rPr lang="en-IN" sz="2300" dirty="0">
                <a:solidFill>
                  <a:schemeClr val="accent1">
                    <a:lumMod val="50000"/>
                  </a:schemeClr>
                </a:solidFill>
                <a:latin typeface="Georgia Pro" panose="020F0502020204030204" pitchFamily="18" charset="0"/>
              </a:rPr>
              <a:t>and</a:t>
            </a:r>
            <a:r>
              <a:rPr lang="en-IN" sz="2400" b="1" dirty="0">
                <a:solidFill>
                  <a:schemeClr val="accent1">
                    <a:lumMod val="50000"/>
                  </a:schemeClr>
                </a:solidFill>
              </a:rPr>
              <a:t> </a:t>
            </a:r>
            <a:r>
              <a:rPr lang="en-IN" sz="2300" dirty="0">
                <a:solidFill>
                  <a:schemeClr val="accent1">
                    <a:lumMod val="50000"/>
                  </a:schemeClr>
                </a:solidFill>
                <a:latin typeface="Georgia Pro" panose="020F0502020204030204" pitchFamily="18" charset="0"/>
              </a:rPr>
              <a:t>Preprocessing</a:t>
            </a:r>
          </a:p>
        </p:txBody>
      </p:sp>
      <p:graphicFrame>
        <p:nvGraphicFramePr>
          <p:cNvPr id="13" name="Content Placeholder 12">
            <a:extLst>
              <a:ext uri="{FF2B5EF4-FFF2-40B4-BE49-F238E27FC236}">
                <a16:creationId xmlns:a16="http://schemas.microsoft.com/office/drawing/2014/main" id="{56E29524-DADA-4828-3395-FAF9741AB2A2}"/>
              </a:ext>
            </a:extLst>
          </p:cNvPr>
          <p:cNvGraphicFramePr>
            <a:graphicFrameLocks noGrp="1"/>
          </p:cNvGraphicFramePr>
          <p:nvPr>
            <p:ph idx="1"/>
            <p:extLst>
              <p:ext uri="{D42A27DB-BD31-4B8C-83A1-F6EECF244321}">
                <p14:modId xmlns:p14="http://schemas.microsoft.com/office/powerpoint/2010/main" val="1342057903"/>
              </p:ext>
            </p:extLst>
          </p:nvPr>
        </p:nvGraphicFramePr>
        <p:xfrm>
          <a:off x="422787" y="763718"/>
          <a:ext cx="11346426" cy="4113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1076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CF07-A003-1CF7-BAF0-7DE7C6313EC1}"/>
              </a:ext>
            </a:extLst>
          </p:cNvPr>
          <p:cNvSpPr>
            <a:spLocks noGrp="1"/>
          </p:cNvSpPr>
          <p:nvPr>
            <p:ph type="title"/>
          </p:nvPr>
        </p:nvSpPr>
        <p:spPr>
          <a:xfrm>
            <a:off x="727668" y="2766218"/>
            <a:ext cx="10515600" cy="1325563"/>
          </a:xfrm>
        </p:spPr>
        <p:txBody>
          <a:bodyPr/>
          <a:lstStyle/>
          <a:p>
            <a:pPr algn="ctr"/>
            <a:r>
              <a:rPr lang="en-IN" dirty="0">
                <a:solidFill>
                  <a:schemeClr val="accent1">
                    <a:lumMod val="50000"/>
                  </a:schemeClr>
                </a:solidFill>
                <a:latin typeface="Georgia Pro" panose="02040502050405020303" pitchFamily="18" charset="0"/>
              </a:rPr>
              <a:t>Problem Statements, Visualizations and Supportive Documents</a:t>
            </a:r>
          </a:p>
        </p:txBody>
      </p:sp>
      <p:cxnSp>
        <p:nvCxnSpPr>
          <p:cNvPr id="4" name="Straight Connector 3">
            <a:extLst>
              <a:ext uri="{FF2B5EF4-FFF2-40B4-BE49-F238E27FC236}">
                <a16:creationId xmlns:a16="http://schemas.microsoft.com/office/drawing/2014/main" id="{2D5AE59F-CB3E-3DF5-5AA4-447172567935}"/>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392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Dashboard 1: Summary. Problem Statement</a:t>
            </a:r>
            <a:endParaRPr lang="en-IN" sz="2300" dirty="0">
              <a:solidFill>
                <a:schemeClr val="accent1">
                  <a:lumMod val="50000"/>
                </a:schemeClr>
              </a:solidFill>
              <a:latin typeface="Georgia Pro" panose="020F0502020204030204" pitchFamily="18" charset="0"/>
            </a:endParaRPr>
          </a:p>
        </p:txBody>
      </p:sp>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299880" y="761236"/>
            <a:ext cx="11469334" cy="5933186"/>
          </a:xfrm>
        </p:spPr>
        <p:txBody>
          <a:bodyPr>
            <a:normAutofit/>
          </a:bodyPr>
          <a:lstStyle/>
          <a:p>
            <a:r>
              <a:rPr lang="en-IN" sz="1400" b="1"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Key Performance Indicators (KPIs) Requirements:</a:t>
            </a:r>
            <a:endParaRPr lang="en-IN" sz="14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Total Loan Applications:</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We need to calculate the total number of loan applications received during a specified period. Additionally, it is essential to monitor the Month-to-Date (MTD) Loan Applications and track changes Month-over-Month (MoM).</a:t>
            </a:r>
          </a:p>
          <a:p>
            <a:pPr marL="342900" lvl="0" indent="-342900" algn="just">
              <a:lnSpc>
                <a:spcPct val="150000"/>
              </a:lnSpc>
              <a:buFont typeface="+mj-lt"/>
              <a:buAutoNum type="arabicPeriod"/>
            </a:pPr>
            <a:r>
              <a:rPr lang="en-IN" sz="1100" b="1" kern="100" dirty="0">
                <a:latin typeface="Calibri" panose="020F0502020204030204" pitchFamily="34" charset="0"/>
                <a:ea typeface="Calibri" panose="020F0502020204030204" pitchFamily="34" charset="0"/>
                <a:cs typeface="Times New Roman" panose="02020603050405020304" pitchFamily="18" charset="0"/>
              </a:rPr>
              <a:t>Total Funded Amount: </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Understanding the total amount of funds disbursed as loans is crucial. We also want to keep an eye on the MTD Total Funded Amount and analyse the Month-over-Month (MoM) changes in this metric.</a:t>
            </a:r>
          </a:p>
          <a:p>
            <a:pPr marL="342900" lvl="0" indent="-342900" algn="just">
              <a:lnSpc>
                <a:spcPct val="150000"/>
              </a:lnSpc>
              <a:buFont typeface="+mj-lt"/>
              <a:buAutoNum type="arabicPeriod"/>
            </a:pPr>
            <a:r>
              <a:rPr lang="en-IN" sz="1100" b="1" kern="100" dirty="0">
                <a:latin typeface="Calibri" panose="020F0502020204030204" pitchFamily="34" charset="0"/>
                <a:ea typeface="Calibri" panose="020F0502020204030204" pitchFamily="34" charset="0"/>
                <a:cs typeface="Times New Roman" panose="02020603050405020304" pitchFamily="18" charset="0"/>
              </a:rPr>
              <a:t>Total Amount Received: </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Tracking the total amount received from borrowers is essential for assessing the bank's cash flow and loan repayment. We should analyse the Month-to-Date (MTD) Total Amount Received and observe the Month-over-Month (MoM) changes.</a:t>
            </a:r>
          </a:p>
          <a:p>
            <a:pPr marL="342900" lvl="0" indent="-342900" algn="just">
              <a:lnSpc>
                <a:spcPct val="150000"/>
              </a:lnSpc>
              <a:buFont typeface="+mj-lt"/>
              <a:buAutoNum type="arabicPeriod"/>
            </a:pPr>
            <a:r>
              <a:rPr lang="en-IN" sz="1100" b="1" kern="100" dirty="0">
                <a:latin typeface="Calibri" panose="020F0502020204030204" pitchFamily="34" charset="0"/>
                <a:ea typeface="Calibri" panose="020F0502020204030204" pitchFamily="34" charset="0"/>
                <a:cs typeface="Times New Roman" panose="02020603050405020304" pitchFamily="18" charset="0"/>
              </a:rPr>
              <a:t>Average Interest Rate: </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Calculating the average interest rate across all loans, MTD, and monitoring the Month-over-Month (MoM) variations in interest rates will provide insights into our lending portfolio's overall cost.</a:t>
            </a:r>
          </a:p>
          <a:p>
            <a:pPr marL="342900" lvl="0" indent="-342900" algn="just">
              <a:lnSpc>
                <a:spcPct val="150000"/>
              </a:lnSpc>
              <a:spcAft>
                <a:spcPts val="800"/>
              </a:spcAft>
              <a:buFont typeface="+mj-lt"/>
              <a:buAutoNum type="arabicPeriod"/>
            </a:pPr>
            <a:r>
              <a:rPr lang="en-IN" sz="1100" b="1" kern="100" dirty="0">
                <a:latin typeface="Calibri" panose="020F0502020204030204" pitchFamily="34" charset="0"/>
                <a:ea typeface="Calibri" panose="020F0502020204030204" pitchFamily="34" charset="0"/>
                <a:cs typeface="Times New Roman" panose="02020603050405020304" pitchFamily="18" charset="0"/>
              </a:rPr>
              <a:t>Average Debt-to-Income Ratio (DTI): </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Evaluating the average DTI for our borrowers helps us gauge their financial health. We need to compute the average DTI for all loans, MTD, and track Month-over-Month (MoM) fluctuations.</a:t>
            </a:r>
          </a:p>
          <a:p>
            <a:pPr marL="457200" lvl="1" indent="0">
              <a:lnSpc>
                <a:spcPct val="100000"/>
              </a:lnSpc>
              <a:buNone/>
            </a:pPr>
            <a:endParaRPr lang="en-IN" sz="700" dirty="0">
              <a:latin typeface="Georgia Pro" panose="020F0502020204030204" pitchFamily="18" charset="0"/>
            </a:endParaRPr>
          </a:p>
        </p:txBody>
      </p:sp>
      <p:sp>
        <p:nvSpPr>
          <p:cNvPr id="2" name="TextBox 1">
            <a:extLst>
              <a:ext uri="{FF2B5EF4-FFF2-40B4-BE49-F238E27FC236}">
                <a16:creationId xmlns:a16="http://schemas.microsoft.com/office/drawing/2014/main" id="{86EB4F32-C3AF-7C6E-738B-2C97754FB960}"/>
              </a:ext>
            </a:extLst>
          </p:cNvPr>
          <p:cNvSpPr txBox="1"/>
          <p:nvPr/>
        </p:nvSpPr>
        <p:spPr>
          <a:xfrm>
            <a:off x="1856914" y="4449038"/>
            <a:ext cx="2620600" cy="1166410"/>
          </a:xfrm>
          <a:prstGeom prst="rect">
            <a:avLst/>
          </a:prstGeom>
          <a:noFill/>
        </p:spPr>
        <p:txBody>
          <a:bodyPr wrap="square" rtlCol="0">
            <a:spAutoFit/>
          </a:bodyPr>
          <a:lstStyle/>
          <a:p>
            <a:r>
              <a:rPr lang="en-IN" sz="1100" b="1" kern="100" dirty="0">
                <a:latin typeface="Calibri" panose="020F0502020204030204" pitchFamily="34" charset="0"/>
                <a:ea typeface="Calibri" panose="020F0502020204030204" pitchFamily="34" charset="0"/>
                <a:cs typeface="Times New Roman" panose="02020603050405020304" pitchFamily="18" charset="0"/>
              </a:rPr>
              <a:t>Good Loan:</a:t>
            </a:r>
          </a:p>
          <a:p>
            <a:pPr marL="342900" indent="-342900">
              <a:buFont typeface="+mj-lt"/>
              <a:buAutoNum type="arabicPeriod"/>
            </a:pPr>
            <a:r>
              <a:rPr lang="en-IN" sz="1100" b="1" dirty="0">
                <a:effectLst/>
                <a:latin typeface="Calibri" panose="020F0502020204030204" pitchFamily="34" charset="0"/>
                <a:ea typeface="Calibri" panose="020F0502020204030204" pitchFamily="34" charset="0"/>
                <a:cs typeface="Times New Roman" panose="02020603050405020304" pitchFamily="18" charset="0"/>
              </a:rPr>
              <a:t>Good Loan Application Percentage</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sz="1100" b="1" dirty="0">
                <a:effectLst/>
                <a:latin typeface="Calibri" panose="020F0502020204030204" pitchFamily="34" charset="0"/>
                <a:ea typeface="Calibri" panose="020F0502020204030204" pitchFamily="34" charset="0"/>
                <a:cs typeface="Times New Roman" panose="02020603050405020304" pitchFamily="18" charset="0"/>
              </a:rPr>
              <a:t>Good Loan Applications</a:t>
            </a:r>
            <a:endParaRPr lang="en-IN" sz="1100" b="1"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sz="1100" b="1" dirty="0">
                <a:effectLst/>
                <a:latin typeface="Calibri" panose="020F0502020204030204" pitchFamily="34" charset="0"/>
                <a:ea typeface="Calibri" panose="020F0502020204030204" pitchFamily="34" charset="0"/>
                <a:cs typeface="Times New Roman" panose="02020603050405020304" pitchFamily="18" charset="0"/>
              </a:rPr>
              <a:t>Good Loan Funded Amount</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sz="1100" b="1" dirty="0">
                <a:effectLst/>
                <a:latin typeface="Calibri" panose="020F0502020204030204" pitchFamily="34" charset="0"/>
                <a:ea typeface="Calibri" panose="020F0502020204030204" pitchFamily="34" charset="0"/>
                <a:cs typeface="Times New Roman" panose="02020603050405020304" pitchFamily="18" charset="0"/>
              </a:rPr>
              <a:t>Good Loan Total Received Amount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0050F7E-34E8-3B8B-09C8-CB1AAAB560F9}"/>
              </a:ext>
            </a:extLst>
          </p:cNvPr>
          <p:cNvSpPr txBox="1"/>
          <p:nvPr/>
        </p:nvSpPr>
        <p:spPr>
          <a:xfrm>
            <a:off x="6034547" y="4406540"/>
            <a:ext cx="2966806" cy="1166410"/>
          </a:xfrm>
          <a:prstGeom prst="rect">
            <a:avLst/>
          </a:prstGeom>
          <a:noFill/>
        </p:spPr>
        <p:txBody>
          <a:bodyPr wrap="square" rtlCol="0">
            <a:spAutoFit/>
          </a:bodyPr>
          <a:lstStyle/>
          <a:p>
            <a:r>
              <a:rPr lang="en-IN" sz="1100" b="1" kern="100" dirty="0">
                <a:latin typeface="Calibri" panose="020F0502020204030204" pitchFamily="34" charset="0"/>
                <a:ea typeface="Calibri" panose="020F0502020204030204" pitchFamily="34" charset="0"/>
                <a:cs typeface="Times New Roman" panose="02020603050405020304" pitchFamily="18" charset="0"/>
              </a:rPr>
              <a:t>Bad Loan</a:t>
            </a:r>
          </a:p>
          <a:p>
            <a:pPr marL="342900" indent="-342900">
              <a:buFont typeface="+mj-lt"/>
              <a:buAutoNum type="arabicPeriod"/>
            </a:pPr>
            <a:r>
              <a:rPr lang="en-IN" sz="1100" b="1" dirty="0">
                <a:effectLst/>
                <a:latin typeface="Calibri" panose="020F0502020204030204" pitchFamily="34" charset="0"/>
                <a:ea typeface="Calibri" panose="020F0502020204030204" pitchFamily="34" charset="0"/>
                <a:cs typeface="Times New Roman" panose="02020603050405020304" pitchFamily="18" charset="0"/>
              </a:rPr>
              <a:t>Bad Loan Application Percentage</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sz="1100" b="1" dirty="0">
                <a:effectLst/>
                <a:latin typeface="Calibri" panose="020F0502020204030204" pitchFamily="34" charset="0"/>
                <a:ea typeface="Calibri" panose="020F0502020204030204" pitchFamily="34" charset="0"/>
                <a:cs typeface="Times New Roman" panose="02020603050405020304" pitchFamily="18" charset="0"/>
              </a:rPr>
              <a:t>Bad Loan Applications</a:t>
            </a:r>
            <a:endParaRPr lang="en-IN" sz="1100" b="1"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sz="1100" b="1" dirty="0">
                <a:effectLst/>
                <a:latin typeface="Calibri" panose="020F0502020204030204" pitchFamily="34" charset="0"/>
                <a:ea typeface="Calibri" panose="020F0502020204030204" pitchFamily="34" charset="0"/>
                <a:cs typeface="Times New Roman" panose="02020603050405020304" pitchFamily="18" charset="0"/>
              </a:rPr>
              <a:t>Bad Loan Funded Amount</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sz="1100" b="1" dirty="0">
                <a:effectLst/>
                <a:latin typeface="Calibri" panose="020F0502020204030204" pitchFamily="34" charset="0"/>
                <a:ea typeface="Calibri" panose="020F0502020204030204" pitchFamily="34" charset="0"/>
                <a:cs typeface="Times New Roman" panose="02020603050405020304" pitchFamily="18" charset="0"/>
              </a:rPr>
              <a:t>Bad Loan Total Received Amount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DD67914-9E8A-E81A-8878-A140A2D6516C}"/>
              </a:ext>
            </a:extLst>
          </p:cNvPr>
          <p:cNvSpPr txBox="1"/>
          <p:nvPr/>
        </p:nvSpPr>
        <p:spPr>
          <a:xfrm>
            <a:off x="299880" y="5733724"/>
            <a:ext cx="11572876" cy="918200"/>
          </a:xfrm>
          <a:prstGeom prst="rect">
            <a:avLst/>
          </a:prstGeom>
          <a:noFill/>
        </p:spPr>
        <p:txBody>
          <a:bodyPr wrap="square" rtlCol="0">
            <a:spAutoFit/>
          </a:bodyPr>
          <a:lstStyle/>
          <a:p>
            <a:pPr algn="just">
              <a:spcAft>
                <a:spcPts val="800"/>
              </a:spcAft>
            </a:pPr>
            <a:r>
              <a:rPr lang="en-IN" sz="1400" b="1" kern="1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Loan Status Grid View</a:t>
            </a:r>
          </a:p>
          <a:p>
            <a:pPr algn="just">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To gain a comprehensive overview of our lending operations and monitor the performance of loans, we aim to create a grid view report categorized by 'Loan Status.’ By providing insights into metrics such as 'Total Loan Applications,' 'Total Funded Amount,' 'Total Amount Received,' 'Month-to-Date (MTD) Funded Amount,' 'MTD Amount Received,' 'Average Interest Rate,' and 'Average Debt-to-Income Ratio (DTI),' this grid view will empower us to make data-driven decisions and assess the health of our loan portfolio.</a:t>
            </a:r>
            <a:endParaRPr lang="en-IN" sz="1100" b="1"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999212E-C7EF-5DD8-69E7-CDD9F58A9ADA}"/>
              </a:ext>
            </a:extLst>
          </p:cNvPr>
          <p:cNvSpPr txBox="1"/>
          <p:nvPr/>
        </p:nvSpPr>
        <p:spPr>
          <a:xfrm>
            <a:off x="4179656" y="4098763"/>
            <a:ext cx="2220031" cy="307777"/>
          </a:xfrm>
          <a:prstGeom prst="rect">
            <a:avLst/>
          </a:prstGeom>
          <a:noFill/>
        </p:spPr>
        <p:txBody>
          <a:bodyPr wrap="none" rtlCol="0">
            <a:spAutoFit/>
          </a:bodyPr>
          <a:lstStyle/>
          <a:p>
            <a:r>
              <a:rPr lang="en-IN" sz="1400" b="1" kern="1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Good Loan v Bad Loan KPI’s</a:t>
            </a:r>
          </a:p>
        </p:txBody>
      </p:sp>
    </p:spTree>
    <p:extLst>
      <p:ext uri="{BB962C8B-B14F-4D97-AF65-F5344CB8AC3E}">
        <p14:creationId xmlns:p14="http://schemas.microsoft.com/office/powerpoint/2010/main" val="406449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D5AE59F-CB3E-3DF5-5AA4-447172567935}"/>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D2F04BA-F0B8-E665-5C79-E01ED1505A9B}"/>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Dashboard 1: Summary</a:t>
            </a:r>
            <a:endParaRPr lang="en-IN" sz="2300" dirty="0">
              <a:solidFill>
                <a:schemeClr val="accent1">
                  <a:lumMod val="50000"/>
                </a:schemeClr>
              </a:solidFill>
              <a:latin typeface="Georgia Pro" panose="020F0502020204030204" pitchFamily="18" charset="0"/>
            </a:endParaRPr>
          </a:p>
        </p:txBody>
      </p:sp>
      <p:pic>
        <p:nvPicPr>
          <p:cNvPr id="11" name="Picture 10" descr="A screenshot of a computer screen&#10;&#10;Description automatically generated">
            <a:extLst>
              <a:ext uri="{FF2B5EF4-FFF2-40B4-BE49-F238E27FC236}">
                <a16:creationId xmlns:a16="http://schemas.microsoft.com/office/drawing/2014/main" id="{EBC57A42-CFD2-1CEB-F6CC-95AE5899345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093" y="1394040"/>
            <a:ext cx="9637814" cy="5408703"/>
          </a:xfrm>
          <a:prstGeom prst="rect">
            <a:avLst/>
          </a:prstGeom>
        </p:spPr>
      </p:pic>
      <p:sp>
        <p:nvSpPr>
          <p:cNvPr id="12" name="TextBox 11">
            <a:extLst>
              <a:ext uri="{FF2B5EF4-FFF2-40B4-BE49-F238E27FC236}">
                <a16:creationId xmlns:a16="http://schemas.microsoft.com/office/drawing/2014/main" id="{5ABFA060-8C91-AA45-26B5-DCB7CBFC65CE}"/>
              </a:ext>
            </a:extLst>
          </p:cNvPr>
          <p:cNvSpPr txBox="1"/>
          <p:nvPr/>
        </p:nvSpPr>
        <p:spPr>
          <a:xfrm>
            <a:off x="299879" y="718418"/>
            <a:ext cx="11469334" cy="600164"/>
          </a:xfrm>
          <a:prstGeom prst="rect">
            <a:avLst/>
          </a:prstGeom>
          <a:noFill/>
        </p:spPr>
        <p:txBody>
          <a:bodyPr wrap="square" rtlCol="0">
            <a:spAutoFit/>
          </a:bodyPr>
          <a:lstStyle/>
          <a:p>
            <a:pPr marL="171450" indent="-171450">
              <a:buFont typeface="Arial" panose="020B0604020202020204" pitchFamily="34" charset="0"/>
              <a:buChar char="•"/>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SQL scripts were</a:t>
            </a:r>
            <a:r>
              <a:rPr lang="en-IN" sz="1100" kern="100" dirty="0">
                <a:latin typeface="Calibri" panose="020F0502020204030204" pitchFamily="34" charset="0"/>
                <a:ea typeface="Calibri" panose="020F0502020204030204" pitchFamily="34" charset="0"/>
                <a:cs typeface="Times New Roman" panose="02020603050405020304" pitchFamily="18" charset="0"/>
              </a:rPr>
              <a:t> written to generate results corresponding to the dashboard’s visualization results to validate the dashboard. Click </a:t>
            </a:r>
            <a:r>
              <a:rPr lang="en-IN" sz="1100" kern="100" dirty="0">
                <a:latin typeface="Calibri" panose="020F0502020204030204" pitchFamily="34" charset="0"/>
                <a:ea typeface="Calibri" panose="020F0502020204030204" pitchFamily="34" charset="0"/>
                <a:cs typeface="Times New Roman" panose="02020603050405020304" pitchFamily="18" charset="0"/>
                <a:hlinkClick r:id="rId3"/>
              </a:rPr>
              <a:t>here</a:t>
            </a:r>
            <a:r>
              <a:rPr lang="en-IN" sz="1100" kern="100" dirty="0">
                <a:latin typeface="Calibri" panose="020F0502020204030204" pitchFamily="34" charset="0"/>
                <a:ea typeface="Calibri" panose="020F0502020204030204" pitchFamily="34" charset="0"/>
                <a:cs typeface="Times New Roman" panose="02020603050405020304" pitchFamily="18" charset="0"/>
              </a:rPr>
              <a:t> to explore the SQL scripts. Click </a:t>
            </a:r>
            <a:r>
              <a:rPr lang="en-IN" sz="1100" kern="100" dirty="0">
                <a:latin typeface="Calibri" panose="020F0502020204030204" pitchFamily="34" charset="0"/>
                <a:ea typeface="Calibri" panose="020F0502020204030204" pitchFamily="34" charset="0"/>
                <a:cs typeface="Times New Roman" panose="02020603050405020304" pitchFamily="18" charset="0"/>
                <a:hlinkClick r:id="rId4"/>
              </a:rPr>
              <a:t>here</a:t>
            </a:r>
            <a:r>
              <a:rPr lang="en-IN" sz="1100" kern="100" dirty="0">
                <a:latin typeface="Calibri" panose="020F0502020204030204" pitchFamily="34" charset="0"/>
                <a:ea typeface="Calibri" panose="020F0502020204030204" pitchFamily="34" charset="0"/>
                <a:cs typeface="Times New Roman" panose="02020603050405020304" pitchFamily="18" charset="0"/>
              </a:rPr>
              <a:t> to download the Validation Report. </a:t>
            </a:r>
          </a:p>
          <a:p>
            <a:pPr marL="171450" indent="-171450">
              <a:buFont typeface="Arial" panose="020B0604020202020204" pitchFamily="34" charset="0"/>
              <a:buChar char="•"/>
            </a:pPr>
            <a:r>
              <a:rPr lang="en-IN" sz="1100" kern="100" dirty="0">
                <a:latin typeface="Calibri" panose="020F0502020204030204" pitchFamily="34" charset="0"/>
                <a:ea typeface="Calibri" panose="020F0502020204030204" pitchFamily="34" charset="0"/>
                <a:cs typeface="Times New Roman" panose="02020603050405020304" pitchFamily="18" charset="0"/>
              </a:rPr>
              <a:t>This dashboard has 22 Measures, 1 Field Parameter, 1 table and 1 group. Click </a:t>
            </a:r>
            <a:r>
              <a:rPr lang="en-IN" sz="1100" kern="100" dirty="0">
                <a:latin typeface="Calibri" panose="020F0502020204030204" pitchFamily="34" charset="0"/>
                <a:ea typeface="Calibri" panose="020F0502020204030204" pitchFamily="34" charset="0"/>
                <a:cs typeface="Times New Roman" panose="02020603050405020304" pitchFamily="18" charset="0"/>
                <a:hlinkClick r:id="rId5"/>
              </a:rPr>
              <a:t>here</a:t>
            </a:r>
            <a:r>
              <a:rPr lang="en-IN" sz="1100" kern="100" dirty="0">
                <a:latin typeface="Calibri" panose="020F0502020204030204" pitchFamily="34" charset="0"/>
                <a:ea typeface="Calibri" panose="020F0502020204030204" pitchFamily="34" charset="0"/>
                <a:cs typeface="Times New Roman" panose="02020603050405020304" pitchFamily="18" charset="0"/>
              </a:rPr>
              <a:t> to download the DAX queries to generate the mentioned features.</a:t>
            </a:r>
          </a:p>
        </p:txBody>
      </p:sp>
    </p:spTree>
    <p:extLst>
      <p:ext uri="{BB962C8B-B14F-4D97-AF65-F5344CB8AC3E}">
        <p14:creationId xmlns:p14="http://schemas.microsoft.com/office/powerpoint/2010/main" val="3302213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Dashboard 2: Overview. Problem Statement</a:t>
            </a:r>
            <a:endParaRPr lang="en-IN" sz="2300" dirty="0">
              <a:solidFill>
                <a:schemeClr val="accent1">
                  <a:lumMod val="50000"/>
                </a:schemeClr>
              </a:solidFill>
              <a:latin typeface="Georgia Pro" panose="020F0502020204030204" pitchFamily="18" charset="0"/>
            </a:endParaRPr>
          </a:p>
        </p:txBody>
      </p:sp>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299880" y="761236"/>
            <a:ext cx="11469334" cy="5933186"/>
          </a:xfrm>
        </p:spPr>
        <p:txBody>
          <a:bodyPr>
            <a:normAutofit/>
          </a:bodyPr>
          <a:lstStyle/>
          <a:p>
            <a:r>
              <a:rPr lang="en-IN" sz="1400" b="1"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CHARTS</a:t>
            </a:r>
          </a:p>
          <a:p>
            <a:pPr marL="342900" indent="-342900">
              <a:lnSpc>
                <a:spcPct val="150000"/>
              </a:lnSpc>
              <a:buFont typeface="+mj-lt"/>
              <a:buAutoNum type="arabicPeriod"/>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Monthly Trends by Issue Date (Line Chart):  </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To </a:t>
            </a:r>
            <a:r>
              <a:rPr lang="en-IN" sz="1100" dirty="0">
                <a:effectLst/>
                <a:latin typeface="Calibri" panose="020F0502020204030204" pitchFamily="34" charset="0"/>
                <a:ea typeface="Calibri" panose="020F0502020204030204" pitchFamily="34" charset="0"/>
                <a:cs typeface="Times New Roman" panose="02020603050405020304" pitchFamily="18" charset="0"/>
              </a:rPr>
              <a:t>identify seasonality and long-term trends in lending activities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sz="1100" b="1" dirty="0">
                <a:effectLst/>
                <a:latin typeface="Calibri" panose="020F0502020204030204" pitchFamily="34" charset="0"/>
                <a:ea typeface="Calibri" panose="020F0502020204030204" pitchFamily="34" charset="0"/>
                <a:cs typeface="Times New Roman" panose="02020603050405020304" pitchFamily="18" charset="0"/>
              </a:rPr>
              <a:t>Regional Analysis by State (Filled Map</a:t>
            </a:r>
            <a:r>
              <a:rPr lang="en-IN" sz="1100" b="1" dirty="0">
                <a:latin typeface="Calibri" panose="020F0502020204030204" pitchFamily="34" charset="0"/>
                <a:ea typeface="Calibri" panose="020F0502020204030204" pitchFamily="34" charset="0"/>
                <a:cs typeface="Times New Roman" panose="02020603050405020304" pitchFamily="18" charset="0"/>
              </a:rPr>
              <a:t>):</a:t>
            </a:r>
            <a:r>
              <a:rPr lang="en-IN" sz="1100" dirty="0">
                <a:latin typeface="Calibri" panose="020F0502020204030204" pitchFamily="34" charset="0"/>
                <a:ea typeface="Calibri" panose="020F0502020204030204" pitchFamily="34" charset="0"/>
                <a:cs typeface="Times New Roman" panose="02020603050405020304" pitchFamily="18" charset="0"/>
              </a:rPr>
              <a:t> To identify regions with significant lending activity and assess regional disparities</a:t>
            </a:r>
          </a:p>
          <a:p>
            <a:pPr marL="342900" indent="-342900">
              <a:lnSpc>
                <a:spcPct val="150000"/>
              </a:lnSpc>
              <a:buFont typeface="+mj-lt"/>
              <a:buAutoNum type="arabicPeriod"/>
            </a:pPr>
            <a:r>
              <a:rPr lang="en-IN" sz="1100" b="1" dirty="0">
                <a:effectLst/>
                <a:latin typeface="Calibri" panose="020F0502020204030204" pitchFamily="34" charset="0"/>
                <a:ea typeface="Calibri" panose="020F0502020204030204" pitchFamily="34" charset="0"/>
                <a:cs typeface="Times New Roman" panose="02020603050405020304" pitchFamily="18" charset="0"/>
              </a:rPr>
              <a:t>Loan Term Analysis (Donut Chart): </a:t>
            </a:r>
            <a:r>
              <a:rPr lang="en-IN" sz="1100" dirty="0">
                <a:latin typeface="Calibri" panose="020F0502020204030204" pitchFamily="34" charset="0"/>
                <a:ea typeface="Calibri" panose="020F0502020204030204" pitchFamily="34" charset="0"/>
                <a:cs typeface="Times New Roman" panose="02020603050405020304" pitchFamily="18" charset="0"/>
              </a:rPr>
              <a:t>To allow the client to understand the distribution of loans across various term lengths.</a:t>
            </a:r>
          </a:p>
          <a:p>
            <a:pPr marL="342900" indent="-342900">
              <a:lnSpc>
                <a:spcPct val="150000"/>
              </a:lnSpc>
              <a:buFont typeface="+mj-lt"/>
              <a:buAutoNum type="arabicPeriod"/>
            </a:pPr>
            <a:r>
              <a:rPr lang="en-IN" sz="1100" b="1" dirty="0">
                <a:effectLst/>
                <a:latin typeface="Calibri" panose="020F0502020204030204" pitchFamily="34" charset="0"/>
                <a:ea typeface="Calibri" panose="020F0502020204030204" pitchFamily="34" charset="0"/>
                <a:cs typeface="Times New Roman" panose="02020603050405020304" pitchFamily="18" charset="0"/>
              </a:rPr>
              <a:t>Employee Length Analysis (Bar Chart): </a:t>
            </a:r>
            <a:r>
              <a:rPr lang="en-IN" sz="1100" dirty="0">
                <a:latin typeface="Calibri" panose="020F0502020204030204" pitchFamily="34" charset="0"/>
                <a:ea typeface="Calibri" panose="020F0502020204030204" pitchFamily="34" charset="0"/>
                <a:cs typeface="Times New Roman" panose="02020603050405020304" pitchFamily="18" charset="0"/>
              </a:rPr>
              <a:t>How lending metrics are distributed among borrowers with different employment lengths, helping us assess the impact of employment history on loan applications.</a:t>
            </a:r>
          </a:p>
          <a:p>
            <a:pPr marL="342900" indent="-342900">
              <a:lnSpc>
                <a:spcPct val="150000"/>
              </a:lnSpc>
              <a:buFont typeface="+mj-lt"/>
              <a:buAutoNum type="arabicPeriod"/>
            </a:pPr>
            <a:r>
              <a:rPr lang="en-IN" sz="1100" b="1" dirty="0">
                <a:effectLst/>
                <a:latin typeface="Calibri" panose="020F0502020204030204" pitchFamily="34" charset="0"/>
                <a:ea typeface="Calibri" panose="020F0502020204030204" pitchFamily="34" charset="0"/>
                <a:cs typeface="Times New Roman" panose="02020603050405020304" pitchFamily="18" charset="0"/>
              </a:rPr>
              <a:t>Loan Purpose Breakdown (Bar Chart): W</a:t>
            </a:r>
            <a:r>
              <a:rPr lang="en-IN" sz="1100" dirty="0">
                <a:latin typeface="Calibri" panose="020F0502020204030204" pitchFamily="34" charset="0"/>
                <a:ea typeface="Calibri" panose="020F0502020204030204" pitchFamily="34" charset="0"/>
                <a:cs typeface="Times New Roman" panose="02020603050405020304" pitchFamily="18" charset="0"/>
              </a:rPr>
              <a:t>ill provide a visual breakdown of loan metrics based on the stated purposes of loans, aiding in the understanding of the primary reasons borrowers seek financing.</a:t>
            </a:r>
          </a:p>
          <a:p>
            <a:pPr marL="342900" indent="-342900">
              <a:lnSpc>
                <a:spcPct val="150000"/>
              </a:lnSpc>
              <a:buFont typeface="+mj-lt"/>
              <a:buAutoNum type="arabicPeriod"/>
            </a:pPr>
            <a:r>
              <a:rPr lang="en-IN" sz="1100" b="1" dirty="0">
                <a:effectLst/>
                <a:latin typeface="Calibri" panose="020F0502020204030204" pitchFamily="34" charset="0"/>
                <a:ea typeface="Calibri" panose="020F0502020204030204" pitchFamily="34" charset="0"/>
                <a:cs typeface="Times New Roman" panose="02020603050405020304" pitchFamily="18" charset="0"/>
              </a:rPr>
              <a:t>Home Ownership Analysis (Tree Map): </a:t>
            </a:r>
            <a:r>
              <a:rPr lang="en-IN" sz="1100" dirty="0">
                <a:latin typeface="Calibri" panose="020F0502020204030204" pitchFamily="34" charset="0"/>
                <a:ea typeface="Calibri" panose="020F0502020204030204" pitchFamily="34" charset="0"/>
                <a:cs typeface="Times New Roman" panose="02020603050405020304" pitchFamily="18" charset="0"/>
              </a:rPr>
              <a:t>For a hierarchical view of how home ownership impacts loan applications and disbursements.</a:t>
            </a:r>
            <a:endParaRPr lang="en-IN" sz="1100" b="1" kern="100" dirty="0">
              <a:latin typeface="Calibri" panose="020F0502020204030204" pitchFamily="34" charset="0"/>
              <a:ea typeface="Calibri" panose="020F0502020204030204" pitchFamily="34" charset="0"/>
              <a:cs typeface="Times New Roman" panose="02020603050405020304" pitchFamily="18" charset="0"/>
            </a:endParaRPr>
          </a:p>
          <a:p>
            <a:r>
              <a:rPr lang="en-IN" sz="1100" b="1" i="1" u="sng" kern="100" dirty="0">
                <a:effectLst/>
                <a:latin typeface="Calibri" panose="020F0502020204030204" pitchFamily="34" charset="0"/>
                <a:ea typeface="Calibri" panose="020F0502020204030204" pitchFamily="34" charset="0"/>
                <a:cs typeface="Times New Roman" panose="02020603050405020304" pitchFamily="18" charset="0"/>
              </a:rPr>
              <a:t>Metrics to be shown: 'Total Loan Applications,' 'Total Funded Amount,' and 'Total Amount Received'</a:t>
            </a:r>
          </a:p>
        </p:txBody>
      </p:sp>
    </p:spTree>
    <p:extLst>
      <p:ext uri="{BB962C8B-B14F-4D97-AF65-F5344CB8AC3E}">
        <p14:creationId xmlns:p14="http://schemas.microsoft.com/office/powerpoint/2010/main" val="96209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D5AE59F-CB3E-3DF5-5AA4-447172567935}"/>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D2F04BA-F0B8-E665-5C79-E01ED1505A9B}"/>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Dashboard 2: Overview</a:t>
            </a:r>
            <a:endParaRPr lang="en-IN" sz="2300" dirty="0">
              <a:solidFill>
                <a:schemeClr val="accent1">
                  <a:lumMod val="50000"/>
                </a:schemeClr>
              </a:solidFill>
              <a:latin typeface="Georgia Pro" panose="020F0502020204030204" pitchFamily="18" charset="0"/>
            </a:endParaRPr>
          </a:p>
        </p:txBody>
      </p:sp>
      <p:sp>
        <p:nvSpPr>
          <p:cNvPr id="12" name="TextBox 11">
            <a:extLst>
              <a:ext uri="{FF2B5EF4-FFF2-40B4-BE49-F238E27FC236}">
                <a16:creationId xmlns:a16="http://schemas.microsoft.com/office/drawing/2014/main" id="{5ABFA060-8C91-AA45-26B5-DCB7CBFC65CE}"/>
              </a:ext>
            </a:extLst>
          </p:cNvPr>
          <p:cNvSpPr txBox="1"/>
          <p:nvPr/>
        </p:nvSpPr>
        <p:spPr>
          <a:xfrm>
            <a:off x="299879" y="718418"/>
            <a:ext cx="11469334" cy="600164"/>
          </a:xfrm>
          <a:prstGeom prst="rect">
            <a:avLst/>
          </a:prstGeom>
          <a:noFill/>
        </p:spPr>
        <p:txBody>
          <a:bodyPr wrap="square" rtlCol="0">
            <a:spAutoFit/>
          </a:bodyPr>
          <a:lstStyle/>
          <a:p>
            <a:pPr marL="171450" indent="-171450">
              <a:buFont typeface="Arial" panose="020B0604020202020204" pitchFamily="34" charset="0"/>
              <a:buChar char="•"/>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SQL scripts were</a:t>
            </a:r>
            <a:r>
              <a:rPr lang="en-IN" sz="1100" kern="100" dirty="0">
                <a:latin typeface="Calibri" panose="020F0502020204030204" pitchFamily="34" charset="0"/>
                <a:ea typeface="Calibri" panose="020F0502020204030204" pitchFamily="34" charset="0"/>
                <a:cs typeface="Times New Roman" panose="02020603050405020304" pitchFamily="18" charset="0"/>
              </a:rPr>
              <a:t> written to generate results corresponding to the dashboard’s visualization results to validate the dashboard. Click </a:t>
            </a:r>
            <a:r>
              <a:rPr lang="en-IN" sz="1100" kern="100" dirty="0">
                <a:latin typeface="Calibri" panose="020F0502020204030204" pitchFamily="34" charset="0"/>
                <a:ea typeface="Calibri" panose="020F0502020204030204" pitchFamily="34" charset="0"/>
                <a:cs typeface="Times New Roman" panose="02020603050405020304" pitchFamily="18" charset="0"/>
                <a:hlinkClick r:id="rId2"/>
              </a:rPr>
              <a:t>here</a:t>
            </a:r>
            <a:r>
              <a:rPr lang="en-IN" sz="1100" kern="100" dirty="0">
                <a:latin typeface="Calibri" panose="020F0502020204030204" pitchFamily="34" charset="0"/>
                <a:ea typeface="Calibri" panose="020F0502020204030204" pitchFamily="34" charset="0"/>
                <a:cs typeface="Times New Roman" panose="02020603050405020304" pitchFamily="18" charset="0"/>
              </a:rPr>
              <a:t> to explore the SQL scripts. Click </a:t>
            </a:r>
            <a:r>
              <a:rPr lang="en-IN" sz="1100" kern="100" dirty="0">
                <a:latin typeface="Calibri" panose="020F0502020204030204" pitchFamily="34" charset="0"/>
                <a:ea typeface="Calibri" panose="020F0502020204030204" pitchFamily="34" charset="0"/>
                <a:cs typeface="Times New Roman" panose="02020603050405020304" pitchFamily="18" charset="0"/>
                <a:hlinkClick r:id="rId3"/>
              </a:rPr>
              <a:t>here</a:t>
            </a:r>
            <a:r>
              <a:rPr lang="en-IN" sz="1100" kern="100" dirty="0">
                <a:latin typeface="Calibri" panose="020F0502020204030204" pitchFamily="34" charset="0"/>
                <a:ea typeface="Calibri" panose="020F0502020204030204" pitchFamily="34" charset="0"/>
                <a:cs typeface="Times New Roman" panose="02020603050405020304" pitchFamily="18" charset="0"/>
              </a:rPr>
              <a:t> to download the Validation Report. </a:t>
            </a:r>
          </a:p>
          <a:p>
            <a:pPr marL="171450" indent="-171450">
              <a:buFont typeface="Arial" panose="020B0604020202020204" pitchFamily="34" charset="0"/>
              <a:buChar char="•"/>
            </a:pPr>
            <a:r>
              <a:rPr lang="en-IN" sz="1100" kern="100" dirty="0">
                <a:latin typeface="Calibri" panose="020F0502020204030204" pitchFamily="34" charset="0"/>
                <a:ea typeface="Calibri" panose="020F0502020204030204" pitchFamily="34" charset="0"/>
                <a:cs typeface="Times New Roman" panose="02020603050405020304" pitchFamily="18" charset="0"/>
              </a:rPr>
              <a:t>This dashboard has 22 Measures, 1 Field Parameter, 1 table and 1 group. Click </a:t>
            </a:r>
            <a:r>
              <a:rPr lang="en-IN" sz="1100" kern="100" dirty="0">
                <a:latin typeface="Calibri" panose="020F0502020204030204" pitchFamily="34" charset="0"/>
                <a:ea typeface="Calibri" panose="020F0502020204030204" pitchFamily="34" charset="0"/>
                <a:cs typeface="Times New Roman" panose="02020603050405020304" pitchFamily="18" charset="0"/>
                <a:hlinkClick r:id="rId4"/>
              </a:rPr>
              <a:t>here</a:t>
            </a:r>
            <a:r>
              <a:rPr lang="en-IN" sz="1100" kern="100" dirty="0">
                <a:latin typeface="Calibri" panose="020F0502020204030204" pitchFamily="34" charset="0"/>
                <a:ea typeface="Calibri" panose="020F0502020204030204" pitchFamily="34" charset="0"/>
                <a:cs typeface="Times New Roman" panose="02020603050405020304" pitchFamily="18" charset="0"/>
              </a:rPr>
              <a:t> to download the DAX queries to generate the mentioned features.</a:t>
            </a:r>
          </a:p>
        </p:txBody>
      </p:sp>
      <p:pic>
        <p:nvPicPr>
          <p:cNvPr id="3" name="Picture 2" descr="A screenshot of a computer screen&#10;&#10;Description automatically generated">
            <a:extLst>
              <a:ext uri="{FF2B5EF4-FFF2-40B4-BE49-F238E27FC236}">
                <a16:creationId xmlns:a16="http://schemas.microsoft.com/office/drawing/2014/main" id="{AB42F759-54CF-975F-D9C9-B5ACD2044B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7496" y="1394040"/>
            <a:ext cx="9597008" cy="5330932"/>
          </a:xfrm>
          <a:prstGeom prst="rect">
            <a:avLst/>
          </a:prstGeom>
        </p:spPr>
      </p:pic>
    </p:spTree>
    <p:extLst>
      <p:ext uri="{BB962C8B-B14F-4D97-AF65-F5344CB8AC3E}">
        <p14:creationId xmlns:p14="http://schemas.microsoft.com/office/powerpoint/2010/main" val="130569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299879" y="835232"/>
            <a:ext cx="11469334" cy="5933186"/>
          </a:xfrm>
        </p:spPr>
        <p:txBody>
          <a:bodyPr>
            <a:normAutofit/>
          </a:bodyPr>
          <a:lstStyle/>
          <a:p>
            <a:pPr>
              <a:lnSpc>
                <a:spcPct val="100000"/>
              </a:lnSpc>
            </a:pPr>
            <a:r>
              <a:rPr lang="en-IN" sz="1400" b="1"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GRID</a:t>
            </a:r>
          </a:p>
          <a:p>
            <a:pPr marL="457200" lvl="1" indent="0">
              <a:lnSpc>
                <a:spcPct val="100000"/>
              </a:lnSpc>
              <a:buNone/>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Need for a comprehensive 'Details Dashboard' that provides a consolidated view of all the essential information within our loan data. This Details Dashboard aims to offer a holistic snapshot of key loan-related metrics and data points, enabling users to access critical information efficiently.</a:t>
            </a:r>
          </a:p>
          <a:p>
            <a:pPr algn="just">
              <a:lnSpc>
                <a:spcPct val="100000"/>
              </a:lnSpc>
              <a:spcAft>
                <a:spcPts val="800"/>
              </a:spcAft>
            </a:pPr>
            <a:r>
              <a:rPr lang="en-IN" sz="1400" b="1"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Objective:</a:t>
            </a:r>
          </a:p>
          <a:p>
            <a:pPr marL="457200" lvl="1" indent="0" algn="just">
              <a:lnSpc>
                <a:spcPct val="100000"/>
              </a:lnSpc>
              <a:spcAft>
                <a:spcPts val="800"/>
              </a:spcAft>
              <a:buNone/>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The primary objective of the Details Dashboard is to provide a comprehensive and user-friendly interface for accessing vital loan data. It will serve as a one-stop solution for users seeking detailed insights into our loan portfolio, borrower profiles, and loan performance.</a:t>
            </a:r>
          </a:p>
        </p:txBody>
      </p:sp>
      <p:sp>
        <p:nvSpPr>
          <p:cNvPr id="2" name="TextBox 1">
            <a:extLst>
              <a:ext uri="{FF2B5EF4-FFF2-40B4-BE49-F238E27FC236}">
                <a16:creationId xmlns:a16="http://schemas.microsoft.com/office/drawing/2014/main" id="{2F00E685-236E-72A4-B986-9FAE9261022A}"/>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Dashboard 3: Details. Problem Statement</a:t>
            </a:r>
            <a:endParaRPr lang="en-IN" sz="2300" dirty="0">
              <a:solidFill>
                <a:schemeClr val="accent1">
                  <a:lumMod val="50000"/>
                </a:schemeClr>
              </a:solidFill>
              <a:latin typeface="Georgia Pro" panose="020F0502020204030204" pitchFamily="18" charset="0"/>
            </a:endParaRPr>
          </a:p>
        </p:txBody>
      </p:sp>
    </p:spTree>
    <p:extLst>
      <p:ext uri="{BB962C8B-B14F-4D97-AF65-F5344CB8AC3E}">
        <p14:creationId xmlns:p14="http://schemas.microsoft.com/office/powerpoint/2010/main" val="1515277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D5AE59F-CB3E-3DF5-5AA4-447172567935}"/>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D2F04BA-F0B8-E665-5C79-E01ED1505A9B}"/>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Dashboard 3: Details</a:t>
            </a:r>
            <a:endParaRPr lang="en-IN" sz="2300" dirty="0">
              <a:solidFill>
                <a:schemeClr val="accent1">
                  <a:lumMod val="50000"/>
                </a:schemeClr>
              </a:solidFill>
              <a:latin typeface="Georgia Pro" panose="020F0502020204030204" pitchFamily="18" charset="0"/>
            </a:endParaRPr>
          </a:p>
        </p:txBody>
      </p:sp>
      <p:sp>
        <p:nvSpPr>
          <p:cNvPr id="12" name="TextBox 11">
            <a:extLst>
              <a:ext uri="{FF2B5EF4-FFF2-40B4-BE49-F238E27FC236}">
                <a16:creationId xmlns:a16="http://schemas.microsoft.com/office/drawing/2014/main" id="{5ABFA060-8C91-AA45-26B5-DCB7CBFC65CE}"/>
              </a:ext>
            </a:extLst>
          </p:cNvPr>
          <p:cNvSpPr txBox="1"/>
          <p:nvPr/>
        </p:nvSpPr>
        <p:spPr>
          <a:xfrm>
            <a:off x="299879" y="825717"/>
            <a:ext cx="11469334" cy="261610"/>
          </a:xfrm>
          <a:prstGeom prst="rect">
            <a:avLst/>
          </a:prstGeom>
          <a:noFill/>
        </p:spPr>
        <p:txBody>
          <a:bodyPr wrap="square" rtlCol="0">
            <a:spAutoFit/>
          </a:bodyPr>
          <a:lstStyle/>
          <a:p>
            <a:pPr marL="171450" indent="-171450">
              <a:buFont typeface="Arial" panose="020B0604020202020204" pitchFamily="34" charset="0"/>
              <a:buChar char="•"/>
            </a:pPr>
            <a:r>
              <a:rPr lang="en-IN" sz="1100" kern="100" dirty="0">
                <a:latin typeface="Calibri" panose="020F0502020204030204" pitchFamily="34" charset="0"/>
                <a:ea typeface="Calibri" panose="020F0502020204030204" pitchFamily="34" charset="0"/>
                <a:cs typeface="Times New Roman" panose="02020603050405020304" pitchFamily="18" charset="0"/>
              </a:rPr>
              <a:t>This dashboard has 22 Measures, 1 Field Parameter, 1 table and 1 group. Click </a:t>
            </a:r>
            <a:r>
              <a:rPr lang="en-IN" sz="1100" kern="100" dirty="0">
                <a:latin typeface="Calibri" panose="020F0502020204030204" pitchFamily="34" charset="0"/>
                <a:ea typeface="Calibri" panose="020F0502020204030204" pitchFamily="34" charset="0"/>
                <a:cs typeface="Times New Roman" panose="02020603050405020304" pitchFamily="18" charset="0"/>
                <a:hlinkClick r:id="rId2"/>
              </a:rPr>
              <a:t>here</a:t>
            </a:r>
            <a:r>
              <a:rPr lang="en-IN" sz="1100" kern="100" dirty="0">
                <a:latin typeface="Calibri" panose="020F0502020204030204" pitchFamily="34" charset="0"/>
                <a:ea typeface="Calibri" panose="020F0502020204030204" pitchFamily="34" charset="0"/>
                <a:cs typeface="Times New Roman" panose="02020603050405020304" pitchFamily="18" charset="0"/>
              </a:rPr>
              <a:t> to download the DAX queries to generate the mentioned features.</a:t>
            </a:r>
          </a:p>
        </p:txBody>
      </p:sp>
      <p:pic>
        <p:nvPicPr>
          <p:cNvPr id="6" name="Picture 5" descr="A screenshot of a computer screen&#10;&#10;Description automatically generated">
            <a:extLst>
              <a:ext uri="{FF2B5EF4-FFF2-40B4-BE49-F238E27FC236}">
                <a16:creationId xmlns:a16="http://schemas.microsoft.com/office/drawing/2014/main" id="{4C14B61F-805A-A112-EF4D-EE6736BCA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392" y="1270084"/>
            <a:ext cx="9935216" cy="5531087"/>
          </a:xfrm>
          <a:prstGeom prst="rect">
            <a:avLst/>
          </a:prstGeom>
        </p:spPr>
      </p:pic>
    </p:spTree>
    <p:extLst>
      <p:ext uri="{BB962C8B-B14F-4D97-AF65-F5344CB8AC3E}">
        <p14:creationId xmlns:p14="http://schemas.microsoft.com/office/powerpoint/2010/main" val="3464544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Key Findings</a:t>
            </a:r>
            <a:endParaRPr lang="en-IN" sz="2300" dirty="0">
              <a:solidFill>
                <a:schemeClr val="accent1">
                  <a:lumMod val="50000"/>
                </a:schemeClr>
              </a:solidFill>
              <a:latin typeface="Georgia Pro" panose="020F0502020204030204" pitchFamily="18" charset="0"/>
            </a:endParaRPr>
          </a:p>
        </p:txBody>
      </p:sp>
      <p:graphicFrame>
        <p:nvGraphicFramePr>
          <p:cNvPr id="10" name="Content Placeholder 9">
            <a:extLst>
              <a:ext uri="{FF2B5EF4-FFF2-40B4-BE49-F238E27FC236}">
                <a16:creationId xmlns:a16="http://schemas.microsoft.com/office/drawing/2014/main" id="{EA85BCAF-DCD3-FBCB-BFF3-98E6AE3FF0BB}"/>
              </a:ext>
            </a:extLst>
          </p:cNvPr>
          <p:cNvGraphicFramePr>
            <a:graphicFrameLocks noGrp="1"/>
          </p:cNvGraphicFramePr>
          <p:nvPr>
            <p:ph idx="1"/>
            <p:extLst>
              <p:ext uri="{D42A27DB-BD31-4B8C-83A1-F6EECF244321}">
                <p14:modId xmlns:p14="http://schemas.microsoft.com/office/powerpoint/2010/main" val="1567192060"/>
              </p:ext>
            </p:extLst>
          </p:nvPr>
        </p:nvGraphicFramePr>
        <p:xfrm>
          <a:off x="422787" y="763719"/>
          <a:ext cx="11469333" cy="6004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6571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3" name="Content Placeholder 2">
            <a:extLst>
              <a:ext uri="{FF2B5EF4-FFF2-40B4-BE49-F238E27FC236}">
                <a16:creationId xmlns:a16="http://schemas.microsoft.com/office/drawing/2014/main" id="{76D75D09-15CD-1073-28AB-4C4EBDA749C7}"/>
              </a:ext>
            </a:extLst>
          </p:cNvPr>
          <p:cNvGraphicFramePr>
            <a:graphicFrameLocks noGrp="1"/>
          </p:cNvGraphicFramePr>
          <p:nvPr>
            <p:ph idx="1"/>
            <p:extLst>
              <p:ext uri="{D42A27DB-BD31-4B8C-83A1-F6EECF244321}">
                <p14:modId xmlns:p14="http://schemas.microsoft.com/office/powerpoint/2010/main" val="574275047"/>
              </p:ext>
            </p:extLst>
          </p:nvPr>
        </p:nvGraphicFramePr>
        <p:xfrm>
          <a:off x="422787" y="763719"/>
          <a:ext cx="11469334" cy="3879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2F00E685-236E-72A4-B986-9FAE9261022A}"/>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Key Findings continued..</a:t>
            </a:r>
            <a:endParaRPr lang="en-IN" sz="2300" dirty="0">
              <a:solidFill>
                <a:schemeClr val="accent1">
                  <a:lumMod val="50000"/>
                </a:schemeClr>
              </a:solidFill>
              <a:latin typeface="Georgia Pro" panose="020F0502020204030204" pitchFamily="18" charset="0"/>
            </a:endParaRPr>
          </a:p>
        </p:txBody>
      </p:sp>
    </p:spTree>
    <p:extLst>
      <p:ext uri="{BB962C8B-B14F-4D97-AF65-F5344CB8AC3E}">
        <p14:creationId xmlns:p14="http://schemas.microsoft.com/office/powerpoint/2010/main" val="81848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Index</a:t>
            </a:r>
            <a:endParaRPr lang="en-IN" sz="2300" dirty="0">
              <a:solidFill>
                <a:schemeClr val="accent1">
                  <a:lumMod val="50000"/>
                </a:schemeClr>
              </a:solidFill>
              <a:latin typeface="Georgia Pro" panose="020F0502020204030204" pitchFamily="18" charset="0"/>
            </a:endParaRPr>
          </a:p>
        </p:txBody>
      </p:sp>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299879" y="924813"/>
            <a:ext cx="11469334" cy="5933186"/>
          </a:xfrm>
        </p:spPr>
        <p:txBody>
          <a:bodyPr>
            <a:normAutofit/>
          </a:bodyPr>
          <a:lstStyle/>
          <a:p>
            <a:pPr marL="342900" indent="-342900">
              <a:lnSpc>
                <a:spcPct val="100000"/>
              </a:lnSpc>
              <a:buFont typeface="+mj-lt"/>
              <a:buAutoNum type="arabicPeriod"/>
            </a:pPr>
            <a:r>
              <a:rPr lang="en-IN" sz="1100" dirty="0">
                <a:latin typeface="Georgia Pro" panose="02040502050405020303" pitchFamily="18" charset="0"/>
              </a:rPr>
              <a:t>Index</a:t>
            </a:r>
          </a:p>
          <a:p>
            <a:pPr marL="342900" indent="-342900">
              <a:lnSpc>
                <a:spcPct val="100000"/>
              </a:lnSpc>
              <a:buFont typeface="+mj-lt"/>
              <a:buAutoNum type="arabicPeriod"/>
            </a:pPr>
            <a:endParaRPr lang="en-IN" sz="1100" dirty="0">
              <a:latin typeface="Georgia Pro" panose="02040502050405020303" pitchFamily="18" charset="0"/>
            </a:endParaRPr>
          </a:p>
          <a:p>
            <a:pPr marL="342900" indent="-342900">
              <a:lnSpc>
                <a:spcPct val="100000"/>
              </a:lnSpc>
              <a:buFont typeface="+mj-lt"/>
              <a:buAutoNum type="arabicPeriod"/>
            </a:pPr>
            <a:r>
              <a:rPr lang="en-IN" sz="1100" dirty="0">
                <a:latin typeface="Georgia Pro" panose="02040502050405020303" pitchFamily="18" charset="0"/>
              </a:rPr>
              <a:t>Document Management Control</a:t>
            </a:r>
          </a:p>
          <a:p>
            <a:pPr marL="342900" indent="-342900">
              <a:lnSpc>
                <a:spcPct val="100000"/>
              </a:lnSpc>
              <a:buFont typeface="+mj-lt"/>
              <a:buAutoNum type="arabicPeriod"/>
            </a:pPr>
            <a:endParaRPr lang="en-IN" sz="1100" dirty="0">
              <a:latin typeface="Georgia Pro" panose="02040502050405020303" pitchFamily="18" charset="0"/>
            </a:endParaRPr>
          </a:p>
          <a:p>
            <a:pPr marL="342900" indent="-342900">
              <a:lnSpc>
                <a:spcPct val="100000"/>
              </a:lnSpc>
              <a:buFont typeface="+mj-lt"/>
              <a:buAutoNum type="arabicPeriod"/>
            </a:pPr>
            <a:r>
              <a:rPr lang="en-IN" sz="1100" dirty="0">
                <a:latin typeface="Georgia Pro" panose="02040502050405020303" pitchFamily="18" charset="0"/>
              </a:rPr>
              <a:t>Introduction</a:t>
            </a:r>
          </a:p>
          <a:p>
            <a:pPr marL="342900" indent="-342900">
              <a:lnSpc>
                <a:spcPct val="100000"/>
              </a:lnSpc>
              <a:buFont typeface="+mj-lt"/>
              <a:buAutoNum type="arabicPeriod"/>
            </a:pPr>
            <a:endParaRPr lang="en-IN" sz="1100" dirty="0">
              <a:latin typeface="Georgia Pro" panose="02040502050405020303" pitchFamily="18" charset="0"/>
            </a:endParaRPr>
          </a:p>
          <a:p>
            <a:pPr marL="342900" indent="-342900">
              <a:lnSpc>
                <a:spcPct val="100000"/>
              </a:lnSpc>
              <a:buFont typeface="+mj-lt"/>
              <a:buAutoNum type="arabicPeriod"/>
            </a:pPr>
            <a:r>
              <a:rPr lang="en-US" sz="1100" dirty="0">
                <a:latin typeface="Georgia Pro" panose="020F0502020204030204" pitchFamily="18" charset="0"/>
              </a:rPr>
              <a:t>Project Overview</a:t>
            </a:r>
          </a:p>
          <a:p>
            <a:pPr marL="342900" indent="-342900">
              <a:lnSpc>
                <a:spcPct val="100000"/>
              </a:lnSpc>
              <a:buFont typeface="+mj-lt"/>
              <a:buAutoNum type="arabicPeriod"/>
            </a:pPr>
            <a:endParaRPr lang="en-US" sz="1100" dirty="0">
              <a:latin typeface="Georgia Pro" panose="020F0502020204030204" pitchFamily="18" charset="0"/>
            </a:endParaRPr>
          </a:p>
          <a:p>
            <a:pPr marL="342900" indent="-342900">
              <a:lnSpc>
                <a:spcPct val="100000"/>
              </a:lnSpc>
              <a:buFont typeface="+mj-lt"/>
              <a:buAutoNum type="arabicPeriod"/>
            </a:pPr>
            <a:r>
              <a:rPr lang="en-IN" sz="1100" dirty="0">
                <a:latin typeface="Georgia Pro" panose="020F0502020204030204" pitchFamily="18" charset="0"/>
              </a:rPr>
              <a:t>Data Sourcing and Preprocessing</a:t>
            </a:r>
          </a:p>
          <a:p>
            <a:pPr marL="342900" indent="-342900">
              <a:lnSpc>
                <a:spcPct val="100000"/>
              </a:lnSpc>
              <a:buFont typeface="+mj-lt"/>
              <a:buAutoNum type="arabicPeriod"/>
            </a:pPr>
            <a:endParaRPr lang="en-IN" sz="1100" dirty="0">
              <a:latin typeface="Georgia Pro" panose="020F0502020204030204" pitchFamily="18" charset="0"/>
            </a:endParaRPr>
          </a:p>
          <a:p>
            <a:pPr marL="342900" indent="-342900">
              <a:lnSpc>
                <a:spcPct val="100000"/>
              </a:lnSpc>
              <a:buFont typeface="+mj-lt"/>
              <a:buAutoNum type="arabicPeriod"/>
            </a:pPr>
            <a:r>
              <a:rPr lang="en-IN" sz="1100" dirty="0">
                <a:latin typeface="Georgia Pro" panose="020F0502020204030204" pitchFamily="18" charset="0"/>
              </a:rPr>
              <a:t>Problem Statements, Visualizations and Supportive Documents</a:t>
            </a:r>
          </a:p>
          <a:p>
            <a:pPr marL="800100" lvl="1" indent="-342900">
              <a:lnSpc>
                <a:spcPct val="100000"/>
              </a:lnSpc>
              <a:buFont typeface="+mj-lt"/>
              <a:buAutoNum type="arabicPeriod"/>
            </a:pPr>
            <a:r>
              <a:rPr lang="en-IN" sz="1100" dirty="0">
                <a:latin typeface="Georgia Pro" panose="020F0502020204030204" pitchFamily="18" charset="0"/>
              </a:rPr>
              <a:t>Dashboard 1: Summary</a:t>
            </a:r>
          </a:p>
          <a:p>
            <a:pPr marL="800100" lvl="1" indent="-342900">
              <a:lnSpc>
                <a:spcPct val="100000"/>
              </a:lnSpc>
              <a:buFont typeface="+mj-lt"/>
              <a:buAutoNum type="arabicPeriod"/>
            </a:pPr>
            <a:r>
              <a:rPr lang="en-IN" sz="1100" dirty="0">
                <a:latin typeface="Georgia Pro" panose="020F0502020204030204" pitchFamily="18" charset="0"/>
              </a:rPr>
              <a:t>Dashboard 2: Overview</a:t>
            </a:r>
          </a:p>
          <a:p>
            <a:pPr marL="800100" lvl="1" indent="-342900">
              <a:lnSpc>
                <a:spcPct val="100000"/>
              </a:lnSpc>
              <a:buFont typeface="+mj-lt"/>
              <a:buAutoNum type="arabicPeriod"/>
            </a:pPr>
            <a:r>
              <a:rPr lang="en-IN" sz="1100" dirty="0">
                <a:latin typeface="Georgia Pro" panose="020F0502020204030204" pitchFamily="18" charset="0"/>
              </a:rPr>
              <a:t>Dashboard 3: Details</a:t>
            </a:r>
          </a:p>
          <a:p>
            <a:pPr marL="342900" indent="-342900">
              <a:lnSpc>
                <a:spcPct val="100000"/>
              </a:lnSpc>
              <a:buFont typeface="+mj-lt"/>
              <a:buAutoNum type="arabicPeriod"/>
            </a:pPr>
            <a:endParaRPr lang="en-IN" sz="1500" dirty="0">
              <a:latin typeface="Georgia Pro" panose="020F0502020204030204" pitchFamily="18" charset="0"/>
            </a:endParaRPr>
          </a:p>
          <a:p>
            <a:pPr marL="342900" indent="-342900">
              <a:lnSpc>
                <a:spcPct val="100000"/>
              </a:lnSpc>
              <a:buFont typeface="+mj-lt"/>
              <a:buAutoNum type="arabicPeriod"/>
            </a:pPr>
            <a:r>
              <a:rPr lang="en-IN" sz="1100" dirty="0">
                <a:latin typeface="Georgia Pro" panose="020F0502020204030204" pitchFamily="18" charset="0"/>
              </a:rPr>
              <a:t>Key Findings</a:t>
            </a:r>
          </a:p>
          <a:p>
            <a:pPr marL="342900" indent="-342900">
              <a:lnSpc>
                <a:spcPct val="100000"/>
              </a:lnSpc>
              <a:buFont typeface="+mj-lt"/>
              <a:buAutoNum type="arabicPeriod"/>
            </a:pPr>
            <a:endParaRPr lang="en-IN" sz="1100" dirty="0">
              <a:latin typeface="Georgia Pro" panose="020F0502020204030204" pitchFamily="18" charset="0"/>
            </a:endParaRPr>
          </a:p>
          <a:p>
            <a:pPr marL="342900" indent="-342900">
              <a:lnSpc>
                <a:spcPct val="100000"/>
              </a:lnSpc>
              <a:buFont typeface="+mj-lt"/>
              <a:buAutoNum type="arabicPeriod"/>
            </a:pPr>
            <a:r>
              <a:rPr lang="en-IN" sz="1100" dirty="0">
                <a:latin typeface="Georgia Pro" panose="020F0502020204030204" pitchFamily="18" charset="0"/>
              </a:rPr>
              <a:t>Business Impact</a:t>
            </a:r>
          </a:p>
          <a:p>
            <a:pPr marL="342900" indent="-342900">
              <a:lnSpc>
                <a:spcPct val="100000"/>
              </a:lnSpc>
              <a:buFont typeface="+mj-lt"/>
              <a:buAutoNum type="arabicPeriod"/>
            </a:pPr>
            <a:endParaRPr lang="en-IN" sz="1500" dirty="0">
              <a:latin typeface="Georgia Pro" panose="020F0502020204030204" pitchFamily="18" charset="0"/>
            </a:endParaRPr>
          </a:p>
          <a:p>
            <a:pPr marL="457200" lvl="1" indent="0">
              <a:lnSpc>
                <a:spcPct val="100000"/>
              </a:lnSpc>
              <a:buNone/>
            </a:pPr>
            <a:endParaRPr lang="en-US" sz="1100" dirty="0">
              <a:latin typeface="Georgia Pro" panose="020F0502020204030204" pitchFamily="18" charset="0"/>
            </a:endParaRPr>
          </a:p>
          <a:p>
            <a:pPr marL="800100" lvl="1" indent="-342900">
              <a:lnSpc>
                <a:spcPct val="100000"/>
              </a:lnSpc>
              <a:buFont typeface="+mj-lt"/>
              <a:buAutoNum type="arabicPeriod"/>
            </a:pPr>
            <a:endParaRPr lang="en-IN" sz="1100" dirty="0">
              <a:latin typeface="Georgia Pro" panose="020F0502020204030204" pitchFamily="18" charset="0"/>
            </a:endParaRPr>
          </a:p>
          <a:p>
            <a:pPr marL="800100" lvl="1" indent="-342900">
              <a:lnSpc>
                <a:spcPct val="100000"/>
              </a:lnSpc>
              <a:buFont typeface="+mj-lt"/>
              <a:buAutoNum type="arabicPeriod"/>
            </a:pPr>
            <a:endParaRPr lang="en-IN" sz="1100" dirty="0">
              <a:latin typeface="Georgia Pro" panose="020F0502020204030204" pitchFamily="18" charset="0"/>
            </a:endParaRPr>
          </a:p>
          <a:p>
            <a:pPr marL="800100" lvl="1" indent="-342900">
              <a:lnSpc>
                <a:spcPct val="100000"/>
              </a:lnSpc>
              <a:buFont typeface="+mj-lt"/>
              <a:buAutoNum type="arabicPeriod"/>
            </a:pPr>
            <a:endParaRPr lang="en-US" sz="1100" dirty="0">
              <a:latin typeface="Georgia Pro" panose="020F0502020204030204" pitchFamily="18" charset="0"/>
            </a:endParaRPr>
          </a:p>
          <a:p>
            <a:pPr marL="800100" lvl="1" indent="-342900">
              <a:lnSpc>
                <a:spcPct val="100000"/>
              </a:lnSpc>
              <a:buFont typeface="+mj-lt"/>
              <a:buAutoNum type="arabicPeriod"/>
            </a:pPr>
            <a:endParaRPr lang="en-IN" sz="1100" dirty="0">
              <a:latin typeface="Georgia Pro" panose="020F0502020204030204" pitchFamily="18" charset="0"/>
            </a:endParaRPr>
          </a:p>
          <a:p>
            <a:pPr marL="800100" lvl="1" indent="-342900">
              <a:lnSpc>
                <a:spcPct val="100000"/>
              </a:lnSpc>
              <a:buFont typeface="+mj-lt"/>
              <a:buAutoNum type="arabicPeriod"/>
            </a:pPr>
            <a:endParaRPr lang="en-IN" sz="700" dirty="0">
              <a:latin typeface="Georgia Pro" panose="020F0502020204030204" pitchFamily="18" charset="0"/>
            </a:endParaRPr>
          </a:p>
        </p:txBody>
      </p:sp>
    </p:spTree>
    <p:extLst>
      <p:ext uri="{BB962C8B-B14F-4D97-AF65-F5344CB8AC3E}">
        <p14:creationId xmlns:p14="http://schemas.microsoft.com/office/powerpoint/2010/main" val="3851210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3" name="Content Placeholder 2">
            <a:extLst>
              <a:ext uri="{FF2B5EF4-FFF2-40B4-BE49-F238E27FC236}">
                <a16:creationId xmlns:a16="http://schemas.microsoft.com/office/drawing/2014/main" id="{EA354DE1-D958-9C3D-5FB6-1A6EAC9E8692}"/>
              </a:ext>
            </a:extLst>
          </p:cNvPr>
          <p:cNvGraphicFramePr>
            <a:graphicFrameLocks noGrp="1"/>
          </p:cNvGraphicFramePr>
          <p:nvPr>
            <p:ph idx="1"/>
            <p:extLst>
              <p:ext uri="{D42A27DB-BD31-4B8C-83A1-F6EECF244321}">
                <p14:modId xmlns:p14="http://schemas.microsoft.com/office/powerpoint/2010/main" val="2479699723"/>
              </p:ext>
            </p:extLst>
          </p:nvPr>
        </p:nvGraphicFramePr>
        <p:xfrm>
          <a:off x="422787" y="763719"/>
          <a:ext cx="11469334" cy="5933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2F00E685-236E-72A4-B986-9FAE9261022A}"/>
              </a:ext>
            </a:extLst>
          </p:cNvPr>
          <p:cNvSpPr txBox="1"/>
          <p:nvPr/>
        </p:nvSpPr>
        <p:spPr>
          <a:xfrm>
            <a:off x="299879" y="103484"/>
            <a:ext cx="11892121" cy="584775"/>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Action Items</a:t>
            </a:r>
            <a:r>
              <a:rPr lang="en-US" sz="2300" dirty="0">
                <a:solidFill>
                  <a:schemeClr val="accent1">
                    <a:lumMod val="75000"/>
                  </a:schemeClr>
                </a:solidFill>
                <a:latin typeface="Georgia Pro" panose="020F0502020204030204" pitchFamily="18" charset="0"/>
              </a:rPr>
              <a:t> </a:t>
            </a:r>
            <a:r>
              <a:rPr lang="en-US" sz="3200" b="1" dirty="0">
                <a:solidFill>
                  <a:schemeClr val="accent2">
                    <a:lumMod val="75000"/>
                  </a:schemeClr>
                </a:solidFill>
              </a:rPr>
              <a:t>TO CREATE BUSINESS IMPACT </a:t>
            </a:r>
            <a:r>
              <a:rPr lang="en-US" sz="2300" dirty="0">
                <a:solidFill>
                  <a:schemeClr val="accent1">
                    <a:lumMod val="50000"/>
                  </a:schemeClr>
                </a:solidFill>
                <a:latin typeface="Georgia Pro" panose="020F0502020204030204" pitchFamily="18" charset="0"/>
              </a:rPr>
              <a:t>based on the Bank Loan Data Analysis</a:t>
            </a:r>
            <a:endParaRPr lang="en-IN" sz="2300" dirty="0">
              <a:solidFill>
                <a:schemeClr val="accent1">
                  <a:lumMod val="50000"/>
                </a:schemeClr>
              </a:solidFill>
              <a:latin typeface="Georgia Pro" panose="020F0502020204030204" pitchFamily="18" charset="0"/>
            </a:endParaRPr>
          </a:p>
        </p:txBody>
      </p:sp>
    </p:spTree>
    <p:extLst>
      <p:ext uri="{BB962C8B-B14F-4D97-AF65-F5344CB8AC3E}">
        <p14:creationId xmlns:p14="http://schemas.microsoft.com/office/powerpoint/2010/main" val="773744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F00E685-236E-72A4-B986-9FAE9261022A}"/>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Conclusion</a:t>
            </a:r>
            <a:endParaRPr lang="en-IN" sz="2300" dirty="0">
              <a:solidFill>
                <a:schemeClr val="accent1">
                  <a:lumMod val="50000"/>
                </a:schemeClr>
              </a:solidFill>
              <a:latin typeface="Georgia Pro" panose="020F0502020204030204" pitchFamily="18" charset="0"/>
            </a:endParaRPr>
          </a:p>
        </p:txBody>
      </p:sp>
      <p:sp>
        <p:nvSpPr>
          <p:cNvPr id="7" name="Content Placeholder 6">
            <a:extLst>
              <a:ext uri="{FF2B5EF4-FFF2-40B4-BE49-F238E27FC236}">
                <a16:creationId xmlns:a16="http://schemas.microsoft.com/office/drawing/2014/main" id="{531E6270-E078-BD6F-49D4-80AD6E1EB91D}"/>
              </a:ext>
            </a:extLst>
          </p:cNvPr>
          <p:cNvSpPr>
            <a:spLocks noGrp="1"/>
          </p:cNvSpPr>
          <p:nvPr>
            <p:ph idx="1"/>
          </p:nvPr>
        </p:nvSpPr>
        <p:spPr>
          <a:xfrm>
            <a:off x="299879" y="901393"/>
            <a:ext cx="11469333" cy="4351338"/>
          </a:xfrm>
        </p:spPr>
        <p:txBody>
          <a:bodyPr>
            <a:normAutofit/>
          </a:bodyPr>
          <a:lstStyle/>
          <a:p>
            <a:pPr>
              <a:lnSpc>
                <a:spcPct val="100000"/>
              </a:lnSpc>
              <a:buFont typeface="Arial" panose="020B0604020202020204" pitchFamily="34" charset="0"/>
              <a:buChar char="•"/>
            </a:pPr>
            <a:r>
              <a:rPr lang="en-US" sz="1200" b="1" dirty="0">
                <a:solidFill>
                  <a:schemeClr val="accent1">
                    <a:lumMod val="75000"/>
                  </a:schemeClr>
                </a:solidFill>
              </a:rPr>
              <a:t>Comprehensive Analysis</a:t>
            </a:r>
            <a:r>
              <a:rPr lang="en-US" sz="1200" dirty="0">
                <a:solidFill>
                  <a:schemeClr val="accent1">
                    <a:lumMod val="75000"/>
                  </a:schemeClr>
                </a:solidFill>
              </a:rPr>
              <a:t>: </a:t>
            </a:r>
            <a:r>
              <a:rPr lang="en-US" sz="1200" dirty="0"/>
              <a:t>This project demonstrates the power of data analysis and visualization in providing a detailed understanding of the bank’s loan portfolio. By leveraging advanced analytical tools, the bank can gain valuable insights into loan performance and borrower behavior.</a:t>
            </a:r>
          </a:p>
          <a:p>
            <a:pPr>
              <a:lnSpc>
                <a:spcPct val="100000"/>
              </a:lnSpc>
              <a:buFont typeface="Arial" panose="020B0604020202020204" pitchFamily="34" charset="0"/>
              <a:buChar char="•"/>
            </a:pPr>
            <a:r>
              <a:rPr lang="en-US" sz="1200" b="1" dirty="0">
                <a:solidFill>
                  <a:schemeClr val="accent1">
                    <a:lumMod val="75000"/>
                  </a:schemeClr>
                </a:solidFill>
              </a:rPr>
              <a:t>Informed Strategies</a:t>
            </a:r>
            <a:r>
              <a:rPr lang="en-US" sz="1200" dirty="0">
                <a:solidFill>
                  <a:schemeClr val="accent1">
                    <a:lumMod val="75000"/>
                  </a:schemeClr>
                </a:solidFill>
              </a:rPr>
              <a:t>: </a:t>
            </a:r>
            <a:r>
              <a:rPr lang="en-US" sz="1200" dirty="0"/>
              <a:t>The findings support strategic decision-making by identifying key trends, risks, and opportunities within the loan portfolio. This enables the bank to implement data-driven strategies that optimize lending practices, manage risks, and enhance overall operational efficiency.</a:t>
            </a:r>
          </a:p>
          <a:p>
            <a:pPr>
              <a:lnSpc>
                <a:spcPct val="100000"/>
              </a:lnSpc>
              <a:buFont typeface="Arial" panose="020B0604020202020204" pitchFamily="34" charset="0"/>
              <a:buChar char="•"/>
            </a:pPr>
            <a:r>
              <a:rPr lang="en-US" sz="1200" b="1" dirty="0">
                <a:solidFill>
                  <a:schemeClr val="accent1">
                    <a:lumMod val="75000"/>
                  </a:schemeClr>
                </a:solidFill>
              </a:rPr>
              <a:t>Future Outlook</a:t>
            </a:r>
            <a:r>
              <a:rPr lang="en-US" sz="1200" dirty="0">
                <a:solidFill>
                  <a:schemeClr val="accent1">
                    <a:lumMod val="75000"/>
                  </a:schemeClr>
                </a:solidFill>
              </a:rPr>
              <a:t>: </a:t>
            </a:r>
            <a:r>
              <a:rPr lang="en-US" sz="1200" dirty="0"/>
              <a:t>Continuous monitoring and analysis are essential for maintaining a healthy loan portfolio. By integrating predictive analytics and machine learning models, the bank can further improve risk management and capitalize on growth opportunities.</a:t>
            </a:r>
          </a:p>
          <a:p>
            <a:pPr>
              <a:lnSpc>
                <a:spcPct val="100000"/>
              </a:lnSpc>
              <a:buFont typeface="Arial" panose="020B0604020202020204" pitchFamily="34" charset="0"/>
              <a:buChar char="•"/>
            </a:pPr>
            <a:r>
              <a:rPr lang="en-US" sz="1200" b="1" dirty="0">
                <a:solidFill>
                  <a:schemeClr val="accent1">
                    <a:lumMod val="75000"/>
                  </a:schemeClr>
                </a:solidFill>
              </a:rPr>
              <a:t>Call to Action</a:t>
            </a:r>
            <a:r>
              <a:rPr lang="en-US" sz="1200" dirty="0">
                <a:solidFill>
                  <a:schemeClr val="accent1">
                    <a:lumMod val="75000"/>
                  </a:schemeClr>
                </a:solidFill>
              </a:rPr>
              <a:t>: </a:t>
            </a:r>
            <a:r>
              <a:rPr lang="en-US" sz="1200" dirty="0"/>
              <a:t>To sustain growth and maintain a competitive edge, it is crucial to invest in advanced analytical capabilities, embrace innovation, and stay attuned to market dynamics and customer needs.</a:t>
            </a:r>
          </a:p>
          <a:p>
            <a:pPr>
              <a:lnSpc>
                <a:spcPct val="100000"/>
              </a:lnSpc>
            </a:pPr>
            <a:endParaRPr lang="en-US" sz="1200" b="1" dirty="0">
              <a:solidFill>
                <a:schemeClr val="accent1">
                  <a:lumMod val="75000"/>
                </a:schemeClr>
              </a:solidFill>
            </a:endParaRPr>
          </a:p>
          <a:p>
            <a:pPr marL="0" indent="0">
              <a:lnSpc>
                <a:spcPct val="100000"/>
              </a:lnSpc>
              <a:buNone/>
            </a:pPr>
            <a:r>
              <a:rPr lang="en-US" sz="1600" dirty="0">
                <a:solidFill>
                  <a:schemeClr val="accent1">
                    <a:lumMod val="75000"/>
                  </a:schemeClr>
                </a:solidFill>
                <a:latin typeface="Georgia Pro" panose="02040502050405020303" pitchFamily="18" charset="0"/>
              </a:rPr>
              <a:t>     </a:t>
            </a:r>
            <a:r>
              <a:rPr lang="en-US" sz="2000" dirty="0">
                <a:solidFill>
                  <a:schemeClr val="accent1">
                    <a:lumMod val="50000"/>
                  </a:schemeClr>
                </a:solidFill>
                <a:latin typeface="Georgia Pro" panose="02040502050405020303" pitchFamily="18" charset="0"/>
              </a:rPr>
              <a:t>Final Thoughts</a:t>
            </a:r>
          </a:p>
          <a:p>
            <a:pPr>
              <a:lnSpc>
                <a:spcPct val="100000"/>
              </a:lnSpc>
              <a:buFont typeface="Arial" panose="020B0604020202020204" pitchFamily="34" charset="0"/>
              <a:buChar char="•"/>
            </a:pPr>
            <a:r>
              <a:rPr lang="en-US" sz="1200" dirty="0"/>
              <a:t>This comprehensive analysis and the resulting insights underscore the importance of leveraging data-driven approaches to navigate the complexities of the financial landscape. By embracing these strategies, the bank can achieve sustainable growth, enhance customer satisfaction, and secure a robust financial future.</a:t>
            </a:r>
          </a:p>
          <a:p>
            <a:pPr>
              <a:lnSpc>
                <a:spcPct val="100000"/>
              </a:lnSpc>
            </a:pPr>
            <a:endParaRPr lang="en-IN" sz="1200" dirty="0"/>
          </a:p>
        </p:txBody>
      </p:sp>
    </p:spTree>
    <p:extLst>
      <p:ext uri="{BB962C8B-B14F-4D97-AF65-F5344CB8AC3E}">
        <p14:creationId xmlns:p14="http://schemas.microsoft.com/office/powerpoint/2010/main" val="310237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Executive Summary</a:t>
            </a:r>
            <a:endParaRPr lang="en-IN" sz="2300" dirty="0">
              <a:solidFill>
                <a:schemeClr val="accent1">
                  <a:lumMod val="50000"/>
                </a:schemeClr>
              </a:solidFill>
              <a:latin typeface="Georgia Pro" panose="020F0502020204030204" pitchFamily="18" charset="0"/>
            </a:endParaRPr>
          </a:p>
        </p:txBody>
      </p:sp>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299880" y="761236"/>
            <a:ext cx="11469334" cy="5933186"/>
          </a:xfrm>
        </p:spPr>
        <p:txBody>
          <a:bodyPr>
            <a:normAutofit/>
          </a:bodyPr>
          <a:lstStyle/>
          <a:p>
            <a:r>
              <a:rPr lang="en-IN" sz="1600" b="1"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Overview:</a:t>
            </a:r>
          </a:p>
          <a:p>
            <a:pPr marL="457200" lvl="1" indent="0">
              <a:buNone/>
            </a:pPr>
            <a:r>
              <a:rPr lang="en-US" sz="1400" dirty="0"/>
              <a:t>In this project, I have applied advanced statistical techniques to optimize Anti-Money Laundering (AML) transaction monitoring for large value deposits. The objective was to develop a market-standard solution for the scenario: Large Value Deposits that enhances the detection of suspicious activities while minimizing false positives, reflecting the stringent compliance requirements of financial institutions.</a:t>
            </a:r>
          </a:p>
          <a:p>
            <a:pPr marL="457200" lvl="1" indent="0">
              <a:buNone/>
            </a:pPr>
            <a:endParaRPr lang="en-US" sz="1400" kern="100" dirty="0">
              <a:solidFill>
                <a:schemeClr val="accent1">
                  <a:lumMod val="75000"/>
                </a:schemeClr>
              </a:solidFill>
              <a:effectLst/>
              <a:ea typeface="Calibri" panose="020F0502020204030204" pitchFamily="34" charset="0"/>
              <a:cs typeface="Times New Roman" panose="02020603050405020304" pitchFamily="18" charset="0"/>
            </a:endParaRPr>
          </a:p>
          <a:p>
            <a:pPr marL="228600" lvl="1">
              <a:spcBef>
                <a:spcPts val="1000"/>
              </a:spcBef>
            </a:pPr>
            <a:r>
              <a:rPr lang="en-IN" sz="1600" b="1" kern="1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Purpose:</a:t>
            </a:r>
          </a:p>
          <a:p>
            <a:pPr marL="457200" lvl="1" indent="0" algn="just">
              <a:lnSpc>
                <a:spcPct val="150000"/>
              </a:lnSpc>
              <a:buNone/>
            </a:pPr>
            <a:r>
              <a:rPr lang="en-US" sz="1400" dirty="0"/>
              <a:t>The primary goal of this project is to demonstrate my ability to interpret and analyze data to make informed financial crimes decisions. By tuning the monitoring thresholds effectively, I aim to maximize the detection of true suspicious activities, reduce generation of False Negatives and reduce operational costs associated with false positives.</a:t>
            </a:r>
          </a:p>
          <a:p>
            <a:pPr marL="342900" lvl="0" indent="-342900" algn="just">
              <a:lnSpc>
                <a:spcPct val="150000"/>
              </a:lnSpc>
              <a:buFont typeface="+mj-lt"/>
              <a:buAutoNum type="arabicPeriod"/>
            </a:pPr>
            <a:endParaRPr lang="en-US" sz="1400" dirty="0"/>
          </a:p>
          <a:p>
            <a:pPr algn="just">
              <a:lnSpc>
                <a:spcPct val="150000"/>
              </a:lnSpc>
            </a:pPr>
            <a:r>
              <a:rPr lang="en-IN" sz="1600" b="1" kern="1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Relevance:</a:t>
            </a:r>
          </a:p>
          <a:p>
            <a:pPr marL="457200" lvl="1" indent="0" algn="just">
              <a:lnSpc>
                <a:spcPct val="150000"/>
              </a:lnSpc>
              <a:buNone/>
            </a:pPr>
            <a:r>
              <a:rPr lang="en-US" sz="1400" dirty="0"/>
              <a:t>This project showcases a methodology that is widely used in the banking sector. </a:t>
            </a:r>
            <a:r>
              <a:rPr lang="en-US" sz="1400" b="1" dirty="0"/>
              <a:t>But this method is inefficient due to large number of False Positives, and presence of False Negatives. I’ve learnt from my experiences how to develop efficient AML models- Rule based and ML Based(Segment the customers, products etc.) models. I play an instrumental role in bridging the gap between the inefficient market standard and building a state-of-the-art in-house AML models. </a:t>
            </a:r>
            <a:r>
              <a:rPr lang="en-US" sz="1400" dirty="0"/>
              <a:t>I would like to put some more light on the same during the interview. This presentation underscores my readiness to contribute to Morgan Stanley’s Global Financial Crimes team by leveraging my skills in data analysis and AML transaction monitoring.</a:t>
            </a:r>
            <a:endParaRPr lang="en-IN" sz="700" dirty="0">
              <a:latin typeface="Georgia Pro" panose="020F0502020204030204" pitchFamily="18" charset="0"/>
            </a:endParaRPr>
          </a:p>
        </p:txBody>
      </p:sp>
    </p:spTree>
    <p:extLst>
      <p:ext uri="{BB962C8B-B14F-4D97-AF65-F5344CB8AC3E}">
        <p14:creationId xmlns:p14="http://schemas.microsoft.com/office/powerpoint/2010/main" val="8143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61665"/>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US" dirty="0"/>
              <a:t>Data Overview and DQ Report</a:t>
            </a:r>
            <a:endParaRPr lang="en-IN" dirty="0"/>
          </a:p>
        </p:txBody>
      </p:sp>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299880" y="761236"/>
            <a:ext cx="11469334" cy="5933186"/>
          </a:xfrm>
        </p:spPr>
        <p:txBody>
          <a:bodyPr>
            <a:normAutofit/>
          </a:bodyPr>
          <a:lstStyle/>
          <a:p>
            <a:pPr eaLnBrk="0" fontAlgn="base" hangingPunct="0">
              <a:lnSpc>
                <a:spcPct val="100000"/>
              </a:lnSpc>
              <a:spcBef>
                <a:spcPct val="0"/>
              </a:spcBef>
              <a:spcAft>
                <a:spcPct val="0"/>
              </a:spcAft>
            </a:pPr>
            <a:r>
              <a:rPr lang="en-IN" sz="1500" b="1" dirty="0"/>
              <a:t>Data Overview: </a:t>
            </a:r>
            <a:r>
              <a:rPr kumimoji="0" lang="en-US" altLang="en-US" sz="1400" b="0" i="0" u="none" strike="noStrike" cap="none" normalizeH="0" baseline="0" dirty="0">
                <a:ln>
                  <a:noFill/>
                </a:ln>
                <a:solidFill>
                  <a:schemeClr val="tx1"/>
                </a:solidFill>
                <a:effectLst/>
              </a:rPr>
              <a:t>In this project, I utilized two datasets to conduct a thorough analysis:</a:t>
            </a:r>
          </a:p>
          <a:p>
            <a:pPr marL="0" indent="0" eaLnBrk="0" fontAlgn="base" hangingPunct="0">
              <a:lnSpc>
                <a:spcPct val="100000"/>
              </a:lnSpc>
              <a:spcBef>
                <a:spcPct val="0"/>
              </a:spcBef>
              <a:spcAft>
                <a:spcPct val="0"/>
              </a:spcAft>
              <a:buNone/>
            </a:pPr>
            <a:endParaRPr kumimoji="0" lang="en-US" altLang="en-US" sz="1400" b="0" i="0" u="none" strike="noStrike" cap="none" normalizeH="0" baseline="0" dirty="0">
              <a:ln>
                <a:noFill/>
              </a:ln>
              <a:solidFill>
                <a:schemeClr val="tx1"/>
              </a:solidFill>
              <a:effectLst/>
            </a:endParaRPr>
          </a:p>
          <a:p>
            <a:pPr marL="800100" lvl="1" indent="-342900" eaLnBrk="0" fontAlgn="base" hangingPunct="0">
              <a:lnSpc>
                <a:spcPct val="100000"/>
              </a:lnSpc>
              <a:spcBef>
                <a:spcPct val="0"/>
              </a:spcBef>
              <a:spcAft>
                <a:spcPct val="0"/>
              </a:spcAft>
              <a:buFont typeface="+mj-lt"/>
              <a:buAutoNum type="arabicPeriod"/>
            </a:pPr>
            <a:r>
              <a:rPr lang="en-US" altLang="en-US" sz="1400" b="1" dirty="0">
                <a:solidFill>
                  <a:schemeClr val="accent1">
                    <a:lumMod val="75000"/>
                  </a:schemeClr>
                </a:solidFill>
              </a:rPr>
              <a:t>A</a:t>
            </a:r>
            <a:r>
              <a:rPr kumimoji="0" lang="en-US" altLang="en-US" sz="1400" b="1" i="0" u="none" strike="noStrike" cap="none" normalizeH="0" baseline="0" dirty="0">
                <a:ln>
                  <a:noFill/>
                </a:ln>
                <a:solidFill>
                  <a:schemeClr val="accent1">
                    <a:lumMod val="75000"/>
                  </a:schemeClr>
                </a:solidFill>
                <a:effectLst/>
              </a:rPr>
              <a:t>ccounts.csv</a:t>
            </a:r>
            <a:r>
              <a:rPr kumimoji="0" lang="en-US" altLang="en-US" sz="1400" b="0" i="0" u="none" strike="noStrike" cap="none" normalizeH="0" baseline="0" dirty="0">
                <a:ln>
                  <a:noFill/>
                </a:ln>
                <a:solidFill>
                  <a:schemeClr val="accent1">
                    <a:lumMod val="75000"/>
                  </a:schemeClr>
                </a:solidFill>
                <a:effectLst/>
              </a:rPr>
              <a:t>:</a:t>
            </a:r>
          </a:p>
          <a:p>
            <a:pPr lvl="2" eaLnBrk="0" fontAlgn="base" hangingPunct="0">
              <a:lnSpc>
                <a:spcPct val="10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75000"/>
                  </a:schemeClr>
                </a:solidFill>
                <a:effectLst/>
              </a:rPr>
              <a:t>Description</a:t>
            </a:r>
            <a:r>
              <a:rPr kumimoji="0" lang="en-US" altLang="en-US" sz="1400" b="0" i="0" u="none" strike="noStrike" cap="none" normalizeH="0" baseline="0" dirty="0">
                <a:ln>
                  <a:noFill/>
                </a:ln>
                <a:solidFill>
                  <a:schemeClr val="accent1">
                    <a:lumMod val="75000"/>
                  </a:schemeClr>
                </a:solidFill>
                <a:effectLst/>
              </a:rPr>
              <a:t>: </a:t>
            </a:r>
            <a:r>
              <a:rPr kumimoji="0" lang="en-US" altLang="en-US" sz="1400" b="0" i="0" u="none" strike="noStrike" cap="none" normalizeH="0" baseline="0" dirty="0">
                <a:ln>
                  <a:noFill/>
                </a:ln>
                <a:solidFill>
                  <a:schemeClr val="tx1"/>
                </a:solidFill>
                <a:effectLst/>
              </a:rPr>
              <a:t>Contains account-level information.</a:t>
            </a:r>
          </a:p>
          <a:p>
            <a:pPr lvl="2" eaLnBrk="0" fontAlgn="base" hangingPunct="0">
              <a:lnSpc>
                <a:spcPct val="10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75000"/>
                  </a:schemeClr>
                </a:solidFill>
                <a:effectLst/>
              </a:rPr>
              <a:t>Key Variables</a:t>
            </a:r>
            <a:r>
              <a:rPr kumimoji="0" lang="en-US" altLang="en-US" sz="1400" b="0" i="0" u="none" strike="noStrike" cap="none" normalizeH="0" baseline="0" dirty="0">
                <a:ln>
                  <a:noFill/>
                </a:ln>
                <a:solidFill>
                  <a:schemeClr val="accent1">
                    <a:lumMod val="75000"/>
                  </a:schemeClr>
                </a:solidFill>
                <a:effectLst/>
              </a:rPr>
              <a:t>:</a:t>
            </a:r>
          </a:p>
          <a:p>
            <a:pPr lvl="3"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rPr>
              <a:t>ACCOUNT_ID: Unique identifier for each account.</a:t>
            </a:r>
          </a:p>
          <a:p>
            <a:pPr lvl="3"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rPr>
              <a:t>IS_FRAUD: Target variable indicating whether the account is associated with suspicious activity (True for suspicious, False for non-suspicious)</a:t>
            </a:r>
          </a:p>
          <a:p>
            <a:pPr lvl="2"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endParaRPr>
          </a:p>
          <a:p>
            <a:pPr marL="800100" lvl="1" indent="-342900" eaLnBrk="0" fontAlgn="base" hangingPunct="0">
              <a:lnSpc>
                <a:spcPct val="100000"/>
              </a:lnSpc>
              <a:spcBef>
                <a:spcPct val="0"/>
              </a:spcBef>
              <a:spcAft>
                <a:spcPct val="0"/>
              </a:spcAft>
              <a:buFont typeface="+mj-lt"/>
              <a:buAutoNum type="arabicPeriod"/>
            </a:pPr>
            <a:r>
              <a:rPr lang="en-US" altLang="en-US" sz="1400" b="1" dirty="0">
                <a:solidFill>
                  <a:schemeClr val="accent1">
                    <a:lumMod val="75000"/>
                  </a:schemeClr>
                </a:solidFill>
              </a:rPr>
              <a:t>Transactions.csv:</a:t>
            </a:r>
          </a:p>
          <a:p>
            <a:pPr lvl="2" eaLnBrk="0" fontAlgn="base" hangingPunct="0">
              <a:lnSpc>
                <a:spcPct val="100000"/>
              </a:lnSpc>
              <a:spcBef>
                <a:spcPct val="0"/>
              </a:spcBef>
              <a:spcAft>
                <a:spcPct val="0"/>
              </a:spcAft>
              <a:buFont typeface="Wingdings" panose="05000000000000000000" pitchFamily="2" charset="2"/>
              <a:buChar char="v"/>
            </a:pPr>
            <a:r>
              <a:rPr lang="en-US" altLang="en-US" sz="1400" b="1" dirty="0">
                <a:solidFill>
                  <a:schemeClr val="accent1">
                    <a:lumMod val="75000"/>
                  </a:schemeClr>
                </a:solidFill>
              </a:rPr>
              <a:t>Description: </a:t>
            </a:r>
            <a:r>
              <a:rPr lang="en-US" altLang="en-US" sz="1400" dirty="0"/>
              <a:t>Contains transaction-level details.</a:t>
            </a:r>
          </a:p>
          <a:p>
            <a:pPr lvl="2" eaLnBrk="0" fontAlgn="base" hangingPunct="0">
              <a:lnSpc>
                <a:spcPct val="10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75000"/>
                  </a:schemeClr>
                </a:solidFill>
                <a:effectLst/>
              </a:rPr>
              <a:t>Key Variables</a:t>
            </a:r>
            <a:r>
              <a:rPr kumimoji="0" lang="en-US" altLang="en-US" sz="1400" b="0" i="0" u="none" strike="noStrike" cap="none" normalizeH="0" baseline="0" dirty="0">
                <a:ln>
                  <a:noFill/>
                </a:ln>
                <a:solidFill>
                  <a:schemeClr val="accent1">
                    <a:lumMod val="75000"/>
                  </a:schemeClr>
                </a:solidFill>
                <a:effectLst/>
              </a:rPr>
              <a:t>:</a:t>
            </a:r>
          </a:p>
          <a:p>
            <a:pPr lvl="3" eaLnBrk="0" fontAlgn="base" hangingPunct="0">
              <a:lnSpc>
                <a:spcPct val="100000"/>
              </a:lnSpc>
              <a:spcBef>
                <a:spcPct val="0"/>
              </a:spcBef>
              <a:spcAft>
                <a:spcPct val="0"/>
              </a:spcAft>
            </a:pPr>
            <a:r>
              <a:rPr lang="en-US" altLang="en-US" sz="1400" dirty="0"/>
              <a:t>SENDER_ACCOUNT_ID: ID of the account initiating the transaction.</a:t>
            </a:r>
          </a:p>
          <a:p>
            <a:pPr lvl="3" eaLnBrk="0" fontAlgn="base" hangingPunct="0">
              <a:lnSpc>
                <a:spcPct val="100000"/>
              </a:lnSpc>
              <a:spcBef>
                <a:spcPct val="0"/>
              </a:spcBef>
              <a:spcAft>
                <a:spcPct val="0"/>
              </a:spcAft>
            </a:pPr>
            <a:r>
              <a:rPr lang="en-US" altLang="en-US" sz="1400" dirty="0"/>
              <a:t>RECEIVER_ACCOUNT_ID: ID of the account receiving the transaction.</a:t>
            </a:r>
          </a:p>
          <a:p>
            <a:pPr lvl="3" eaLnBrk="0" fontAlgn="base" hangingPunct="0">
              <a:lnSpc>
                <a:spcPct val="100000"/>
              </a:lnSpc>
              <a:spcBef>
                <a:spcPct val="0"/>
              </a:spcBef>
              <a:spcAft>
                <a:spcPct val="0"/>
              </a:spcAft>
            </a:pPr>
            <a:r>
              <a:rPr lang="en-US" altLang="en-US" sz="1400" dirty="0"/>
              <a:t>TX_AMOUNT</a:t>
            </a:r>
            <a:r>
              <a:rPr kumimoji="0" lang="en-US" altLang="en-US" sz="1400" b="0" i="0" u="none" strike="noStrike" cap="none" normalizeH="0" baseline="0" dirty="0">
                <a:ln>
                  <a:noFill/>
                </a:ln>
                <a:solidFill>
                  <a:schemeClr val="tx1"/>
                </a:solidFill>
                <a:effectLst/>
              </a:rPr>
              <a:t>: Amount of money involved in the transaction</a:t>
            </a:r>
            <a:r>
              <a:rPr kumimoji="0" lang="en-US" altLang="en-US" sz="1200" b="0" i="0" u="none" strike="noStrike" cap="none" normalizeH="0" baseline="0" dirty="0">
                <a:ln>
                  <a:noFill/>
                </a:ln>
                <a:solidFill>
                  <a:schemeClr val="tx1"/>
                </a:solidFill>
                <a:effectLst/>
              </a:rPr>
              <a:t>.</a:t>
            </a:r>
          </a:p>
          <a:p>
            <a:pPr marL="1371600" lvl="3" indent="0" eaLnBrk="0" fontAlgn="base" hangingPunct="0">
              <a:lnSpc>
                <a:spcPct val="100000"/>
              </a:lnSpc>
              <a:spcBef>
                <a:spcPct val="0"/>
              </a:spcBef>
              <a:spcAft>
                <a:spcPct val="0"/>
              </a:spcAft>
              <a:buNone/>
            </a:pPr>
            <a:endParaRPr kumimoji="0" lang="en-US" altLang="en-US" sz="1200" b="0" i="0" u="none" strike="noStrike" cap="none" normalizeH="0" baseline="0" dirty="0">
              <a:ln>
                <a:noFill/>
              </a:ln>
              <a:solidFill>
                <a:schemeClr val="tx1"/>
              </a:solidFill>
              <a:effectLst/>
            </a:endParaRPr>
          </a:p>
          <a:p>
            <a:pPr>
              <a:lnSpc>
                <a:spcPct val="100000"/>
              </a:lnSpc>
            </a:pPr>
            <a:r>
              <a:rPr lang="en-US" sz="1500" b="1" dirty="0"/>
              <a:t>Data Quality Report (DQ Report): </a:t>
            </a:r>
            <a:r>
              <a:rPr lang="en-US" sz="1500" dirty="0"/>
              <a:t>The DQ Report was generated to identify and address potential issues in the datasets:</a:t>
            </a:r>
          </a:p>
          <a:p>
            <a:pPr lvl="1">
              <a:lnSpc>
                <a:spcPct val="100000"/>
              </a:lnSpc>
              <a:buFont typeface="+mj-lt"/>
              <a:buAutoNum type="arabicPeriod"/>
            </a:pPr>
            <a:r>
              <a:rPr lang="en-US" sz="1400" dirty="0"/>
              <a:t>Missing Values: Both datasets were examined for missing values to ensure completeness and reliability.</a:t>
            </a:r>
          </a:p>
          <a:p>
            <a:pPr lvl="1">
              <a:lnSpc>
                <a:spcPct val="100000"/>
              </a:lnSpc>
              <a:buFont typeface="+mj-lt"/>
              <a:buAutoNum type="arabicPeriod"/>
            </a:pPr>
            <a:r>
              <a:rPr lang="en-US" sz="1400" dirty="0"/>
              <a:t>Unique values: Checked for unique values in key variables to validate the integrity of the data.</a:t>
            </a:r>
          </a:p>
          <a:p>
            <a:pPr lvl="1">
              <a:lnSpc>
                <a:spcPct val="100000"/>
              </a:lnSpc>
              <a:buFont typeface="+mj-lt"/>
              <a:buAutoNum type="arabicPeriod"/>
            </a:pPr>
            <a:r>
              <a:rPr lang="en-US" sz="1400" dirty="0"/>
              <a:t>Distribution: Analyzed the distribution of numerical variables to identify outliers and skewness.</a:t>
            </a:r>
          </a:p>
          <a:p>
            <a:pPr marL="0" indent="0"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en-US" sz="1400" kern="100" dirty="0">
              <a:solidFill>
                <a:schemeClr val="accent1">
                  <a:lumMod val="75000"/>
                </a:schemeClr>
              </a:solidFill>
              <a:effectLst/>
              <a:ea typeface="Calibri" panose="020F0502020204030204" pitchFamily="34"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6774A40C-4CE1-5C65-5B41-1265BEA1D4E4}"/>
              </a:ext>
            </a:extLst>
          </p:cNvPr>
          <p:cNvGraphicFramePr>
            <a:graphicFrameLocks noChangeAspect="1"/>
          </p:cNvGraphicFramePr>
          <p:nvPr>
            <p:extLst>
              <p:ext uri="{D42A27DB-BD31-4B8C-83A1-F6EECF244321}">
                <p14:modId xmlns:p14="http://schemas.microsoft.com/office/powerpoint/2010/main" val="459364645"/>
              </p:ext>
            </p:extLst>
          </p:nvPr>
        </p:nvGraphicFramePr>
        <p:xfrm>
          <a:off x="9916790" y="4124299"/>
          <a:ext cx="936713" cy="811493"/>
        </p:xfrm>
        <a:graphic>
          <a:graphicData uri="http://schemas.openxmlformats.org/presentationml/2006/ole">
            <mc:AlternateContent xmlns:mc="http://schemas.openxmlformats.org/markup-compatibility/2006">
              <mc:Choice xmlns:v="urn:schemas-microsoft-com:vml" Requires="v">
                <p:oleObj name="Worksheet" showAsIcon="1" r:id="rId2" imgW="914400" imgH="792417" progId="Excel.Sheet.8">
                  <p:embed/>
                </p:oleObj>
              </mc:Choice>
              <mc:Fallback>
                <p:oleObj name="Worksheet" showAsIcon="1" r:id="rId2" imgW="914400" imgH="792417" progId="Excel.Sheet.8">
                  <p:embed/>
                  <p:pic>
                    <p:nvPicPr>
                      <p:cNvPr id="0" name=""/>
                      <p:cNvPicPr/>
                      <p:nvPr/>
                    </p:nvPicPr>
                    <p:blipFill>
                      <a:blip r:embed="rId3"/>
                      <a:stretch>
                        <a:fillRect/>
                      </a:stretch>
                    </p:blipFill>
                    <p:spPr>
                      <a:xfrm>
                        <a:off x="9916790" y="4124299"/>
                        <a:ext cx="936713" cy="811493"/>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06AEA450-0C33-87D8-DA0C-7018869A478E}"/>
              </a:ext>
            </a:extLst>
          </p:cNvPr>
          <p:cNvGraphicFramePr>
            <a:graphicFrameLocks noChangeAspect="1"/>
          </p:cNvGraphicFramePr>
          <p:nvPr>
            <p:extLst>
              <p:ext uri="{D42A27DB-BD31-4B8C-83A1-F6EECF244321}">
                <p14:modId xmlns:p14="http://schemas.microsoft.com/office/powerpoint/2010/main" val="2441074230"/>
              </p:ext>
            </p:extLst>
          </p:nvPr>
        </p:nvGraphicFramePr>
        <p:xfrm>
          <a:off x="10832500" y="4124299"/>
          <a:ext cx="936713" cy="811493"/>
        </p:xfrm>
        <a:graphic>
          <a:graphicData uri="http://schemas.openxmlformats.org/presentationml/2006/ole">
            <mc:AlternateContent xmlns:mc="http://schemas.openxmlformats.org/markup-compatibility/2006">
              <mc:Choice xmlns:v="urn:schemas-microsoft-com:vml" Requires="v">
                <p:oleObj name="Worksheet" showAsIcon="1" r:id="rId4" imgW="914400" imgH="792417" progId="Excel.Sheet.8">
                  <p:embed/>
                </p:oleObj>
              </mc:Choice>
              <mc:Fallback>
                <p:oleObj name="Worksheet" showAsIcon="1" r:id="rId4" imgW="914400" imgH="792417" progId="Excel.Sheet.8">
                  <p:embed/>
                  <p:pic>
                    <p:nvPicPr>
                      <p:cNvPr id="0" name=""/>
                      <p:cNvPicPr/>
                      <p:nvPr/>
                    </p:nvPicPr>
                    <p:blipFill>
                      <a:blip r:embed="rId5"/>
                      <a:stretch>
                        <a:fillRect/>
                      </a:stretch>
                    </p:blipFill>
                    <p:spPr>
                      <a:xfrm>
                        <a:off x="10832500" y="4124299"/>
                        <a:ext cx="936713" cy="811493"/>
                      </a:xfrm>
                      <a:prstGeom prst="rect">
                        <a:avLst/>
                      </a:prstGeom>
                    </p:spPr>
                  </p:pic>
                </p:oleObj>
              </mc:Fallback>
            </mc:AlternateContent>
          </a:graphicData>
        </a:graphic>
      </p:graphicFrame>
    </p:spTree>
    <p:extLst>
      <p:ext uri="{BB962C8B-B14F-4D97-AF65-F5344CB8AC3E}">
        <p14:creationId xmlns:p14="http://schemas.microsoft.com/office/powerpoint/2010/main" val="241331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61665"/>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US" dirty="0"/>
              <a:t>Parameter Tuning</a:t>
            </a:r>
            <a:endParaRPr lang="en-IN" dirty="0"/>
          </a:p>
        </p:txBody>
      </p:sp>
      <p:sp>
        <p:nvSpPr>
          <p:cNvPr id="3" name="Content Placeholder 2">
            <a:extLst>
              <a:ext uri="{FF2B5EF4-FFF2-40B4-BE49-F238E27FC236}">
                <a16:creationId xmlns:a16="http://schemas.microsoft.com/office/drawing/2014/main" id="{429E8140-2F98-0465-691C-3AAFAB5E9A1E}"/>
              </a:ext>
            </a:extLst>
          </p:cNvPr>
          <p:cNvSpPr>
            <a:spLocks noGrp="1" noChangeArrowheads="1"/>
          </p:cNvSpPr>
          <p:nvPr>
            <p:ph idx="1"/>
          </p:nvPr>
        </p:nvSpPr>
        <p:spPr bwMode="auto">
          <a:xfrm>
            <a:off x="299880" y="629265"/>
            <a:ext cx="11346427" cy="595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1500" b="1" dirty="0"/>
              <a:t>Parameter Tuning:</a:t>
            </a:r>
          </a:p>
          <a:p>
            <a:pPr marL="0" indent="0" eaLnBrk="0" fontAlgn="base" hangingPunct="0">
              <a:lnSpc>
                <a:spcPct val="150000"/>
              </a:lnSpc>
              <a:spcBef>
                <a:spcPct val="0"/>
              </a:spcBef>
              <a:spcAft>
                <a:spcPct val="0"/>
              </a:spcAft>
              <a:buNone/>
            </a:pPr>
            <a:endParaRPr lang="en-US" altLang="en-US" sz="1500" b="1" dirty="0"/>
          </a:p>
          <a:p>
            <a:pPr lvl="1" eaLnBrk="0" fontAlgn="base" hangingPunct="0">
              <a:lnSpc>
                <a:spcPct val="15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Focus Parameter </a:t>
            </a:r>
            <a:r>
              <a:rPr kumimoji="0" lang="en-US" altLang="en-US" sz="1400" b="1" i="0" u="none" strike="noStrike" cap="none" normalizeH="0" baseline="0" dirty="0">
                <a:ln>
                  <a:noFill/>
                </a:ln>
                <a:solidFill>
                  <a:schemeClr val="accent1">
                    <a:lumMod val="75000"/>
                  </a:schemeClr>
                </a:solidFill>
                <a:effectLst/>
                <a:latin typeface="Arial Unicode MS"/>
              </a:rPr>
              <a:t>DEPOSIT_AMT</a:t>
            </a:r>
            <a:r>
              <a:rPr lang="en-US" altLang="en-US" sz="1400" dirty="0"/>
              <a:t>: </a:t>
            </a:r>
            <a:r>
              <a:rPr kumimoji="0" lang="en-US" altLang="en-US" sz="1400" b="0" i="0" u="none" strike="noStrike" cap="none" normalizeH="0" baseline="0" dirty="0">
                <a:ln>
                  <a:noFill/>
                </a:ln>
                <a:solidFill>
                  <a:schemeClr val="tx1"/>
                </a:solidFill>
                <a:effectLst/>
                <a:latin typeface="Arial" panose="020B0604020202020204" pitchFamily="34" charset="0"/>
              </a:rPr>
              <a:t>Selected due to its critical role in identifying large value transactions, which are often indicative of suspicious activity.</a:t>
            </a:r>
          </a:p>
          <a:p>
            <a:pPr marL="457200" lvl="1" indent="0" eaLnBrk="0" fontAlgn="base" hangingPunct="0">
              <a:lnSpc>
                <a:spcPct val="150000"/>
              </a:lnSpc>
              <a:spcBef>
                <a:spcPct val="0"/>
              </a:spcBef>
              <a:spcAft>
                <a:spcPct val="0"/>
              </a:spcAft>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Threshold Summary File</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a:t>
            </a:r>
          </a:p>
          <a:p>
            <a:pPr marL="914400"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Generated a detailed summary file encompassing percentile distributions from 1 to 99.</a:t>
            </a:r>
          </a:p>
          <a:p>
            <a:pPr marL="914400"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Calculated thresholds and corresponding evaluation metrics for each percentile.</a:t>
            </a:r>
          </a:p>
          <a:p>
            <a:pPr marL="914400" lvl="2" indent="0" eaLnBrk="0" fontAlgn="base" hangingPunct="0">
              <a:lnSpc>
                <a:spcPct val="150000"/>
              </a:lnSpc>
              <a:spcBef>
                <a:spcPct val="0"/>
              </a:spcBef>
              <a:spcAft>
                <a:spcPct val="0"/>
              </a:spcAft>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eaLnBrk="0" fontAlgn="base" hangingPunct="0">
              <a:lnSpc>
                <a:spcPct val="150000"/>
              </a:lnSpc>
              <a:spcBef>
                <a:spcPct val="0"/>
              </a:spcBef>
              <a:spcAft>
                <a:spcPct val="0"/>
              </a:spcAft>
              <a:buClrTx/>
              <a:buSzTx/>
              <a:tabLst/>
            </a:pPr>
            <a:r>
              <a:rPr lang="en-US" altLang="en-US" sz="1500" b="1" dirty="0"/>
              <a:t>Process:</a:t>
            </a:r>
          </a:p>
          <a:p>
            <a:pPr marL="0" marR="0" lvl="0" indent="0" eaLnBrk="0" fontAlgn="base" hangingPunct="0">
              <a:lnSpc>
                <a:spcPct val="150000"/>
              </a:lnSpc>
              <a:spcBef>
                <a:spcPct val="0"/>
              </a:spcBef>
              <a:spcAft>
                <a:spcPct val="0"/>
              </a:spcAft>
              <a:buClrTx/>
              <a:buSzTx/>
              <a:buNone/>
              <a:tabLst/>
            </a:pPr>
            <a:endParaRPr lang="en-US" altLang="en-US" sz="1500" b="1" dirty="0"/>
          </a:p>
          <a:p>
            <a:pPr marR="0" lvl="1" eaLnBrk="0" fontAlgn="base" hangingPunct="0">
              <a:lnSpc>
                <a:spcPct val="150000"/>
              </a:lnSpc>
              <a:spcBef>
                <a:spcPct val="0"/>
              </a:spcBef>
              <a:spcAft>
                <a:spcPct val="0"/>
              </a:spcAft>
              <a:buClrTx/>
              <a:buSzTx/>
              <a:buFont typeface="Wingdings" panose="05000000000000000000" pitchFamily="2" charset="2"/>
              <a:buChar char="v"/>
              <a:tabLst/>
            </a:pPr>
            <a:r>
              <a:rPr lang="en-US" altLang="en-US" sz="1400" b="1" dirty="0">
                <a:solidFill>
                  <a:schemeClr val="accent1">
                    <a:lumMod val="75000"/>
                  </a:schemeClr>
                </a:solidFill>
                <a:latin typeface="Arial" panose="020B0604020202020204" pitchFamily="34" charset="0"/>
              </a:rPr>
              <a:t>Aggregate Transaction Data: </a:t>
            </a:r>
            <a:r>
              <a:rPr lang="en-US" altLang="en-US" sz="1400" dirty="0">
                <a:latin typeface="Arial" panose="020B0604020202020204" pitchFamily="34" charset="0"/>
              </a:rPr>
              <a:t>Grouped transactions by RECEIVER_ACCOUNT_ID to calculate total deposit amounts (DEPOSIT_AMT).</a:t>
            </a:r>
          </a:p>
          <a:p>
            <a:pPr marL="457200" marR="0" lvl="1" indent="0" eaLnBrk="0" fontAlgn="base" hangingPunct="0">
              <a:lnSpc>
                <a:spcPct val="150000"/>
              </a:lnSpc>
              <a:spcBef>
                <a:spcPct val="0"/>
              </a:spcBef>
              <a:spcAft>
                <a:spcPct val="0"/>
              </a:spcAft>
              <a:buClrTx/>
              <a:buSzTx/>
              <a:buNone/>
              <a:tabLst/>
            </a:pPr>
            <a:endParaRPr lang="en-US" altLang="en-US" sz="1400" dirty="0">
              <a:latin typeface="Arial" panose="020B0604020202020204" pitchFamily="34" charset="0"/>
            </a:endParaRPr>
          </a:p>
          <a:p>
            <a:pPr marR="0" lvl="1" eaLnBrk="0" fontAlgn="base" hangingPunct="0">
              <a:lnSpc>
                <a:spcPct val="150000"/>
              </a:lnSpc>
              <a:spcBef>
                <a:spcPct val="0"/>
              </a:spcBef>
              <a:spcAft>
                <a:spcPct val="0"/>
              </a:spcAft>
              <a:buClrTx/>
              <a:buSzTx/>
              <a:buFont typeface="Wingdings" panose="05000000000000000000" pitchFamily="2" charset="2"/>
              <a:buChar char="v"/>
              <a:tabLst/>
            </a:pPr>
            <a:r>
              <a:rPr lang="en-US" altLang="en-US" sz="1400" b="1" dirty="0">
                <a:solidFill>
                  <a:schemeClr val="accent1">
                    <a:lumMod val="75000"/>
                  </a:schemeClr>
                </a:solidFill>
                <a:latin typeface="Arial" panose="020B0604020202020204" pitchFamily="34" charset="0"/>
              </a:rPr>
              <a:t>Threshold Calculation:</a:t>
            </a:r>
          </a:p>
          <a:p>
            <a:pPr marL="914400"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For each percentile (1-99), calculated the threshold value for </a:t>
            </a:r>
            <a:r>
              <a:rPr kumimoji="0" lang="en-US" altLang="en-US" sz="1400" b="0" i="0" u="none" strike="noStrike" cap="none" normalizeH="0" baseline="0" dirty="0">
                <a:ln>
                  <a:noFill/>
                </a:ln>
                <a:solidFill>
                  <a:schemeClr val="tx1"/>
                </a:solidFill>
                <a:effectLst/>
                <a:latin typeface="Arial Unicode MS"/>
              </a:rPr>
              <a:t>DEPOSIT_AMT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914400"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Evaluated the impact of each threshold on alert generation.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Object 10">
            <a:extLst>
              <a:ext uri="{FF2B5EF4-FFF2-40B4-BE49-F238E27FC236}">
                <a16:creationId xmlns:a16="http://schemas.microsoft.com/office/drawing/2014/main" id="{048091A6-00B8-74CB-C8D9-39EB2C851189}"/>
              </a:ext>
            </a:extLst>
          </p:cNvPr>
          <p:cNvGraphicFramePr>
            <a:graphicFrameLocks noChangeAspect="1"/>
          </p:cNvGraphicFramePr>
          <p:nvPr>
            <p:extLst>
              <p:ext uri="{D42A27DB-BD31-4B8C-83A1-F6EECF244321}">
                <p14:modId xmlns:p14="http://schemas.microsoft.com/office/powerpoint/2010/main" val="3588145066"/>
              </p:ext>
            </p:extLst>
          </p:nvPr>
        </p:nvGraphicFramePr>
        <p:xfrm>
          <a:off x="8372168" y="2612371"/>
          <a:ext cx="1066800" cy="924190"/>
        </p:xfrm>
        <a:graphic>
          <a:graphicData uri="http://schemas.openxmlformats.org/presentationml/2006/ole">
            <mc:AlternateContent xmlns:mc="http://schemas.openxmlformats.org/markup-compatibility/2006">
              <mc:Choice xmlns:v="urn:schemas-microsoft-com:vml" Requires="v">
                <p:oleObj name="Worksheet" showAsIcon="1" r:id="rId2" imgW="914400" imgH="792417" progId="Excel.Sheet.8">
                  <p:embed/>
                </p:oleObj>
              </mc:Choice>
              <mc:Fallback>
                <p:oleObj name="Worksheet" showAsIcon="1" r:id="rId2" imgW="914400" imgH="792417" progId="Excel.Sheet.8">
                  <p:embed/>
                  <p:pic>
                    <p:nvPicPr>
                      <p:cNvPr id="0" name=""/>
                      <p:cNvPicPr/>
                      <p:nvPr/>
                    </p:nvPicPr>
                    <p:blipFill>
                      <a:blip r:embed="rId3"/>
                      <a:stretch>
                        <a:fillRect/>
                      </a:stretch>
                    </p:blipFill>
                    <p:spPr>
                      <a:xfrm>
                        <a:off x="8372168" y="2612371"/>
                        <a:ext cx="1066800" cy="924190"/>
                      </a:xfrm>
                      <a:prstGeom prst="rect">
                        <a:avLst/>
                      </a:prstGeom>
                    </p:spPr>
                  </p:pic>
                </p:oleObj>
              </mc:Fallback>
            </mc:AlternateContent>
          </a:graphicData>
        </a:graphic>
      </p:graphicFrame>
    </p:spTree>
    <p:extLst>
      <p:ext uri="{BB962C8B-B14F-4D97-AF65-F5344CB8AC3E}">
        <p14:creationId xmlns:p14="http://schemas.microsoft.com/office/powerpoint/2010/main" val="39634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61665"/>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IN" dirty="0"/>
              <a:t>Threshold Evaluation Metrics</a:t>
            </a:r>
          </a:p>
        </p:txBody>
      </p:sp>
      <p:sp>
        <p:nvSpPr>
          <p:cNvPr id="2" name="Content Placeholder 1">
            <a:extLst>
              <a:ext uri="{FF2B5EF4-FFF2-40B4-BE49-F238E27FC236}">
                <a16:creationId xmlns:a16="http://schemas.microsoft.com/office/drawing/2014/main" id="{E1145B79-220E-029B-D24B-8AB513456705}"/>
              </a:ext>
            </a:extLst>
          </p:cNvPr>
          <p:cNvSpPr>
            <a:spLocks noGrp="1" noChangeArrowheads="1"/>
          </p:cNvSpPr>
          <p:nvPr>
            <p:ph idx="1"/>
          </p:nvPr>
        </p:nvSpPr>
        <p:spPr bwMode="auto">
          <a:xfrm>
            <a:off x="299880" y="816499"/>
            <a:ext cx="11469333"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To determine the optimal threshold for DEPOSIT_AMT, we evaluated multiple metrics to balance detection efficiency and operational feasibility. These metrics help in assessing the performance of different thresholds and selecting the most effective one.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graphicFrame>
        <p:nvGraphicFramePr>
          <p:cNvPr id="7" name="Table 6">
            <a:extLst>
              <a:ext uri="{FF2B5EF4-FFF2-40B4-BE49-F238E27FC236}">
                <a16:creationId xmlns:a16="http://schemas.microsoft.com/office/drawing/2014/main" id="{B40E2F69-309A-1D41-3C72-5C802FF9BE11}"/>
              </a:ext>
            </a:extLst>
          </p:cNvPr>
          <p:cNvGraphicFramePr>
            <a:graphicFrameLocks noGrp="1"/>
          </p:cNvGraphicFramePr>
          <p:nvPr>
            <p:extLst>
              <p:ext uri="{D42A27DB-BD31-4B8C-83A1-F6EECF244321}">
                <p14:modId xmlns:p14="http://schemas.microsoft.com/office/powerpoint/2010/main" val="3363182595"/>
              </p:ext>
            </p:extLst>
          </p:nvPr>
        </p:nvGraphicFramePr>
        <p:xfrm>
          <a:off x="422787" y="1459209"/>
          <a:ext cx="11248105" cy="370840"/>
        </p:xfrm>
        <a:graphic>
          <a:graphicData uri="http://schemas.openxmlformats.org/drawingml/2006/table">
            <a:tbl>
              <a:tblPr firstRow="1" bandRow="1">
                <a:tableStyleId>{5C22544A-7EE6-4342-B048-85BDC9FD1C3A}</a:tableStyleId>
              </a:tblPr>
              <a:tblGrid>
                <a:gridCol w="11248105">
                  <a:extLst>
                    <a:ext uri="{9D8B030D-6E8A-4147-A177-3AD203B41FA5}">
                      <a16:colId xmlns:a16="http://schemas.microsoft.com/office/drawing/2014/main" val="492092933"/>
                    </a:ext>
                  </a:extLst>
                </a:gridCol>
              </a:tblGrid>
              <a:tr h="370840">
                <a:tc>
                  <a:txBody>
                    <a:bodyPr/>
                    <a:lstStyle/>
                    <a:p>
                      <a:pPr algn="ctr"/>
                      <a:r>
                        <a:rPr lang="en-US" sz="1400" dirty="0"/>
                        <a:t>Key Metrics</a:t>
                      </a:r>
                      <a:endParaRPr lang="en-IN" sz="1400" dirty="0"/>
                    </a:p>
                  </a:txBody>
                  <a:tcPr/>
                </a:tc>
                <a:extLst>
                  <a:ext uri="{0D108BD9-81ED-4DB2-BD59-A6C34878D82A}">
                    <a16:rowId xmlns:a16="http://schemas.microsoft.com/office/drawing/2014/main" val="76898817"/>
                  </a:ext>
                </a:extLst>
              </a:tr>
            </a:tbl>
          </a:graphicData>
        </a:graphic>
      </p:graphicFrame>
      <p:graphicFrame>
        <p:nvGraphicFramePr>
          <p:cNvPr id="8" name="Table 7">
            <a:extLst>
              <a:ext uri="{FF2B5EF4-FFF2-40B4-BE49-F238E27FC236}">
                <a16:creationId xmlns:a16="http://schemas.microsoft.com/office/drawing/2014/main" id="{65C7F445-A11C-8144-CED7-8CACEE1C00D5}"/>
              </a:ext>
            </a:extLst>
          </p:cNvPr>
          <p:cNvGraphicFramePr>
            <a:graphicFrameLocks noGrp="1"/>
          </p:cNvGraphicFramePr>
          <p:nvPr>
            <p:extLst>
              <p:ext uri="{D42A27DB-BD31-4B8C-83A1-F6EECF244321}">
                <p14:modId xmlns:p14="http://schemas.microsoft.com/office/powerpoint/2010/main" val="3176929881"/>
              </p:ext>
            </p:extLst>
          </p:nvPr>
        </p:nvGraphicFramePr>
        <p:xfrm>
          <a:off x="422786" y="1832147"/>
          <a:ext cx="11248105" cy="4209354"/>
        </p:xfrm>
        <a:graphic>
          <a:graphicData uri="http://schemas.openxmlformats.org/drawingml/2006/table">
            <a:tbl>
              <a:tblPr firstRow="1" bandRow="1">
                <a:tableStyleId>{5C22544A-7EE6-4342-B048-85BDC9FD1C3A}</a:tableStyleId>
              </a:tblPr>
              <a:tblGrid>
                <a:gridCol w="2249621">
                  <a:extLst>
                    <a:ext uri="{9D8B030D-6E8A-4147-A177-3AD203B41FA5}">
                      <a16:colId xmlns:a16="http://schemas.microsoft.com/office/drawing/2014/main" val="3201531020"/>
                    </a:ext>
                  </a:extLst>
                </a:gridCol>
                <a:gridCol w="2249621">
                  <a:extLst>
                    <a:ext uri="{9D8B030D-6E8A-4147-A177-3AD203B41FA5}">
                      <a16:colId xmlns:a16="http://schemas.microsoft.com/office/drawing/2014/main" val="1241318493"/>
                    </a:ext>
                  </a:extLst>
                </a:gridCol>
                <a:gridCol w="2249621">
                  <a:extLst>
                    <a:ext uri="{9D8B030D-6E8A-4147-A177-3AD203B41FA5}">
                      <a16:colId xmlns:a16="http://schemas.microsoft.com/office/drawing/2014/main" val="2926158875"/>
                    </a:ext>
                  </a:extLst>
                </a:gridCol>
                <a:gridCol w="2249621">
                  <a:extLst>
                    <a:ext uri="{9D8B030D-6E8A-4147-A177-3AD203B41FA5}">
                      <a16:colId xmlns:a16="http://schemas.microsoft.com/office/drawing/2014/main" val="1588216128"/>
                    </a:ext>
                  </a:extLst>
                </a:gridCol>
                <a:gridCol w="2249621">
                  <a:extLst>
                    <a:ext uri="{9D8B030D-6E8A-4147-A177-3AD203B41FA5}">
                      <a16:colId xmlns:a16="http://schemas.microsoft.com/office/drawing/2014/main" val="674201750"/>
                    </a:ext>
                  </a:extLst>
                </a:gridCol>
              </a:tblGrid>
              <a:tr h="490130">
                <a:tc>
                  <a:txBody>
                    <a:bodyPr/>
                    <a:lstStyle/>
                    <a:p>
                      <a:r>
                        <a:rPr lang="en-US" sz="1400" dirty="0"/>
                        <a:t>True Positive Rate</a:t>
                      </a:r>
                      <a:endParaRPr lang="en-IN" sz="1400" dirty="0"/>
                    </a:p>
                  </a:txBody>
                  <a:tcPr/>
                </a:tc>
                <a:tc>
                  <a:txBody>
                    <a:bodyPr/>
                    <a:lstStyle/>
                    <a:p>
                      <a:r>
                        <a:rPr lang="en-US" sz="1400" dirty="0"/>
                        <a:t>False Positive Rate</a:t>
                      </a:r>
                      <a:endParaRPr lang="en-IN" sz="1400" dirty="0"/>
                    </a:p>
                  </a:txBody>
                  <a:tcPr/>
                </a:tc>
                <a:tc>
                  <a:txBody>
                    <a:bodyPr/>
                    <a:lstStyle/>
                    <a:p>
                      <a:r>
                        <a:rPr lang="en-US" sz="1400" dirty="0"/>
                        <a:t>Precision</a:t>
                      </a:r>
                      <a:endParaRPr lang="en-IN" sz="1400" dirty="0"/>
                    </a:p>
                  </a:txBody>
                  <a:tcPr/>
                </a:tc>
                <a:tc>
                  <a:txBody>
                    <a:bodyPr/>
                    <a:lstStyle/>
                    <a:p>
                      <a:r>
                        <a:rPr lang="en-US" sz="1400" dirty="0"/>
                        <a:t>F1 Score</a:t>
                      </a:r>
                      <a:endParaRPr lang="en-IN" sz="1400" dirty="0"/>
                    </a:p>
                  </a:txBody>
                  <a:tcPr/>
                </a:tc>
                <a:tc>
                  <a:txBody>
                    <a:bodyPr/>
                    <a:lstStyle/>
                    <a:p>
                      <a:r>
                        <a:rPr lang="en-US" sz="1400" dirty="0"/>
                        <a:t>Youden’s J Statistics</a:t>
                      </a:r>
                      <a:endParaRPr lang="en-IN" sz="1400" dirty="0"/>
                    </a:p>
                  </a:txBody>
                  <a:tcPr/>
                </a:tc>
                <a:extLst>
                  <a:ext uri="{0D108BD9-81ED-4DB2-BD59-A6C34878D82A}">
                    <a16:rowId xmlns:a16="http://schemas.microsoft.com/office/drawing/2014/main" val="3058898306"/>
                  </a:ext>
                </a:extLst>
              </a:tr>
              <a:tr h="3719224">
                <a:tc>
                  <a:txBody>
                    <a:bodyPr/>
                    <a:lstStyle/>
                    <a:p>
                      <a:pPr marL="285750" indent="-285750">
                        <a:buFont typeface="Arial" panose="020B0604020202020204" pitchFamily="34" charset="0"/>
                        <a:buChar char="•"/>
                      </a:pPr>
                      <a:r>
                        <a:rPr lang="en-US" sz="1400" b="1" dirty="0"/>
                        <a:t>Definition: </a:t>
                      </a:r>
                      <a:r>
                        <a:rPr lang="en-US" sz="1400" dirty="0"/>
                        <a:t>Proportion of actual suspicious transactions correctly identified.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Importance</a:t>
                      </a:r>
                      <a:r>
                        <a:rPr lang="en-US" sz="1400" dirty="0"/>
                        <a:t>: Ensures high detection of suspicious activities, minimizing the risk of undetected fraud.</a:t>
                      </a:r>
                    </a:p>
                    <a:p>
                      <a:pPr marL="0" indent="0">
                        <a:buFont typeface="Arial" panose="020B0604020202020204" pitchFamily="34" charset="0"/>
                        <a:buNone/>
                      </a:pPr>
                      <a:endParaRPr lang="en-US" sz="1400" dirty="0"/>
                    </a:p>
                    <a:p>
                      <a:pPr marL="285750" indent="-285750">
                        <a:buFont typeface="Arial" panose="020B0604020202020204" pitchFamily="34" charset="0"/>
                        <a:buChar char="•"/>
                      </a:pPr>
                      <a:r>
                        <a:rPr lang="en-US" sz="1400" b="1" dirty="0"/>
                        <a:t>Recall: </a:t>
                      </a:r>
                      <a:r>
                        <a:rPr lang="en-US" sz="1400" dirty="0"/>
                        <a:t>TP/(TP+FN)</a:t>
                      </a:r>
                      <a:endParaRPr lang="en-IN" sz="1400" dirty="0"/>
                    </a:p>
                  </a:txBody>
                  <a:tcPr/>
                </a:tc>
                <a:tc>
                  <a:txBody>
                    <a:bodyPr/>
                    <a:lstStyle/>
                    <a:p>
                      <a:pPr marL="285750" indent="-285750">
                        <a:buFont typeface="Arial" panose="020B0604020202020204" pitchFamily="34" charset="0"/>
                        <a:buChar char="•"/>
                      </a:pPr>
                      <a:r>
                        <a:rPr lang="en-US" sz="1400" b="1" dirty="0"/>
                        <a:t>Definition: </a:t>
                      </a:r>
                      <a:r>
                        <a:rPr lang="en-US" sz="1400" dirty="0"/>
                        <a:t>Proportion of non-suspicious transactions incorrectly flagged as suspicious.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Importance</a:t>
                      </a:r>
                      <a:r>
                        <a:rPr lang="en-US" sz="1400" dirty="0"/>
                        <a:t>: Reducing false positives helps minimize the operational costs associated with investigating non-suspicious alerts.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FPR: </a:t>
                      </a:r>
                      <a:r>
                        <a:rPr lang="en-US" sz="1400" b="0" dirty="0"/>
                        <a:t>FP</a:t>
                      </a:r>
                      <a:r>
                        <a:rPr lang="en-US" sz="1400" dirty="0"/>
                        <a:t>/(FP+TN)</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1" dirty="0"/>
                        <a:t>Definition: </a:t>
                      </a:r>
                      <a:r>
                        <a:rPr lang="en-US" sz="1400" dirty="0"/>
                        <a:t>Proportion of identified suspicious transactions that are actually suspicious.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Importance</a:t>
                      </a:r>
                      <a:r>
                        <a:rPr lang="en-US" sz="1400" dirty="0"/>
                        <a:t>: Balances the trade-off between catching true positives and avoiding false positives.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Precision: </a:t>
                      </a:r>
                      <a:r>
                        <a:rPr lang="en-US" sz="1400" dirty="0"/>
                        <a:t>TP/(TP+FP)</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1" dirty="0"/>
                        <a:t>Definition: </a:t>
                      </a:r>
                      <a:r>
                        <a:rPr lang="en-US" sz="1400" dirty="0"/>
                        <a:t>Harmonic mean of precision and recall.</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Importance</a:t>
                      </a:r>
                      <a:r>
                        <a:rPr lang="en-US" sz="1400" dirty="0"/>
                        <a:t>: Provides a single metric that balances both precision and recall, useful in cases of imbalanced classes.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F1: </a:t>
                      </a:r>
                      <a:r>
                        <a:rPr lang="en-US" sz="1400" dirty="0"/>
                        <a:t>2 *(Precision * Recall)/(Precision + Recall)</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1" dirty="0"/>
                        <a:t>Definition: </a:t>
                      </a:r>
                      <a:r>
                        <a:rPr lang="en-US" sz="1400" dirty="0"/>
                        <a:t>Balances sensitivity (recall) and specificity.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Importance</a:t>
                      </a:r>
                      <a:r>
                        <a:rPr lang="en-US" sz="1400" dirty="0"/>
                        <a:t>: Identifies the optimal threshold by maximizing the difference between true positive rate and false positive rate.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J Statistics: </a:t>
                      </a:r>
                      <a:r>
                        <a:rPr lang="en-US" sz="1400" b="0" dirty="0"/>
                        <a:t>TPR - FPR</a:t>
                      </a:r>
                      <a:endParaRPr lang="en-IN" sz="1400" b="0" dirty="0"/>
                    </a:p>
                    <a:p>
                      <a:endParaRPr lang="en-IN" sz="1400" dirty="0"/>
                    </a:p>
                  </a:txBody>
                  <a:tcPr/>
                </a:tc>
                <a:extLst>
                  <a:ext uri="{0D108BD9-81ED-4DB2-BD59-A6C34878D82A}">
                    <a16:rowId xmlns:a16="http://schemas.microsoft.com/office/drawing/2014/main" val="3279858487"/>
                  </a:ext>
                </a:extLst>
              </a:tr>
            </a:tbl>
          </a:graphicData>
        </a:graphic>
      </p:graphicFrame>
    </p:spTree>
    <p:extLst>
      <p:ext uri="{BB962C8B-B14F-4D97-AF65-F5344CB8AC3E}">
        <p14:creationId xmlns:p14="http://schemas.microsoft.com/office/powerpoint/2010/main" val="353509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61665"/>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IN" dirty="0"/>
              <a:t>Optimum Threshold Selection</a:t>
            </a:r>
          </a:p>
        </p:txBody>
      </p:sp>
      <p:sp>
        <p:nvSpPr>
          <p:cNvPr id="2" name="Content Placeholder 1">
            <a:extLst>
              <a:ext uri="{FF2B5EF4-FFF2-40B4-BE49-F238E27FC236}">
                <a16:creationId xmlns:a16="http://schemas.microsoft.com/office/drawing/2014/main" id="{E1145B79-220E-029B-D24B-8AB513456705}"/>
              </a:ext>
            </a:extLst>
          </p:cNvPr>
          <p:cNvSpPr>
            <a:spLocks noGrp="1" noChangeArrowheads="1"/>
          </p:cNvSpPr>
          <p:nvPr>
            <p:ph idx="1"/>
          </p:nvPr>
        </p:nvSpPr>
        <p:spPr bwMode="auto">
          <a:xfrm>
            <a:off x="299880" y="619321"/>
            <a:ext cx="11469333" cy="102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tx1"/>
                </a:solidFill>
                <a:effectLst/>
              </a:rPr>
              <a:t>Determined the best threshold using Youden's J Statistic and F1 Score.</a:t>
            </a:r>
          </a:p>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tx1"/>
                </a:solidFill>
                <a:effectLst/>
              </a:rPr>
              <a:t>Visualized confusion matrices to compare the effectiveness of each threshold. </a:t>
            </a:r>
            <a:endParaRPr lang="en-US" altLang="en-US" sz="1400" dirty="0"/>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pic>
        <p:nvPicPr>
          <p:cNvPr id="10" name="Picture 9">
            <a:extLst>
              <a:ext uri="{FF2B5EF4-FFF2-40B4-BE49-F238E27FC236}">
                <a16:creationId xmlns:a16="http://schemas.microsoft.com/office/drawing/2014/main" id="{9836B579-72C0-45D0-9075-569C46CC013B}"/>
              </a:ext>
            </a:extLst>
          </p:cNvPr>
          <p:cNvPicPr>
            <a:picLocks noChangeAspect="1"/>
          </p:cNvPicPr>
          <p:nvPr/>
        </p:nvPicPr>
        <p:blipFill>
          <a:blip r:embed="rId2"/>
          <a:stretch>
            <a:fillRect/>
          </a:stretch>
        </p:blipFill>
        <p:spPr>
          <a:xfrm>
            <a:off x="608033" y="1403557"/>
            <a:ext cx="2952414" cy="2446390"/>
          </a:xfrm>
          <a:prstGeom prst="rect">
            <a:avLst/>
          </a:prstGeom>
          <a:ln>
            <a:solidFill>
              <a:schemeClr val="accent1"/>
            </a:solidFill>
          </a:ln>
        </p:spPr>
      </p:pic>
      <p:pic>
        <p:nvPicPr>
          <p:cNvPr id="11" name="Picture 10">
            <a:extLst>
              <a:ext uri="{FF2B5EF4-FFF2-40B4-BE49-F238E27FC236}">
                <a16:creationId xmlns:a16="http://schemas.microsoft.com/office/drawing/2014/main" id="{9322B29A-9D07-4A14-8469-B32C62795833}"/>
              </a:ext>
            </a:extLst>
          </p:cNvPr>
          <p:cNvPicPr>
            <a:picLocks noChangeAspect="1"/>
          </p:cNvPicPr>
          <p:nvPr/>
        </p:nvPicPr>
        <p:blipFill>
          <a:blip r:embed="rId3"/>
          <a:stretch>
            <a:fillRect/>
          </a:stretch>
        </p:blipFill>
        <p:spPr>
          <a:xfrm>
            <a:off x="4111757" y="1403557"/>
            <a:ext cx="3077232" cy="2444004"/>
          </a:xfrm>
          <a:prstGeom prst="rect">
            <a:avLst/>
          </a:prstGeom>
          <a:ln>
            <a:solidFill>
              <a:schemeClr val="accent1"/>
            </a:solidFill>
          </a:ln>
        </p:spPr>
      </p:pic>
      <p:pic>
        <p:nvPicPr>
          <p:cNvPr id="12" name="Picture 11">
            <a:extLst>
              <a:ext uri="{FF2B5EF4-FFF2-40B4-BE49-F238E27FC236}">
                <a16:creationId xmlns:a16="http://schemas.microsoft.com/office/drawing/2014/main" id="{352F6908-351A-4627-AF4B-8C5C5ABF1B18}"/>
              </a:ext>
            </a:extLst>
          </p:cNvPr>
          <p:cNvPicPr>
            <a:picLocks noChangeAspect="1"/>
          </p:cNvPicPr>
          <p:nvPr/>
        </p:nvPicPr>
        <p:blipFill>
          <a:blip r:embed="rId4"/>
          <a:stretch>
            <a:fillRect/>
          </a:stretch>
        </p:blipFill>
        <p:spPr>
          <a:xfrm>
            <a:off x="586231" y="4117586"/>
            <a:ext cx="2957327" cy="2573899"/>
          </a:xfrm>
          <a:prstGeom prst="rect">
            <a:avLst/>
          </a:prstGeom>
          <a:ln>
            <a:solidFill>
              <a:schemeClr val="accent1"/>
            </a:solidFill>
          </a:ln>
        </p:spPr>
      </p:pic>
      <p:pic>
        <p:nvPicPr>
          <p:cNvPr id="13" name="Picture 12">
            <a:extLst>
              <a:ext uri="{FF2B5EF4-FFF2-40B4-BE49-F238E27FC236}">
                <a16:creationId xmlns:a16="http://schemas.microsoft.com/office/drawing/2014/main" id="{11AE565B-C4D2-4CA3-91CD-174BE2A9889C}"/>
              </a:ext>
            </a:extLst>
          </p:cNvPr>
          <p:cNvPicPr>
            <a:picLocks noChangeAspect="1"/>
          </p:cNvPicPr>
          <p:nvPr/>
        </p:nvPicPr>
        <p:blipFill>
          <a:blip r:embed="rId5"/>
          <a:stretch>
            <a:fillRect/>
          </a:stretch>
        </p:blipFill>
        <p:spPr>
          <a:xfrm>
            <a:off x="4111756" y="4117585"/>
            <a:ext cx="3077233" cy="2573895"/>
          </a:xfrm>
          <a:prstGeom prst="rect">
            <a:avLst/>
          </a:prstGeom>
          <a:ln>
            <a:solidFill>
              <a:schemeClr val="accent1"/>
            </a:solidFill>
          </a:ln>
        </p:spPr>
      </p:pic>
      <p:sp>
        <p:nvSpPr>
          <p:cNvPr id="14" name="TextBox 13">
            <a:extLst>
              <a:ext uri="{FF2B5EF4-FFF2-40B4-BE49-F238E27FC236}">
                <a16:creationId xmlns:a16="http://schemas.microsoft.com/office/drawing/2014/main" id="{9E2F54DA-A382-E592-8A77-E277242D3FB1}"/>
              </a:ext>
            </a:extLst>
          </p:cNvPr>
          <p:cNvSpPr txBox="1"/>
          <p:nvPr/>
        </p:nvSpPr>
        <p:spPr>
          <a:xfrm>
            <a:off x="8349899" y="992749"/>
            <a:ext cx="3077232" cy="1169551"/>
          </a:xfrm>
          <a:prstGeom prst="rect">
            <a:avLst/>
          </a:prstGeom>
          <a:noFill/>
          <a:ln>
            <a:solidFill>
              <a:schemeClr val="accent1"/>
            </a:solidFill>
          </a:ln>
        </p:spPr>
        <p:txBody>
          <a:bodyPr wrap="square" rtlCol="0">
            <a:spAutoFit/>
          </a:bodyPr>
          <a:lstStyle/>
          <a:p>
            <a:r>
              <a:rPr lang="en-US" sz="1400" b="1" dirty="0">
                <a:solidFill>
                  <a:schemeClr val="accent1">
                    <a:lumMod val="75000"/>
                  </a:schemeClr>
                </a:solidFill>
              </a:rPr>
              <a:t>Inference with Train Dataset:</a:t>
            </a:r>
          </a:p>
          <a:p>
            <a:pPr marL="285750" indent="-285750">
              <a:buFont typeface="Arial" panose="020B0604020202020204" pitchFamily="34" charset="0"/>
              <a:buChar char="•"/>
            </a:pPr>
            <a:r>
              <a:rPr lang="en-US" sz="1400" dirty="0"/>
              <a:t>J-statistics: 512 Suspicious alerts are predicted as Non-Suspicious</a:t>
            </a:r>
          </a:p>
          <a:p>
            <a:pPr marL="285750" indent="-285750">
              <a:buFont typeface="Arial" panose="020B0604020202020204" pitchFamily="34" charset="0"/>
              <a:buChar char="•"/>
            </a:pPr>
            <a:r>
              <a:rPr lang="en-US" sz="1400" dirty="0"/>
              <a:t>F1 Score: 472 Suspicious alerts are predicted as Non-Suspicious</a:t>
            </a:r>
            <a:endParaRPr lang="en-IN" sz="1400" dirty="0"/>
          </a:p>
        </p:txBody>
      </p:sp>
      <p:sp>
        <p:nvSpPr>
          <p:cNvPr id="17" name="TextBox 16">
            <a:extLst>
              <a:ext uri="{FF2B5EF4-FFF2-40B4-BE49-F238E27FC236}">
                <a16:creationId xmlns:a16="http://schemas.microsoft.com/office/drawing/2014/main" id="{899062AC-C154-DFDC-432A-BF89BC7BD471}"/>
              </a:ext>
            </a:extLst>
          </p:cNvPr>
          <p:cNvSpPr txBox="1"/>
          <p:nvPr/>
        </p:nvSpPr>
        <p:spPr>
          <a:xfrm>
            <a:off x="8349899" y="2362682"/>
            <a:ext cx="3077232" cy="1169551"/>
          </a:xfrm>
          <a:prstGeom prst="rect">
            <a:avLst/>
          </a:prstGeom>
          <a:noFill/>
          <a:ln>
            <a:solidFill>
              <a:schemeClr val="accent1"/>
            </a:solidFill>
          </a:ln>
        </p:spPr>
        <p:txBody>
          <a:bodyPr wrap="square" rtlCol="0">
            <a:spAutoFit/>
          </a:bodyPr>
          <a:lstStyle/>
          <a:p>
            <a:r>
              <a:rPr lang="en-US" sz="1400" b="1" dirty="0">
                <a:solidFill>
                  <a:schemeClr val="accent1">
                    <a:lumMod val="75000"/>
                  </a:schemeClr>
                </a:solidFill>
              </a:rPr>
              <a:t>Inference with Test Dataset:</a:t>
            </a:r>
          </a:p>
          <a:p>
            <a:pPr marL="285750" indent="-285750">
              <a:buFont typeface="Arial" panose="020B0604020202020204" pitchFamily="34" charset="0"/>
              <a:buChar char="•"/>
            </a:pPr>
            <a:r>
              <a:rPr lang="en-US" sz="1400" dirty="0"/>
              <a:t>J-statistics: 305 Suspicious alerts are predicted as Non-Suspicious</a:t>
            </a:r>
          </a:p>
          <a:p>
            <a:pPr marL="285750" indent="-285750">
              <a:buFont typeface="Arial" panose="020B0604020202020204" pitchFamily="34" charset="0"/>
              <a:buChar char="•"/>
            </a:pPr>
            <a:r>
              <a:rPr lang="en-US" sz="1400" dirty="0"/>
              <a:t>F1 Score: 281 Suspicious alerts are predicted as Non-Suspicious</a:t>
            </a:r>
            <a:endParaRPr lang="en-IN" sz="1400" dirty="0"/>
          </a:p>
        </p:txBody>
      </p:sp>
      <p:cxnSp>
        <p:nvCxnSpPr>
          <p:cNvPr id="21" name="Connector: Elbow 20">
            <a:extLst>
              <a:ext uri="{FF2B5EF4-FFF2-40B4-BE49-F238E27FC236}">
                <a16:creationId xmlns:a16="http://schemas.microsoft.com/office/drawing/2014/main" id="{5310DBC6-90C7-9E90-B187-1897FAE972C9}"/>
              </a:ext>
            </a:extLst>
          </p:cNvPr>
          <p:cNvCxnSpPr>
            <a:stCxn id="13" idx="3"/>
            <a:endCxn id="17" idx="1"/>
          </p:cNvCxnSpPr>
          <p:nvPr/>
        </p:nvCxnSpPr>
        <p:spPr>
          <a:xfrm flipV="1">
            <a:off x="7188989" y="2947458"/>
            <a:ext cx="1160910" cy="24570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D0B0617-CA17-5E5A-4620-E9189C6EE5A5}"/>
              </a:ext>
            </a:extLst>
          </p:cNvPr>
          <p:cNvSpPr txBox="1"/>
          <p:nvPr/>
        </p:nvSpPr>
        <p:spPr>
          <a:xfrm>
            <a:off x="8349899" y="3732615"/>
            <a:ext cx="3077232" cy="3108543"/>
          </a:xfrm>
          <a:prstGeom prst="rect">
            <a:avLst/>
          </a:prstGeom>
          <a:noFill/>
          <a:ln>
            <a:solidFill>
              <a:schemeClr val="accent1"/>
            </a:solidFill>
          </a:ln>
        </p:spPr>
        <p:txBody>
          <a:bodyPr wrap="square" rtlCol="0">
            <a:spAutoFit/>
          </a:bodyPr>
          <a:lstStyle/>
          <a:p>
            <a:r>
              <a:rPr lang="en-US" sz="1400" b="1" dirty="0">
                <a:solidFill>
                  <a:schemeClr val="accent1">
                    <a:lumMod val="75000"/>
                  </a:schemeClr>
                </a:solidFill>
              </a:rPr>
              <a:t>Conclusion:</a:t>
            </a:r>
          </a:p>
          <a:p>
            <a:pPr marL="285750" indent="-285750">
              <a:buFont typeface="Arial" panose="020B0604020202020204" pitchFamily="34" charset="0"/>
              <a:buChar char="•"/>
            </a:pPr>
            <a:r>
              <a:rPr lang="en-US" sz="1400" dirty="0"/>
              <a:t>False Positives are lower using both J-statistics and F1-score</a:t>
            </a:r>
          </a:p>
          <a:p>
            <a:pPr marL="285750" indent="-285750">
              <a:buFont typeface="Arial" panose="020B0604020202020204" pitchFamily="34" charset="0"/>
              <a:buChar char="•"/>
            </a:pPr>
            <a:r>
              <a:rPr lang="en-US" sz="1400" dirty="0"/>
              <a:t>False Negative is lower while using F1 score as metric for tuning compared to J-statistics.</a:t>
            </a:r>
          </a:p>
          <a:p>
            <a:pPr marL="285750" indent="-285750">
              <a:buFont typeface="Arial" panose="020B0604020202020204" pitchFamily="34" charset="0"/>
              <a:buChar char="•"/>
            </a:pPr>
            <a:r>
              <a:rPr lang="en-US" sz="1400" dirty="0"/>
              <a:t> </a:t>
            </a:r>
            <a:r>
              <a:rPr lang="en-US" sz="1400" b="1" dirty="0">
                <a:solidFill>
                  <a:schemeClr val="accent1">
                    <a:lumMod val="75000"/>
                  </a:schemeClr>
                </a:solidFill>
              </a:rPr>
              <a:t>Even though False negative is lower using F1 score relatively, 7.86% and 7% FP in train and test data sets can be unacceptable for a market based on their risk tolerance.</a:t>
            </a:r>
          </a:p>
          <a:p>
            <a:pPr marL="285750" indent="-285750">
              <a:buFont typeface="Arial" panose="020B0604020202020204" pitchFamily="34" charset="0"/>
              <a:buChar char="•"/>
            </a:pPr>
            <a:r>
              <a:rPr lang="en-US" sz="1400" b="1" dirty="0">
                <a:solidFill>
                  <a:schemeClr val="accent1">
                    <a:lumMod val="75000"/>
                  </a:schemeClr>
                </a:solidFill>
              </a:rPr>
              <a:t>As a result, this tuning approach should be optimized</a:t>
            </a:r>
          </a:p>
        </p:txBody>
      </p:sp>
      <p:cxnSp>
        <p:nvCxnSpPr>
          <p:cNvPr id="29" name="Straight Arrow Connector 28">
            <a:extLst>
              <a:ext uri="{FF2B5EF4-FFF2-40B4-BE49-F238E27FC236}">
                <a16:creationId xmlns:a16="http://schemas.microsoft.com/office/drawing/2014/main" id="{F4E74D40-1207-F9E8-DE02-C8E64AD57B79}"/>
              </a:ext>
            </a:extLst>
          </p:cNvPr>
          <p:cNvCxnSpPr>
            <a:endCxn id="14" idx="1"/>
          </p:cNvCxnSpPr>
          <p:nvPr/>
        </p:nvCxnSpPr>
        <p:spPr>
          <a:xfrm>
            <a:off x="7188989" y="1573161"/>
            <a:ext cx="1160910" cy="4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03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309712" y="166563"/>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Introduction</a:t>
            </a:r>
            <a:endParaRPr lang="en-IN" sz="2300" dirty="0">
              <a:solidFill>
                <a:schemeClr val="accent1">
                  <a:lumMod val="50000"/>
                </a:schemeClr>
              </a:solidFill>
              <a:latin typeface="Georgia Pro" panose="020F0502020204030204" pitchFamily="18" charset="0"/>
            </a:endParaRPr>
          </a:p>
        </p:txBody>
      </p:sp>
      <p:graphicFrame>
        <p:nvGraphicFramePr>
          <p:cNvPr id="9" name="Content Placeholder 8">
            <a:extLst>
              <a:ext uri="{FF2B5EF4-FFF2-40B4-BE49-F238E27FC236}">
                <a16:creationId xmlns:a16="http://schemas.microsoft.com/office/drawing/2014/main" id="{85E7ED15-3F7C-0E96-34A4-6DE6C2ACC86C}"/>
              </a:ext>
            </a:extLst>
          </p:cNvPr>
          <p:cNvGraphicFramePr>
            <a:graphicFrameLocks noGrp="1"/>
          </p:cNvGraphicFramePr>
          <p:nvPr>
            <p:ph idx="1"/>
            <p:extLst>
              <p:ext uri="{D42A27DB-BD31-4B8C-83A1-F6EECF244321}">
                <p14:modId xmlns:p14="http://schemas.microsoft.com/office/powerpoint/2010/main" val="2121732930"/>
              </p:ext>
            </p:extLst>
          </p:nvPr>
        </p:nvGraphicFramePr>
        <p:xfrm>
          <a:off x="422787" y="718419"/>
          <a:ext cx="11469334" cy="5933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54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Project Overview</a:t>
            </a:r>
            <a:endParaRPr lang="en-IN" sz="2300" dirty="0">
              <a:solidFill>
                <a:schemeClr val="accent1">
                  <a:lumMod val="50000"/>
                </a:schemeClr>
              </a:solidFill>
              <a:latin typeface="Georgia Pro" panose="020F0502020204030204" pitchFamily="18" charset="0"/>
            </a:endParaRPr>
          </a:p>
        </p:txBody>
      </p:sp>
      <p:graphicFrame>
        <p:nvGraphicFramePr>
          <p:cNvPr id="13" name="Content Placeholder 12">
            <a:extLst>
              <a:ext uri="{FF2B5EF4-FFF2-40B4-BE49-F238E27FC236}">
                <a16:creationId xmlns:a16="http://schemas.microsoft.com/office/drawing/2014/main" id="{FFBD53CF-02D0-9B51-5DDF-89EAEDB80DA2}"/>
              </a:ext>
            </a:extLst>
          </p:cNvPr>
          <p:cNvGraphicFramePr>
            <a:graphicFrameLocks noGrp="1"/>
          </p:cNvGraphicFramePr>
          <p:nvPr>
            <p:ph idx="1"/>
            <p:extLst>
              <p:ext uri="{D42A27DB-BD31-4B8C-83A1-F6EECF244321}">
                <p14:modId xmlns:p14="http://schemas.microsoft.com/office/powerpoint/2010/main" val="4057921441"/>
              </p:ext>
            </p:extLst>
          </p:nvPr>
        </p:nvGraphicFramePr>
        <p:xfrm>
          <a:off x="361333" y="669136"/>
          <a:ext cx="11496370" cy="618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0516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TotalTime>
  <Words>3830</Words>
  <Application>Microsoft Office PowerPoint</Application>
  <PresentationFormat>Widescreen</PresentationFormat>
  <Paragraphs>294</Paragraphs>
  <Slides>21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Arial Unicode MS</vt:lpstr>
      <vt:lpstr>Calibri</vt:lpstr>
      <vt:lpstr>Calibri Light</vt:lpstr>
      <vt:lpstr>Georgia Pro</vt:lpstr>
      <vt:lpstr>Wingdings</vt:lpstr>
      <vt:lpstr>Office Theme</vt:lpstr>
      <vt:lpstr>Microsoft Excel 97-2003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Statements, Visualizations and Supportive 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Swapnajeet A</dc:creator>
  <cp:lastModifiedBy>Souvik Ganguly</cp:lastModifiedBy>
  <cp:revision>33</cp:revision>
  <dcterms:created xsi:type="dcterms:W3CDTF">2023-10-07T01:44:58Z</dcterms:created>
  <dcterms:modified xsi:type="dcterms:W3CDTF">2024-06-01T20:30:18Z</dcterms:modified>
</cp:coreProperties>
</file>