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311" r:id="rId4"/>
    <p:sldId id="260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5" r:id="rId15"/>
    <p:sldId id="346" r:id="rId16"/>
    <p:sldId id="348" r:id="rId17"/>
    <p:sldId id="347" r:id="rId18"/>
    <p:sldId id="349" r:id="rId19"/>
    <p:sldId id="350" r:id="rId20"/>
    <p:sldId id="351" r:id="rId21"/>
    <p:sldId id="352" r:id="rId22"/>
    <p:sldId id="353" r:id="rId23"/>
    <p:sldId id="31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1BA"/>
    <a:srgbClr val="FCE0E1"/>
    <a:srgbClr val="F0F0F0"/>
    <a:srgbClr val="B4B4B4"/>
    <a:srgbClr val="6161F8"/>
    <a:srgbClr val="38388F"/>
    <a:srgbClr val="FEFFD3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08" autoAdjust="0"/>
    <p:restoredTop sz="90803" autoAdjust="0"/>
  </p:normalViewPr>
  <p:slideViewPr>
    <p:cSldViewPr snapToGrid="0">
      <p:cViewPr varScale="1">
        <p:scale>
          <a:sx n="105" d="100"/>
          <a:sy n="105" d="100"/>
        </p:scale>
        <p:origin x="11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B4E55-ACF5-476B-B68B-7F46658DB4C6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3FC3E-E936-478A-9778-5A0711882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772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158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681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41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485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742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473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176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473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807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52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918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45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4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C0134-7FBA-464C-B69A-33E371DD49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5050"/>
            <a:ext cx="9144000" cy="1204913"/>
          </a:xfrm>
        </p:spPr>
        <p:txBody>
          <a:bodyPr anchor="b"/>
          <a:lstStyle>
            <a:lvl1pPr algn="ctr">
              <a:defRPr sz="6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발표 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DC0FE3-AC36-4348-81A6-9D01D4B7E1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62400"/>
            <a:ext cx="9144000" cy="1339789"/>
          </a:xfrm>
        </p:spPr>
        <p:txBody>
          <a:bodyPr/>
          <a:lstStyle>
            <a:lvl1pPr marL="0" indent="0" algn="ctr">
              <a:buNone/>
              <a:defRPr sz="2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발표자 이름</a:t>
            </a:r>
          </a:p>
          <a:p>
            <a:r>
              <a:rPr lang="en-US" altLang="ko-KR" dirty="0"/>
              <a:t>- 2020. XX. XX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86685A-30F1-4F0F-BA69-D986A72B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3EF2C-9620-4132-94B1-92B37353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8CBE48-EDA2-4254-82DF-4A072204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230CECC-15C1-492D-A8B7-CFFBE0D5F0D8}"/>
              </a:ext>
            </a:extLst>
          </p:cNvPr>
          <p:cNvCxnSpPr>
            <a:cxnSpLocks/>
          </p:cNvCxnSpPr>
          <p:nvPr userDrawn="1"/>
        </p:nvCxnSpPr>
        <p:spPr>
          <a:xfrm>
            <a:off x="334391" y="765207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9E19FD5-94A8-4025-ACB5-B42BFFC927B3}"/>
              </a:ext>
            </a:extLst>
          </p:cNvPr>
          <p:cNvCxnSpPr>
            <a:cxnSpLocks/>
          </p:cNvCxnSpPr>
          <p:nvPr userDrawn="1"/>
        </p:nvCxnSpPr>
        <p:spPr>
          <a:xfrm>
            <a:off x="334391" y="6140605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8975E583-8975-4B2D-9478-4877215CA4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925371" y="812792"/>
            <a:ext cx="3932237" cy="291875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err="1"/>
              <a:t>캐글</a:t>
            </a:r>
            <a:r>
              <a:rPr lang="ko-KR" altLang="en-US" dirty="0"/>
              <a:t> 스터디</a:t>
            </a:r>
          </a:p>
        </p:txBody>
      </p:sp>
    </p:spTree>
    <p:extLst>
      <p:ext uri="{BB962C8B-B14F-4D97-AF65-F5344CB8AC3E}">
        <p14:creationId xmlns:p14="http://schemas.microsoft.com/office/powerpoint/2010/main" val="366081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C7476-F895-4641-9318-41137D816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A0269-B5C0-4A92-8A9C-EF266BCE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AE628E-8E61-422D-B060-92C435266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378EB-3756-4DEE-8678-34291B6F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DF67-3F41-49FB-9493-6C835140613E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4A1C78-307A-4C64-BDE4-9496592B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85ECB2-E8E0-493F-BCDE-FC97BAEE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14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2BA80-0678-474F-AEDE-5AB29BC52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E3CB14-35E7-4FA1-A1ED-6FFFB9F7B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71CE36-68C0-4257-87D2-9367F28D8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F7E476-F40E-49E9-A7E6-B2A3F9A6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DF67-3F41-49FB-9493-6C835140613E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2A697D-41FC-4E9C-AF91-848B3171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BFB05F-8D1C-49F8-A672-CBA9F778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7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326E1-EF9A-4550-97F0-8B24AC6C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EF624A-DA21-4E65-96D6-45233C3D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DD8CB-FE3F-4C58-9550-DDD389D3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DF67-3F41-49FB-9493-6C835140613E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DBB2C-3B96-4657-B5BE-738DE7AD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3C49E-10AB-4DC3-8C6F-0C10FDF8C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112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A6B332-C984-45B4-BFE8-B1346BCC9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D38B65-372D-4C7E-B7DE-72DA2DB1F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992AAF-8F0D-4EF0-A518-23393574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DF67-3F41-49FB-9493-6C835140613E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64AFFA-1082-4B10-A91C-2B539D10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E9437-DB0F-4391-9E1A-CFBDFD51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82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A0269-B5C0-4A92-8A9C-EF266BCEE61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67100" y="1524008"/>
            <a:ext cx="6172200" cy="4194012"/>
          </a:xfrm>
        </p:spPr>
        <p:txBody>
          <a:bodyPr/>
          <a:lstStyle>
            <a:lvl1pPr marL="514350" indent="-514350">
              <a:buFont typeface="+mj-lt"/>
              <a:buAutoNum type="romanUcPeriod"/>
              <a:defRPr sz="3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914400" indent="-457200">
              <a:buFont typeface="+mj-lt"/>
              <a:buAutoNum type="arabicPeriod"/>
              <a:defRPr sz="2000"/>
            </a:lvl2pPr>
            <a:lvl3pPr marL="1257300" indent="-342900">
              <a:buFont typeface="Wingdings" panose="05000000000000000000" pitchFamily="2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err="1"/>
              <a:t>대목차</a:t>
            </a:r>
            <a:endParaRPr lang="en-US" altLang="ko-KR" dirty="0"/>
          </a:p>
          <a:p>
            <a:pPr lvl="1"/>
            <a:r>
              <a:rPr lang="ko-KR" altLang="en-US" dirty="0" err="1"/>
              <a:t>중목차</a:t>
            </a:r>
            <a:endParaRPr lang="en-US" altLang="ko-KR" dirty="0"/>
          </a:p>
          <a:p>
            <a:pPr lvl="2"/>
            <a:r>
              <a:rPr lang="ko-KR" altLang="en-US" dirty="0" err="1"/>
              <a:t>소목차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AE628E-8E61-422D-B060-92C435266E0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42075" y="435268"/>
            <a:ext cx="3932237" cy="291875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프로젝트 제목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378EB-3756-4DEE-8678-34291B6F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4A1C78-307A-4C64-BDE4-9496592B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85ECB2-E8E0-493F-BCDE-FC97BAEE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45D5355-CF93-42F2-AA68-E6F4EBA4CBD2}"/>
              </a:ext>
            </a:extLst>
          </p:cNvPr>
          <p:cNvCxnSpPr>
            <a:cxnSpLocks/>
          </p:cNvCxnSpPr>
          <p:nvPr userDrawn="1"/>
        </p:nvCxnSpPr>
        <p:spPr>
          <a:xfrm>
            <a:off x="334391" y="6140605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663246-2119-4CB9-A648-8C6D52E93160}"/>
              </a:ext>
            </a:extLst>
          </p:cNvPr>
          <p:cNvCxnSpPr>
            <a:cxnSpLocks/>
          </p:cNvCxnSpPr>
          <p:nvPr userDrawn="1"/>
        </p:nvCxnSpPr>
        <p:spPr>
          <a:xfrm>
            <a:off x="334391" y="765207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CE6F5630-30DD-4A05-AF47-1F6A1BC5C005}"/>
              </a:ext>
            </a:extLst>
          </p:cNvPr>
          <p:cNvSpPr/>
          <p:nvPr userDrawn="1"/>
        </p:nvSpPr>
        <p:spPr>
          <a:xfrm flipV="1">
            <a:off x="334391" y="765203"/>
            <a:ext cx="2437384" cy="996912"/>
          </a:xfrm>
          <a:prstGeom prst="snip1Rect">
            <a:avLst>
              <a:gd name="adj" fmla="val 34215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E93BB8-0E5E-4563-869F-53C1A4398E6E}"/>
              </a:ext>
            </a:extLst>
          </p:cNvPr>
          <p:cNvSpPr txBox="1"/>
          <p:nvPr userDrawn="1"/>
        </p:nvSpPr>
        <p:spPr>
          <a:xfrm>
            <a:off x="1123950" y="1149728"/>
            <a:ext cx="14287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35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29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14695-115F-4B21-A8A4-BD8D638BDD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338" y="346058"/>
            <a:ext cx="4479524" cy="519373"/>
          </a:xfrm>
          <a:noFill/>
        </p:spPr>
        <p:txBody>
          <a:bodyPr>
            <a:spAutoFit/>
          </a:bodyPr>
          <a:lstStyle>
            <a:lvl1pPr>
              <a:defRPr sz="30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숫자</a:t>
            </a:r>
            <a:r>
              <a:rPr lang="en-US" altLang="ko-KR" dirty="0"/>
              <a:t>. </a:t>
            </a:r>
            <a:r>
              <a:rPr lang="ko-KR" altLang="en-US" dirty="0" err="1"/>
              <a:t>중목차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1E2A6-9270-47C6-B3C1-092648007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745"/>
            <a:ext cx="10515600" cy="4351338"/>
          </a:xfrm>
        </p:spPr>
        <p:txBody>
          <a:bodyPr/>
          <a:lstStyle>
            <a:lvl1pPr>
              <a:defRPr sz="2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1AFB9-54B7-489E-9EEB-7B3AFE6F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1FE5A-3A67-4B16-9539-BE3FCFC0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B2FFA-D76C-4445-95AD-251ED8B1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6E9D829C-34F8-461C-BD1C-A26324F1BD0D}"/>
              </a:ext>
            </a:extLst>
          </p:cNvPr>
          <p:cNvSpPr/>
          <p:nvPr userDrawn="1"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6434BED-1C58-461D-ABBC-944C76ADE7FD}"/>
              </a:ext>
            </a:extLst>
          </p:cNvPr>
          <p:cNvCxnSpPr>
            <a:cxnSpLocks/>
          </p:cNvCxnSpPr>
          <p:nvPr userDrawn="1"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9DD985F-1FBA-447B-8678-410F22532241}"/>
              </a:ext>
            </a:extLst>
          </p:cNvPr>
          <p:cNvGrpSpPr/>
          <p:nvPr userDrawn="1"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5" name="제목 1">
              <a:extLst>
                <a:ext uri="{FF2B5EF4-FFF2-40B4-BE49-F238E27FC236}">
                  <a16:creationId xmlns:a16="http://schemas.microsoft.com/office/drawing/2014/main" id="{E490CCBA-9F74-487D-ADBC-9C25AF06596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2F225FB6-7720-4A58-97BF-45AD5FF21B3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C49831F-3947-42C3-95E2-60B87404432E}"/>
              </a:ext>
            </a:extLst>
          </p:cNvPr>
          <p:cNvCxnSpPr>
            <a:cxnSpLocks/>
          </p:cNvCxnSpPr>
          <p:nvPr userDrawn="1"/>
        </p:nvCxnSpPr>
        <p:spPr>
          <a:xfrm>
            <a:off x="343088" y="63489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9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14695-115F-4B21-A8A4-BD8D638BDD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338" y="346058"/>
            <a:ext cx="4479524" cy="519373"/>
          </a:xfrm>
          <a:noFill/>
        </p:spPr>
        <p:txBody>
          <a:bodyPr>
            <a:spAutoFit/>
          </a:bodyPr>
          <a:lstStyle>
            <a:lvl1pPr>
              <a:defRPr sz="30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1E2A6-9270-47C6-B3C1-092648007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228726"/>
            <a:ext cx="10515600" cy="4765358"/>
          </a:xfrm>
        </p:spPr>
        <p:txBody>
          <a:bodyPr/>
          <a:lstStyle>
            <a:lvl1pPr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1AFB9-54B7-489E-9EEB-7B3AFE6F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1FE5A-3A67-4B16-9539-BE3FCFC0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B2FFA-D76C-4445-95AD-251ED8B1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6434BED-1C58-461D-ABBC-944C76ADE7FD}"/>
              </a:ext>
            </a:extLst>
          </p:cNvPr>
          <p:cNvCxnSpPr>
            <a:cxnSpLocks/>
          </p:cNvCxnSpPr>
          <p:nvPr userDrawn="1"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C49831F-3947-42C3-95E2-60B87404432E}"/>
              </a:ext>
            </a:extLst>
          </p:cNvPr>
          <p:cNvCxnSpPr>
            <a:cxnSpLocks/>
          </p:cNvCxnSpPr>
          <p:nvPr userDrawn="1"/>
        </p:nvCxnSpPr>
        <p:spPr>
          <a:xfrm>
            <a:off x="343088" y="63489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34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8D4BF-197C-480B-8F22-A3DC19E25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E4836F-36B0-438B-93ED-914C640B9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D5D1BE-A5A8-4E43-8962-53071500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DF67-3F41-49FB-9493-6C835140613E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A5FF5-DB1D-48EB-B88F-5A8318BAD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3D16C-0818-4CBB-B27A-4BB967AB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04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0CA7F-A012-4150-80D7-9D846D11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9E8AA-9F49-4357-BC8C-FF0041E61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D74726-FA9F-40E7-9E0E-BD13D6716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A5A5CA-6A46-4535-95B0-95E4D196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DF67-3F41-49FB-9493-6C835140613E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54AC1-A0A4-43A9-B90C-BD847F81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BEDC7C-DB50-4581-8A9D-ABA3E7B9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37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B8A40-EA68-43B0-B338-ED80E0F1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C7CAEE-8AD3-419C-AC03-C15D47AD2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B4394B-AA09-4448-B108-422D04C51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A7E465-1DA3-4EC8-8919-F28EA12FD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5E6732-468D-465B-889D-0CCE33837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67DEA1-7A59-413F-BA09-BDE7E325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DF67-3F41-49FB-9493-6C835140613E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94B735-6406-4193-A47A-7C2F3135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CDBB15-64A0-4AD7-8929-0F8D146D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83147-F667-4B89-913B-541FBD4D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1A290A-D352-477A-BB57-C9AC0BF8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DF67-3F41-49FB-9493-6C835140613E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1311F3-29F8-4B1E-B211-E5C2E376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F0EA1C-3782-4088-A630-AB1B073F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24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A01DC1-BE36-4D9A-A108-8C905ABE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DF67-3F41-49FB-9493-6C835140613E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F8BDF0-0DA6-4E42-9014-884927F4C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3CB0B2-5C15-4AD9-968F-7AB81A36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73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8B6332-F318-41BE-A84E-9A568837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9EF14-92AD-412F-A346-F26BFBA39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A5E37-D9C6-45AC-8C19-48034326F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7DF67-3F41-49FB-9493-6C835140613E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9C412-34A2-4F8F-A577-60FD74ADD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63C7A-7656-4B4A-ABAA-1FF5EC112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64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1C685-7F08-4F20-ACD3-8F026AB34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smtClean="0"/>
              <a:t>Transformer</a:t>
            </a:r>
            <a:endParaRPr lang="ko-KR" altLang="en-US" sz="39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60219F-4B63-4E4E-B60B-A513E4A29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4423"/>
            <a:ext cx="9144000" cy="1339789"/>
          </a:xfrm>
        </p:spPr>
        <p:txBody>
          <a:bodyPr>
            <a:noAutofit/>
          </a:bodyPr>
          <a:lstStyle/>
          <a:p>
            <a:r>
              <a:rPr lang="ko-KR" altLang="en-US" sz="2500" b="1" dirty="0"/>
              <a:t>이호재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en-US" altLang="ko-KR" sz="2500" b="1" dirty="0"/>
              <a:t>- 2020</a:t>
            </a:r>
            <a:r>
              <a:rPr lang="en-US" altLang="ko-KR" sz="2500" b="1"/>
              <a:t>. </a:t>
            </a:r>
            <a:r>
              <a:rPr lang="en-US" altLang="ko-KR" sz="2500" b="1" smtClean="0"/>
              <a:t>11. 14 </a:t>
            </a:r>
            <a:r>
              <a:rPr lang="en-US" altLang="ko-KR" sz="2500" b="1" dirty="0"/>
              <a:t>-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55919-9FA3-4793-9838-52B957685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6321" y="431792"/>
            <a:ext cx="3932237" cy="291875"/>
          </a:xfrm>
          <a:ln>
            <a:noFill/>
          </a:ln>
        </p:spPr>
        <p:txBody>
          <a:bodyPr/>
          <a:lstStyle/>
          <a:p>
            <a:r>
              <a:rPr lang="en-US" altLang="ko-KR"/>
              <a:t>2020 </a:t>
            </a:r>
            <a:r>
              <a:rPr lang="en-US" altLang="ko-KR" smtClean="0"/>
              <a:t>DS </a:t>
            </a:r>
            <a:r>
              <a:rPr lang="ko-KR" altLang="en-US" smtClean="0"/>
              <a:t>스터디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66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1937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3</a:t>
            </a:r>
            <a:r>
              <a:rPr lang="en-US" altLang="ko-KR" smtClean="0"/>
              <a:t>. Attention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 smtClean="0"/>
                <a:t>Attention</a:t>
              </a:r>
              <a:r>
                <a:rPr lang="ko-KR" altLang="en-US" sz="2600" smtClean="0"/>
                <a:t> </a:t>
              </a:r>
              <a:r>
                <a:rPr lang="en-US" altLang="ko-KR" sz="2600" smtClean="0"/>
                <a:t>process </a:t>
              </a:r>
              <a:r>
                <a:rPr lang="ko-KR" altLang="en-US" sz="2600" smtClean="0"/>
                <a:t>예시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Ⅰ</a:t>
            </a: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등장배경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" name="Picture 2" descr="https://wikidocs.net/images/page/22893/dotproductattention4_final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0" y="2593263"/>
            <a:ext cx="57912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6816241" y="2648890"/>
            <a:ext cx="1406334" cy="1318895"/>
            <a:chOff x="6883400" y="2199005"/>
            <a:chExt cx="1406334" cy="1318895"/>
          </a:xfrm>
        </p:grpSpPr>
        <p:pic>
          <p:nvPicPr>
            <p:cNvPr id="19" name="Picture 2" descr="https://wikidocs.net/images/page/22893/dotproductattention5_final_final.PNG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85" r="30714" b="58040"/>
            <a:stretch/>
          </p:blipFill>
          <p:spPr bwMode="auto">
            <a:xfrm>
              <a:off x="6883400" y="2199005"/>
              <a:ext cx="1397000" cy="1318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직사각형 19"/>
            <p:cNvSpPr/>
            <p:nvPr/>
          </p:nvSpPr>
          <p:spPr>
            <a:xfrm>
              <a:off x="7921434" y="3030017"/>
              <a:ext cx="368300" cy="396418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오른쪽 화살표 20"/>
          <p:cNvSpPr/>
          <p:nvPr/>
        </p:nvSpPr>
        <p:spPr>
          <a:xfrm>
            <a:off x="6540884" y="3113672"/>
            <a:ext cx="622300" cy="33761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406797" y="3427536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u="sng" smtClean="0"/>
              <a:t>가중합</a:t>
            </a:r>
            <a:endParaRPr lang="ko-KR" altLang="en-US" sz="1600"/>
          </a:p>
        </p:txBody>
      </p:sp>
      <p:pic>
        <p:nvPicPr>
          <p:cNvPr id="23" name="Picture 2" descr="https://wikidocs.net/images/page/22893/dotproductattention5_final_final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99" t="41321" r="15375" b="18521"/>
          <a:stretch/>
        </p:blipFill>
        <p:spPr bwMode="auto">
          <a:xfrm>
            <a:off x="6641970" y="4367873"/>
            <a:ext cx="420129" cy="138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wikidocs.net/images/page/22893/dotproductattention5_final_final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15" r="154" b="25966"/>
          <a:stretch/>
        </p:blipFill>
        <p:spPr bwMode="auto">
          <a:xfrm>
            <a:off x="8982772" y="2945523"/>
            <a:ext cx="321277" cy="255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화살표 연결선 21"/>
          <p:cNvCxnSpPr/>
          <p:nvPr/>
        </p:nvCxnSpPr>
        <p:spPr>
          <a:xfrm>
            <a:off x="7777579" y="3335238"/>
            <a:ext cx="1160476" cy="3428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3" idx="3"/>
          </p:cNvCxnSpPr>
          <p:nvPr/>
        </p:nvCxnSpPr>
        <p:spPr>
          <a:xfrm flipV="1">
            <a:off x="7062099" y="4527072"/>
            <a:ext cx="1875956" cy="532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618939" y="4035519"/>
            <a:ext cx="13642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u="sng" smtClean="0"/>
              <a:t>concatenate</a:t>
            </a:r>
            <a:endParaRPr lang="ko-KR" altLang="en-US" sz="1600"/>
          </a:p>
        </p:txBody>
      </p:sp>
      <p:sp>
        <p:nvSpPr>
          <p:cNvPr id="33" name="직사각형 32"/>
          <p:cNvSpPr/>
          <p:nvPr/>
        </p:nvSpPr>
        <p:spPr>
          <a:xfrm>
            <a:off x="3853967" y="4270187"/>
            <a:ext cx="22477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u="sng" smtClean="0"/>
              <a:t>Dot-production(</a:t>
            </a:r>
            <a:r>
              <a:rPr lang="ko-KR" altLang="en-US" sz="1600" b="1" u="sng" smtClean="0"/>
              <a:t>내적</a:t>
            </a:r>
            <a:r>
              <a:rPr lang="en-US" altLang="ko-KR" sz="1600" b="1" u="sng" smtClean="0"/>
              <a:t>)</a:t>
            </a:r>
            <a:endParaRPr lang="ko-KR" altLang="en-US" sz="1600"/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200" y="1785621"/>
            <a:ext cx="4626166" cy="5611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Decoder</a:t>
            </a:r>
            <a:r>
              <a:rPr lang="ko-KR" altLang="en-US" smtClean="0"/>
              <a:t>의 </a:t>
            </a:r>
            <a:r>
              <a:rPr lang="en-US" altLang="ko-KR" smtClean="0"/>
              <a:t>t=3</a:t>
            </a:r>
            <a:r>
              <a:rPr lang="ko-KR" altLang="en-US" smtClean="0"/>
              <a:t>의 출력 예시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9729388" y="3682023"/>
            <a:ext cx="1680733" cy="5715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Dense</a:t>
            </a:r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9387" y="3065061"/>
            <a:ext cx="1680733" cy="5715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Softmax</a:t>
            </a:r>
            <a:endParaRPr lang="ko-KR" altLang="en-US"/>
          </a:p>
        </p:txBody>
      </p:sp>
      <p:cxnSp>
        <p:nvCxnSpPr>
          <p:cNvPr id="37" name="꺾인 연결선 36"/>
          <p:cNvCxnSpPr>
            <a:stCxn id="24" idx="2"/>
            <a:endCxn id="34" idx="2"/>
          </p:cNvCxnSpPr>
          <p:nvPr/>
        </p:nvCxnSpPr>
        <p:spPr>
          <a:xfrm rot="5400000" flipH="1" flipV="1">
            <a:off x="9234898" y="4162060"/>
            <a:ext cx="1243370" cy="1426344"/>
          </a:xfrm>
          <a:prstGeom prst="bentConnector3">
            <a:avLst>
              <a:gd name="adj1" fmla="val -1838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8" idx="0"/>
            <a:endCxn id="43" idx="2"/>
          </p:cNvCxnSpPr>
          <p:nvPr/>
        </p:nvCxnSpPr>
        <p:spPr>
          <a:xfrm flipH="1" flipV="1">
            <a:off x="10569753" y="2548291"/>
            <a:ext cx="1" cy="5167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ttps://wikidocs.net/images/page/22893/dotproductattention1_final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76" t="-13" b="95024"/>
          <a:stretch/>
        </p:blipFill>
        <p:spPr bwMode="auto">
          <a:xfrm>
            <a:off x="10186618" y="2310341"/>
            <a:ext cx="766269" cy="23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12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1937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3</a:t>
            </a:r>
            <a:r>
              <a:rPr lang="en-US" altLang="ko-KR" smtClean="0"/>
              <a:t>. Attention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 smtClean="0"/>
                <a:t>Attention</a:t>
              </a:r>
              <a:r>
                <a:rPr lang="ko-KR" altLang="en-US" sz="2600" smtClean="0"/>
                <a:t> </a:t>
              </a:r>
              <a:r>
                <a:rPr lang="en-US" altLang="ko-KR" sz="2600" smtClean="0"/>
                <a:t>process </a:t>
              </a:r>
              <a:r>
                <a:rPr lang="ko-KR" altLang="en-US" sz="2600" smtClean="0"/>
                <a:t>예시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Ⅰ</a:t>
            </a: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등장배경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" name="Picture 2" descr="https://wikidocs.net/images/page/22893/dotproductattention4_final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0" y="2593263"/>
            <a:ext cx="57912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6816241" y="2648890"/>
            <a:ext cx="1406334" cy="1318895"/>
            <a:chOff x="6883400" y="2199005"/>
            <a:chExt cx="1406334" cy="1318895"/>
          </a:xfrm>
        </p:grpSpPr>
        <p:pic>
          <p:nvPicPr>
            <p:cNvPr id="19" name="Picture 2" descr="https://wikidocs.net/images/page/22893/dotproductattention5_final_final.PNG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85" r="30714" b="58040"/>
            <a:stretch/>
          </p:blipFill>
          <p:spPr bwMode="auto">
            <a:xfrm>
              <a:off x="6883400" y="2199005"/>
              <a:ext cx="1397000" cy="1318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직사각형 19"/>
            <p:cNvSpPr/>
            <p:nvPr/>
          </p:nvSpPr>
          <p:spPr>
            <a:xfrm>
              <a:off x="7921434" y="3030017"/>
              <a:ext cx="368300" cy="396418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오른쪽 화살표 20"/>
          <p:cNvSpPr/>
          <p:nvPr/>
        </p:nvSpPr>
        <p:spPr>
          <a:xfrm>
            <a:off x="6540884" y="3113672"/>
            <a:ext cx="622300" cy="33761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406797" y="3427536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u="sng" smtClean="0"/>
              <a:t>가중합</a:t>
            </a:r>
            <a:endParaRPr lang="ko-KR" altLang="en-US" sz="1600"/>
          </a:p>
        </p:txBody>
      </p:sp>
      <p:pic>
        <p:nvPicPr>
          <p:cNvPr id="23" name="Picture 2" descr="https://wikidocs.net/images/page/22893/dotproductattention5_final_final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99" t="41321" r="15375" b="18521"/>
          <a:stretch/>
        </p:blipFill>
        <p:spPr bwMode="auto">
          <a:xfrm>
            <a:off x="6641970" y="4367873"/>
            <a:ext cx="420129" cy="138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wikidocs.net/images/page/22893/dotproductattention5_final_final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15" r="154" b="25966"/>
          <a:stretch/>
        </p:blipFill>
        <p:spPr bwMode="auto">
          <a:xfrm>
            <a:off x="8982772" y="2945523"/>
            <a:ext cx="321277" cy="255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화살표 연결선 21"/>
          <p:cNvCxnSpPr/>
          <p:nvPr/>
        </p:nvCxnSpPr>
        <p:spPr>
          <a:xfrm>
            <a:off x="7777579" y="3335238"/>
            <a:ext cx="1160476" cy="3428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3" idx="3"/>
          </p:cNvCxnSpPr>
          <p:nvPr/>
        </p:nvCxnSpPr>
        <p:spPr>
          <a:xfrm flipV="1">
            <a:off x="7062099" y="4527072"/>
            <a:ext cx="1875956" cy="532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618939" y="4035519"/>
            <a:ext cx="13642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u="sng" smtClean="0"/>
              <a:t>concatenate</a:t>
            </a:r>
            <a:endParaRPr lang="ko-KR" altLang="en-US" sz="1600"/>
          </a:p>
        </p:txBody>
      </p:sp>
      <p:sp>
        <p:nvSpPr>
          <p:cNvPr id="33" name="직사각형 32"/>
          <p:cNvSpPr/>
          <p:nvPr/>
        </p:nvSpPr>
        <p:spPr>
          <a:xfrm>
            <a:off x="3853967" y="4270187"/>
            <a:ext cx="22477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u="sng" smtClean="0"/>
              <a:t>Dot-production(</a:t>
            </a:r>
            <a:r>
              <a:rPr lang="ko-KR" altLang="en-US" sz="1600" b="1" u="sng" smtClean="0"/>
              <a:t>내적</a:t>
            </a:r>
            <a:r>
              <a:rPr lang="en-US" altLang="ko-KR" sz="1600" b="1" u="sng" smtClean="0"/>
              <a:t>)</a:t>
            </a:r>
            <a:endParaRPr lang="ko-KR" altLang="en-US" sz="1600"/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200" y="1785621"/>
            <a:ext cx="4626166" cy="5611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Decoder</a:t>
            </a:r>
            <a:r>
              <a:rPr lang="ko-KR" altLang="en-US" smtClean="0"/>
              <a:t>의 </a:t>
            </a:r>
            <a:r>
              <a:rPr lang="en-US" altLang="ko-KR" smtClean="0"/>
              <a:t>t=3</a:t>
            </a:r>
            <a:r>
              <a:rPr lang="ko-KR" altLang="en-US" smtClean="0"/>
              <a:t>의 출력 예시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9729388" y="3682023"/>
            <a:ext cx="1680733" cy="5715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Dense</a:t>
            </a:r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9387" y="3065061"/>
            <a:ext cx="1680733" cy="5715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Softmax</a:t>
            </a:r>
            <a:endParaRPr lang="ko-KR" altLang="en-US"/>
          </a:p>
        </p:txBody>
      </p:sp>
      <p:cxnSp>
        <p:nvCxnSpPr>
          <p:cNvPr id="37" name="꺾인 연결선 36"/>
          <p:cNvCxnSpPr>
            <a:stCxn id="24" idx="2"/>
            <a:endCxn id="34" idx="2"/>
          </p:cNvCxnSpPr>
          <p:nvPr/>
        </p:nvCxnSpPr>
        <p:spPr>
          <a:xfrm rot="5400000" flipH="1" flipV="1">
            <a:off x="9234898" y="4162060"/>
            <a:ext cx="1243370" cy="1426344"/>
          </a:xfrm>
          <a:prstGeom prst="bentConnector3">
            <a:avLst>
              <a:gd name="adj1" fmla="val -1838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8" idx="0"/>
            <a:endCxn id="43" idx="2"/>
          </p:cNvCxnSpPr>
          <p:nvPr/>
        </p:nvCxnSpPr>
        <p:spPr>
          <a:xfrm flipH="1" flipV="1">
            <a:off x="10569753" y="2548291"/>
            <a:ext cx="1" cy="5167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ttps://wikidocs.net/images/page/22893/dotproductattention1_final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76" t="-13" b="95024"/>
          <a:stretch/>
        </p:blipFill>
        <p:spPr bwMode="auto">
          <a:xfrm>
            <a:off x="10186618" y="2310341"/>
            <a:ext cx="766269" cy="23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49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1937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4</a:t>
            </a:r>
            <a:r>
              <a:rPr lang="en-US" altLang="ko-KR" smtClean="0"/>
              <a:t>. Transformer</a:t>
            </a:r>
            <a:r>
              <a:rPr lang="ko-KR" altLang="en-US" smtClean="0"/>
              <a:t>의 의미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 smtClean="0"/>
                <a:t>Transformer</a:t>
              </a:r>
              <a:r>
                <a:rPr lang="ko-KR" altLang="en-US" sz="2600" smtClean="0"/>
                <a:t>를 왜 사용하는걸까</a:t>
              </a:r>
              <a:r>
                <a:rPr lang="en-US" altLang="ko-KR" sz="2600" smtClean="0"/>
                <a:t>?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Ⅰ</a:t>
            </a: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등장배경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199" y="1785621"/>
            <a:ext cx="10167651" cy="44609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시간 단축</a:t>
            </a:r>
            <a:r>
              <a:rPr lang="en-US" altLang="ko-KR" smtClean="0"/>
              <a:t>, </a:t>
            </a:r>
            <a:r>
              <a:rPr lang="ko-KR" altLang="en-US" smtClean="0"/>
              <a:t>병렬화를 위해</a:t>
            </a:r>
            <a:r>
              <a:rPr lang="en-US" altLang="ko-KR" smtClean="0"/>
              <a:t>!</a:t>
            </a:r>
          </a:p>
          <a:p>
            <a:endParaRPr lang="en-US" altLang="ko-KR" smtClean="0"/>
          </a:p>
          <a:p>
            <a:pPr lvl="1"/>
            <a:r>
              <a:rPr lang="en-US" altLang="ko-KR" smtClean="0"/>
              <a:t>(</a:t>
            </a:r>
            <a:r>
              <a:rPr lang="ko-KR" altLang="en-US" smtClean="0"/>
              <a:t>기존 모델</a:t>
            </a:r>
            <a:r>
              <a:rPr lang="en-US" altLang="ko-KR" smtClean="0"/>
              <a:t>) RNN : </a:t>
            </a:r>
            <a:r>
              <a:rPr lang="ko-KR" altLang="en-US" smtClean="0"/>
              <a:t>이전 </a:t>
            </a:r>
            <a:r>
              <a:rPr lang="en-US" altLang="ko-KR" smtClean="0"/>
              <a:t>sequence </a:t>
            </a:r>
            <a:r>
              <a:rPr lang="ko-KR" altLang="en-US" smtClean="0"/>
              <a:t>의 정보 </a:t>
            </a:r>
            <a:r>
              <a:rPr lang="en-US" altLang="ko-KR" smtClean="0"/>
              <a:t>+ </a:t>
            </a:r>
            <a:r>
              <a:rPr lang="ko-KR" altLang="en-US" smtClean="0"/>
              <a:t>현 시점의 </a:t>
            </a:r>
            <a:r>
              <a:rPr lang="en-US" altLang="ko-KR" smtClean="0"/>
              <a:t>input </a:t>
            </a:r>
            <a:r>
              <a:rPr lang="ko-KR" altLang="en-US" smtClean="0"/>
              <a:t>을 뒤로 계속 반영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→ 순차적으로 학습 필요 </a:t>
            </a:r>
            <a:r>
              <a:rPr lang="ko-KR" altLang="en-US"/>
              <a:t>→ </a:t>
            </a:r>
            <a:r>
              <a:rPr lang="en-US" altLang="ko-KR" b="1" smtClean="0"/>
              <a:t>process time </a:t>
            </a:r>
            <a:r>
              <a:rPr lang="ko-KR" altLang="en-US" b="1" smtClean="0"/>
              <a:t>증가</a:t>
            </a:r>
            <a:endParaRPr lang="en-US" altLang="ko-KR" b="1" smtClean="0"/>
          </a:p>
          <a:p>
            <a:pPr lvl="1"/>
            <a:endParaRPr lang="en-US" altLang="ko-KR" b="1"/>
          </a:p>
          <a:p>
            <a:pPr lvl="1"/>
            <a:endParaRPr lang="en-US" altLang="ko-KR" b="1" smtClean="0"/>
          </a:p>
          <a:p>
            <a:pPr lvl="1"/>
            <a:r>
              <a:rPr lang="en-US" altLang="ko-KR" b="1" smtClean="0"/>
              <a:t>(Transformer) </a:t>
            </a:r>
            <a:r>
              <a:rPr lang="ko-KR" altLang="en-US" b="1" smtClean="0"/>
              <a:t>대신</a:t>
            </a:r>
            <a:r>
              <a:rPr lang="en-US" altLang="ko-KR" b="1" smtClean="0"/>
              <a:t>, </a:t>
            </a:r>
            <a:r>
              <a:rPr lang="ko-KR" altLang="en-US" b="1" smtClean="0"/>
              <a:t>배치 단위로 </a:t>
            </a:r>
            <a:r>
              <a:rPr lang="en-US" altLang="ko-KR" b="1" smtClean="0"/>
              <a:t>input</a:t>
            </a:r>
            <a:r>
              <a:rPr lang="ko-KR" altLang="en-US" b="1" smtClean="0"/>
              <a:t>을 다 넣는다</a:t>
            </a:r>
            <a:r>
              <a:rPr lang="en-US" altLang="ko-KR" b="1"/>
              <a:t/>
            </a:r>
            <a:br>
              <a:rPr lang="en-US" altLang="ko-KR" b="1"/>
            </a:b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ko-KR" altLang="en-US" b="1" smtClean="0"/>
              <a:t>→ 병렬</a:t>
            </a:r>
            <a:r>
              <a:rPr lang="en-US" altLang="ko-KR" b="1" smtClean="0"/>
              <a:t>(parallelize) </a:t>
            </a:r>
            <a:r>
              <a:rPr lang="ko-KR" altLang="en-US" b="1" smtClean="0"/>
              <a:t>가능 </a:t>
            </a:r>
            <a:r>
              <a:rPr lang="ko-KR" altLang="en-US"/>
              <a:t>→ </a:t>
            </a:r>
            <a:r>
              <a:rPr lang="en-US" altLang="ko-KR" b="1" smtClean="0"/>
              <a:t>process time </a:t>
            </a:r>
            <a:r>
              <a:rPr lang="ko-KR" altLang="en-US" b="1" smtClean="0"/>
              <a:t>단축</a:t>
            </a:r>
            <a:endParaRPr lang="en-US" altLang="ko-KR" b="1" smtClean="0"/>
          </a:p>
          <a:p>
            <a:endParaRPr lang="en-US" altLang="ko-KR"/>
          </a:p>
          <a:p>
            <a:endParaRPr lang="en-US" altLang="ko-KR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43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55919-9FA3-4793-9838-52B957685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6321" y="431792"/>
            <a:ext cx="3932237" cy="29187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2020 </a:t>
            </a:r>
            <a:r>
              <a:rPr lang="ko-KR" altLang="en-US" dirty="0" err="1"/>
              <a:t>캐글</a:t>
            </a:r>
            <a:r>
              <a:rPr lang="ko-KR" altLang="en-US" dirty="0"/>
              <a:t> 스터디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5A87B81-07FD-462C-802D-6246904FBB4F}"/>
              </a:ext>
            </a:extLst>
          </p:cNvPr>
          <p:cNvGrpSpPr/>
          <p:nvPr/>
        </p:nvGrpSpPr>
        <p:grpSpPr>
          <a:xfrm>
            <a:off x="423510" y="2426520"/>
            <a:ext cx="4591253" cy="1741213"/>
            <a:chOff x="372069" y="1894900"/>
            <a:chExt cx="3132552" cy="155300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29960DA-E063-445C-AA64-0A736B5FABEF}"/>
                </a:ext>
              </a:extLst>
            </p:cNvPr>
            <p:cNvGrpSpPr/>
            <p:nvPr/>
          </p:nvGrpSpPr>
          <p:grpSpPr>
            <a:xfrm>
              <a:off x="372069" y="1894900"/>
              <a:ext cx="3132550" cy="1553009"/>
              <a:chOff x="632513" y="1038257"/>
              <a:chExt cx="10721286" cy="485469"/>
            </a:xfrm>
          </p:grpSpPr>
          <p:sp>
            <p:nvSpPr>
              <p:cNvPr id="13" name="제목 1">
                <a:extLst>
                  <a:ext uri="{FF2B5EF4-FFF2-40B4-BE49-F238E27FC236}">
                    <a16:creationId xmlns:a16="http://schemas.microsoft.com/office/drawing/2014/main" id="{EBC60C90-75AC-440E-8961-4AAE1FC13E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2513" y="1061292"/>
                <a:ext cx="10515599" cy="462434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vert="horz" wrap="square" lIns="91440" tIns="45720" rIns="91440" bIns="45720" rtlCol="0" anchor="ctr">
                <a:sp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0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j-cs"/>
                  </a:defRPr>
                </a:lvl1pPr>
              </a:lstStyle>
              <a:p>
                <a:pPr algn="ctr"/>
                <a:endParaRPr lang="ko-KR" altLang="en-US" sz="2600" dirty="0"/>
              </a:p>
            </p:txBody>
          </p:sp>
          <p:sp>
            <p:nvSpPr>
              <p:cNvPr id="14" name="제목 1">
                <a:extLst>
                  <a:ext uri="{FF2B5EF4-FFF2-40B4-BE49-F238E27FC236}">
                    <a16:creationId xmlns:a16="http://schemas.microsoft.com/office/drawing/2014/main" id="{EFFF8868-79EA-4E75-8CD0-94C65EE21A81}"/>
                  </a:ext>
                </a:extLst>
              </p:cNvPr>
              <p:cNvSpPr txBox="1">
                <a:spLocks/>
              </p:cNvSpPr>
              <p:nvPr userDrawn="1"/>
            </p:nvSpPr>
            <p:spPr>
              <a:xfrm>
                <a:off x="838199" y="1038257"/>
                <a:ext cx="10515600" cy="46243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vert="horz" wrap="square" lIns="91440" tIns="45720" rIns="91440" bIns="45720" rtlCol="0" anchor="ctr">
                <a:sp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0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j-cs"/>
                  </a:defRPr>
                </a:lvl1pPr>
              </a:lstStyle>
              <a:p>
                <a:pPr algn="ctr"/>
                <a:endParaRPr lang="ko-KR" altLang="en-US" sz="2600" dirty="0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F9727E-DC9B-4E7F-A86E-07D128232AD2}"/>
                </a:ext>
              </a:extLst>
            </p:cNvPr>
            <p:cNvSpPr/>
            <p:nvPr/>
          </p:nvSpPr>
          <p:spPr>
            <a:xfrm>
              <a:off x="782875" y="2396033"/>
              <a:ext cx="2721746" cy="52156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pPr lvl="0" algn="r"/>
              <a:r>
                <a:rPr lang="en-US" altLang="ko-KR" sz="3200" b="1" smtClean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Ⅱ. Transformer </a:t>
              </a:r>
              <a:r>
                <a:rPr lang="ko-KR" altLang="en-US" sz="3200" b="1" smtClean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  <a:endParaRPr lang="ko-KR" altLang="en-US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7734462-76D9-4D15-86F4-9164ED1DDEC0}"/>
              </a:ext>
            </a:extLst>
          </p:cNvPr>
          <p:cNvSpPr/>
          <p:nvPr/>
        </p:nvSpPr>
        <p:spPr>
          <a:xfrm>
            <a:off x="5102843" y="2632569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1" indent="-457200">
              <a:buAutoNum type="arabicPeriod"/>
            </a:pPr>
            <a:r>
              <a:rPr lang="ko-KR" altLang="en-US" sz="25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</a:t>
            </a:r>
            <a:r>
              <a:rPr lang="en-US" altLang="ko-KR" sz="25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Structure</a:t>
            </a:r>
            <a:endParaRPr lang="en-US" altLang="ko-KR" sz="25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buAutoNum type="arabicPeriod"/>
            </a:pPr>
            <a:r>
              <a:rPr lang="en-US" altLang="ko-KR" sz="25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Encoder</a:t>
            </a:r>
            <a:endParaRPr lang="en-US" altLang="ko-KR" sz="25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7FDD5E52-435C-48D5-BFF7-2A5E6E312798}"/>
              </a:ext>
            </a:extLst>
          </p:cNvPr>
          <p:cNvSpPr txBox="1">
            <a:spLocks/>
          </p:cNvSpPr>
          <p:nvPr/>
        </p:nvSpPr>
        <p:spPr>
          <a:xfrm>
            <a:off x="342075" y="435268"/>
            <a:ext cx="3932237" cy="291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mtClean="0"/>
              <a:t>음성인식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80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1</a:t>
            </a:r>
            <a:r>
              <a:rPr lang="en-US" altLang="ko-KR" smtClean="0"/>
              <a:t>. </a:t>
            </a:r>
            <a:r>
              <a:rPr lang="ko-KR" altLang="en-US" smtClean="0"/>
              <a:t>전체 </a:t>
            </a:r>
            <a:r>
              <a:rPr lang="en-US" altLang="ko-KR" smtClean="0"/>
              <a:t>Structure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 smtClean="0"/>
                <a:t>Encoder, Decoder stack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199" y="1785621"/>
            <a:ext cx="10167651" cy="6239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High level</a:t>
            </a:r>
            <a:r>
              <a:rPr lang="ko-KR" altLang="en-US" smtClean="0"/>
              <a:t>에서 구조는 </a:t>
            </a:r>
            <a:r>
              <a:rPr lang="en-US" altLang="ko-KR" smtClean="0"/>
              <a:t>seq2seq</a:t>
            </a:r>
            <a:r>
              <a:rPr lang="ko-KR" altLang="en-US" smtClean="0"/>
              <a:t>과 같다</a:t>
            </a:r>
            <a:endParaRPr lang="en-US" altLang="ko-KR" smtClean="0"/>
          </a:p>
          <a:p>
            <a:pPr lvl="1"/>
            <a:r>
              <a:rPr lang="en-US" altLang="ko-KR" smtClean="0"/>
              <a:t>Encoder, Decoder </a:t>
            </a:r>
            <a:r>
              <a:rPr lang="ko-KR" altLang="en-US" smtClean="0"/>
              <a:t>를 사용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하지만</a:t>
            </a:r>
            <a:r>
              <a:rPr lang="en-US" altLang="ko-KR" smtClean="0"/>
              <a:t>, </a:t>
            </a:r>
            <a:r>
              <a:rPr lang="ko-KR" altLang="en-US" smtClean="0"/>
              <a:t>처리방식이 다르다</a:t>
            </a:r>
            <a:endParaRPr lang="en-US" altLang="ko-KR" smtClean="0"/>
          </a:p>
          <a:p>
            <a:pPr lvl="1"/>
            <a:r>
              <a:rPr lang="ko-KR" altLang="en-US" b="1" smtClean="0"/>
              <a:t>배치 방식으로 </a:t>
            </a:r>
            <a:r>
              <a:rPr lang="ko-KR" altLang="en-US" smtClean="0"/>
              <a:t>처리</a:t>
            </a:r>
            <a:r>
              <a:rPr lang="en-US" altLang="ko-KR" smtClean="0"/>
              <a:t>(Encoder, Decoder)</a:t>
            </a:r>
          </a:p>
          <a:p>
            <a:pPr lvl="1"/>
            <a:endParaRPr lang="en-US" altLang="ko-KR"/>
          </a:p>
          <a:p>
            <a:pPr lvl="1"/>
            <a:r>
              <a:rPr lang="ko-KR" altLang="en-US" smtClean="0"/>
              <a:t>그림에서 </a:t>
            </a:r>
            <a:r>
              <a:rPr lang="en-US" altLang="ko-KR" smtClean="0"/>
              <a:t>sequence </a:t>
            </a:r>
            <a:r>
              <a:rPr lang="ko-KR" altLang="en-US" smtClean="0"/>
              <a:t>전체가 통으로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들어가는 것을 볼 수 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여러 </a:t>
            </a:r>
            <a:r>
              <a:rPr lang="en-US" altLang="ko-KR" smtClean="0"/>
              <a:t>Encoder, Deconder </a:t>
            </a:r>
            <a:r>
              <a:rPr lang="ko-KR" altLang="en-US" smtClean="0"/>
              <a:t>가 </a:t>
            </a:r>
            <a:r>
              <a:rPr lang="en-US" altLang="ko-KR" smtClean="0"/>
              <a:t>stack</a:t>
            </a:r>
          </a:p>
          <a:p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5922024" y="2409568"/>
            <a:ext cx="5857662" cy="3821014"/>
            <a:chOff x="5790260" y="2298523"/>
            <a:chExt cx="5857662" cy="3821014"/>
          </a:xfrm>
        </p:grpSpPr>
        <p:grpSp>
          <p:nvGrpSpPr>
            <p:cNvPr id="15" name="그룹 14"/>
            <p:cNvGrpSpPr/>
            <p:nvPr/>
          </p:nvGrpSpPr>
          <p:grpSpPr>
            <a:xfrm>
              <a:off x="5790260" y="2298523"/>
              <a:ext cx="5857662" cy="3821014"/>
              <a:chOff x="2891481" y="2519900"/>
              <a:chExt cx="6045205" cy="3943350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7361" y="2519900"/>
                <a:ext cx="6029325" cy="3943350"/>
              </a:xfrm>
              <a:prstGeom prst="rect">
                <a:avLst/>
              </a:prstGeom>
            </p:spPr>
          </p:pic>
          <p:sp>
            <p:nvSpPr>
              <p:cNvPr id="5" name="직사각형 4"/>
              <p:cNvSpPr/>
              <p:nvPr/>
            </p:nvSpPr>
            <p:spPr>
              <a:xfrm>
                <a:off x="2891481" y="2559835"/>
                <a:ext cx="1556951" cy="442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/>
            <a:srcRect r="63679"/>
            <a:stretch/>
          </p:blipFill>
          <p:spPr>
            <a:xfrm>
              <a:off x="6828089" y="3344671"/>
              <a:ext cx="1294832" cy="182670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4"/>
            <a:srcRect l="64516"/>
            <a:stretch/>
          </p:blipFill>
          <p:spPr>
            <a:xfrm>
              <a:off x="9656445" y="3351199"/>
              <a:ext cx="1264996" cy="1826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03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1</a:t>
            </a:r>
            <a:r>
              <a:rPr lang="en-US" altLang="ko-KR" smtClean="0"/>
              <a:t>. </a:t>
            </a:r>
            <a:r>
              <a:rPr lang="ko-KR" altLang="en-US" smtClean="0"/>
              <a:t>전체 </a:t>
            </a:r>
            <a:r>
              <a:rPr lang="en-US" altLang="ko-KR" smtClean="0"/>
              <a:t>Structure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 smtClean="0"/>
                <a:t>Transformer</a:t>
              </a:r>
              <a:r>
                <a:rPr lang="ko-KR" altLang="en-US" sz="2600" smtClean="0"/>
                <a:t>의 </a:t>
              </a:r>
              <a:r>
                <a:rPr lang="en-US" altLang="ko-KR" sz="2600" smtClean="0"/>
                <a:t>Attention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199" y="1785621"/>
            <a:ext cx="6106298" cy="6239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Self Attention</a:t>
            </a:r>
          </a:p>
          <a:p>
            <a:pPr lvl="1"/>
            <a:r>
              <a:rPr lang="en-US" altLang="ko-KR" smtClean="0"/>
              <a:t>Encoder : Un-Masked</a:t>
            </a:r>
          </a:p>
          <a:p>
            <a:pPr lvl="2"/>
            <a:r>
              <a:rPr lang="en-US" altLang="ko-KR" smtClean="0"/>
              <a:t>Sequence </a:t>
            </a:r>
            <a:r>
              <a:rPr lang="ko-KR" altLang="en-US" smtClean="0"/>
              <a:t>전체가 </a:t>
            </a:r>
            <a:r>
              <a:rPr lang="en-US" altLang="ko-KR" smtClean="0"/>
              <a:t>given data</a:t>
            </a:r>
          </a:p>
          <a:p>
            <a:pPr lvl="1"/>
            <a:r>
              <a:rPr lang="en-US" altLang="ko-KR" smtClean="0"/>
              <a:t>Decoder : Masked</a:t>
            </a:r>
          </a:p>
          <a:p>
            <a:pPr lvl="2"/>
            <a:r>
              <a:rPr lang="en-US" altLang="ko-KR" smtClean="0"/>
              <a:t>Sequence</a:t>
            </a:r>
            <a:r>
              <a:rPr lang="ko-KR" altLang="en-US" smtClean="0"/>
              <a:t>를 생성해야함</a:t>
            </a:r>
            <a:r>
              <a:rPr lang="en-US" altLang="ko-KR" smtClean="0"/>
              <a:t>, </a:t>
            </a:r>
            <a:r>
              <a:rPr lang="ko-KR" altLang="en-US" smtClean="0"/>
              <a:t>뒷 </a:t>
            </a:r>
            <a:r>
              <a:rPr lang="en-US" altLang="ko-KR" smtClean="0"/>
              <a:t>sequence</a:t>
            </a:r>
            <a:r>
              <a:rPr lang="ko-KR" altLang="en-US" smtClean="0"/>
              <a:t>는 </a:t>
            </a:r>
            <a:r>
              <a:rPr lang="en-US" altLang="ko-KR" smtClean="0"/>
              <a:t>unknown</a:t>
            </a:r>
            <a:endParaRPr lang="en-US" altLang="ko-KR"/>
          </a:p>
          <a:p>
            <a:pPr marL="0" indent="0">
              <a:buNone/>
            </a:pPr>
            <a:endParaRPr lang="en-US" altLang="ko-KR" smtClean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53" y="3482610"/>
            <a:ext cx="9228651" cy="2907479"/>
          </a:xfrm>
          <a:prstGeom prst="rect">
            <a:avLst/>
          </a:prstGeom>
        </p:spPr>
      </p:pic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5735994" y="1785621"/>
            <a:ext cx="5269856" cy="6239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Encoder-Decoder Self Attention</a:t>
            </a:r>
          </a:p>
        </p:txBody>
      </p:sp>
    </p:spTree>
    <p:extLst>
      <p:ext uri="{BB962C8B-B14F-4D97-AF65-F5344CB8AC3E}">
        <p14:creationId xmlns:p14="http://schemas.microsoft.com/office/powerpoint/2010/main" val="272390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smtClean="0"/>
              <a:t>1. </a:t>
            </a:r>
            <a:r>
              <a:rPr lang="ko-KR" altLang="en-US" smtClean="0"/>
              <a:t>전체 </a:t>
            </a:r>
            <a:r>
              <a:rPr lang="en-US" altLang="ko-KR" smtClean="0"/>
              <a:t>Structure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ko-KR" altLang="en-US" sz="2600" smtClean="0"/>
                <a:t>전체적인 </a:t>
              </a:r>
              <a:r>
                <a:rPr lang="en-US" altLang="ko-KR" sz="2600" smtClean="0"/>
                <a:t>Structure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1337312" y="5777513"/>
            <a:ext cx="5266038" cy="6239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200" smtClean="0"/>
              <a:t>배치 단위로 </a:t>
            </a:r>
            <a:r>
              <a:rPr lang="en-US" altLang="ko-KR" sz="1200" smtClean="0"/>
              <a:t>input</a:t>
            </a:r>
            <a:r>
              <a:rPr lang="ko-KR" altLang="en-US" sz="1200" smtClean="0"/>
              <a:t>이 들어가므로 </a:t>
            </a:r>
            <a:r>
              <a:rPr lang="en-US" altLang="ko-KR" sz="1200" smtClean="0"/>
              <a:t>sequence </a:t>
            </a:r>
            <a:r>
              <a:rPr lang="ko-KR" altLang="en-US" sz="1200" smtClean="0"/>
              <a:t>정보를 주는 것</a:t>
            </a:r>
            <a:endParaRPr lang="en-US" altLang="ko-KR" sz="120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350" y="1652066"/>
            <a:ext cx="3378850" cy="4721311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1337312" y="4511157"/>
            <a:ext cx="5266038" cy="6239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200" smtClean="0"/>
              <a:t>Embedding </a:t>
            </a:r>
            <a:r>
              <a:rPr lang="en-US" altLang="ko-KR" sz="1200"/>
              <a:t>vector size</a:t>
            </a:r>
            <a:r>
              <a:rPr lang="ko-KR" altLang="en-US" sz="1200"/>
              <a:t>를 </a:t>
            </a:r>
            <a:r>
              <a:rPr lang="ko-KR" altLang="en-US" sz="1200" smtClean="0"/>
              <a:t>유지하며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Query</a:t>
            </a:r>
            <a:r>
              <a:rPr lang="en-US" altLang="ko-KR" sz="1200"/>
              <a:t>, Key, Value </a:t>
            </a:r>
            <a:r>
              <a:rPr lang="ko-KR" altLang="en-US" sz="1200"/>
              <a:t>개념을 </a:t>
            </a:r>
            <a:r>
              <a:rPr lang="ko-KR" altLang="en-US" sz="1200" smtClean="0"/>
              <a:t>이용하는 </a:t>
            </a:r>
            <a:r>
              <a:rPr lang="en-US" altLang="ko-KR" sz="1200" smtClean="0"/>
              <a:t>attention</a:t>
            </a:r>
            <a:endParaRPr lang="en-US" altLang="ko-KR" sz="1200"/>
          </a:p>
          <a:p>
            <a:pPr lvl="1"/>
            <a:r>
              <a:rPr lang="ko-KR" altLang="en-US" sz="1200"/>
              <a:t>실제 계산시 </a:t>
            </a:r>
            <a:r>
              <a:rPr lang="en-US" altLang="ko-KR" sz="1200"/>
              <a:t>sequence size</a:t>
            </a:r>
            <a:r>
              <a:rPr lang="ko-KR" altLang="en-US" sz="1200"/>
              <a:t>만큼 확장한 </a:t>
            </a:r>
            <a:r>
              <a:rPr lang="en-US" altLang="ko-KR" sz="1200"/>
              <a:t>matrix</a:t>
            </a:r>
            <a:r>
              <a:rPr lang="ko-KR" altLang="en-US" sz="1200"/>
              <a:t>를 사용</a:t>
            </a:r>
            <a:endParaRPr lang="en-US" altLang="ko-KR" sz="1200"/>
          </a:p>
        </p:txBody>
      </p:sp>
      <p:sp>
        <p:nvSpPr>
          <p:cNvPr id="5" name="직사각형 4"/>
          <p:cNvSpPr/>
          <p:nvPr/>
        </p:nvSpPr>
        <p:spPr>
          <a:xfrm>
            <a:off x="1844320" y="5438494"/>
            <a:ext cx="3855308" cy="316629"/>
          </a:xfrm>
          <a:prstGeom prst="rect">
            <a:avLst/>
          </a:prstGeom>
          <a:solidFill>
            <a:srgbClr val="FCE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400" b="1">
                <a:solidFill>
                  <a:prstClr val="black"/>
                </a:solidFill>
              </a:rPr>
              <a:t>Word embedding + positional </a:t>
            </a:r>
            <a:r>
              <a:rPr lang="en-US" altLang="ko-KR" sz="1400" b="1" smtClean="0">
                <a:solidFill>
                  <a:prstClr val="black"/>
                </a:solidFill>
              </a:rPr>
              <a:t>Encoding</a:t>
            </a:r>
            <a:endParaRPr lang="en-US" altLang="ko-KR" sz="1400" b="1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20068" y="4149591"/>
            <a:ext cx="2910972" cy="316629"/>
          </a:xfrm>
          <a:prstGeom prst="rect">
            <a:avLst/>
          </a:prstGeom>
          <a:solidFill>
            <a:srgbClr val="FEE1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400" b="1">
                <a:solidFill>
                  <a:prstClr val="black"/>
                </a:solidFill>
              </a:rPr>
              <a:t>Multi-head </a:t>
            </a:r>
            <a:r>
              <a:rPr lang="en-US" altLang="ko-KR" sz="1400" b="1" smtClean="0">
                <a:solidFill>
                  <a:prstClr val="black"/>
                </a:solidFill>
              </a:rPr>
              <a:t>Attention</a:t>
            </a:r>
            <a:endParaRPr lang="en-US" altLang="ko-KR" sz="1400" b="1">
              <a:solidFill>
                <a:prstClr val="black"/>
              </a:solidFill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200" y="1785621"/>
            <a:ext cx="5439032" cy="6239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핵심 개념을 정리하면 다음과 같습니다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우리가 학습시키는 것은</a:t>
            </a:r>
            <a:endParaRPr lang="en-US" altLang="ko-KR" smtClean="0"/>
          </a:p>
          <a:p>
            <a:pPr lvl="2"/>
            <a:r>
              <a:rPr lang="en-US" altLang="ko-KR" smtClean="0"/>
              <a:t>Query matrix</a:t>
            </a:r>
          </a:p>
          <a:p>
            <a:pPr lvl="2"/>
            <a:r>
              <a:rPr lang="en-US" altLang="ko-KR" smtClean="0"/>
              <a:t>Key matrix</a:t>
            </a:r>
          </a:p>
          <a:p>
            <a:pPr lvl="2"/>
            <a:r>
              <a:rPr lang="en-US" altLang="ko-KR" smtClean="0"/>
              <a:t>Value matrix</a:t>
            </a:r>
          </a:p>
          <a:p>
            <a:pPr lvl="2"/>
            <a:r>
              <a:rPr lang="en-US" altLang="ko-KR" smtClean="0"/>
              <a:t>Multi-head attention matrix</a:t>
            </a:r>
          </a:p>
        </p:txBody>
      </p:sp>
    </p:spTree>
    <p:extLst>
      <p:ext uri="{BB962C8B-B14F-4D97-AF65-F5344CB8AC3E}">
        <p14:creationId xmlns:p14="http://schemas.microsoft.com/office/powerpoint/2010/main" val="181367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smtClean="0"/>
              <a:t>2. Encoder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 smtClean="0"/>
                <a:t>Positional Encoding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200" y="1785621"/>
            <a:ext cx="5439032" cy="6239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위치 정보를 반영해주기 위함</a:t>
            </a:r>
            <a:endParaRPr lang="en-US" altLang="ko-KR" smtClean="0"/>
          </a:p>
          <a:p>
            <a:pPr lvl="1"/>
            <a:r>
              <a:rPr lang="ko-KR" altLang="en-US" smtClean="0"/>
              <a:t>어떤 위치의 </a:t>
            </a:r>
            <a:r>
              <a:rPr lang="en-US" altLang="ko-KR" smtClean="0"/>
              <a:t>token</a:t>
            </a:r>
            <a:r>
              <a:rPr lang="ko-KR" altLang="en-US" smtClean="0"/>
              <a:t>끼리 영향을 주는지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self-attention</a:t>
            </a:r>
            <a:r>
              <a:rPr lang="ko-KR" altLang="en-US" smtClean="0"/>
              <a:t>을 계산하기 위한 사전작업</a:t>
            </a:r>
            <a:endParaRPr lang="en-US" altLang="ko-KR" smtClean="0"/>
          </a:p>
          <a:p>
            <a:pPr lvl="1"/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해당 함수를 사용한다</a:t>
            </a:r>
            <a:endParaRPr lang="en-US" altLang="ko-KR" smtClean="0"/>
          </a:p>
          <a:p>
            <a:pPr lvl="1"/>
            <a:r>
              <a:rPr lang="ko-KR" altLang="en-US" smtClean="0"/>
              <a:t>하지만</a:t>
            </a:r>
            <a:r>
              <a:rPr lang="en-US" altLang="ko-KR" smtClean="0"/>
              <a:t>, </a:t>
            </a:r>
            <a:r>
              <a:rPr lang="ko-KR" altLang="en-US" smtClean="0"/>
              <a:t>완벽하지는 않다</a:t>
            </a:r>
            <a:endParaRPr lang="en-US" altLang="ko-KR" smtClean="0"/>
          </a:p>
          <a:p>
            <a:pPr lvl="1"/>
            <a:r>
              <a:rPr lang="ko-KR" altLang="en-US" smtClean="0"/>
              <a:t>위치를 어느정도 반영한다는 것에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의의를 두자</a:t>
            </a:r>
            <a:endParaRPr lang="en-US" altLang="ko-KR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21174" t="1" r="22790" b="71964"/>
          <a:stretch/>
        </p:blipFill>
        <p:spPr>
          <a:xfrm>
            <a:off x="5780903" y="3547759"/>
            <a:ext cx="2829697" cy="64788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029" y="4510817"/>
            <a:ext cx="5342952" cy="184158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rcRect t="29822"/>
          <a:stretch/>
        </p:blipFill>
        <p:spPr>
          <a:xfrm>
            <a:off x="6499275" y="1673045"/>
            <a:ext cx="5049794" cy="1621863"/>
          </a:xfrm>
          <a:prstGeom prst="rect">
            <a:avLst/>
          </a:prstGeom>
        </p:spPr>
      </p:pic>
      <p:sp>
        <p:nvSpPr>
          <p:cNvPr id="18" name="아래쪽 화살표 17"/>
          <p:cNvSpPr/>
          <p:nvPr/>
        </p:nvSpPr>
        <p:spPr>
          <a:xfrm>
            <a:off x="8820667" y="3409561"/>
            <a:ext cx="506627" cy="939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smtClean="0"/>
              <a:t>2. Encoder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 smtClean="0"/>
                <a:t>Positional Encoding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199" y="1785621"/>
            <a:ext cx="8948351" cy="6239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Positional Encoding vector</a:t>
            </a:r>
            <a:r>
              <a:rPr lang="ko-KR" altLang="en-US" smtClean="0"/>
              <a:t>와</a:t>
            </a:r>
            <a:r>
              <a:rPr lang="en-US" altLang="ko-KR" smtClean="0"/>
              <a:t>embedding vector</a:t>
            </a:r>
            <a:r>
              <a:rPr lang="ko-KR" altLang="en-US" smtClean="0"/>
              <a:t>를 더한다</a:t>
            </a:r>
            <a:endParaRPr lang="en-US" altLang="ko-KR" smtClean="0"/>
          </a:p>
          <a:p>
            <a:pPr lvl="1"/>
            <a:r>
              <a:rPr lang="en-US" altLang="ko-KR" smtClean="0"/>
              <a:t>Element-wise summation</a:t>
            </a:r>
          </a:p>
          <a:p>
            <a:pPr lvl="1"/>
            <a:endParaRPr lang="en-US" altLang="ko-KR"/>
          </a:p>
          <a:p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047" y="2947478"/>
            <a:ext cx="8251503" cy="297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smtClean="0"/>
              <a:t>2. Encoder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 smtClean="0"/>
                <a:t>Self-Attention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199" y="1785621"/>
            <a:ext cx="8948351" cy="19708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Self-Attention</a:t>
            </a:r>
            <a:r>
              <a:rPr lang="ko-KR" altLang="en-US" smtClean="0"/>
              <a:t>은 </a:t>
            </a:r>
            <a:r>
              <a:rPr lang="en-US" altLang="ko-KR" smtClean="0"/>
              <a:t>Query, Key, Value</a:t>
            </a:r>
            <a:r>
              <a:rPr lang="ko-KR" altLang="en-US" smtClean="0"/>
              <a:t>라는 개념을 사용하여 계산</a:t>
            </a:r>
            <a:endParaRPr lang="en-US" altLang="ko-KR" smtClean="0"/>
          </a:p>
          <a:p>
            <a:pPr lvl="1"/>
            <a:r>
              <a:rPr lang="en-US" altLang="ko-KR" smtClean="0"/>
              <a:t>Query : </a:t>
            </a:r>
            <a:r>
              <a:rPr lang="ko-KR" altLang="en-US" smtClean="0"/>
              <a:t>현재 보고 있는 </a:t>
            </a:r>
            <a:r>
              <a:rPr lang="en-US" altLang="ko-KR" smtClean="0"/>
              <a:t>token</a:t>
            </a:r>
          </a:p>
          <a:p>
            <a:pPr lvl="1"/>
            <a:r>
              <a:rPr lang="en-US" altLang="ko-KR" smtClean="0"/>
              <a:t>Key : </a:t>
            </a:r>
            <a:r>
              <a:rPr lang="ko-KR" altLang="en-US" smtClean="0"/>
              <a:t>그 이외의 </a:t>
            </a:r>
            <a:r>
              <a:rPr lang="en-US" altLang="ko-KR" smtClean="0"/>
              <a:t>token</a:t>
            </a:r>
          </a:p>
          <a:p>
            <a:pPr lvl="1"/>
            <a:r>
              <a:rPr lang="en-US" altLang="ko-KR" smtClean="0"/>
              <a:t>Value : Query</a:t>
            </a:r>
            <a:r>
              <a:rPr lang="ko-KR" altLang="en-US" smtClean="0"/>
              <a:t>와 </a:t>
            </a:r>
            <a:r>
              <a:rPr lang="en-US" altLang="ko-KR" smtClean="0"/>
              <a:t>Key</a:t>
            </a:r>
            <a:r>
              <a:rPr lang="ko-KR" altLang="en-US" smtClean="0"/>
              <a:t>에 연관된 어떤 정보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en-US" altLang="ko-KR" smtClean="0"/>
              <a:t>Step</a:t>
            </a:r>
          </a:p>
          <a:p>
            <a:pPr lvl="1"/>
            <a:r>
              <a:rPr lang="ko-KR" altLang="en-US" smtClean="0"/>
              <a:t>유사도를 구한다</a:t>
            </a:r>
            <a:endParaRPr lang="en-US" altLang="ko-KR" smtClean="0"/>
          </a:p>
          <a:p>
            <a:pPr lvl="2"/>
            <a:r>
              <a:rPr lang="en-US" altLang="ko-KR" smtClean="0"/>
              <a:t>Query, Key</a:t>
            </a:r>
            <a:r>
              <a:rPr lang="ko-KR" altLang="en-US" smtClean="0"/>
              <a:t>의 </a:t>
            </a:r>
            <a:r>
              <a:rPr lang="en-US" altLang="ko-KR" smtClean="0"/>
              <a:t>dot-production</a:t>
            </a:r>
          </a:p>
          <a:p>
            <a:pPr lvl="2"/>
            <a:r>
              <a:rPr lang="en-US" altLang="ko-KR" smtClean="0"/>
              <a:t>Softmax</a:t>
            </a:r>
            <a:r>
              <a:rPr lang="ko-KR" altLang="en-US" smtClean="0"/>
              <a:t>를 취해 확률을 계산</a:t>
            </a:r>
            <a:endParaRPr lang="en-US" altLang="ko-KR" smtClean="0"/>
          </a:p>
          <a:p>
            <a:pPr lvl="2"/>
            <a:endParaRPr lang="en-US" altLang="ko-KR"/>
          </a:p>
          <a:p>
            <a:pPr lvl="1"/>
            <a:r>
              <a:rPr lang="en-US" altLang="ko-KR" smtClean="0"/>
              <a:t>Self-attention vector</a:t>
            </a:r>
            <a:r>
              <a:rPr lang="ko-KR" altLang="en-US" smtClean="0"/>
              <a:t>를 구한다</a:t>
            </a:r>
            <a:endParaRPr lang="en-US" altLang="ko-KR" smtClean="0"/>
          </a:p>
          <a:p>
            <a:pPr lvl="2"/>
            <a:r>
              <a:rPr lang="ko-KR" altLang="en-US" smtClean="0"/>
              <a:t>유사도 </a:t>
            </a:r>
            <a:r>
              <a:rPr lang="en-US" altLang="ko-KR" smtClean="0"/>
              <a:t>* Value</a:t>
            </a:r>
            <a:r>
              <a:rPr lang="ko-KR" altLang="en-US" smtClean="0"/>
              <a:t>의 </a:t>
            </a:r>
            <a:r>
              <a:rPr lang="en-US" altLang="ko-KR" smtClean="0"/>
              <a:t>element-wise summation</a:t>
            </a:r>
          </a:p>
          <a:p>
            <a:pPr lvl="1"/>
            <a:endParaRPr lang="en-US" altLang="ko-KR"/>
          </a:p>
          <a:p>
            <a:endParaRPr lang="en-US" altLang="ko-KR"/>
          </a:p>
          <a:p>
            <a:pPr lvl="1"/>
            <a:endParaRPr lang="en-US" altLang="ko-KR"/>
          </a:p>
          <a:p>
            <a:endParaRPr lang="en-US" altLang="ko-KR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549" y="2755557"/>
            <a:ext cx="5496515" cy="326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5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2775E78-CC02-4CB6-909D-3E0FF1B78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075" y="1360505"/>
            <a:ext cx="6172200" cy="4978168"/>
          </a:xfrm>
        </p:spPr>
        <p:txBody>
          <a:bodyPr>
            <a:normAutofit/>
          </a:bodyPr>
          <a:lstStyle/>
          <a:p>
            <a:r>
              <a:rPr lang="en-US" altLang="ko-KR" b="1" smtClean="0">
                <a:ea typeface="나눔바른고딕" panose="020B0603020101020101"/>
              </a:rPr>
              <a:t>Transformer </a:t>
            </a:r>
            <a:r>
              <a:rPr lang="ko-KR" altLang="en-US" b="1" smtClean="0">
                <a:ea typeface="나눔바른고딕" panose="020B0603020101020101"/>
              </a:rPr>
              <a:t>등장 배경</a:t>
            </a:r>
            <a:endParaRPr lang="en-US" altLang="ko-KR" b="1" smtClean="0">
              <a:ea typeface="나눔바른고딕" panose="020B0603020101020101"/>
            </a:endParaRPr>
          </a:p>
          <a:p>
            <a:pPr lvl="1"/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/>
              </a:rPr>
              <a:t>전체 개요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lvl="1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/>
              </a:rPr>
              <a:t>Seq2Seq</a:t>
            </a:r>
          </a:p>
          <a:p>
            <a:pPr lvl="1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/>
              </a:rPr>
              <a:t>Attention</a:t>
            </a:r>
          </a:p>
          <a:p>
            <a:pPr lvl="1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/>
              </a:rPr>
              <a:t>Transformer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/>
              </a:rPr>
              <a:t>의 의미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lvl="1"/>
            <a:endParaRPr lang="en-US" altLang="ko-KR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r>
              <a:rPr lang="en-US" altLang="ko-KR" b="1" smtClean="0">
                <a:ea typeface="나눔바른고딕" panose="020B0603020101020101"/>
              </a:rPr>
              <a:t>Transformer </a:t>
            </a:r>
            <a:r>
              <a:rPr lang="ko-KR" altLang="en-US" b="1" smtClean="0">
                <a:ea typeface="나눔바른고딕" panose="020B0603020101020101"/>
              </a:rPr>
              <a:t>설명</a:t>
            </a:r>
            <a:endParaRPr lang="en-US" altLang="ko-KR" b="1" dirty="0">
              <a:ea typeface="나눔바른고딕" panose="020B0603020101020101"/>
            </a:endParaRPr>
          </a:p>
          <a:p>
            <a:pPr lvl="1"/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/>
              </a:rPr>
              <a:t>전체 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/>
              </a:rPr>
              <a:t>structure</a:t>
            </a:r>
          </a:p>
          <a:p>
            <a:pPr lvl="1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/>
              </a:rPr>
              <a:t>Encoder</a:t>
            </a:r>
          </a:p>
          <a:p>
            <a:pPr lvl="1"/>
            <a:endParaRPr lang="en-US" altLang="ko-KR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endParaRPr lang="en-US" altLang="ko-KR" dirty="0">
              <a:ea typeface="나눔바른고딕" panose="020B0603020101020101"/>
            </a:endParaRPr>
          </a:p>
          <a:p>
            <a:endParaRPr lang="en-US" altLang="ko-KR" dirty="0">
              <a:ea typeface="나눔바른고딕" panose="020B0603020101020101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FAA972-FBBC-4B78-A85A-F79D49DCB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smtClean="0"/>
              <a:t>Transformer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11907" y="5171988"/>
            <a:ext cx="4413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/>
              </a:rPr>
              <a:t>*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/>
              </a:rPr>
              <a:t>그 이후는 진행하지 못했습니다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/>
              </a:rPr>
              <a:t>..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/>
              </a:rPr>
              <a:t>ㅠ</a:t>
            </a:r>
            <a:endParaRPr lang="en-US" altLang="ko-KR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41424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smtClean="0"/>
              <a:t>2. Encoder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 smtClean="0"/>
                <a:t>Self-Attention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내용 개체 틀 2">
                <a:extLst>
                  <a:ext uri="{FF2B5EF4-FFF2-40B4-BE49-F238E27FC236}">
                    <a16:creationId xmlns:a16="http://schemas.microsoft.com/office/drawing/2014/main" id="{54295927-2EF6-4D31-843F-B8767363B3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785621"/>
                <a:ext cx="8948351" cy="197083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mtClean="0"/>
                  <a:t>모든 </a:t>
                </a:r>
                <a:r>
                  <a:rPr lang="en-US" altLang="ko-KR" smtClean="0"/>
                  <a:t>sequence token</a:t>
                </a:r>
                <a:r>
                  <a:rPr lang="ko-KR" altLang="en-US" smtClean="0"/>
                  <a:t>에 대해 한번에 계산하는 방법은</a:t>
                </a:r>
                <a:r>
                  <a:rPr lang="en-US" altLang="ko-KR" smtClean="0"/>
                  <a:t>?</a:t>
                </a:r>
              </a:p>
              <a:p>
                <a:pPr lvl="1"/>
                <a:r>
                  <a:rPr lang="en-US" altLang="ko-KR" smtClean="0"/>
                  <a:t>Matrix Caculation</a:t>
                </a:r>
              </a:p>
              <a:p>
                <a:pPr lvl="1"/>
                <a:endParaRPr lang="en-US" altLang="ko-KR" smtClean="0"/>
              </a:p>
              <a:p>
                <a:r>
                  <a:rPr lang="en-US" altLang="ko-KR" smtClean="0"/>
                  <a:t>Attention vector</a:t>
                </a:r>
                <a:r>
                  <a:rPr lang="ko-KR" altLang="en-US" smtClean="0"/>
                  <a:t>는 </a:t>
                </a:r>
                <a:r>
                  <a:rPr lang="en-US" altLang="ko-KR" smtClean="0"/>
                  <a:t/>
                </a:r>
                <a:br>
                  <a:rPr lang="en-US" altLang="ko-KR" smtClean="0"/>
                </a:br>
                <a:r>
                  <a:rPr lang="en-US" altLang="ko-KR" smtClean="0"/>
                  <a:t>Q,K,V</a:t>
                </a:r>
                <a:r>
                  <a:rPr lang="ko-KR" altLang="en-US" smtClean="0"/>
                  <a:t>와 </a:t>
                </a:r>
                <a:r>
                  <a:rPr lang="en-US" altLang="ko-KR" smtClean="0"/>
                  <a:t>dimension </a:t>
                </a:r>
                <a:r>
                  <a:rPr lang="ko-KR" altLang="en-US" smtClean="0"/>
                  <a:t>이 같다</a:t>
                </a:r>
                <a:endParaRPr lang="en-US" altLang="ko-KR" smtClean="0"/>
              </a:p>
              <a:p>
                <a:endParaRPr lang="en-US" altLang="ko-KR"/>
              </a:p>
              <a:p>
                <a:r>
                  <a:rPr lang="en-US" altLang="ko-KR" smtClean="0"/>
                  <a:t>Notation</a:t>
                </a:r>
              </a:p>
              <a:p>
                <a:pPr lvl="1"/>
                <a:r>
                  <a:rPr lang="en-US" altLang="ko-KR" smtClean="0"/>
                  <a:t>X : embedding vector</a:t>
                </a:r>
              </a:p>
              <a:p>
                <a:pPr lvl="1"/>
                <a:r>
                  <a:rPr lang="en-US" altLang="ko-KR" smtClean="0"/>
                  <a:t>Z : attention vector</a:t>
                </a:r>
              </a:p>
              <a:p>
                <a:pPr lvl="1"/>
                <a:endParaRPr lang="en-US" altLang="ko-KR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mtClean="0"/>
                  <a:t> : sample size???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ko-KR" smtClean="0"/>
                  <a:t>: embedding vector size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mtClean="0"/>
                  <a:t> : attention vector size</a:t>
                </a:r>
              </a:p>
              <a:p>
                <a:pPr lvl="1"/>
                <a:endParaRPr lang="en-US" altLang="ko-KR" smtClean="0"/>
              </a:p>
              <a:p>
                <a:pPr lvl="1"/>
                <a:endParaRPr lang="en-US" altLang="ko-KR" smtClean="0"/>
              </a:p>
              <a:p>
                <a:pPr lvl="1"/>
                <a:endParaRPr lang="en-US" altLang="ko-KR"/>
              </a:p>
              <a:p>
                <a:pPr lvl="1"/>
                <a:endParaRPr lang="en-US" altLang="ko-KR"/>
              </a:p>
              <a:p>
                <a:endParaRPr lang="en-US" altLang="ko-KR" smtClean="0"/>
              </a:p>
            </p:txBody>
          </p:sp>
        </mc:Choice>
        <mc:Fallback xmlns="">
          <p:sp>
            <p:nvSpPr>
              <p:cNvPr id="22" name="내용 개체 틀 2">
                <a:extLst>
                  <a:ext uri="{FF2B5EF4-FFF2-40B4-BE49-F238E27FC236}">
                    <a16:creationId xmlns:a16="http://schemas.microsoft.com/office/drawing/2014/main" id="{54295927-2EF6-4D31-843F-B8767363B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85621"/>
                <a:ext cx="8948351" cy="1970833"/>
              </a:xfrm>
              <a:prstGeom prst="rect">
                <a:avLst/>
              </a:prstGeom>
              <a:blipFill>
                <a:blip r:embed="rId3"/>
                <a:stretch>
                  <a:fillRect l="-749" t="-4025" b="-131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374" y="2488119"/>
            <a:ext cx="6227647" cy="3561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6360925" y="3502700"/>
                <a:ext cx="10985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925" y="3502700"/>
                <a:ext cx="1098506" cy="338554"/>
              </a:xfrm>
              <a:prstGeom prst="rect">
                <a:avLst/>
              </a:prstGeom>
              <a:blipFill>
                <a:blip r:embed="rId5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5365894" y="3502700"/>
                <a:ext cx="1041054" cy="338554"/>
              </a:xfrm>
              <a:prstGeom prst="rect">
                <a:avLst/>
              </a:prstGeom>
              <a:solidFill>
                <a:srgbClr val="FEE1B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894" y="3502700"/>
                <a:ext cx="1041054" cy="338554"/>
              </a:xfrm>
              <a:prstGeom prst="rect">
                <a:avLst/>
              </a:prstGeom>
              <a:blipFill>
                <a:blip r:embed="rId6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7349381" y="3488571"/>
                <a:ext cx="1050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381" y="3488571"/>
                <a:ext cx="1050480" cy="338554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9628092" y="3699036"/>
                <a:ext cx="9476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mtClean="0"/>
                  <a:t> </a:t>
                </a:r>
                <a:endParaRPr lang="ko-KR" altLang="en-US"/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092" y="3699036"/>
                <a:ext cx="947632" cy="369332"/>
              </a:xfrm>
              <a:prstGeom prst="rect">
                <a:avLst/>
              </a:prstGeom>
              <a:blipFill>
                <a:blip r:embed="rId8"/>
                <a:stretch>
                  <a:fillRect l="-1923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10657645" y="3695727"/>
                <a:ext cx="1050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7645" y="3695727"/>
                <a:ext cx="1050480" cy="338554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8563195" y="4289675"/>
                <a:ext cx="1050480" cy="338554"/>
              </a:xfrm>
              <a:prstGeom prst="rect">
                <a:avLst/>
              </a:prstGeom>
              <a:solidFill>
                <a:srgbClr val="FEE1B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195" y="4289675"/>
                <a:ext cx="1050480" cy="338554"/>
              </a:xfrm>
              <a:prstGeom prst="rect">
                <a:avLst/>
              </a:prstGeom>
              <a:blipFill>
                <a:blip r:embed="rId10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>
                <a:off x="8426197" y="5079489"/>
                <a:ext cx="10410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197" y="5079489"/>
                <a:ext cx="1041054" cy="338554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10017359" y="5110008"/>
                <a:ext cx="10504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7359" y="5110008"/>
                <a:ext cx="1050479" cy="338554"/>
              </a:xfrm>
              <a:prstGeom prst="rect">
                <a:avLst/>
              </a:prstGeom>
              <a:blipFill>
                <a:blip r:embed="rId1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오른쪽 화살표 19"/>
          <p:cNvSpPr/>
          <p:nvPr/>
        </p:nvSpPr>
        <p:spPr>
          <a:xfrm>
            <a:off x="9442940" y="5194646"/>
            <a:ext cx="598731" cy="169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대괄호 31"/>
          <p:cNvSpPr/>
          <p:nvPr/>
        </p:nvSpPr>
        <p:spPr>
          <a:xfrm rot="16200000">
            <a:off x="9485966" y="1354764"/>
            <a:ext cx="217555" cy="2484264"/>
          </a:xfrm>
          <a:prstGeom prst="rightBracket">
            <a:avLst>
              <a:gd name="adj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736025" y="2109193"/>
            <a:ext cx="1575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/>
              <a:t>Score matrix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79658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smtClean="0"/>
              <a:t>2. Encoder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 smtClean="0"/>
                <a:t>Multi-headed Attention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199" y="1785621"/>
            <a:ext cx="8948351" cy="19708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Sequence </a:t>
            </a:r>
            <a:r>
              <a:rPr lang="ko-KR" altLang="en-US" smtClean="0"/>
              <a:t>의 </a:t>
            </a:r>
            <a:r>
              <a:rPr lang="en-US" altLang="ko-KR" smtClean="0"/>
              <a:t>self-attention vector</a:t>
            </a:r>
            <a:r>
              <a:rPr lang="ko-KR" altLang="en-US" smtClean="0"/>
              <a:t>를 </a:t>
            </a:r>
            <a:r>
              <a:rPr lang="en-US" altLang="ko-KR" smtClean="0"/>
              <a:t>concatenate</a:t>
            </a:r>
          </a:p>
          <a:p>
            <a:pPr lvl="1"/>
            <a:endParaRPr lang="en-US" altLang="ko-KR" smtClean="0"/>
          </a:p>
          <a:p>
            <a:r>
              <a:rPr lang="en-US" altLang="ko-KR" smtClean="0"/>
              <a:t>Multi-headed matrix</a:t>
            </a:r>
            <a:r>
              <a:rPr lang="ko-KR" altLang="en-US" smtClean="0"/>
              <a:t>를 곱한다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Embedding + positional encoding </a:t>
            </a:r>
            <a:r>
              <a:rPr lang="ko-KR" altLang="en-US" smtClean="0"/>
              <a:t>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vector(encode</a:t>
            </a:r>
            <a:r>
              <a:rPr lang="ko-KR" altLang="en-US" smtClean="0"/>
              <a:t>의 </a:t>
            </a:r>
            <a:r>
              <a:rPr lang="en-US" altLang="ko-KR" smtClean="0"/>
              <a:t>input)</a:t>
            </a:r>
            <a:r>
              <a:rPr lang="ko-KR" altLang="en-US" smtClean="0"/>
              <a:t>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같은 </a:t>
            </a:r>
            <a:r>
              <a:rPr lang="en-US" altLang="ko-KR" smtClean="0"/>
              <a:t>size</a:t>
            </a:r>
            <a:r>
              <a:rPr lang="ko-KR" altLang="en-US" smtClean="0"/>
              <a:t>의 </a:t>
            </a:r>
            <a:r>
              <a:rPr lang="en-US" altLang="ko-KR" smtClean="0"/>
              <a:t>outpu</a:t>
            </a:r>
            <a:r>
              <a:rPr lang="ko-KR" altLang="en-US" smtClean="0"/>
              <a:t>이 나온다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ko-KR" altLang="en-US" smtClean="0"/>
              <a:t>→ 다음 </a:t>
            </a:r>
            <a:r>
              <a:rPr lang="en-US" altLang="ko-KR" smtClean="0"/>
              <a:t>encoder</a:t>
            </a:r>
            <a:r>
              <a:rPr lang="ko-KR" altLang="en-US" smtClean="0"/>
              <a:t>의</a:t>
            </a:r>
            <a:r>
              <a:rPr lang="en-US" altLang="ko-KR" smtClean="0"/>
              <a:t> Input</a:t>
            </a:r>
            <a:r>
              <a:rPr lang="ko-KR" altLang="en-US" smtClean="0"/>
              <a:t>이 된다</a:t>
            </a:r>
            <a:r>
              <a:rPr lang="en-US" altLang="ko-KR" smtClean="0"/>
              <a:t>.</a:t>
            </a:r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en-US" altLang="ko-KR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500" y="2510776"/>
            <a:ext cx="6254089" cy="339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0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smtClean="0"/>
              <a:t>2. Encoder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 smtClean="0"/>
                <a:t>Multi-headed Attention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199" y="1785621"/>
            <a:ext cx="8948351" cy="19708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정리하면</a:t>
            </a:r>
            <a:endParaRPr lang="en-US" altLang="ko-KR" smtClean="0"/>
          </a:p>
          <a:p>
            <a:pPr lvl="1"/>
            <a:r>
              <a:rPr lang="ko-KR" altLang="en-US" smtClean="0"/>
              <a:t>이전 </a:t>
            </a:r>
            <a:r>
              <a:rPr lang="en-US" altLang="ko-KR" smtClean="0"/>
              <a:t>Encoder</a:t>
            </a:r>
            <a:r>
              <a:rPr lang="ko-KR" altLang="en-US" smtClean="0"/>
              <a:t>의</a:t>
            </a:r>
            <a:r>
              <a:rPr lang="en-US" altLang="ko-KR" smtClean="0"/>
              <a:t> Output</a:t>
            </a:r>
            <a:r>
              <a:rPr lang="ko-KR" altLang="en-US" smtClean="0"/>
              <a:t>은 다음 </a:t>
            </a:r>
            <a:r>
              <a:rPr lang="en-US" altLang="ko-KR" smtClean="0"/>
              <a:t>Encoder</a:t>
            </a:r>
            <a:r>
              <a:rPr lang="ko-KR" altLang="en-US" smtClean="0"/>
              <a:t>의 </a:t>
            </a:r>
            <a:r>
              <a:rPr lang="en-US" altLang="ko-KR" smtClean="0"/>
              <a:t>Input</a:t>
            </a:r>
            <a:r>
              <a:rPr lang="ko-KR" altLang="en-US" smtClean="0"/>
              <a:t>이 된다</a:t>
            </a:r>
            <a:endParaRPr lang="en-US" altLang="ko-KR" smtClean="0"/>
          </a:p>
          <a:p>
            <a:pPr lvl="1"/>
            <a:r>
              <a:rPr lang="en-US" altLang="ko-KR" smtClean="0"/>
              <a:t>Multi-headed matrix</a:t>
            </a:r>
            <a:r>
              <a:rPr lang="ko-KR" altLang="en-US" smtClean="0"/>
              <a:t>를 통해 원 </a:t>
            </a:r>
            <a:r>
              <a:rPr lang="en-US" altLang="ko-KR" smtClean="0"/>
              <a:t>vector size</a:t>
            </a:r>
            <a:r>
              <a:rPr lang="ko-KR" altLang="en-US" smtClean="0"/>
              <a:t>로 돌아온다</a:t>
            </a:r>
            <a:endParaRPr lang="en-US" altLang="ko-KR" smtClean="0"/>
          </a:p>
          <a:p>
            <a:pPr lvl="2"/>
            <a:r>
              <a:rPr lang="en-US" altLang="ko-KR" smtClean="0"/>
              <a:t>Encoder</a:t>
            </a:r>
            <a:r>
              <a:rPr lang="ko-KR" altLang="en-US" smtClean="0"/>
              <a:t>를 통과하여도 </a:t>
            </a:r>
            <a:r>
              <a:rPr lang="en-US" altLang="ko-KR" smtClean="0"/>
              <a:t>vector size</a:t>
            </a:r>
            <a:r>
              <a:rPr lang="ko-KR" altLang="en-US" smtClean="0"/>
              <a:t>가 유지됨</a:t>
            </a:r>
            <a:r>
              <a:rPr lang="en-US" altLang="ko-KR" smtClean="0"/>
              <a:t>.</a:t>
            </a:r>
            <a:endParaRPr lang="en-US" altLang="ko-KR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학습할 대상</a:t>
            </a:r>
            <a:endParaRPr lang="en-US" altLang="ko-KR" smtClean="0"/>
          </a:p>
          <a:p>
            <a:pPr lvl="2"/>
            <a:r>
              <a:rPr lang="en-US" altLang="ko-KR" smtClean="0"/>
              <a:t>Query Matirx</a:t>
            </a:r>
          </a:p>
          <a:p>
            <a:pPr lvl="2"/>
            <a:r>
              <a:rPr lang="en-US" altLang="ko-KR" smtClean="0"/>
              <a:t>Key Matrix</a:t>
            </a:r>
          </a:p>
          <a:p>
            <a:pPr lvl="2"/>
            <a:r>
              <a:rPr lang="en-US" altLang="ko-KR" smtClean="0"/>
              <a:t>Value Matrix</a:t>
            </a:r>
          </a:p>
          <a:p>
            <a:pPr lvl="2"/>
            <a:r>
              <a:rPr lang="en-US" altLang="ko-KR" smtClean="0"/>
              <a:t>Multi-headed Matrix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374" y="3175812"/>
            <a:ext cx="53435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6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1C685-7F08-4F20-ACD3-8F026AB34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/>
              <a:t>감사합니다</a:t>
            </a:r>
            <a:r>
              <a:rPr lang="en-US" altLang="ko-KR" b="1"/>
              <a:t>.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60219F-4B63-4E4E-B60B-A513E4A29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이호재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- 2020</a:t>
            </a:r>
            <a:r>
              <a:rPr lang="en-US" altLang="ko-KR"/>
              <a:t>. </a:t>
            </a:r>
            <a:r>
              <a:rPr lang="en-US" altLang="ko-KR" smtClean="0"/>
              <a:t>11. 14 </a:t>
            </a:r>
            <a:r>
              <a:rPr lang="en-US" altLang="ko-KR" dirty="0"/>
              <a:t>-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55919-9FA3-4793-9838-52B957685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6321" y="431792"/>
            <a:ext cx="3932237" cy="291875"/>
          </a:xfrm>
          <a:ln>
            <a:noFill/>
          </a:ln>
        </p:spPr>
        <p:txBody>
          <a:bodyPr/>
          <a:lstStyle/>
          <a:p>
            <a:r>
              <a:rPr lang="en-US" altLang="ko-KR"/>
              <a:t>2020 </a:t>
            </a:r>
            <a:r>
              <a:rPr lang="en-US" altLang="ko-KR" smtClean="0"/>
              <a:t>DS </a:t>
            </a:r>
            <a:r>
              <a:rPr lang="ko-KR" altLang="en-US" smtClean="0"/>
              <a:t>스터디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44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55919-9FA3-4793-9838-52B957685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6321" y="431792"/>
            <a:ext cx="3932237" cy="29187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2020 </a:t>
            </a:r>
            <a:r>
              <a:rPr lang="ko-KR" altLang="en-US" dirty="0" err="1"/>
              <a:t>캐글</a:t>
            </a:r>
            <a:r>
              <a:rPr lang="ko-KR" altLang="en-US" dirty="0"/>
              <a:t> 스터디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5A87B81-07FD-462C-802D-6246904FBB4F}"/>
              </a:ext>
            </a:extLst>
          </p:cNvPr>
          <p:cNvGrpSpPr/>
          <p:nvPr/>
        </p:nvGrpSpPr>
        <p:grpSpPr>
          <a:xfrm>
            <a:off x="423510" y="2426520"/>
            <a:ext cx="4591253" cy="1741213"/>
            <a:chOff x="372069" y="1894900"/>
            <a:chExt cx="3132552" cy="155300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29960DA-E063-445C-AA64-0A736B5FABEF}"/>
                </a:ext>
              </a:extLst>
            </p:cNvPr>
            <p:cNvGrpSpPr/>
            <p:nvPr/>
          </p:nvGrpSpPr>
          <p:grpSpPr>
            <a:xfrm>
              <a:off x="372069" y="1894900"/>
              <a:ext cx="3132550" cy="1553009"/>
              <a:chOff x="632513" y="1038257"/>
              <a:chExt cx="10721286" cy="485469"/>
            </a:xfrm>
          </p:grpSpPr>
          <p:sp>
            <p:nvSpPr>
              <p:cNvPr id="13" name="제목 1">
                <a:extLst>
                  <a:ext uri="{FF2B5EF4-FFF2-40B4-BE49-F238E27FC236}">
                    <a16:creationId xmlns:a16="http://schemas.microsoft.com/office/drawing/2014/main" id="{EBC60C90-75AC-440E-8961-4AAE1FC13E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2513" y="1061292"/>
                <a:ext cx="10515599" cy="462434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vert="horz" wrap="square" lIns="91440" tIns="45720" rIns="91440" bIns="45720" rtlCol="0" anchor="ctr">
                <a:sp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0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j-cs"/>
                  </a:defRPr>
                </a:lvl1pPr>
              </a:lstStyle>
              <a:p>
                <a:pPr algn="ctr"/>
                <a:endParaRPr lang="ko-KR" altLang="en-US" sz="2600" dirty="0"/>
              </a:p>
            </p:txBody>
          </p:sp>
          <p:sp>
            <p:nvSpPr>
              <p:cNvPr id="14" name="제목 1">
                <a:extLst>
                  <a:ext uri="{FF2B5EF4-FFF2-40B4-BE49-F238E27FC236}">
                    <a16:creationId xmlns:a16="http://schemas.microsoft.com/office/drawing/2014/main" id="{EFFF8868-79EA-4E75-8CD0-94C65EE21A81}"/>
                  </a:ext>
                </a:extLst>
              </p:cNvPr>
              <p:cNvSpPr txBox="1">
                <a:spLocks/>
              </p:cNvSpPr>
              <p:nvPr userDrawn="1"/>
            </p:nvSpPr>
            <p:spPr>
              <a:xfrm>
                <a:off x="838199" y="1038257"/>
                <a:ext cx="10515600" cy="46243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vert="horz" wrap="square" lIns="91440" tIns="45720" rIns="91440" bIns="45720" rtlCol="0" anchor="ctr">
                <a:sp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0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j-cs"/>
                  </a:defRPr>
                </a:lvl1pPr>
              </a:lstStyle>
              <a:p>
                <a:pPr algn="ctr"/>
                <a:endParaRPr lang="ko-KR" altLang="en-US" sz="2600" dirty="0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F9727E-DC9B-4E7F-A86E-07D128232AD2}"/>
                </a:ext>
              </a:extLst>
            </p:cNvPr>
            <p:cNvSpPr/>
            <p:nvPr/>
          </p:nvSpPr>
          <p:spPr>
            <a:xfrm>
              <a:off x="782875" y="2154168"/>
              <a:ext cx="2721746" cy="96078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pPr lvl="0" algn="r"/>
              <a:r>
                <a:rPr lang="en-US" altLang="ko-KR" sz="3200" b="1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Ⅰ</a:t>
              </a:r>
              <a:r>
                <a:rPr lang="en-US" altLang="ko-KR" sz="3200" b="1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en-US" altLang="ko-KR" sz="3200" b="1" smtClean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Transformer </a:t>
              </a:r>
              <a:br>
                <a:rPr lang="en-US" altLang="ko-KR" sz="3200" b="1" smtClean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3200" b="1" smtClean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등장 배경</a:t>
              </a:r>
              <a:endParaRPr lang="ko-KR" altLang="en-US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7734462-76D9-4D15-86F4-9164ED1DDEC0}"/>
              </a:ext>
            </a:extLst>
          </p:cNvPr>
          <p:cNvSpPr/>
          <p:nvPr/>
        </p:nvSpPr>
        <p:spPr>
          <a:xfrm>
            <a:off x="5102843" y="2632569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1" indent="-457200">
              <a:buAutoNum type="arabicPeriod"/>
            </a:pPr>
            <a:r>
              <a:rPr lang="ko-KR" altLang="en-US" sz="25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개요</a:t>
            </a:r>
            <a:endParaRPr lang="en-US" altLang="ko-KR" sz="2500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buAutoNum type="arabicPeriod"/>
            </a:pPr>
            <a:r>
              <a:rPr lang="en-US" altLang="ko-KR" sz="25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Seq2seq</a:t>
            </a:r>
          </a:p>
          <a:p>
            <a:pPr marL="914400" lvl="1" indent="-457200">
              <a:buAutoNum type="arabicPeriod"/>
            </a:pPr>
            <a:r>
              <a:rPr lang="en-US" altLang="ko-KR" sz="25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Attention</a:t>
            </a:r>
          </a:p>
          <a:p>
            <a:pPr marL="914400" lvl="1" indent="-457200">
              <a:buAutoNum type="arabicPeriod"/>
            </a:pPr>
            <a:r>
              <a:rPr lang="en-US" altLang="ko-KR" sz="25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Transformer </a:t>
            </a:r>
            <a:r>
              <a:rPr lang="ko-KR" altLang="en-US" sz="25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의미</a:t>
            </a:r>
            <a:endParaRPr lang="en-US" altLang="ko-KR" sz="25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7FDD5E52-435C-48D5-BFF7-2A5E6E312798}"/>
              </a:ext>
            </a:extLst>
          </p:cNvPr>
          <p:cNvSpPr txBox="1">
            <a:spLocks/>
          </p:cNvSpPr>
          <p:nvPr/>
        </p:nvSpPr>
        <p:spPr>
          <a:xfrm>
            <a:off x="342075" y="435268"/>
            <a:ext cx="3932237" cy="291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mtClean="0"/>
              <a:t>음성인식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01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1937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1</a:t>
            </a:r>
            <a:r>
              <a:rPr lang="en-US" altLang="ko-KR"/>
              <a:t>. </a:t>
            </a:r>
            <a:r>
              <a:rPr lang="ko-KR" altLang="en-US" smtClean="0"/>
              <a:t>전체 개요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ko-KR" altLang="en-US" sz="2600" smtClean="0"/>
                <a:t>각자 다른 도메인의 </a:t>
              </a:r>
              <a:r>
                <a:rPr lang="en-US" altLang="ko-KR" sz="2600" smtClean="0"/>
                <a:t>sequence</a:t>
              </a:r>
              <a:r>
                <a:rPr lang="ko-KR" altLang="en-US" sz="2600" smtClean="0"/>
                <a:t>를 어떻게 처리할 것인가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Ⅰ</a:t>
            </a: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등장배경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200" y="1785620"/>
            <a:ext cx="10515600" cy="46776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mtClean="0"/>
              <a:t>Seq2seq </a:t>
            </a:r>
          </a:p>
          <a:p>
            <a:pPr lvl="1"/>
            <a:r>
              <a:rPr lang="en-US" altLang="ko-KR" sz="1600" smtClean="0"/>
              <a:t>encoder, decoder(RNN) </a:t>
            </a:r>
            <a:r>
              <a:rPr lang="ko-KR" altLang="en-US" sz="1600" smtClean="0"/>
              <a:t>로 구성하여 </a:t>
            </a:r>
            <a:r>
              <a:rPr lang="en-US" altLang="ko-KR" sz="1600" smtClean="0"/>
              <a:t>input domain, output domain</a:t>
            </a:r>
            <a:r>
              <a:rPr lang="ko-KR" altLang="en-US" sz="1600" smtClean="0"/>
              <a:t>을 처리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문제점 </a:t>
            </a:r>
            <a:r>
              <a:rPr lang="en-US" altLang="ko-KR" sz="1600" smtClean="0"/>
              <a:t>: sequence </a:t>
            </a:r>
            <a:r>
              <a:rPr lang="ko-KR" altLang="en-US" sz="1600" smtClean="0"/>
              <a:t>정보가 압축</a:t>
            </a:r>
            <a:r>
              <a:rPr lang="en-US" altLang="ko-KR" sz="1600" smtClean="0"/>
              <a:t>(context)</a:t>
            </a:r>
            <a:r>
              <a:rPr lang="ko-KR" altLang="en-US" sz="1600" smtClean="0"/>
              <a:t>되기 때문에 시간</a:t>
            </a:r>
            <a:r>
              <a:rPr lang="en-US" altLang="ko-KR" sz="1600" smtClean="0"/>
              <a:t>(t)</a:t>
            </a:r>
            <a:r>
              <a:rPr lang="ko-KR" altLang="en-US" sz="1600" smtClean="0"/>
              <a:t>의 정보를 잃음</a:t>
            </a:r>
            <a:endParaRPr lang="en-US" altLang="ko-KR" sz="1600" smtClean="0"/>
          </a:p>
          <a:p>
            <a:pPr lvl="1"/>
            <a:endParaRPr lang="en-US" altLang="ko-KR" sz="1600"/>
          </a:p>
          <a:p>
            <a:r>
              <a:rPr lang="en-US" altLang="ko-KR" sz="2000" smtClean="0"/>
              <a:t>Attention </a:t>
            </a:r>
          </a:p>
          <a:p>
            <a:pPr lvl="1"/>
            <a:r>
              <a:rPr lang="en-US" altLang="ko-KR" sz="1600" smtClean="0"/>
              <a:t>decoder(output)</a:t>
            </a:r>
            <a:r>
              <a:rPr lang="ko-KR" altLang="en-US" sz="1600" smtClean="0"/>
              <a:t>의 각 시점</a:t>
            </a:r>
            <a:r>
              <a:rPr lang="en-US" altLang="ko-KR" sz="1600" smtClean="0"/>
              <a:t>(t)</a:t>
            </a:r>
            <a:r>
              <a:rPr lang="ko-KR" altLang="en-US" sz="1600" smtClean="0"/>
              <a:t>이 </a:t>
            </a:r>
            <a:r>
              <a:rPr lang="en-US" altLang="ko-KR" sz="1600" smtClean="0"/>
              <a:t>encoder</a:t>
            </a:r>
            <a:r>
              <a:rPr lang="ko-KR" altLang="en-US" sz="1600" smtClean="0"/>
              <a:t>에 어느 시점</a:t>
            </a:r>
            <a:r>
              <a:rPr lang="en-US" altLang="ko-KR" sz="1600" smtClean="0"/>
              <a:t>(t)</a:t>
            </a:r>
            <a:r>
              <a:rPr lang="ko-KR" altLang="en-US" sz="1600" smtClean="0"/>
              <a:t>에 가장 영향을 받는지 확인하는 방법</a:t>
            </a:r>
            <a:endParaRPr lang="en-US" altLang="ko-KR" sz="1600" smtClean="0"/>
          </a:p>
          <a:p>
            <a:pPr lvl="1"/>
            <a:r>
              <a:rPr lang="en-US" altLang="ko-KR" sz="1600" smtClean="0"/>
              <a:t>Attention score : Query, Key, Value</a:t>
            </a:r>
          </a:p>
          <a:p>
            <a:pPr lvl="1"/>
            <a:r>
              <a:rPr lang="ko-KR" altLang="en-US" sz="1600" smtClean="0"/>
              <a:t>문제점 </a:t>
            </a:r>
            <a:r>
              <a:rPr lang="en-US" altLang="ko-KR" sz="1600" smtClean="0"/>
              <a:t>: context vector</a:t>
            </a:r>
            <a:r>
              <a:rPr lang="ko-KR" altLang="en-US" sz="1600" smtClean="0"/>
              <a:t>를 구하는데 시간이 많이 걸림</a:t>
            </a:r>
            <a:endParaRPr lang="en-US" altLang="ko-KR" sz="1600" smtClean="0"/>
          </a:p>
          <a:p>
            <a:pPr lvl="1"/>
            <a:endParaRPr lang="en-US" altLang="ko-KR" sz="1600"/>
          </a:p>
          <a:p>
            <a:r>
              <a:rPr lang="en-US" altLang="ko-KR" sz="2000" smtClean="0"/>
              <a:t>Transformer </a:t>
            </a:r>
          </a:p>
          <a:p>
            <a:pPr lvl="1"/>
            <a:r>
              <a:rPr lang="en-US" altLang="ko-KR" sz="1600" smtClean="0"/>
              <a:t>sequence</a:t>
            </a:r>
            <a:r>
              <a:rPr lang="ko-KR" altLang="en-US" sz="1600" smtClean="0"/>
              <a:t>를 순차적으로 처리하지 않는 구조로</a:t>
            </a:r>
            <a:r>
              <a:rPr lang="en-US" altLang="ko-KR" sz="1600" smtClean="0"/>
              <a:t>(</a:t>
            </a:r>
            <a:r>
              <a:rPr lang="ko-KR" altLang="en-US" sz="1600" smtClean="0"/>
              <a:t>배치</a:t>
            </a:r>
            <a:r>
              <a:rPr lang="en-US" altLang="ko-KR" sz="1600" smtClean="0"/>
              <a:t>) </a:t>
            </a:r>
            <a:r>
              <a:rPr lang="ko-KR" altLang="en-US" sz="1600" smtClean="0"/>
              <a:t>속도</a:t>
            </a:r>
            <a:r>
              <a:rPr lang="en-US" altLang="ko-KR" sz="1600"/>
              <a:t> </a:t>
            </a:r>
            <a:r>
              <a:rPr lang="ko-KR" altLang="en-US" sz="1600" smtClean="0"/>
              <a:t>향상</a:t>
            </a:r>
            <a:r>
              <a:rPr lang="en-US" altLang="ko-KR" sz="1600" smtClean="0"/>
              <a:t>, </a:t>
            </a:r>
            <a:r>
              <a:rPr lang="ko-KR" altLang="en-US" sz="1600" smtClean="0"/>
              <a:t>병렬화</a:t>
            </a:r>
            <a:endParaRPr lang="en-US" altLang="ko-KR" sz="1600" smtClean="0"/>
          </a:p>
          <a:p>
            <a:pPr lvl="1"/>
            <a:r>
              <a:rPr lang="en-US" altLang="ko-KR" sz="1600" smtClean="0"/>
              <a:t>RNN</a:t>
            </a:r>
            <a:r>
              <a:rPr lang="ko-KR" altLang="en-US" sz="1600" smtClean="0"/>
              <a:t>을 사용하지 않아요</a:t>
            </a:r>
            <a:r>
              <a:rPr lang="en-US" altLang="ko-KR" sz="1600" smtClean="0"/>
              <a:t>~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2010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1937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1</a:t>
            </a:r>
            <a:r>
              <a:rPr lang="en-US" altLang="ko-KR"/>
              <a:t>. </a:t>
            </a:r>
            <a:r>
              <a:rPr lang="ko-KR" altLang="en-US" smtClean="0"/>
              <a:t>전체 개요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ko-KR" altLang="en-US" sz="2600" smtClean="0"/>
                <a:t>자연어 처리에서 </a:t>
              </a:r>
              <a:r>
                <a:rPr lang="en-US" altLang="ko-KR" sz="2600" smtClean="0"/>
                <a:t>sequence </a:t>
              </a:r>
              <a:r>
                <a:rPr lang="ko-KR" altLang="en-US" sz="2600" smtClean="0"/>
                <a:t>처리 방법의 역사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Ⅰ</a:t>
            </a: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등장배경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200" y="1785620"/>
            <a:ext cx="10515600" cy="46776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mtClean="0"/>
              <a:t>Word Embedding : Word2Vec -&gt; GLOVE -&gt; FASTTEXT</a:t>
            </a:r>
          </a:p>
          <a:p>
            <a:r>
              <a:rPr lang="en-US" altLang="ko-KR" sz="2000" smtClean="0"/>
              <a:t>Sequence </a:t>
            </a:r>
            <a:r>
              <a:rPr lang="ko-KR" altLang="en-US" sz="2000" smtClean="0"/>
              <a:t>처리 </a:t>
            </a:r>
            <a:r>
              <a:rPr lang="en-US" altLang="ko-KR" sz="2000" smtClean="0"/>
              <a:t>: Transformer -&gt; ELMO -&gt; BERT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4159" b="5589"/>
          <a:stretch/>
        </p:blipFill>
        <p:spPr>
          <a:xfrm>
            <a:off x="2397209" y="2719272"/>
            <a:ext cx="8241957" cy="359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1937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smtClean="0"/>
              <a:t>. Seq2Seq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 smtClean="0"/>
                <a:t>Seq2seq </a:t>
              </a:r>
              <a:r>
                <a:rPr lang="ko-KR" altLang="en-US" sz="2600" smtClean="0"/>
                <a:t>의</a:t>
              </a:r>
              <a:r>
                <a:rPr lang="en-US" altLang="ko-KR" sz="2600" smtClean="0"/>
                <a:t> </a:t>
              </a:r>
              <a:r>
                <a:rPr lang="ko-KR" altLang="en-US" sz="2600" smtClean="0"/>
                <a:t>배경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Ⅰ</a:t>
            </a: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등장배경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200" y="1785620"/>
            <a:ext cx="10515600" cy="35356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ea typeface="나눔바른고딕" panose="020B0603020101020101"/>
              </a:rPr>
              <a:t>Seq2seq </a:t>
            </a:r>
            <a:r>
              <a:rPr lang="ko-KR" altLang="en-US" smtClean="0">
                <a:ea typeface="나눔바른고딕" panose="020B0603020101020101"/>
              </a:rPr>
              <a:t>사용 이유</a:t>
            </a:r>
            <a:endParaRPr lang="en-US" altLang="ko-KR" smtClean="0">
              <a:ea typeface="나눔바른고딕" panose="020B0603020101020101"/>
            </a:endParaRPr>
          </a:p>
          <a:p>
            <a:pPr lvl="1"/>
            <a:r>
              <a:rPr lang="en-US" altLang="ko-KR" smtClean="0">
                <a:ea typeface="나눔바른고딕" panose="020B0603020101020101"/>
              </a:rPr>
              <a:t>Sequence </a:t>
            </a:r>
            <a:r>
              <a:rPr lang="ko-KR" altLang="en-US" smtClean="0">
                <a:ea typeface="나눔바른고딕" panose="020B0603020101020101"/>
              </a:rPr>
              <a:t>데이터를 학습</a:t>
            </a:r>
            <a:endParaRPr lang="en-US" altLang="ko-KR" smtClean="0">
              <a:ea typeface="나눔바른고딕" panose="020B0603020101020101"/>
            </a:endParaRPr>
          </a:p>
          <a:p>
            <a:pPr lvl="1"/>
            <a:r>
              <a:rPr lang="en-US" altLang="ko-KR" smtClean="0">
                <a:ea typeface="나눔바른고딕" panose="020B0603020101020101"/>
              </a:rPr>
              <a:t>Input, output </a:t>
            </a:r>
            <a:r>
              <a:rPr lang="ko-KR" altLang="en-US" smtClean="0">
                <a:ea typeface="나눔바른고딕" panose="020B0603020101020101"/>
              </a:rPr>
              <a:t>도메인이 다름</a:t>
            </a:r>
            <a:endParaRPr lang="en-US" altLang="ko-KR" smtClean="0">
              <a:ea typeface="나눔바른고딕" panose="020B0603020101020101"/>
            </a:endParaRPr>
          </a:p>
          <a:p>
            <a:pPr lvl="1"/>
            <a:r>
              <a:rPr lang="en-US" altLang="ko-KR" smtClean="0">
                <a:ea typeface="나눔바른고딕" panose="020B0603020101020101"/>
              </a:rPr>
              <a:t>Output Sequence</a:t>
            </a:r>
            <a:r>
              <a:rPr lang="ko-KR" altLang="en-US" smtClean="0">
                <a:ea typeface="나눔바른고딕" panose="020B0603020101020101"/>
              </a:rPr>
              <a:t>의 길이가 정해져 있지 않음</a:t>
            </a:r>
            <a:endParaRPr lang="en-US" altLang="ko-KR" smtClean="0">
              <a:ea typeface="나눔바른고딕" panose="020B0603020101020101"/>
            </a:endParaRPr>
          </a:p>
          <a:p>
            <a:pPr lvl="2"/>
            <a:r>
              <a:rPr lang="ko-KR" altLang="en-US" smtClean="0">
                <a:ea typeface="나눔바른고딕" panose="020B0603020101020101"/>
              </a:rPr>
              <a:t>유동적으로 끊어줘야 함</a:t>
            </a:r>
            <a:r>
              <a:rPr lang="en-US" altLang="ko-KR" smtClean="0">
                <a:ea typeface="나눔바른고딕" panose="020B0603020101020101"/>
              </a:rPr>
              <a:t>(&lt;SOS&gt;, &lt;EOS&gt; </a:t>
            </a:r>
            <a:r>
              <a:rPr lang="ko-KR" altLang="en-US" smtClean="0">
                <a:ea typeface="나눔바른고딕" panose="020B0603020101020101"/>
              </a:rPr>
              <a:t>사용</a:t>
            </a:r>
            <a:r>
              <a:rPr lang="en-US" altLang="ko-KR" smtClean="0">
                <a:ea typeface="나눔바른고딕" panose="020B0603020101020101"/>
              </a:rPr>
              <a:t>)</a:t>
            </a:r>
          </a:p>
          <a:p>
            <a:pPr marL="457200" lvl="1" indent="0">
              <a:buNone/>
            </a:pPr>
            <a:endParaRPr lang="en-US" altLang="ko-KR" smtClean="0">
              <a:ea typeface="나눔바른고딕" panose="020B0603020101020101"/>
            </a:endParaRPr>
          </a:p>
          <a:p>
            <a:r>
              <a:rPr lang="ko-KR" altLang="en-US">
                <a:ea typeface="나눔바른고딕" panose="020B0603020101020101"/>
              </a:rPr>
              <a:t>도메인</a:t>
            </a:r>
            <a:endParaRPr lang="en-US" altLang="ko-KR">
              <a:ea typeface="나눔바른고딕" panose="020B0603020101020101"/>
            </a:endParaRPr>
          </a:p>
          <a:p>
            <a:pPr lvl="1"/>
            <a:r>
              <a:rPr lang="en-US" altLang="ko-KR">
                <a:ea typeface="나눔바른고딕" panose="020B0603020101020101"/>
              </a:rPr>
              <a:t>Input(encoder) : </a:t>
            </a:r>
            <a:r>
              <a:rPr lang="ko-KR" altLang="en-US">
                <a:ea typeface="나눔바른고딕" panose="020B0603020101020101"/>
              </a:rPr>
              <a:t>음성 신호의 </a:t>
            </a:r>
            <a:r>
              <a:rPr lang="en-US" altLang="ko-KR" smtClean="0">
                <a:ea typeface="나눔바른고딕" panose="020B0603020101020101"/>
              </a:rPr>
              <a:t>mfcc (</a:t>
            </a:r>
            <a:r>
              <a:rPr lang="ko-KR" altLang="en-US" smtClean="0">
                <a:ea typeface="나눔바른고딕" panose="020B0603020101020101"/>
              </a:rPr>
              <a:t>주로 </a:t>
            </a:r>
            <a:r>
              <a:rPr lang="en-US" altLang="ko-KR" smtClean="0">
                <a:ea typeface="나눔바른고딕" panose="020B0603020101020101"/>
              </a:rPr>
              <a:t>40</a:t>
            </a:r>
            <a:r>
              <a:rPr lang="ko-KR" altLang="en-US" smtClean="0">
                <a:ea typeface="나눔바른고딕" panose="020B0603020101020101"/>
              </a:rPr>
              <a:t>차</a:t>
            </a:r>
            <a:r>
              <a:rPr lang="en-US" altLang="ko-KR" smtClean="0">
                <a:ea typeface="나눔바른고딕" panose="020B0603020101020101"/>
              </a:rPr>
              <a:t>) vector</a:t>
            </a:r>
            <a:r>
              <a:rPr lang="ko-KR" altLang="en-US" smtClean="0">
                <a:ea typeface="나눔바른고딕" panose="020B0603020101020101"/>
              </a:rPr>
              <a:t>의 </a:t>
            </a:r>
            <a:r>
              <a:rPr lang="en-US" altLang="ko-KR" smtClean="0">
                <a:ea typeface="나눔바른고딕" panose="020B0603020101020101"/>
              </a:rPr>
              <a:t>sequence</a:t>
            </a:r>
            <a:endParaRPr lang="en-US" altLang="ko-KR">
              <a:ea typeface="나눔바른고딕" panose="020B0603020101020101"/>
            </a:endParaRPr>
          </a:p>
          <a:p>
            <a:pPr lvl="1"/>
            <a:r>
              <a:rPr lang="en-US" altLang="ko-KR">
                <a:ea typeface="나눔바른고딕" panose="020B0603020101020101"/>
              </a:rPr>
              <a:t>Output(decoder) : </a:t>
            </a:r>
            <a:r>
              <a:rPr lang="ko-KR" altLang="en-US">
                <a:ea typeface="나눔바른고딕" panose="020B0603020101020101"/>
              </a:rPr>
              <a:t>단어 </a:t>
            </a:r>
            <a:r>
              <a:rPr lang="en-US" altLang="ko-KR">
                <a:ea typeface="나눔바른고딕" panose="020B0603020101020101"/>
              </a:rPr>
              <a:t>or </a:t>
            </a:r>
            <a:r>
              <a:rPr lang="en-US" altLang="ko-KR" smtClean="0">
                <a:ea typeface="나눔바른고딕" panose="020B0603020101020101"/>
              </a:rPr>
              <a:t>character </a:t>
            </a:r>
            <a:r>
              <a:rPr lang="ko-KR" altLang="en-US" smtClean="0">
                <a:ea typeface="나눔바른고딕" panose="020B0603020101020101"/>
              </a:rPr>
              <a:t>의 </a:t>
            </a:r>
            <a:r>
              <a:rPr lang="en-US" altLang="ko-KR" smtClean="0">
                <a:ea typeface="나눔바른고딕" panose="020B0603020101020101"/>
              </a:rPr>
              <a:t>sequence</a:t>
            </a:r>
          </a:p>
          <a:p>
            <a:pPr lvl="2"/>
            <a:r>
              <a:rPr lang="ko-KR" altLang="en-US" smtClean="0">
                <a:ea typeface="나눔바른고딕" panose="020B0603020101020101"/>
              </a:rPr>
              <a:t>단어의 경우 너무 많은 경우의 수가 있어</a:t>
            </a:r>
            <a:r>
              <a:rPr lang="en-US" altLang="ko-KR">
                <a:ea typeface="나눔바른고딕" panose="020B0603020101020101"/>
              </a:rPr>
              <a:t> </a:t>
            </a:r>
            <a:r>
              <a:rPr lang="ko-KR" altLang="en-US" smtClean="0">
                <a:ea typeface="나눔바른고딕" panose="020B0603020101020101"/>
              </a:rPr>
              <a:t>학습이 어려울 수 있음</a:t>
            </a:r>
            <a:endParaRPr lang="en-US" altLang="ko-KR" smtClean="0">
              <a:ea typeface="나눔바른고딕" panose="020B0603020101020101"/>
            </a:endParaRPr>
          </a:p>
          <a:p>
            <a:pPr lvl="2"/>
            <a:r>
              <a:rPr lang="ko-KR" altLang="en-US">
                <a:ea typeface="나눔바른고딕" panose="020B0603020101020101"/>
              </a:rPr>
              <a:t>주로 </a:t>
            </a:r>
            <a:r>
              <a:rPr lang="en-US" altLang="ko-KR">
                <a:ea typeface="나눔바른고딕" panose="020B0603020101020101"/>
              </a:rPr>
              <a:t>character</a:t>
            </a:r>
            <a:r>
              <a:rPr lang="ko-KR" altLang="en-US">
                <a:ea typeface="나눔바른고딕" panose="020B0603020101020101"/>
              </a:rPr>
              <a:t>를 많이 </a:t>
            </a:r>
            <a:r>
              <a:rPr lang="ko-KR" altLang="en-US" smtClean="0">
                <a:ea typeface="나눔바른고딕" panose="020B0603020101020101"/>
              </a:rPr>
              <a:t>사용함</a:t>
            </a:r>
            <a:endParaRPr lang="en-US" altLang="ko-KR" smtClean="0">
              <a:ea typeface="나눔바른고딕" panose="020B0603020101020101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799266" y="5234876"/>
            <a:ext cx="8841205" cy="854947"/>
            <a:chOff x="1799266" y="5234876"/>
            <a:chExt cx="8841205" cy="854947"/>
          </a:xfrm>
        </p:grpSpPr>
        <p:sp>
          <p:nvSpPr>
            <p:cNvPr id="64" name="직사각형 63"/>
            <p:cNvSpPr/>
            <p:nvPr/>
          </p:nvSpPr>
          <p:spPr>
            <a:xfrm>
              <a:off x="3958385" y="5558041"/>
              <a:ext cx="2006600" cy="517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>
                  <a:ea typeface="나눔바른고딕" panose="020B0603020101020101"/>
                </a:rPr>
                <a:t>j</a:t>
              </a:r>
              <a:r>
                <a:rPr lang="en-US" altLang="ko-KR" sz="1500" smtClean="0">
                  <a:ea typeface="나눔바른고딕" panose="020B0603020101020101"/>
                </a:rPr>
                <a:t>amotools </a:t>
              </a:r>
              <a:r>
                <a:rPr lang="ko-KR" altLang="en-US" sz="1500" smtClean="0">
                  <a:ea typeface="나눔바른고딕" panose="020B0603020101020101"/>
                </a:rPr>
                <a:t>패키지</a:t>
              </a:r>
              <a:endParaRPr lang="ko-KR" altLang="en-US" sz="1500">
                <a:ea typeface="나눔바른고딕" panose="020B0603020101020101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799266" y="5649822"/>
              <a:ext cx="18587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>
                  <a:ea typeface="나눔바른고딕" panose="020B0603020101020101"/>
                </a:rPr>
                <a:t>Ex) </a:t>
              </a:r>
              <a:r>
                <a:rPr lang="ko-KR" altLang="en-US">
                  <a:ea typeface="나눔바른고딕" panose="020B0603020101020101"/>
                </a:rPr>
                <a:t>안녕하세요 </a:t>
              </a:r>
              <a:endParaRPr lang="en-US" altLang="ko-KR">
                <a:ea typeface="나눔바른고딕" panose="020B0603020101020101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393872" y="5646463"/>
              <a:ext cx="34596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ea typeface="나눔바른고딕" panose="020B0603020101020101"/>
                </a:rPr>
                <a:t>ㅇㅏ ㄴ ㅕ ㅇ ㅎ ㅏ ㅅ ㅔ ㅇ ㅛ</a:t>
              </a:r>
            </a:p>
          </p:txBody>
        </p:sp>
        <p:sp>
          <p:nvSpPr>
            <p:cNvPr id="67" name="오른쪽 화살표 66"/>
            <p:cNvSpPr/>
            <p:nvPr/>
          </p:nvSpPr>
          <p:spPr>
            <a:xfrm>
              <a:off x="3623743" y="5615276"/>
              <a:ext cx="203628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바른고딕" panose="020B0603020101020101"/>
              </a:endParaRPr>
            </a:p>
          </p:txBody>
        </p:sp>
        <p:sp>
          <p:nvSpPr>
            <p:cNvPr id="68" name="오른쪽 화살표 67"/>
            <p:cNvSpPr/>
            <p:nvPr/>
          </p:nvSpPr>
          <p:spPr>
            <a:xfrm>
              <a:off x="6095999" y="5632070"/>
              <a:ext cx="203628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바른고딕" panose="020B0603020101020101"/>
              </a:endParaRPr>
            </a:p>
          </p:txBody>
        </p:sp>
        <p:sp>
          <p:nvSpPr>
            <p:cNvPr id="69" name="오른쪽 화살표 68"/>
            <p:cNvSpPr/>
            <p:nvPr/>
          </p:nvSpPr>
          <p:spPr>
            <a:xfrm flipH="1">
              <a:off x="6057899" y="5834488"/>
              <a:ext cx="203628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바른고딕" panose="020B0603020101020101"/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3577172" y="5816736"/>
              <a:ext cx="203628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바른고딕" panose="020B0603020101020101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30641" y="5572434"/>
              <a:ext cx="3422832" cy="51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>
                <a:ea typeface="나눔바른고딕" panose="020B0603020101020101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8142057" y="5234876"/>
              <a:ext cx="24984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500" smtClean="0">
                  <a:ea typeface="나눔바른고딕" panose="020B0603020101020101"/>
                </a:rPr>
                <a:t>이것을 </a:t>
              </a:r>
              <a:r>
                <a:rPr lang="en-US" altLang="ko-KR" sz="1500" smtClean="0">
                  <a:ea typeface="나눔바른고딕" panose="020B0603020101020101"/>
                </a:rPr>
                <a:t>output data</a:t>
              </a:r>
              <a:r>
                <a:rPr lang="ko-KR" altLang="en-US" sz="1500" smtClean="0">
                  <a:ea typeface="나눔바른고딕" panose="020B0603020101020101"/>
                </a:rPr>
                <a:t>로 사용</a:t>
              </a:r>
              <a:endParaRPr lang="en-US" altLang="ko-KR" sz="1500">
                <a:ea typeface="나눔바른고딕" panose="020B0603020101020101"/>
              </a:endParaRPr>
            </a:p>
          </p:txBody>
        </p:sp>
      </p:grp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926318"/>
              </p:ext>
            </p:extLst>
          </p:nvPr>
        </p:nvGraphicFramePr>
        <p:xfrm>
          <a:off x="7059168" y="1887356"/>
          <a:ext cx="4294630" cy="1367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87">
                  <a:extLst>
                    <a:ext uri="{9D8B030D-6E8A-4147-A177-3AD203B41FA5}">
                      <a16:colId xmlns:a16="http://schemas.microsoft.com/office/drawing/2014/main" val="1867365835"/>
                    </a:ext>
                  </a:extLst>
                </a:gridCol>
                <a:gridCol w="1485110">
                  <a:extLst>
                    <a:ext uri="{9D8B030D-6E8A-4147-A177-3AD203B41FA5}">
                      <a16:colId xmlns:a16="http://schemas.microsoft.com/office/drawing/2014/main" val="2694656387"/>
                    </a:ext>
                  </a:extLst>
                </a:gridCol>
                <a:gridCol w="1568233">
                  <a:extLst>
                    <a:ext uri="{9D8B030D-6E8A-4147-A177-3AD203B41FA5}">
                      <a16:colId xmlns:a16="http://schemas.microsoft.com/office/drawing/2014/main" val="394249930"/>
                    </a:ext>
                  </a:extLst>
                </a:gridCol>
              </a:tblGrid>
              <a:tr h="2735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사용 분야</a:t>
                      </a:r>
                    </a:p>
                  </a:txBody>
                  <a:tcPr marL="64360" marR="64360" marT="32180" marB="32180"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Input</a:t>
                      </a:r>
                      <a:r>
                        <a:rPr lang="en-US" altLang="ko-KR" sz="1000" baseline="0" dirty="0"/>
                        <a:t> domain</a:t>
                      </a:r>
                      <a:endParaRPr lang="ko-KR" altLang="en-US" sz="1000" dirty="0"/>
                    </a:p>
                  </a:txBody>
                  <a:tcPr marL="64360" marR="64360" marT="32180" marB="32180"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Output</a:t>
                      </a:r>
                      <a:r>
                        <a:rPr lang="en-US" altLang="ko-KR" sz="1000" baseline="0" dirty="0"/>
                        <a:t> domain</a:t>
                      </a:r>
                      <a:endParaRPr lang="ko-KR" altLang="en-US" sz="1000" dirty="0"/>
                    </a:p>
                  </a:txBody>
                  <a:tcPr marL="64360" marR="64360" marT="32180" marB="32180"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129933"/>
                  </a:ext>
                </a:extLst>
              </a:tr>
              <a:tr h="2735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기계 번역</a:t>
                      </a:r>
                    </a:p>
                  </a:txBody>
                  <a:tcPr marL="64360" marR="64360" marT="32180" marB="3218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원어</a:t>
                      </a:r>
                    </a:p>
                  </a:txBody>
                  <a:tcPr marL="64360" marR="64360" marT="32180" marB="3218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번역어</a:t>
                      </a:r>
                    </a:p>
                  </a:txBody>
                  <a:tcPr marL="64360" marR="64360" marT="32180" marB="3218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339585"/>
                  </a:ext>
                </a:extLst>
              </a:tr>
              <a:tr h="2735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/>
                        <a:t>챗봇</a:t>
                      </a:r>
                    </a:p>
                  </a:txBody>
                  <a:tcPr marL="64360" marR="64360" marT="32180" marB="3218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질문</a:t>
                      </a:r>
                    </a:p>
                  </a:txBody>
                  <a:tcPr marL="64360" marR="64360" marT="32180" marB="3218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답변</a:t>
                      </a:r>
                    </a:p>
                  </a:txBody>
                  <a:tcPr marL="64360" marR="64360" marT="32180" marB="3218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045361"/>
                  </a:ext>
                </a:extLst>
              </a:tr>
              <a:tr h="2735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/>
                        <a:t>내용 요약</a:t>
                      </a:r>
                    </a:p>
                  </a:txBody>
                  <a:tcPr marL="64360" marR="64360" marT="32180" marB="3218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원문</a:t>
                      </a:r>
                    </a:p>
                  </a:txBody>
                  <a:tcPr marL="64360" marR="64360" marT="32180" marB="3218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요약문</a:t>
                      </a:r>
                    </a:p>
                  </a:txBody>
                  <a:tcPr marL="64360" marR="64360" marT="32180" marB="3218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186299"/>
                  </a:ext>
                </a:extLst>
              </a:tr>
              <a:tr h="2735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/>
                        <a:t>음성인식</a:t>
                      </a:r>
                      <a:r>
                        <a:rPr lang="en-US" altLang="ko-KR" sz="1000" b="1"/>
                        <a:t>(STT)</a:t>
                      </a:r>
                      <a:endParaRPr lang="ko-KR" altLang="en-US" sz="1000" b="1"/>
                    </a:p>
                  </a:txBody>
                  <a:tcPr marL="64360" marR="64360" marT="32180" marB="3218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음성 신호</a:t>
                      </a:r>
                    </a:p>
                  </a:txBody>
                  <a:tcPr marL="64360" marR="64360" marT="32180" marB="3218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해당 텍스트</a:t>
                      </a:r>
                    </a:p>
                  </a:txBody>
                  <a:tcPr marL="64360" marR="64360" marT="32180" marB="3218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373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31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1937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smtClean="0"/>
              <a:t>. Seq2Seq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 smtClean="0"/>
                <a:t>Seq2seq </a:t>
              </a:r>
              <a:r>
                <a:rPr lang="ko-KR" altLang="en-US" sz="2600" smtClean="0"/>
                <a:t>의 구조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Ⅰ</a:t>
            </a: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등장배경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200" y="1785620"/>
            <a:ext cx="10515600" cy="46776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mtClean="0"/>
              <a:t>LSTM</a:t>
            </a:r>
            <a:r>
              <a:rPr lang="ko-KR" altLang="en-US" sz="2000" smtClean="0"/>
              <a:t>을 사용하는 </a:t>
            </a:r>
            <a:r>
              <a:rPr lang="en-US" altLang="ko-KR" sz="2000" smtClean="0"/>
              <a:t>encoder, decoder</a:t>
            </a:r>
          </a:p>
          <a:p>
            <a:pPr lvl="1"/>
            <a:r>
              <a:rPr lang="en-US" altLang="ko-KR" sz="1600" smtClean="0"/>
              <a:t>CONTEXT : input domain</a:t>
            </a:r>
            <a:r>
              <a:rPr lang="ko-KR" altLang="en-US" sz="1600" smtClean="0"/>
              <a:t>의 </a:t>
            </a:r>
            <a:r>
              <a:rPr lang="en-US" altLang="ko-KR" sz="1600" smtClean="0"/>
              <a:t>sequence </a:t>
            </a:r>
            <a:r>
              <a:rPr lang="ko-KR" altLang="en-US" sz="1600" smtClean="0"/>
              <a:t>정보를 숫자로 압축한 것</a:t>
            </a:r>
            <a:endParaRPr lang="en-US" altLang="ko-KR" sz="1600" smtClean="0"/>
          </a:p>
          <a:p>
            <a:pPr lvl="1"/>
            <a:endParaRPr lang="en-US" altLang="ko-KR" sz="1600" smtClean="0"/>
          </a:p>
        </p:txBody>
      </p:sp>
      <p:pic>
        <p:nvPicPr>
          <p:cNvPr id="15" name="Picture 2" descr="https://wikidocs.net/images/page/24996/%EC%9D%B8%EC%BD%94%EB%8D%94%EB%94%94%EC%BD%94%EB%8D%94%EB%AA%A8%EB%8D%B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3" b="10019"/>
          <a:stretch/>
        </p:blipFill>
        <p:spPr bwMode="auto">
          <a:xfrm>
            <a:off x="2799520" y="2538113"/>
            <a:ext cx="8610601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3127461" y="4425007"/>
          <a:ext cx="382270" cy="1442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70">
                  <a:extLst>
                    <a:ext uri="{9D8B030D-6E8A-4147-A177-3AD203B41FA5}">
                      <a16:colId xmlns:a16="http://schemas.microsoft.com/office/drawing/2014/main" val="2463383081"/>
                    </a:ext>
                  </a:extLst>
                </a:gridCol>
              </a:tblGrid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80669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17474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667460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108364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6187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417944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441711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068452"/>
                  </a:ext>
                </a:extLst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635959" y="4346806"/>
            <a:ext cx="1814005" cy="1520905"/>
            <a:chOff x="389138" y="4697793"/>
            <a:chExt cx="1814005" cy="1520905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/>
            <a:srcRect r="59466"/>
            <a:stretch/>
          </p:blipFill>
          <p:spPr>
            <a:xfrm>
              <a:off x="389138" y="4697793"/>
              <a:ext cx="1814005" cy="1520905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1482983" y="4759662"/>
              <a:ext cx="720160" cy="4263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smtClean="0">
                  <a:solidFill>
                    <a:schemeClr val="accent2"/>
                  </a:solidFill>
                  <a:ea typeface="나눔바른고딕" panose="020B0603020101020101"/>
                </a:rPr>
                <a:t>MFCC</a:t>
              </a:r>
              <a:endParaRPr lang="ko-KR" altLang="en-US" sz="1500" b="1">
                <a:solidFill>
                  <a:schemeClr val="accent2"/>
                </a:solidFill>
                <a:ea typeface="나눔바른고딕" panose="020B0603020101020101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3996093" y="4408674"/>
          <a:ext cx="382270" cy="1442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70">
                  <a:extLst>
                    <a:ext uri="{9D8B030D-6E8A-4147-A177-3AD203B41FA5}">
                      <a16:colId xmlns:a16="http://schemas.microsoft.com/office/drawing/2014/main" val="2463383081"/>
                    </a:ext>
                  </a:extLst>
                </a:gridCol>
              </a:tblGrid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80669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17474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667460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108364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6187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417944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441711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06845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4864725" y="4425007"/>
          <a:ext cx="382270" cy="1442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70">
                  <a:extLst>
                    <a:ext uri="{9D8B030D-6E8A-4147-A177-3AD203B41FA5}">
                      <a16:colId xmlns:a16="http://schemas.microsoft.com/office/drawing/2014/main" val="2463383081"/>
                    </a:ext>
                  </a:extLst>
                </a:gridCol>
              </a:tblGrid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80669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17474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667460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108364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6187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417944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441711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06845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5776019" y="4425007"/>
          <a:ext cx="382270" cy="1442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70">
                  <a:extLst>
                    <a:ext uri="{9D8B030D-6E8A-4147-A177-3AD203B41FA5}">
                      <a16:colId xmlns:a16="http://schemas.microsoft.com/office/drawing/2014/main" val="2463383081"/>
                    </a:ext>
                  </a:extLst>
                </a:gridCol>
              </a:tblGrid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80669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17474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667460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108364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6187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417944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441711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06845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296330" y="4669279"/>
            <a:ext cx="836293" cy="426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smtClean="0">
                <a:solidFill>
                  <a:schemeClr val="tx1"/>
                </a:solidFill>
                <a:ea typeface="나눔바른고딕" panose="020B0603020101020101"/>
              </a:rPr>
              <a:t>40</a:t>
            </a:r>
            <a:r>
              <a:rPr lang="ko-KR" altLang="en-US" sz="1300" b="1" smtClean="0">
                <a:solidFill>
                  <a:schemeClr val="tx1"/>
                </a:solidFill>
                <a:ea typeface="나눔바른고딕" panose="020B0603020101020101"/>
              </a:rPr>
              <a:t>차</a:t>
            </a:r>
            <a:endParaRPr lang="ko-KR" altLang="en-US" sz="1300" b="1">
              <a:solidFill>
                <a:schemeClr val="tx1"/>
              </a:solidFill>
              <a:ea typeface="나눔바른고딕" panose="020B0603020101020101"/>
            </a:endParaRPr>
          </a:p>
        </p:txBody>
      </p:sp>
      <p:sp>
        <p:nvSpPr>
          <p:cNvPr id="25" name="왼쪽 대괄호 24"/>
          <p:cNvSpPr/>
          <p:nvPr/>
        </p:nvSpPr>
        <p:spPr>
          <a:xfrm>
            <a:off x="2902787" y="4425007"/>
            <a:ext cx="152401" cy="142637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ea typeface="나눔바른고딕" panose="020B0603020101020101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4396" y="4587968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ea typeface="나눔바른고딕" panose="020B0603020101020101"/>
              </a:rPr>
              <a:t>음성 </a:t>
            </a:r>
            <a:r>
              <a:rPr lang="en-US" altLang="ko-KR" smtClean="0">
                <a:ea typeface="나눔바른고딕" panose="020B0603020101020101"/>
              </a:rPr>
              <a:t>“</a:t>
            </a:r>
            <a:r>
              <a:rPr lang="ko-KR" altLang="en-US" smtClean="0">
                <a:ea typeface="나눔바른고딕" panose="020B0603020101020101"/>
              </a:rPr>
              <a:t>안</a:t>
            </a:r>
            <a:r>
              <a:rPr lang="en-US" altLang="ko-KR" smtClean="0">
                <a:ea typeface="나눔바른고딕" panose="020B0603020101020101"/>
              </a:rPr>
              <a:t>＂</a:t>
            </a:r>
            <a:endParaRPr lang="ko-KR" altLang="en-US">
              <a:ea typeface="나눔바른고딕" panose="020B0603020101020101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789433" y="4274061"/>
            <a:ext cx="3259925" cy="426350"/>
            <a:chOff x="7509675" y="4332948"/>
            <a:chExt cx="3259925" cy="426350"/>
          </a:xfrm>
        </p:grpSpPr>
        <p:sp>
          <p:nvSpPr>
            <p:cNvPr id="28" name="직사각형 27"/>
            <p:cNvSpPr/>
            <p:nvPr/>
          </p:nvSpPr>
          <p:spPr>
            <a:xfrm>
              <a:off x="7509675" y="4332948"/>
              <a:ext cx="836293" cy="426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  <a:ea typeface="나눔바른고딕" panose="020B0603020101020101"/>
                </a:rPr>
                <a:t>&lt;SOS&gt;</a:t>
              </a:r>
              <a:endParaRPr lang="ko-KR" altLang="en-US" sz="1500">
                <a:solidFill>
                  <a:schemeClr val="tx1"/>
                </a:solidFill>
                <a:ea typeface="나눔바른고딕" panose="020B0603020101020101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610600" y="436145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mtClean="0">
                  <a:ea typeface="나눔바른고딕" panose="020B0603020101020101"/>
                </a:rPr>
                <a:t>ㅇ</a:t>
              </a:r>
              <a:endParaRPr lang="ko-KR" altLang="en-US">
                <a:ea typeface="나눔바른고딕" panose="020B0603020101020101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482351" y="438792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mtClean="0">
                  <a:ea typeface="나눔바른고딕" panose="020B0603020101020101"/>
                </a:rPr>
                <a:t>ㅏ</a:t>
              </a:r>
              <a:endParaRPr lang="ko-KR" altLang="en-US">
                <a:ea typeface="나눔바른고딕" panose="020B0603020101020101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354102" y="437321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ea typeface="나눔바른고딕" panose="020B0603020101020101"/>
                </a:rPr>
                <a:t>ㄴ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966893" y="2120001"/>
            <a:ext cx="3323899" cy="437873"/>
            <a:chOff x="7720072" y="2178888"/>
            <a:chExt cx="3323899" cy="437873"/>
          </a:xfrm>
        </p:grpSpPr>
        <p:sp>
          <p:nvSpPr>
            <p:cNvPr id="33" name="직사각형 32"/>
            <p:cNvSpPr/>
            <p:nvPr/>
          </p:nvSpPr>
          <p:spPr>
            <a:xfrm>
              <a:off x="7720072" y="219041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mtClean="0">
                  <a:ea typeface="나눔바른고딕" panose="020B0603020101020101"/>
                </a:rPr>
                <a:t>ㅇ</a:t>
              </a:r>
              <a:endParaRPr lang="ko-KR" altLang="en-US">
                <a:ea typeface="나눔바른고딕" panose="020B0603020101020101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0600" y="21788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mtClean="0">
                  <a:ea typeface="나눔바른고딕" panose="020B0603020101020101"/>
                </a:rPr>
                <a:t>ㅏ</a:t>
              </a:r>
              <a:endParaRPr lang="ko-KR" altLang="en-US">
                <a:ea typeface="나눔바른고딕" panose="020B0603020101020101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482351" y="21788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ea typeface="나눔바른고딕" panose="020B0603020101020101"/>
                </a:rPr>
                <a:t>ㄴ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207678" y="2190411"/>
              <a:ext cx="836293" cy="426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  <a:ea typeface="나눔바른고딕" panose="020B0603020101020101"/>
                </a:rPr>
                <a:t>&lt;EOS&gt;</a:t>
              </a:r>
              <a:endParaRPr lang="ko-KR" altLang="en-US" sz="1500">
                <a:solidFill>
                  <a:schemeClr val="tx1"/>
                </a:solidFill>
                <a:ea typeface="나눔바른고딕" panose="020B0603020101020101"/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2638802" y="5905677"/>
            <a:ext cx="4072827" cy="426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  <a:ea typeface="나눔바른고딕" panose="020B0603020101020101"/>
              </a:rPr>
              <a:t>&lt;Window</a:t>
            </a:r>
            <a:r>
              <a:rPr lang="ko-KR" altLang="en-US" sz="1500" smtClean="0">
                <a:solidFill>
                  <a:schemeClr val="tx1"/>
                </a:solidFill>
                <a:ea typeface="나눔바른고딕" panose="020B0603020101020101"/>
              </a:rPr>
              <a:t>별로 추출한 </a:t>
            </a:r>
            <a:r>
              <a:rPr lang="en-US" altLang="ko-KR" sz="1500" smtClean="0">
                <a:solidFill>
                  <a:schemeClr val="tx1"/>
                </a:solidFill>
                <a:ea typeface="나눔바른고딕" panose="020B0603020101020101"/>
              </a:rPr>
              <a:t>40</a:t>
            </a:r>
            <a:r>
              <a:rPr lang="ko-KR" altLang="en-US" sz="1500" smtClean="0">
                <a:solidFill>
                  <a:schemeClr val="tx1"/>
                </a:solidFill>
                <a:ea typeface="나눔바른고딕" panose="020B0603020101020101"/>
              </a:rPr>
              <a:t>차 </a:t>
            </a:r>
            <a:r>
              <a:rPr lang="en-US" altLang="ko-KR" sz="1500" smtClean="0">
                <a:solidFill>
                  <a:schemeClr val="tx1"/>
                </a:solidFill>
                <a:ea typeface="나눔바른고딕" panose="020B0603020101020101"/>
              </a:rPr>
              <a:t>mfcc </a:t>
            </a:r>
            <a:r>
              <a:rPr lang="ko-KR" altLang="en-US" sz="1500" smtClean="0">
                <a:solidFill>
                  <a:schemeClr val="tx1"/>
                </a:solidFill>
                <a:ea typeface="나눔바른고딕" panose="020B0603020101020101"/>
              </a:rPr>
              <a:t>벡터들</a:t>
            </a:r>
            <a:r>
              <a:rPr lang="en-US" altLang="ko-KR" sz="1500" smtClean="0">
                <a:solidFill>
                  <a:schemeClr val="tx1"/>
                </a:solidFill>
                <a:ea typeface="나눔바른고딕" panose="020B0603020101020101"/>
              </a:rPr>
              <a:t>&gt;</a:t>
            </a:r>
            <a:endParaRPr lang="ko-KR" altLang="en-US" sz="1500">
              <a:solidFill>
                <a:schemeClr val="tx1"/>
              </a:solidFill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66815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1937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3</a:t>
            </a:r>
            <a:r>
              <a:rPr lang="en-US" altLang="ko-KR" smtClean="0"/>
              <a:t>. Attention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 smtClean="0"/>
                <a:t>Attention</a:t>
              </a:r>
              <a:r>
                <a:rPr lang="ko-KR" altLang="en-US" sz="2600" smtClean="0"/>
                <a:t> 배경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Ⅰ</a:t>
            </a: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등장배경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200" y="1785621"/>
            <a:ext cx="10515600" cy="23970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Attention mechanism </a:t>
            </a:r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en-US" altLang="ko-KR" dirty="0"/>
              <a:t>seq2seq </a:t>
            </a:r>
            <a:r>
              <a:rPr lang="ko-KR" altLang="en-US" dirty="0"/>
              <a:t>문제점</a:t>
            </a:r>
            <a:endParaRPr lang="en-US" altLang="ko-KR" dirty="0"/>
          </a:p>
          <a:p>
            <a:pPr lvl="2"/>
            <a:r>
              <a:rPr lang="ko-KR" altLang="en-US" dirty="0"/>
              <a:t>하나의 고정된 크기의 벡터에 모든 </a:t>
            </a:r>
            <a:r>
              <a:rPr lang="ko-KR" altLang="en-US"/>
              <a:t>정보를 압축 </a:t>
            </a:r>
            <a:r>
              <a:rPr lang="en-US" altLang="ko-KR"/>
              <a:t>: </a:t>
            </a:r>
            <a:r>
              <a:rPr lang="ko-KR" altLang="en-US"/>
              <a:t>정보 손실 </a:t>
            </a:r>
            <a:r>
              <a:rPr lang="ko-KR" altLang="en-US" dirty="0"/>
              <a:t>발생</a:t>
            </a:r>
            <a:endParaRPr lang="en-US" altLang="ko-KR" dirty="0"/>
          </a:p>
          <a:p>
            <a:pPr lvl="2"/>
            <a:r>
              <a:rPr lang="en-US" altLang="ko-KR" dirty="0"/>
              <a:t>RNN</a:t>
            </a:r>
            <a:r>
              <a:rPr lang="ko-KR" altLang="en-US"/>
              <a:t>의 </a:t>
            </a:r>
            <a:r>
              <a:rPr lang="en-US" altLang="ko-KR"/>
              <a:t>Gradient Vanishing </a:t>
            </a:r>
            <a:r>
              <a:rPr lang="ko-KR" altLang="en-US"/>
              <a:t>문제가 </a:t>
            </a:r>
            <a:r>
              <a:rPr lang="ko-KR" altLang="en-US" dirty="0"/>
              <a:t>존재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Attention</a:t>
            </a:r>
            <a:r>
              <a:rPr lang="ko-KR" altLang="en-US" dirty="0"/>
              <a:t>의 아이디어</a:t>
            </a:r>
            <a:endParaRPr lang="en-US" altLang="ko-KR" dirty="0"/>
          </a:p>
          <a:p>
            <a:pPr lvl="2"/>
            <a:r>
              <a:rPr lang="en-US" altLang="ko-KR" dirty="0"/>
              <a:t>Decoder</a:t>
            </a:r>
            <a:r>
              <a:rPr lang="ko-KR" altLang="en-US" dirty="0"/>
              <a:t>에서 출력하는 매 시점마다 </a:t>
            </a:r>
            <a:r>
              <a:rPr lang="en-US" altLang="ko-KR" dirty="0"/>
              <a:t>encoder</a:t>
            </a:r>
            <a:r>
              <a:rPr lang="ko-KR" altLang="en-US" dirty="0"/>
              <a:t>의 전체 입력을 참고</a:t>
            </a:r>
            <a:endParaRPr lang="en-US" altLang="ko-KR" dirty="0"/>
          </a:p>
          <a:p>
            <a:pPr lvl="2"/>
            <a:r>
              <a:rPr lang="ko-KR" altLang="en-US" dirty="0"/>
              <a:t>예측할 것과 가장 연관이 있는 </a:t>
            </a:r>
            <a:r>
              <a:rPr lang="en-US" altLang="ko-KR" dirty="0"/>
              <a:t>encoder</a:t>
            </a:r>
            <a:r>
              <a:rPr lang="ko-KR" altLang="en-US" dirty="0"/>
              <a:t>의 부분을 집중해서 보는 것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BED71D1-B658-481C-BBA0-241345A3C8D4}"/>
              </a:ext>
            </a:extLst>
          </p:cNvPr>
          <p:cNvSpPr/>
          <p:nvPr/>
        </p:nvSpPr>
        <p:spPr>
          <a:xfrm>
            <a:off x="1241384" y="5830295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/>
              <a:t>ㄹㅇ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E9FC67-7511-48EC-B277-F0D34E044D3A}"/>
              </a:ext>
            </a:extLst>
          </p:cNvPr>
          <p:cNvSpPr/>
          <p:nvPr/>
        </p:nvSpPr>
        <p:spPr>
          <a:xfrm>
            <a:off x="5432485" y="5835266"/>
            <a:ext cx="769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&lt;SOS&gt;</a:t>
            </a:r>
            <a:endParaRPr lang="ko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8CBEA1F-0844-4A45-ADFC-EC5A7606A8B7}"/>
              </a:ext>
            </a:extLst>
          </p:cNvPr>
          <p:cNvSpPr/>
          <p:nvPr/>
        </p:nvSpPr>
        <p:spPr>
          <a:xfrm>
            <a:off x="5508538" y="4552256"/>
            <a:ext cx="6133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really</a:t>
            </a:r>
            <a:endParaRPr lang="ko-KR" altLang="en-US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DBDE2D-5F47-4885-9BFA-D9F649CB2E69}"/>
              </a:ext>
            </a:extLst>
          </p:cNvPr>
          <p:cNvSpPr/>
          <p:nvPr/>
        </p:nvSpPr>
        <p:spPr>
          <a:xfrm>
            <a:off x="6673646" y="4552256"/>
            <a:ext cx="232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I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302CC1-C15D-4AA5-986F-31F39675F752}"/>
              </a:ext>
            </a:extLst>
          </p:cNvPr>
          <p:cNvSpPr/>
          <p:nvPr/>
        </p:nvSpPr>
        <p:spPr>
          <a:xfrm>
            <a:off x="7374407" y="4552256"/>
            <a:ext cx="71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wanna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583A362-1D08-41E3-8ABF-68B767051563}"/>
              </a:ext>
            </a:extLst>
          </p:cNvPr>
          <p:cNvSpPr/>
          <p:nvPr/>
        </p:nvSpPr>
        <p:spPr>
          <a:xfrm>
            <a:off x="8116816" y="4536867"/>
            <a:ext cx="1462067" cy="338554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accent2">
                    <a:lumMod val="50000"/>
                  </a:schemeClr>
                </a:solidFill>
              </a:rPr>
              <a:t>telecommute</a:t>
            </a:r>
            <a:endParaRPr lang="ko-KR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6D74658-15CA-4C10-8CC3-8C6F8BFEE8A4}"/>
              </a:ext>
            </a:extLst>
          </p:cNvPr>
          <p:cNvSpPr/>
          <p:nvPr/>
        </p:nvSpPr>
        <p:spPr>
          <a:xfrm>
            <a:off x="3831987" y="584196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싶다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B89302B-2D46-4C1B-A7F2-E6695ECFE51F}"/>
              </a:ext>
            </a:extLst>
          </p:cNvPr>
          <p:cNvSpPr/>
          <p:nvPr/>
        </p:nvSpPr>
        <p:spPr>
          <a:xfrm>
            <a:off x="6483364" y="5835266"/>
            <a:ext cx="6133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really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4946DD6-04C6-46D4-839E-AE562B8C40B9}"/>
              </a:ext>
            </a:extLst>
          </p:cNvPr>
          <p:cNvSpPr/>
          <p:nvPr/>
        </p:nvSpPr>
        <p:spPr>
          <a:xfrm>
            <a:off x="7613254" y="5835266"/>
            <a:ext cx="232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I</a:t>
            </a:r>
            <a:endParaRPr lang="ko-KR" altLang="en-US" sz="14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3F24C66-164D-42E2-8D38-6D9DE0C0A95D}"/>
              </a:ext>
            </a:extLst>
          </p:cNvPr>
          <p:cNvSpPr/>
          <p:nvPr/>
        </p:nvSpPr>
        <p:spPr>
          <a:xfrm>
            <a:off x="8492624" y="5835266"/>
            <a:ext cx="71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wanna</a:t>
            </a:r>
            <a:endParaRPr lang="ko-KR" altLang="en-US" sz="1400" dirty="0"/>
          </a:p>
        </p:txBody>
      </p:sp>
      <p:sp>
        <p:nvSpPr>
          <p:cNvPr id="49" name="사각형: 둥근 모서리 12">
            <a:extLst>
              <a:ext uri="{FF2B5EF4-FFF2-40B4-BE49-F238E27FC236}">
                <a16:creationId xmlns:a16="http://schemas.microsoft.com/office/drawing/2014/main" id="{0262D07D-82C2-403A-AF9B-84C352319DA8}"/>
              </a:ext>
            </a:extLst>
          </p:cNvPr>
          <p:cNvSpPr/>
          <p:nvPr/>
        </p:nvSpPr>
        <p:spPr>
          <a:xfrm>
            <a:off x="1159994" y="5078433"/>
            <a:ext cx="710450" cy="6275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LSTM</a:t>
            </a:r>
            <a:endParaRPr lang="ko-KR" altLang="en-US" sz="1200" dirty="0"/>
          </a:p>
        </p:txBody>
      </p:sp>
      <p:sp>
        <p:nvSpPr>
          <p:cNvPr id="50" name="사각형: 둥근 모서리 31">
            <a:extLst>
              <a:ext uri="{FF2B5EF4-FFF2-40B4-BE49-F238E27FC236}">
                <a16:creationId xmlns:a16="http://schemas.microsoft.com/office/drawing/2014/main" id="{192453F3-14E5-4DF1-9CAA-760487A48E52}"/>
              </a:ext>
            </a:extLst>
          </p:cNvPr>
          <p:cNvSpPr/>
          <p:nvPr/>
        </p:nvSpPr>
        <p:spPr>
          <a:xfrm>
            <a:off x="2894609" y="5078433"/>
            <a:ext cx="710450" cy="6275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LSTM</a:t>
            </a:r>
            <a:endParaRPr lang="ko-KR" altLang="en-US" sz="1200" dirty="0"/>
          </a:p>
        </p:txBody>
      </p:sp>
      <p:sp>
        <p:nvSpPr>
          <p:cNvPr id="51" name="사각형: 둥근 모서리 36">
            <a:extLst>
              <a:ext uri="{FF2B5EF4-FFF2-40B4-BE49-F238E27FC236}">
                <a16:creationId xmlns:a16="http://schemas.microsoft.com/office/drawing/2014/main" id="{6B1506F0-AC71-4AB2-8B5F-D5120ABF8674}"/>
              </a:ext>
            </a:extLst>
          </p:cNvPr>
          <p:cNvSpPr/>
          <p:nvPr/>
        </p:nvSpPr>
        <p:spPr>
          <a:xfrm>
            <a:off x="2009049" y="5078433"/>
            <a:ext cx="710450" cy="6275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LSTM</a:t>
            </a:r>
            <a:endParaRPr lang="ko-KR" altLang="en-US" sz="1200" dirty="0"/>
          </a:p>
        </p:txBody>
      </p:sp>
      <p:sp>
        <p:nvSpPr>
          <p:cNvPr id="52" name="사각형: 둥근 모서리 37">
            <a:extLst>
              <a:ext uri="{FF2B5EF4-FFF2-40B4-BE49-F238E27FC236}">
                <a16:creationId xmlns:a16="http://schemas.microsoft.com/office/drawing/2014/main" id="{6E023738-8F3A-4F7E-A0D6-C31C5BCE2CA7}"/>
              </a:ext>
            </a:extLst>
          </p:cNvPr>
          <p:cNvSpPr/>
          <p:nvPr/>
        </p:nvSpPr>
        <p:spPr>
          <a:xfrm>
            <a:off x="5462141" y="5078433"/>
            <a:ext cx="710450" cy="62756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LSTM</a:t>
            </a:r>
            <a:endParaRPr lang="ko-KR" altLang="en-US" sz="1200" dirty="0"/>
          </a:p>
        </p:txBody>
      </p:sp>
      <p:sp>
        <p:nvSpPr>
          <p:cNvPr id="53" name="사각형: 둥근 모서리 38">
            <a:extLst>
              <a:ext uri="{FF2B5EF4-FFF2-40B4-BE49-F238E27FC236}">
                <a16:creationId xmlns:a16="http://schemas.microsoft.com/office/drawing/2014/main" id="{B3146D24-ECE5-43A1-9B89-2A36CCEC3FB9}"/>
              </a:ext>
            </a:extLst>
          </p:cNvPr>
          <p:cNvSpPr/>
          <p:nvPr/>
        </p:nvSpPr>
        <p:spPr>
          <a:xfrm>
            <a:off x="7374407" y="5078433"/>
            <a:ext cx="710450" cy="62756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LSTM</a:t>
            </a:r>
            <a:endParaRPr lang="ko-KR" altLang="en-US" sz="1200" dirty="0"/>
          </a:p>
        </p:txBody>
      </p:sp>
      <p:sp>
        <p:nvSpPr>
          <p:cNvPr id="54" name="사각형: 둥근 모서리 39">
            <a:extLst>
              <a:ext uri="{FF2B5EF4-FFF2-40B4-BE49-F238E27FC236}">
                <a16:creationId xmlns:a16="http://schemas.microsoft.com/office/drawing/2014/main" id="{AC456C74-52FC-4EAC-BA84-E591212A9BBE}"/>
              </a:ext>
            </a:extLst>
          </p:cNvPr>
          <p:cNvSpPr/>
          <p:nvPr/>
        </p:nvSpPr>
        <p:spPr>
          <a:xfrm>
            <a:off x="8492624" y="5078433"/>
            <a:ext cx="710450" cy="62756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LSTM</a:t>
            </a:r>
            <a:endParaRPr lang="ko-KR" altLang="en-US" sz="1200" dirty="0"/>
          </a:p>
        </p:txBody>
      </p:sp>
      <p:sp>
        <p:nvSpPr>
          <p:cNvPr id="55" name="사각형: 둥근 모서리 40">
            <a:extLst>
              <a:ext uri="{FF2B5EF4-FFF2-40B4-BE49-F238E27FC236}">
                <a16:creationId xmlns:a16="http://schemas.microsoft.com/office/drawing/2014/main" id="{3A856774-31AB-47CB-A15C-D1385AAB394B}"/>
              </a:ext>
            </a:extLst>
          </p:cNvPr>
          <p:cNvSpPr/>
          <p:nvPr/>
        </p:nvSpPr>
        <p:spPr>
          <a:xfrm>
            <a:off x="6434799" y="5078433"/>
            <a:ext cx="710450" cy="62756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LSTM</a:t>
            </a:r>
            <a:endParaRPr lang="ko-KR" altLang="en-US" sz="1200" dirty="0"/>
          </a:p>
        </p:txBody>
      </p:sp>
      <p:sp>
        <p:nvSpPr>
          <p:cNvPr id="56" name="사각형: 둥근 모서리 41">
            <a:extLst>
              <a:ext uri="{FF2B5EF4-FFF2-40B4-BE49-F238E27FC236}">
                <a16:creationId xmlns:a16="http://schemas.microsoft.com/office/drawing/2014/main" id="{5E046217-C077-4195-B462-67D7A125311A}"/>
              </a:ext>
            </a:extLst>
          </p:cNvPr>
          <p:cNvSpPr/>
          <p:nvPr/>
        </p:nvSpPr>
        <p:spPr>
          <a:xfrm>
            <a:off x="9549892" y="5078433"/>
            <a:ext cx="710450" cy="62756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LSTM</a:t>
            </a:r>
            <a:endParaRPr lang="ko-KR" altLang="en-US" sz="1200" dirty="0"/>
          </a:p>
        </p:txBody>
      </p:sp>
      <p:sp>
        <p:nvSpPr>
          <p:cNvPr id="57" name="사각형: 둥근 모서리 42">
            <a:extLst>
              <a:ext uri="{FF2B5EF4-FFF2-40B4-BE49-F238E27FC236}">
                <a16:creationId xmlns:a16="http://schemas.microsoft.com/office/drawing/2014/main" id="{89BD9BDF-D215-4C86-8975-FFEC6A4DEBA4}"/>
              </a:ext>
            </a:extLst>
          </p:cNvPr>
          <p:cNvSpPr/>
          <p:nvPr/>
        </p:nvSpPr>
        <p:spPr>
          <a:xfrm rot="5400000">
            <a:off x="4433670" y="5238327"/>
            <a:ext cx="1033589" cy="3077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CONTEXT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4FC1C3F-33B4-4903-91F2-E0E34B91180C}"/>
              </a:ext>
            </a:extLst>
          </p:cNvPr>
          <p:cNvSpPr/>
          <p:nvPr/>
        </p:nvSpPr>
        <p:spPr>
          <a:xfrm>
            <a:off x="2275969" y="4663440"/>
            <a:ext cx="184612" cy="38427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6E7443E-CAC9-48DF-B08F-C1D8F6D07AD2}"/>
              </a:ext>
            </a:extLst>
          </p:cNvPr>
          <p:cNvSpPr/>
          <p:nvPr/>
        </p:nvSpPr>
        <p:spPr>
          <a:xfrm>
            <a:off x="3148567" y="4907280"/>
            <a:ext cx="184612" cy="142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사각형: 둥근 모서리 32">
            <a:extLst>
              <a:ext uri="{FF2B5EF4-FFF2-40B4-BE49-F238E27FC236}">
                <a16:creationId xmlns:a16="http://schemas.microsoft.com/office/drawing/2014/main" id="{EFB840CD-9693-4550-A529-7B206EE9B25A}"/>
              </a:ext>
            </a:extLst>
          </p:cNvPr>
          <p:cNvSpPr/>
          <p:nvPr/>
        </p:nvSpPr>
        <p:spPr>
          <a:xfrm>
            <a:off x="3743664" y="5078433"/>
            <a:ext cx="710450" cy="6275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LSTM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C6A2B75-8268-47BE-A27E-3CA313B8A5C8}"/>
              </a:ext>
            </a:extLst>
          </p:cNvPr>
          <p:cNvSpPr/>
          <p:nvPr/>
        </p:nvSpPr>
        <p:spPr>
          <a:xfrm>
            <a:off x="4002430" y="4860032"/>
            <a:ext cx="184612" cy="1994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C298F3F-1DDE-4E86-8F39-F50E3A8FDC14}"/>
              </a:ext>
            </a:extLst>
          </p:cNvPr>
          <p:cNvSpPr/>
          <p:nvPr/>
        </p:nvSpPr>
        <p:spPr>
          <a:xfrm>
            <a:off x="1427066" y="4960462"/>
            <a:ext cx="184612" cy="889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1870444" y="5392215"/>
            <a:ext cx="138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2719499" y="5392215"/>
            <a:ext cx="175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0" idx="3"/>
            <a:endCxn id="60" idx="1"/>
          </p:cNvCxnSpPr>
          <p:nvPr/>
        </p:nvCxnSpPr>
        <p:spPr>
          <a:xfrm>
            <a:off x="3605059" y="5392216"/>
            <a:ext cx="138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0" idx="3"/>
            <a:endCxn id="57" idx="2"/>
          </p:cNvCxnSpPr>
          <p:nvPr/>
        </p:nvCxnSpPr>
        <p:spPr>
          <a:xfrm>
            <a:off x="4454114" y="5392216"/>
            <a:ext cx="342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7" idx="0"/>
          </p:cNvCxnSpPr>
          <p:nvPr/>
        </p:nvCxnSpPr>
        <p:spPr>
          <a:xfrm flipV="1">
            <a:off x="5104353" y="5392215"/>
            <a:ext cx="347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6162403" y="5392215"/>
            <a:ext cx="272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53" idx="1"/>
          </p:cNvCxnSpPr>
          <p:nvPr/>
        </p:nvCxnSpPr>
        <p:spPr>
          <a:xfrm>
            <a:off x="7145249" y="5392215"/>
            <a:ext cx="2291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53" idx="3"/>
            <a:endCxn id="54" idx="1"/>
          </p:cNvCxnSpPr>
          <p:nvPr/>
        </p:nvCxnSpPr>
        <p:spPr>
          <a:xfrm>
            <a:off x="8084857" y="5392216"/>
            <a:ext cx="407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56" idx="1"/>
          </p:cNvCxnSpPr>
          <p:nvPr/>
        </p:nvCxnSpPr>
        <p:spPr>
          <a:xfrm>
            <a:off x="9203596" y="5392215"/>
            <a:ext cx="3462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4" idx="0"/>
            <a:endCxn id="44" idx="2"/>
          </p:cNvCxnSpPr>
          <p:nvPr/>
        </p:nvCxnSpPr>
        <p:spPr>
          <a:xfrm flipV="1">
            <a:off x="8847849" y="4875421"/>
            <a:ext cx="1" cy="203012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39" idx="0"/>
            <a:endCxn id="49" idx="2"/>
          </p:cNvCxnSpPr>
          <p:nvPr/>
        </p:nvCxnSpPr>
        <p:spPr>
          <a:xfrm flipV="1">
            <a:off x="1513254" y="5705998"/>
            <a:ext cx="1965" cy="12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endCxn id="51" idx="2"/>
          </p:cNvCxnSpPr>
          <p:nvPr/>
        </p:nvCxnSpPr>
        <p:spPr>
          <a:xfrm flipH="1" flipV="1">
            <a:off x="2364274" y="5705998"/>
            <a:ext cx="949" cy="14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50" idx="2"/>
          </p:cNvCxnSpPr>
          <p:nvPr/>
        </p:nvCxnSpPr>
        <p:spPr>
          <a:xfrm flipH="1" flipV="1">
            <a:off x="3249834" y="5705998"/>
            <a:ext cx="5517" cy="14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5" idx="0"/>
            <a:endCxn id="60" idx="2"/>
          </p:cNvCxnSpPr>
          <p:nvPr/>
        </p:nvCxnSpPr>
        <p:spPr>
          <a:xfrm flipH="1" flipV="1">
            <a:off x="4098889" y="5705998"/>
            <a:ext cx="4968" cy="13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40" idx="0"/>
            <a:endCxn id="52" idx="2"/>
          </p:cNvCxnSpPr>
          <p:nvPr/>
        </p:nvCxnSpPr>
        <p:spPr>
          <a:xfrm flipH="1" flipV="1">
            <a:off x="5817366" y="5705998"/>
            <a:ext cx="1" cy="12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46" idx="0"/>
            <a:endCxn id="55" idx="2"/>
          </p:cNvCxnSpPr>
          <p:nvPr/>
        </p:nvCxnSpPr>
        <p:spPr>
          <a:xfrm flipV="1">
            <a:off x="6790019" y="5705998"/>
            <a:ext cx="5" cy="12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47" idx="0"/>
            <a:endCxn id="53" idx="2"/>
          </p:cNvCxnSpPr>
          <p:nvPr/>
        </p:nvCxnSpPr>
        <p:spPr>
          <a:xfrm flipV="1">
            <a:off x="7729632" y="5705998"/>
            <a:ext cx="0" cy="12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48" idx="0"/>
            <a:endCxn id="54" idx="2"/>
          </p:cNvCxnSpPr>
          <p:nvPr/>
        </p:nvCxnSpPr>
        <p:spPr>
          <a:xfrm flipH="1" flipV="1">
            <a:off x="8847849" y="5705998"/>
            <a:ext cx="1" cy="12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52" idx="0"/>
            <a:endCxn id="41" idx="2"/>
          </p:cNvCxnSpPr>
          <p:nvPr/>
        </p:nvCxnSpPr>
        <p:spPr>
          <a:xfrm flipH="1" flipV="1">
            <a:off x="5815193" y="4860033"/>
            <a:ext cx="2173" cy="21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55" idx="0"/>
            <a:endCxn id="42" idx="2"/>
          </p:cNvCxnSpPr>
          <p:nvPr/>
        </p:nvCxnSpPr>
        <p:spPr>
          <a:xfrm flipV="1">
            <a:off x="6790024" y="4860033"/>
            <a:ext cx="0" cy="21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53" idx="0"/>
            <a:endCxn id="43" idx="2"/>
          </p:cNvCxnSpPr>
          <p:nvPr/>
        </p:nvCxnSpPr>
        <p:spPr>
          <a:xfrm flipV="1">
            <a:off x="7729632" y="4860033"/>
            <a:ext cx="1" cy="21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24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1937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3</a:t>
            </a:r>
            <a:r>
              <a:rPr lang="en-US" altLang="ko-KR" smtClean="0"/>
              <a:t>. Attention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 smtClean="0"/>
                <a:t>Attention process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Ⅰ</a:t>
            </a: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등장배경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4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6576059" y="1775550"/>
            <a:ext cx="4834062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/>
              <a:t>전체 흐름</a:t>
            </a:r>
            <a:endParaRPr lang="en-US" altLang="ko-KR" sz="1800" b="1" dirty="0"/>
          </a:p>
          <a:p>
            <a:r>
              <a:rPr lang="en-US" altLang="ko-KR" sz="1500" dirty="0"/>
              <a:t>Decoder </a:t>
            </a:r>
            <a:r>
              <a:rPr lang="ko-KR" altLang="en-US" sz="1500" dirty="0"/>
              <a:t>의 </a:t>
            </a:r>
            <a:r>
              <a:rPr lang="en-US" altLang="ko-KR" sz="1500" dirty="0"/>
              <a:t>3 </a:t>
            </a:r>
            <a:r>
              <a:rPr lang="ko-KR" altLang="en-US" sz="1500" dirty="0"/>
              <a:t>시점을 예측하려 함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Encoder</a:t>
            </a:r>
            <a:r>
              <a:rPr lang="ko-KR" altLang="en-US" sz="1500" dirty="0"/>
              <a:t>의 </a:t>
            </a:r>
            <a:r>
              <a:rPr lang="en-US" altLang="ko-KR" sz="1500" dirty="0"/>
              <a:t>hidden state</a:t>
            </a:r>
            <a:r>
              <a:rPr lang="ko-KR" altLang="en-US" sz="1500" dirty="0"/>
              <a:t>를 들여다봄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Encoder</a:t>
            </a:r>
            <a:r>
              <a:rPr lang="ko-KR" altLang="en-US" sz="1500" dirty="0"/>
              <a:t> 각 </a:t>
            </a:r>
            <a:r>
              <a:rPr lang="en-US" altLang="ko-KR" sz="1500" dirty="0"/>
              <a:t>hidden state</a:t>
            </a:r>
            <a:r>
              <a:rPr lang="ko-KR" altLang="en-US" sz="1500" dirty="0"/>
              <a:t>의 </a:t>
            </a:r>
            <a:r>
              <a:rPr lang="en-US" altLang="ko-KR" sz="1500" dirty="0"/>
              <a:t>Attention score </a:t>
            </a:r>
            <a:r>
              <a:rPr lang="ko-KR" altLang="en-US" sz="1500" dirty="0"/>
              <a:t>계산</a:t>
            </a:r>
            <a:endParaRPr lang="en-US" altLang="ko-KR" sz="1500" dirty="0"/>
          </a:p>
          <a:p>
            <a:pPr marL="685800" lvl="2">
              <a:spcBef>
                <a:spcPts val="1000"/>
              </a:spcBef>
            </a:pPr>
            <a:r>
              <a:rPr lang="ko-KR" altLang="en-US" sz="1300" dirty="0"/>
              <a:t>기여도 계산 시 내적</a:t>
            </a:r>
            <a:r>
              <a:rPr lang="en-US" altLang="ko-KR" sz="1300" dirty="0"/>
              <a:t>(dot-product) </a:t>
            </a:r>
            <a:r>
              <a:rPr lang="ko-KR" altLang="en-US" sz="1300" dirty="0"/>
              <a:t>사용</a:t>
            </a:r>
            <a:endParaRPr lang="en-US" altLang="ko-KR" sz="1300" dirty="0"/>
          </a:p>
          <a:p>
            <a:pPr marL="228600" lvl="1">
              <a:spcBef>
                <a:spcPts val="1000"/>
              </a:spcBef>
            </a:pPr>
            <a:endParaRPr lang="en-US" altLang="ko-KR" sz="1500" dirty="0"/>
          </a:p>
          <a:p>
            <a:pPr marL="228600" lvl="1">
              <a:spcBef>
                <a:spcPts val="1000"/>
              </a:spcBef>
            </a:pPr>
            <a:r>
              <a:rPr lang="en-US" altLang="ko-KR" sz="1500" dirty="0" err="1"/>
              <a:t>Softmax</a:t>
            </a:r>
            <a:r>
              <a:rPr lang="ko-KR" altLang="en-US" sz="1500" dirty="0"/>
              <a:t>를 통과하여 </a:t>
            </a:r>
            <a:r>
              <a:rPr lang="en-US" altLang="ko-KR" sz="1500" dirty="0"/>
              <a:t>Attention distribution </a:t>
            </a:r>
            <a:r>
              <a:rPr lang="ko-KR" altLang="en-US" sz="1500" dirty="0"/>
              <a:t>계산</a:t>
            </a:r>
            <a:endParaRPr lang="en-US" altLang="ko-KR" sz="1500" dirty="0"/>
          </a:p>
          <a:p>
            <a:pPr marL="685800" lvl="2">
              <a:spcBef>
                <a:spcPts val="1000"/>
              </a:spcBef>
            </a:pPr>
            <a:r>
              <a:rPr lang="en-US" altLang="ko-KR" sz="1300" dirty="0"/>
              <a:t>Attention distribution : </a:t>
            </a:r>
            <a:r>
              <a:rPr lang="ko-KR" altLang="en-US" sz="1300" dirty="0"/>
              <a:t>기여도 가중치</a:t>
            </a:r>
            <a:endParaRPr lang="en-US" altLang="ko-KR" sz="1300" dirty="0"/>
          </a:p>
          <a:p>
            <a:pPr marL="685800" lvl="2">
              <a:spcBef>
                <a:spcPts val="1000"/>
              </a:spcBef>
            </a:pPr>
            <a:endParaRPr lang="en-US" altLang="ko-KR" sz="1500" dirty="0"/>
          </a:p>
          <a:p>
            <a:pPr marL="228600" lvl="1">
              <a:spcBef>
                <a:spcPts val="1000"/>
              </a:spcBef>
            </a:pPr>
            <a:r>
              <a:rPr lang="ko-KR" altLang="en-US" sz="1500" dirty="0"/>
              <a:t>가중치를 반영하여 </a:t>
            </a:r>
            <a:r>
              <a:rPr lang="en-US" altLang="ko-KR" sz="1500" dirty="0"/>
              <a:t>Attention value </a:t>
            </a:r>
            <a:r>
              <a:rPr lang="ko-KR" altLang="en-US" sz="1500" dirty="0"/>
              <a:t>계산</a:t>
            </a:r>
            <a:endParaRPr lang="en-US" altLang="ko-KR" sz="1500" dirty="0"/>
          </a:p>
          <a:p>
            <a:pPr marL="228600" lvl="1">
              <a:spcBef>
                <a:spcPts val="1000"/>
              </a:spcBef>
            </a:pPr>
            <a:endParaRPr lang="en-US" altLang="ko-KR" sz="1500" dirty="0"/>
          </a:p>
          <a:p>
            <a:pPr marL="228600" lvl="1">
              <a:spcBef>
                <a:spcPts val="1000"/>
              </a:spcBef>
            </a:pPr>
            <a:r>
              <a:rPr lang="en-US" altLang="ko-KR" sz="1500" dirty="0"/>
              <a:t>decoder</a:t>
            </a:r>
            <a:r>
              <a:rPr lang="ko-KR" altLang="en-US" sz="1500" dirty="0"/>
              <a:t>의 현재 시점에 반영</a:t>
            </a:r>
            <a:endParaRPr lang="en-US" altLang="ko-KR" sz="1500" dirty="0"/>
          </a:p>
          <a:p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</a:t>
            </a:r>
            <a:endParaRPr lang="ko-KR" altLang="en-US" dirty="0"/>
          </a:p>
        </p:txBody>
      </p:sp>
      <p:pic>
        <p:nvPicPr>
          <p:cNvPr id="85" name="Picture 2" descr="https://wikidocs.net/images/page/22893/dotproductattention1_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21" y="1675139"/>
            <a:ext cx="5532783" cy="441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61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1003</Words>
  <Application>Microsoft Office PowerPoint</Application>
  <PresentationFormat>와이드스크린</PresentationFormat>
  <Paragraphs>354</Paragraphs>
  <Slides>23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나눔바른고딕</vt:lpstr>
      <vt:lpstr>맑은 고딕</vt:lpstr>
      <vt:lpstr>Arial</vt:lpstr>
      <vt:lpstr>Cambria Math</vt:lpstr>
      <vt:lpstr>Wingdings</vt:lpstr>
      <vt:lpstr>Office 테마</vt:lpstr>
      <vt:lpstr>Transformer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호재</dc:creator>
  <cp:lastModifiedBy>admin_kpc</cp:lastModifiedBy>
  <cp:revision>277</cp:revision>
  <dcterms:created xsi:type="dcterms:W3CDTF">2020-03-28T10:59:02Z</dcterms:created>
  <dcterms:modified xsi:type="dcterms:W3CDTF">2020-11-15T12:20:00Z</dcterms:modified>
</cp:coreProperties>
</file>