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11" r:id="rId4"/>
    <p:sldId id="260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5" r:id="rId15"/>
    <p:sldId id="346" r:id="rId16"/>
    <p:sldId id="348" r:id="rId17"/>
    <p:sldId id="347" r:id="rId18"/>
    <p:sldId id="349" r:id="rId19"/>
    <p:sldId id="362" r:id="rId20"/>
    <p:sldId id="350" r:id="rId21"/>
    <p:sldId id="351" r:id="rId22"/>
    <p:sldId id="352" r:id="rId23"/>
    <p:sldId id="354" r:id="rId24"/>
    <p:sldId id="353" r:id="rId25"/>
    <p:sldId id="363" r:id="rId26"/>
    <p:sldId id="364" r:id="rId27"/>
    <p:sldId id="355" r:id="rId28"/>
    <p:sldId id="356" r:id="rId29"/>
    <p:sldId id="357" r:id="rId30"/>
    <p:sldId id="360" r:id="rId31"/>
    <p:sldId id="361" r:id="rId32"/>
    <p:sldId id="365" r:id="rId33"/>
    <p:sldId id="31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A78232-4BAC-47CC-940A-6A3243B0C5CD}">
          <p14:sldIdLst>
            <p14:sldId id="257"/>
            <p14:sldId id="258"/>
            <p14:sldId id="311"/>
            <p14:sldId id="260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8"/>
            <p14:sldId id="347"/>
            <p14:sldId id="349"/>
            <p14:sldId id="362"/>
            <p14:sldId id="350"/>
            <p14:sldId id="351"/>
            <p14:sldId id="352"/>
            <p14:sldId id="354"/>
            <p14:sldId id="353"/>
            <p14:sldId id="363"/>
            <p14:sldId id="364"/>
            <p14:sldId id="355"/>
            <p14:sldId id="356"/>
            <p14:sldId id="357"/>
            <p14:sldId id="360"/>
            <p14:sldId id="361"/>
            <p14:sldId id="365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E1BA"/>
    <a:srgbClr val="FCE0E1"/>
    <a:srgbClr val="F0F0F0"/>
    <a:srgbClr val="B4B4B4"/>
    <a:srgbClr val="6161F8"/>
    <a:srgbClr val="38388F"/>
    <a:srgbClr val="FEFFD3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8" autoAdjust="0"/>
    <p:restoredTop sz="90803" autoAdjust="0"/>
  </p:normalViewPr>
  <p:slideViewPr>
    <p:cSldViewPr snapToGrid="0">
      <p:cViewPr varScale="1">
        <p:scale>
          <a:sx n="105" d="100"/>
          <a:sy n="105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B4E55-ACF5-476B-B68B-7F46658DB4C6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FC3E-E936-478A-9778-5A0711882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7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5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2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8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8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0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4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77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5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1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73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5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27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1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2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7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7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5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1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FC3E-E936-478A-9778-5A0711882C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0134-7FBA-464C-B69A-33E371DD49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5050"/>
            <a:ext cx="9144000" cy="1204913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발표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C0FE3-AC36-4348-81A6-9D01D4B7E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62400"/>
            <a:ext cx="9144000" cy="1339789"/>
          </a:xfrm>
        </p:spPr>
        <p:txBody>
          <a:bodyPr/>
          <a:lstStyle>
            <a:lvl1pPr marL="0" indent="0" algn="ctr">
              <a:buNone/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발표자 이름</a:t>
            </a:r>
          </a:p>
          <a:p>
            <a:r>
              <a:rPr lang="en-US" altLang="ko-KR" dirty="0"/>
              <a:t>- 2020. XX. XX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685A-30F1-4F0F-BA69-D986A72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3EF2C-9620-4132-94B1-92B37353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CBE48-EDA2-4254-82DF-4A072204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30CECC-15C1-492D-A8B7-CFFBE0D5F0D8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E19FD5-94A8-4025-ACB5-B42BFFC927B3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8975E583-8975-4B2D-9478-4877215CA4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5371" y="812792"/>
            <a:ext cx="3932237" cy="291875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</a:p>
        </p:txBody>
      </p:sp>
    </p:spTree>
    <p:extLst>
      <p:ext uri="{BB962C8B-B14F-4D97-AF65-F5344CB8AC3E}">
        <p14:creationId xmlns:p14="http://schemas.microsoft.com/office/powerpoint/2010/main" val="36608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7476-F895-4641-9318-41137D81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BA80-0678-474F-AEDE-5AB29BC5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E3CB14-35E7-4FA1-A1ED-6FFFB9F7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1CE36-68C0-4257-87D2-9367F28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7E476-F40E-49E9-A7E6-B2A3F9A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A697D-41FC-4E9C-AF91-848B317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FB05F-8D1C-49F8-A672-CBA9F77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26E1-EF9A-4550-97F0-8B24AC6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F624A-DA21-4E65-96D6-45233C3D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D8CB-FE3F-4C58-9550-DDD389D3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BB2C-3B96-4657-B5BE-738DE7A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3C49E-10AB-4DC3-8C6F-0C10FDF8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1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6B332-C984-45B4-BFE8-B1346BCC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38B65-372D-4C7E-B7DE-72DA2DB1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92AAF-8F0D-4EF0-A518-2339357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4AFFA-1082-4B10-A91C-2B539D1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9437-DB0F-4391-9E1A-CFBDFD5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0269-B5C0-4A92-8A9C-EF266BCEE61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100" y="1524008"/>
            <a:ext cx="6172200" cy="4194012"/>
          </a:xfrm>
        </p:spPr>
        <p:txBody>
          <a:bodyPr/>
          <a:lstStyle>
            <a:lvl1pPr marL="514350" indent="-514350">
              <a:buFont typeface="+mj-lt"/>
              <a:buAutoNum type="romanUcPeriod"/>
              <a:defRPr sz="3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err="1"/>
              <a:t>대목차</a:t>
            </a:r>
            <a:endParaRPr lang="en-US" altLang="ko-KR" dirty="0"/>
          </a:p>
          <a:p>
            <a:pPr lvl="1"/>
            <a:r>
              <a:rPr lang="ko-KR" altLang="en-US" dirty="0" err="1"/>
              <a:t>중목차</a:t>
            </a:r>
            <a:endParaRPr lang="en-US" altLang="ko-KR" dirty="0"/>
          </a:p>
          <a:p>
            <a:pPr lvl="2"/>
            <a:r>
              <a:rPr lang="ko-KR" altLang="en-US" dirty="0" err="1"/>
              <a:t>소목차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E628E-8E61-422D-B060-92C435266E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2075" y="435268"/>
            <a:ext cx="3932237" cy="29187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78EB-3756-4DEE-8678-34291B6F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A1C78-307A-4C64-BDE4-9496592B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5ECB2-E8E0-493F-BCDE-FC97BAEE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5D5355-CF93-42F2-AA68-E6F4EBA4CBD2}"/>
              </a:ext>
            </a:extLst>
          </p:cNvPr>
          <p:cNvCxnSpPr>
            <a:cxnSpLocks/>
          </p:cNvCxnSpPr>
          <p:nvPr userDrawn="1"/>
        </p:nvCxnSpPr>
        <p:spPr>
          <a:xfrm>
            <a:off x="334391" y="6140605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663246-2119-4CB9-A648-8C6D52E93160}"/>
              </a:ext>
            </a:extLst>
          </p:cNvPr>
          <p:cNvCxnSpPr>
            <a:cxnSpLocks/>
          </p:cNvCxnSpPr>
          <p:nvPr userDrawn="1"/>
        </p:nvCxnSpPr>
        <p:spPr>
          <a:xfrm>
            <a:off x="334391" y="765207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E6F5630-30DD-4A05-AF47-1F6A1BC5C005}"/>
              </a:ext>
            </a:extLst>
          </p:cNvPr>
          <p:cNvSpPr/>
          <p:nvPr userDrawn="1"/>
        </p:nvSpPr>
        <p:spPr>
          <a:xfrm flipV="1">
            <a:off x="334391" y="765203"/>
            <a:ext cx="2437384" cy="996912"/>
          </a:xfrm>
          <a:prstGeom prst="snip1Rect">
            <a:avLst>
              <a:gd name="adj" fmla="val 3421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93BB8-0E5E-4563-869F-53C1A4398E6E}"/>
              </a:ext>
            </a:extLst>
          </p:cNvPr>
          <p:cNvSpPr txBox="1"/>
          <p:nvPr userDrawn="1"/>
        </p:nvSpPr>
        <p:spPr>
          <a:xfrm>
            <a:off x="1123950" y="1149728"/>
            <a:ext cx="14287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2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숫자</a:t>
            </a:r>
            <a:r>
              <a:rPr lang="en-US" altLang="ko-KR" dirty="0"/>
              <a:t>. </a:t>
            </a:r>
            <a:r>
              <a:rPr lang="ko-KR" altLang="en-US" dirty="0" err="1"/>
              <a:t>중목차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5"/>
            <a:ext cx="10515600" cy="4351338"/>
          </a:xfrm>
        </p:spPr>
        <p:txBody>
          <a:bodyPr/>
          <a:lstStyle>
            <a:lvl1pPr>
              <a:defRPr sz="2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6E9D829C-34F8-461C-BD1C-A26324F1BD0D}"/>
              </a:ext>
            </a:extLst>
          </p:cNvPr>
          <p:cNvSpPr/>
          <p:nvPr userDrawn="1"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DD985F-1FBA-447B-8678-410F22532241}"/>
              </a:ext>
            </a:extLst>
          </p:cNvPr>
          <p:cNvGrpSpPr/>
          <p:nvPr userDrawn="1"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490CCBA-9F74-487D-ADBC-9C25AF06596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F225FB6-7720-4A58-97BF-45AD5FF21B3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4695-115F-4B21-A8A4-BD8D638BD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338" y="346058"/>
            <a:ext cx="4479524" cy="519373"/>
          </a:xfrm>
          <a:noFill/>
        </p:spPr>
        <p:txBody>
          <a:bodyPr>
            <a:spAutoFit/>
          </a:bodyPr>
          <a:lstStyle>
            <a:lvl1pPr>
              <a:defRPr sz="30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1E2A6-9270-47C6-B3C1-09264800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28726"/>
            <a:ext cx="10515600" cy="4765358"/>
          </a:xfrm>
        </p:spPr>
        <p:txBody>
          <a:bodyPr/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1AFB9-54B7-489E-9EEB-7B3AFE6F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FE5A-3A67-4B16-9539-BE3FCFC0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2FFA-D76C-4445-95AD-251ED8B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434BED-1C58-461D-ABBC-944C76ADE7FD}"/>
              </a:ext>
            </a:extLst>
          </p:cNvPr>
          <p:cNvCxnSpPr>
            <a:cxnSpLocks/>
          </p:cNvCxnSpPr>
          <p:nvPr userDrawn="1"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9831F-3947-42C3-95E2-60B87404432E}"/>
              </a:ext>
            </a:extLst>
          </p:cNvPr>
          <p:cNvCxnSpPr>
            <a:cxnSpLocks/>
          </p:cNvCxnSpPr>
          <p:nvPr userDrawn="1"/>
        </p:nvCxnSpPr>
        <p:spPr>
          <a:xfrm>
            <a:off x="343088" y="63489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8D4BF-197C-480B-8F22-A3DC19E2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4836F-36B0-438B-93ED-914C640B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5D1BE-A5A8-4E43-8962-5307150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5FF5-DB1D-48EB-B88F-5A8318BA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D16C-0818-4CBB-B27A-4BB967AB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CA7F-A012-4150-80D7-9D846D11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9E8AA-9F49-4357-BC8C-FF0041E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74726-FA9F-40E7-9E0E-BD13D6716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5A5CA-6A46-4535-95B0-95E4D19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54AC1-A0A4-43A9-B90C-BD847F81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EDC7C-DB50-4581-8A9D-ABA3E7B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8A40-EA68-43B0-B338-ED80E0F1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7CAEE-8AD3-419C-AC03-C15D47AD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4394B-AA09-4448-B108-422D04C5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A7E465-1DA3-4EC8-8919-F28EA12FD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5E6732-468D-465B-889D-0CCE3383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67DEA1-7A59-413F-BA09-BDE7E32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4B735-6406-4193-A47A-7C2F3135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BB15-64A0-4AD7-8929-0F8D146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3147-F667-4B89-913B-541FBD4D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A290A-D352-477A-BB57-C9AC0BF8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311F3-29F8-4B1E-B211-E5C2E376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0EA1C-3782-4088-A630-AB1B073F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01DC1-BE36-4D9A-A108-8C905AB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8BDF0-0DA6-4E42-9014-884927F4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CB0B2-5C15-4AD9-968F-7AB81A3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8B6332-F318-41BE-A84E-9A568837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EF14-92AD-412F-A346-F26BFBA3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5E37-D9C6-45AC-8C19-48034326F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F67-3F41-49FB-9493-6C835140613E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C412-34A2-4F8F-A577-60FD74ADD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63C7A-7656-4B4A-ABAA-1FF5EC11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613B-E022-4DD5-B564-17D2F9B8A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k1tV_cXMMU&amp;list=PLetSlH8YjIfVzHuSXtG4jAC2zbEAErXWm&amp;index=1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ikidocs.net/31379" TargetMode="External"/><Relationship Id="rId4" Type="http://schemas.openxmlformats.org/officeDocument/2006/relationships/hyperlink" Target="https://github.com/pilsung-kang/Text-Analytics/tree/master/08%20Seq2Seq%20Learning%20and%20Pre-trained%20Model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Transformer</a:t>
            </a:r>
            <a:endParaRPr lang="ko-KR" altLang="en-US" sz="39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423"/>
            <a:ext cx="9144000" cy="1339789"/>
          </a:xfrm>
        </p:spPr>
        <p:txBody>
          <a:bodyPr>
            <a:noAutofit/>
          </a:bodyPr>
          <a:lstStyle/>
          <a:p>
            <a:r>
              <a:rPr lang="ko-KR" altLang="en-US" sz="2500" b="1" dirty="0"/>
              <a:t>이호재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- 2020</a:t>
            </a:r>
            <a:r>
              <a:rPr lang="en-US" altLang="ko-KR" sz="2500" b="1"/>
              <a:t>. </a:t>
            </a:r>
            <a:r>
              <a:rPr lang="en-US" altLang="ko-KR" sz="2500" b="1" smtClean="0"/>
              <a:t>11. 14 </a:t>
            </a:r>
            <a:r>
              <a:rPr lang="en-US" altLang="ko-KR" sz="2500" b="1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</a:t>
            </a:r>
            <a:r>
              <a:rPr lang="en-US" altLang="ko-KR" smtClean="0"/>
              <a:t>DS </a:t>
            </a:r>
            <a:r>
              <a:rPr lang="ko-KR" altLang="en-US" smtClean="0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</a:t>
              </a:r>
              <a:r>
                <a:rPr lang="ko-KR" altLang="en-US" sz="2600" smtClean="0"/>
                <a:t> </a:t>
              </a:r>
              <a:r>
                <a:rPr lang="en-US" altLang="ko-KR" sz="2600" smtClean="0"/>
                <a:t>process </a:t>
              </a:r>
              <a:r>
                <a:rPr lang="ko-KR" altLang="en-US" sz="2600" smtClean="0"/>
                <a:t>예시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s://wikidocs.net/images/page/22893/dotproductattention4_fina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0" y="2593263"/>
            <a:ext cx="5791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16241" y="2648890"/>
            <a:ext cx="1406334" cy="1318895"/>
            <a:chOff x="6883400" y="2199005"/>
            <a:chExt cx="1406334" cy="1318895"/>
          </a:xfrm>
        </p:grpSpPr>
        <p:pic>
          <p:nvPicPr>
            <p:cNvPr id="19" name="Picture 2" descr="https://wikidocs.net/images/page/22893/dotproductattention5_final_final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85" r="30714" b="58040"/>
            <a:stretch/>
          </p:blipFill>
          <p:spPr bwMode="auto">
            <a:xfrm>
              <a:off x="6883400" y="2199005"/>
              <a:ext cx="1397000" cy="131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7921434" y="3030017"/>
              <a:ext cx="368300" cy="39641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6540884" y="3113672"/>
            <a:ext cx="622300" cy="337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6797" y="34275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smtClean="0"/>
              <a:t>가중합</a:t>
            </a:r>
            <a:endParaRPr lang="ko-KR" altLang="en-US" sz="1600"/>
          </a:p>
        </p:txBody>
      </p:sp>
      <p:pic>
        <p:nvPicPr>
          <p:cNvPr id="23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9" t="41321" r="15375" b="18521"/>
          <a:stretch/>
        </p:blipFill>
        <p:spPr bwMode="auto">
          <a:xfrm>
            <a:off x="6641970" y="4367873"/>
            <a:ext cx="420129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5" r="154" b="25966"/>
          <a:stretch/>
        </p:blipFill>
        <p:spPr bwMode="auto">
          <a:xfrm>
            <a:off x="8982772" y="2945523"/>
            <a:ext cx="321277" cy="2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7777579" y="3335238"/>
            <a:ext cx="1160476" cy="34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 flipV="1">
            <a:off x="7062099" y="4527072"/>
            <a:ext cx="1875956" cy="53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18939" y="4035519"/>
            <a:ext cx="1364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concatenate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3853967" y="4270187"/>
            <a:ext cx="22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Dot-production(</a:t>
            </a:r>
            <a:r>
              <a:rPr lang="ko-KR" altLang="en-US" sz="1600" b="1" u="sng" smtClean="0"/>
              <a:t>내적</a:t>
            </a:r>
            <a:r>
              <a:rPr lang="en-US" altLang="ko-KR" sz="1600" b="1" u="sng" smtClean="0"/>
              <a:t>)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4626166" cy="561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Decoder</a:t>
            </a:r>
            <a:r>
              <a:rPr lang="ko-KR" altLang="en-US" smtClean="0"/>
              <a:t>의 </a:t>
            </a:r>
            <a:r>
              <a:rPr lang="en-US" altLang="ko-KR" smtClean="0"/>
              <a:t>t=3</a:t>
            </a:r>
            <a:r>
              <a:rPr lang="ko-KR" altLang="en-US" smtClean="0"/>
              <a:t>의 출력 예시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29388" y="3682023"/>
            <a:ext cx="1680733" cy="57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Dense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9387" y="3065061"/>
            <a:ext cx="1680733" cy="571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Softmax</a:t>
            </a:r>
            <a:endParaRPr lang="ko-KR" altLang="en-US"/>
          </a:p>
        </p:txBody>
      </p:sp>
      <p:cxnSp>
        <p:nvCxnSpPr>
          <p:cNvPr id="37" name="꺾인 연결선 36"/>
          <p:cNvCxnSpPr>
            <a:stCxn id="24" idx="2"/>
            <a:endCxn id="34" idx="2"/>
          </p:cNvCxnSpPr>
          <p:nvPr/>
        </p:nvCxnSpPr>
        <p:spPr>
          <a:xfrm rot="5400000" flipH="1" flipV="1">
            <a:off x="9234898" y="4162060"/>
            <a:ext cx="1243370" cy="1426344"/>
          </a:xfrm>
          <a:prstGeom prst="bentConnector3">
            <a:avLst>
              <a:gd name="adj1" fmla="val -183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0"/>
            <a:endCxn id="43" idx="2"/>
          </p:cNvCxnSpPr>
          <p:nvPr/>
        </p:nvCxnSpPr>
        <p:spPr>
          <a:xfrm flipH="1" flipV="1">
            <a:off x="10569753" y="2548291"/>
            <a:ext cx="1" cy="516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wikidocs.net/images/page/22893/dotproductattention1_fin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6" t="-13" b="95024"/>
          <a:stretch/>
        </p:blipFill>
        <p:spPr bwMode="auto">
          <a:xfrm>
            <a:off x="10186618" y="2310341"/>
            <a:ext cx="7662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</a:t>
              </a:r>
              <a:r>
                <a:rPr lang="ko-KR" altLang="en-US" sz="2600" smtClean="0"/>
                <a:t> </a:t>
              </a:r>
              <a:r>
                <a:rPr lang="en-US" altLang="ko-KR" sz="2600" smtClean="0"/>
                <a:t>process </a:t>
              </a:r>
              <a:r>
                <a:rPr lang="ko-KR" altLang="en-US" sz="2600" smtClean="0"/>
                <a:t>예시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s://wikidocs.net/images/page/22893/dotproductattention4_fina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0" y="2593263"/>
            <a:ext cx="57912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16241" y="2648890"/>
            <a:ext cx="1406334" cy="1318895"/>
            <a:chOff x="6883400" y="2199005"/>
            <a:chExt cx="1406334" cy="1318895"/>
          </a:xfrm>
        </p:grpSpPr>
        <p:pic>
          <p:nvPicPr>
            <p:cNvPr id="19" name="Picture 2" descr="https://wikidocs.net/images/page/22893/dotproductattention5_final_final.PN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85" r="30714" b="58040"/>
            <a:stretch/>
          </p:blipFill>
          <p:spPr bwMode="auto">
            <a:xfrm>
              <a:off x="6883400" y="2199005"/>
              <a:ext cx="1397000" cy="131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7921434" y="3030017"/>
              <a:ext cx="368300" cy="39641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6540884" y="3113672"/>
            <a:ext cx="622300" cy="3376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6797" y="342753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u="sng" smtClean="0"/>
              <a:t>가중합</a:t>
            </a:r>
            <a:endParaRPr lang="ko-KR" altLang="en-US" sz="1600"/>
          </a:p>
        </p:txBody>
      </p:sp>
      <p:pic>
        <p:nvPicPr>
          <p:cNvPr id="23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9" t="41321" r="15375" b="18521"/>
          <a:stretch/>
        </p:blipFill>
        <p:spPr bwMode="auto">
          <a:xfrm>
            <a:off x="6641970" y="4367873"/>
            <a:ext cx="420129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ikidocs.net/images/page/22893/dotproductattention5_final_fina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5" r="154" b="25966"/>
          <a:stretch/>
        </p:blipFill>
        <p:spPr bwMode="auto">
          <a:xfrm>
            <a:off x="8982772" y="2945523"/>
            <a:ext cx="321277" cy="2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7777579" y="3335238"/>
            <a:ext cx="1160476" cy="342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3"/>
          </p:cNvCxnSpPr>
          <p:nvPr/>
        </p:nvCxnSpPr>
        <p:spPr>
          <a:xfrm flipV="1">
            <a:off x="7062099" y="4527072"/>
            <a:ext cx="1875956" cy="532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18939" y="4035519"/>
            <a:ext cx="1364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concatenate</a:t>
            </a:r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3853967" y="4270187"/>
            <a:ext cx="2247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u="sng" smtClean="0"/>
              <a:t>Dot-production(</a:t>
            </a:r>
            <a:r>
              <a:rPr lang="ko-KR" altLang="en-US" sz="1600" b="1" u="sng" smtClean="0"/>
              <a:t>내적</a:t>
            </a:r>
            <a:r>
              <a:rPr lang="en-US" altLang="ko-KR" sz="1600" b="1" u="sng" smtClean="0"/>
              <a:t>)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4626166" cy="561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Decoder</a:t>
            </a:r>
            <a:r>
              <a:rPr lang="ko-KR" altLang="en-US" smtClean="0"/>
              <a:t>의 </a:t>
            </a:r>
            <a:r>
              <a:rPr lang="en-US" altLang="ko-KR" smtClean="0"/>
              <a:t>t=3</a:t>
            </a:r>
            <a:r>
              <a:rPr lang="ko-KR" altLang="en-US" smtClean="0"/>
              <a:t>의 출력 예시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729388" y="3682023"/>
            <a:ext cx="1680733" cy="571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Dense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9387" y="3065061"/>
            <a:ext cx="1680733" cy="5715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Softmax</a:t>
            </a:r>
            <a:endParaRPr lang="ko-KR" altLang="en-US"/>
          </a:p>
        </p:txBody>
      </p:sp>
      <p:cxnSp>
        <p:nvCxnSpPr>
          <p:cNvPr id="37" name="꺾인 연결선 36"/>
          <p:cNvCxnSpPr>
            <a:stCxn id="24" idx="2"/>
            <a:endCxn id="34" idx="2"/>
          </p:cNvCxnSpPr>
          <p:nvPr/>
        </p:nvCxnSpPr>
        <p:spPr>
          <a:xfrm rot="5400000" flipH="1" flipV="1">
            <a:off x="9234898" y="4162060"/>
            <a:ext cx="1243370" cy="1426344"/>
          </a:xfrm>
          <a:prstGeom prst="bentConnector3">
            <a:avLst>
              <a:gd name="adj1" fmla="val -183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0"/>
            <a:endCxn id="43" idx="2"/>
          </p:cNvCxnSpPr>
          <p:nvPr/>
        </p:nvCxnSpPr>
        <p:spPr>
          <a:xfrm flipH="1" flipV="1">
            <a:off x="10569753" y="2548291"/>
            <a:ext cx="1" cy="516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ttps://wikidocs.net/images/page/22893/dotproductattention1_fina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6" t="-13" b="95024"/>
          <a:stretch/>
        </p:blipFill>
        <p:spPr bwMode="auto">
          <a:xfrm>
            <a:off x="10186618" y="2310341"/>
            <a:ext cx="766269" cy="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smtClean="0"/>
              <a:t>. Transformer</a:t>
            </a:r>
            <a:r>
              <a:rPr lang="ko-KR" altLang="en-US" smtClean="0"/>
              <a:t>의 의미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Transformer</a:t>
              </a:r>
              <a:r>
                <a:rPr lang="ko-KR" altLang="en-US" sz="2600" smtClean="0"/>
                <a:t>를 왜 사용하는걸까</a:t>
              </a:r>
              <a:r>
                <a:rPr lang="en-US" altLang="ko-KR" sz="2600" smtClean="0"/>
                <a:t>?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10167651" cy="4460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시간 단축</a:t>
            </a:r>
            <a:r>
              <a:rPr lang="en-US" altLang="ko-KR" smtClean="0"/>
              <a:t>, </a:t>
            </a:r>
            <a:r>
              <a:rPr lang="ko-KR" altLang="en-US" smtClean="0"/>
              <a:t>병렬화를 위해</a:t>
            </a:r>
            <a:r>
              <a:rPr lang="en-US" altLang="ko-KR" smtClean="0"/>
              <a:t>!</a:t>
            </a:r>
          </a:p>
          <a:p>
            <a:endParaRPr lang="en-US" altLang="ko-KR" smtClean="0"/>
          </a:p>
          <a:p>
            <a:pPr lvl="1"/>
            <a:r>
              <a:rPr lang="en-US" altLang="ko-KR" smtClean="0"/>
              <a:t>(</a:t>
            </a:r>
            <a:r>
              <a:rPr lang="ko-KR" altLang="en-US" smtClean="0"/>
              <a:t>기존 모델</a:t>
            </a:r>
            <a:r>
              <a:rPr lang="en-US" altLang="ko-KR" smtClean="0"/>
              <a:t>) RNN : </a:t>
            </a:r>
            <a:r>
              <a:rPr lang="ko-KR" altLang="en-US" smtClean="0"/>
              <a:t>이전 </a:t>
            </a:r>
            <a:r>
              <a:rPr lang="en-US" altLang="ko-KR" smtClean="0"/>
              <a:t>sequence </a:t>
            </a:r>
            <a:r>
              <a:rPr lang="ko-KR" altLang="en-US" smtClean="0"/>
              <a:t>의 정보 </a:t>
            </a:r>
            <a:r>
              <a:rPr lang="en-US" altLang="ko-KR" smtClean="0"/>
              <a:t>+ </a:t>
            </a:r>
            <a:r>
              <a:rPr lang="ko-KR" altLang="en-US" smtClean="0"/>
              <a:t>현 시점의 </a:t>
            </a:r>
            <a:r>
              <a:rPr lang="en-US" altLang="ko-KR" smtClean="0"/>
              <a:t>input </a:t>
            </a:r>
            <a:r>
              <a:rPr lang="ko-KR" altLang="en-US" smtClean="0"/>
              <a:t>을 뒤로 계속 반영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→ 순차적으로 학습 필요 </a:t>
            </a:r>
            <a:r>
              <a:rPr lang="ko-KR" altLang="en-US"/>
              <a:t>→ </a:t>
            </a:r>
            <a:r>
              <a:rPr lang="en-US" altLang="ko-KR" b="1" smtClean="0"/>
              <a:t>process time </a:t>
            </a:r>
            <a:r>
              <a:rPr lang="ko-KR" altLang="en-US" b="1" smtClean="0"/>
              <a:t>증가</a:t>
            </a:r>
            <a:endParaRPr lang="en-US" altLang="ko-KR" b="1" smtClean="0"/>
          </a:p>
          <a:p>
            <a:pPr lvl="1"/>
            <a:endParaRPr lang="en-US" altLang="ko-KR" b="1"/>
          </a:p>
          <a:p>
            <a:pPr lvl="1"/>
            <a:endParaRPr lang="en-US" altLang="ko-KR" b="1" smtClean="0"/>
          </a:p>
          <a:p>
            <a:pPr lvl="1"/>
            <a:r>
              <a:rPr lang="en-US" altLang="ko-KR" b="1" smtClean="0"/>
              <a:t>(Transformer) </a:t>
            </a:r>
            <a:r>
              <a:rPr lang="ko-KR" altLang="en-US" b="1" smtClean="0"/>
              <a:t>대신</a:t>
            </a:r>
            <a:r>
              <a:rPr lang="en-US" altLang="ko-KR" b="1" smtClean="0"/>
              <a:t>, </a:t>
            </a:r>
            <a:r>
              <a:rPr lang="ko-KR" altLang="en-US" b="1" smtClean="0"/>
              <a:t>배치 단위로 </a:t>
            </a:r>
            <a:r>
              <a:rPr lang="en-US" altLang="ko-KR" b="1" smtClean="0"/>
              <a:t>input</a:t>
            </a:r>
            <a:r>
              <a:rPr lang="ko-KR" altLang="en-US" b="1" smtClean="0"/>
              <a:t>을 다 넣는다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ko-KR" altLang="en-US" b="1" smtClean="0"/>
              <a:t>→ 병렬</a:t>
            </a:r>
            <a:r>
              <a:rPr lang="en-US" altLang="ko-KR" b="1" smtClean="0"/>
              <a:t>(parallelize) </a:t>
            </a:r>
            <a:r>
              <a:rPr lang="ko-KR" altLang="en-US" b="1" smtClean="0"/>
              <a:t>가능 </a:t>
            </a:r>
            <a:r>
              <a:rPr lang="ko-KR" altLang="en-US"/>
              <a:t>→ </a:t>
            </a:r>
            <a:r>
              <a:rPr lang="en-US" altLang="ko-KR" b="1" smtClean="0"/>
              <a:t>process time </a:t>
            </a:r>
            <a:r>
              <a:rPr lang="ko-KR" altLang="en-US" b="1" smtClean="0"/>
              <a:t>단축</a:t>
            </a:r>
            <a:endParaRPr lang="en-US" altLang="ko-KR" b="1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</a:t>
            </a:r>
            <a:r>
              <a:rPr lang="en-US" altLang="ko-KR" smtClean="0"/>
              <a:t>DS</a:t>
            </a:r>
            <a:r>
              <a:rPr lang="ko-KR" altLang="en-US" smtClean="0"/>
              <a:t> </a:t>
            </a:r>
            <a:r>
              <a:rPr lang="ko-KR" altLang="en-US" dirty="0"/>
              <a:t>스터디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87B81-07FD-462C-802D-6246904FBB4F}"/>
              </a:ext>
            </a:extLst>
          </p:cNvPr>
          <p:cNvGrpSpPr/>
          <p:nvPr/>
        </p:nvGrpSpPr>
        <p:grpSpPr>
          <a:xfrm>
            <a:off x="423510" y="2426520"/>
            <a:ext cx="4591253" cy="1741213"/>
            <a:chOff x="372069" y="1894900"/>
            <a:chExt cx="3132552" cy="15530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9960DA-E063-445C-AA64-0A736B5FABEF}"/>
                </a:ext>
              </a:extLst>
            </p:cNvPr>
            <p:cNvGrpSpPr/>
            <p:nvPr/>
          </p:nvGrpSpPr>
          <p:grpSpPr>
            <a:xfrm>
              <a:off x="372069" y="1894900"/>
              <a:ext cx="3132550" cy="1553009"/>
              <a:chOff x="632513" y="1038257"/>
              <a:chExt cx="10721286" cy="485469"/>
            </a:xfrm>
          </p:grpSpPr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EBC60C90-75AC-440E-8961-4AAE1FC13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3" y="1061292"/>
                <a:ext cx="10515599" cy="462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EFFF8868-79EA-4E75-8CD0-94C65EE21A8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838199" y="1038257"/>
                <a:ext cx="10515600" cy="4624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F9727E-DC9B-4E7F-A86E-07D128232AD2}"/>
                </a:ext>
              </a:extLst>
            </p:cNvPr>
            <p:cNvSpPr/>
            <p:nvPr/>
          </p:nvSpPr>
          <p:spPr>
            <a:xfrm>
              <a:off x="782875" y="2396033"/>
              <a:ext cx="2721746" cy="52156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Ⅱ. Transformer </a:t>
              </a:r>
              <a:r>
                <a:rPr lang="ko-KR" altLang="en-US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설명</a:t>
              </a:r>
              <a:endPara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734462-76D9-4D15-86F4-9164ED1DDEC0}"/>
              </a:ext>
            </a:extLst>
          </p:cNvPr>
          <p:cNvSpPr/>
          <p:nvPr/>
        </p:nvSpPr>
        <p:spPr>
          <a:xfrm>
            <a:off x="5102843" y="263256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</a:t>
            </a:r>
            <a:endParaRPr lang="en-US" altLang="ko-KR" sz="25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Encoder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FDD5E52-435C-48D5-BFF7-2A5E6E312798}"/>
              </a:ext>
            </a:extLst>
          </p:cNvPr>
          <p:cNvSpPr txBox="1">
            <a:spLocks/>
          </p:cNvSpPr>
          <p:nvPr/>
        </p:nvSpPr>
        <p:spPr>
          <a:xfrm>
            <a:off x="342075" y="435268"/>
            <a:ext cx="3932237" cy="29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mtClean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전체 </a:t>
            </a:r>
            <a:r>
              <a:rPr lang="en-US" altLang="ko-KR" smtClean="0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Encoder, Decoder stack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10167651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High level</a:t>
            </a:r>
            <a:r>
              <a:rPr lang="ko-KR" altLang="en-US" smtClean="0"/>
              <a:t>에서 구조는 </a:t>
            </a:r>
            <a:r>
              <a:rPr lang="en-US" altLang="ko-KR" smtClean="0"/>
              <a:t>seq2seq</a:t>
            </a:r>
            <a:r>
              <a:rPr lang="ko-KR" altLang="en-US" smtClean="0"/>
              <a:t>과 같다</a:t>
            </a:r>
            <a:endParaRPr lang="en-US" altLang="ko-KR" smtClean="0"/>
          </a:p>
          <a:p>
            <a:pPr lvl="1"/>
            <a:r>
              <a:rPr lang="en-US" altLang="ko-KR" smtClean="0"/>
              <a:t>Encoder, Decoder 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처리방식이 다르다</a:t>
            </a:r>
            <a:endParaRPr lang="en-US" altLang="ko-KR" smtClean="0"/>
          </a:p>
          <a:p>
            <a:pPr lvl="1"/>
            <a:r>
              <a:rPr lang="ko-KR" altLang="en-US" b="1" smtClean="0"/>
              <a:t>배치 방식으로 </a:t>
            </a:r>
            <a:r>
              <a:rPr lang="ko-KR" altLang="en-US" smtClean="0"/>
              <a:t>처리</a:t>
            </a:r>
            <a:r>
              <a:rPr lang="en-US" altLang="ko-KR" smtClean="0"/>
              <a:t>(Encoder, Decoder)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그림에서 </a:t>
            </a:r>
            <a:r>
              <a:rPr lang="en-US" altLang="ko-KR" smtClean="0"/>
              <a:t>sequence </a:t>
            </a:r>
            <a:r>
              <a:rPr lang="ko-KR" altLang="en-US" smtClean="0"/>
              <a:t>전체가 통으로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들어가는 것을 볼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여러 </a:t>
            </a:r>
            <a:r>
              <a:rPr lang="en-US" altLang="ko-KR" smtClean="0"/>
              <a:t>Encoder, Deconder </a:t>
            </a:r>
            <a:r>
              <a:rPr lang="ko-KR" altLang="en-US" smtClean="0"/>
              <a:t>가 </a:t>
            </a:r>
            <a:r>
              <a:rPr lang="en-US" altLang="ko-KR" smtClean="0"/>
              <a:t>stack</a:t>
            </a: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922024" y="2409568"/>
            <a:ext cx="5857662" cy="3821014"/>
            <a:chOff x="5790260" y="2298523"/>
            <a:chExt cx="5857662" cy="3821014"/>
          </a:xfrm>
        </p:grpSpPr>
        <p:grpSp>
          <p:nvGrpSpPr>
            <p:cNvPr id="15" name="그룹 14"/>
            <p:cNvGrpSpPr/>
            <p:nvPr/>
          </p:nvGrpSpPr>
          <p:grpSpPr>
            <a:xfrm>
              <a:off x="5790260" y="2298523"/>
              <a:ext cx="5857662" cy="3821014"/>
              <a:chOff x="2891481" y="2519900"/>
              <a:chExt cx="6045205" cy="394335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7361" y="2519900"/>
                <a:ext cx="6029325" cy="3943350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2891481" y="2559835"/>
                <a:ext cx="1556951" cy="442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r="63679"/>
            <a:stretch/>
          </p:blipFill>
          <p:spPr>
            <a:xfrm>
              <a:off x="6828089" y="3344671"/>
              <a:ext cx="1294832" cy="182670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l="64516"/>
            <a:stretch/>
          </p:blipFill>
          <p:spPr>
            <a:xfrm>
              <a:off x="9656445" y="3351199"/>
              <a:ext cx="1264996" cy="182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03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전체 </a:t>
            </a:r>
            <a:r>
              <a:rPr lang="en-US" altLang="ko-KR" smtClean="0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Transformer</a:t>
              </a:r>
              <a:r>
                <a:rPr lang="ko-KR" altLang="en-US" sz="2600" smtClean="0"/>
                <a:t>의 </a:t>
              </a:r>
              <a:r>
                <a:rPr lang="en-US" altLang="ko-KR" sz="2600" smtClean="0"/>
                <a:t>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610629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Self Attention</a:t>
            </a:r>
          </a:p>
          <a:p>
            <a:pPr lvl="1"/>
            <a:r>
              <a:rPr lang="en-US" altLang="ko-KR" smtClean="0"/>
              <a:t>Encoder : Un-Masked</a:t>
            </a:r>
          </a:p>
          <a:p>
            <a:pPr lvl="2"/>
            <a:r>
              <a:rPr lang="en-US" altLang="ko-KR" smtClean="0"/>
              <a:t>Sequence </a:t>
            </a:r>
            <a:r>
              <a:rPr lang="ko-KR" altLang="en-US" smtClean="0"/>
              <a:t>전체가 </a:t>
            </a:r>
            <a:r>
              <a:rPr lang="en-US" altLang="ko-KR" smtClean="0"/>
              <a:t>given data</a:t>
            </a:r>
          </a:p>
          <a:p>
            <a:pPr lvl="1"/>
            <a:r>
              <a:rPr lang="en-US" altLang="ko-KR" smtClean="0"/>
              <a:t>Decoder : Masked</a:t>
            </a:r>
          </a:p>
          <a:p>
            <a:pPr lvl="2"/>
            <a:r>
              <a:rPr lang="en-US" altLang="ko-KR" smtClean="0"/>
              <a:t>Sequence</a:t>
            </a:r>
            <a:r>
              <a:rPr lang="ko-KR" altLang="en-US" smtClean="0"/>
              <a:t>를 생성해야함</a:t>
            </a:r>
            <a:r>
              <a:rPr lang="en-US" altLang="ko-KR" smtClean="0"/>
              <a:t>, </a:t>
            </a:r>
            <a:r>
              <a:rPr lang="ko-KR" altLang="en-US" smtClean="0"/>
              <a:t>뒷 </a:t>
            </a:r>
            <a:r>
              <a:rPr lang="en-US" altLang="ko-KR" smtClean="0"/>
              <a:t>sequence</a:t>
            </a:r>
            <a:r>
              <a:rPr lang="ko-KR" altLang="en-US" smtClean="0"/>
              <a:t>는 </a:t>
            </a:r>
            <a:r>
              <a:rPr lang="en-US" altLang="ko-KR" smtClean="0"/>
              <a:t>unknown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3" y="3482610"/>
            <a:ext cx="9228651" cy="2907479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5735994" y="1785621"/>
            <a:ext cx="5269856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Encoder-Decoder Self Attention</a:t>
            </a:r>
          </a:p>
        </p:txBody>
      </p:sp>
    </p:spTree>
    <p:extLst>
      <p:ext uri="{BB962C8B-B14F-4D97-AF65-F5344CB8AC3E}">
        <p14:creationId xmlns:p14="http://schemas.microsoft.com/office/powerpoint/2010/main" val="2723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1. </a:t>
            </a:r>
            <a:r>
              <a:rPr lang="ko-KR" altLang="en-US" smtClean="0"/>
              <a:t>전체 </a:t>
            </a:r>
            <a:r>
              <a:rPr lang="en-US" altLang="ko-KR" smtClean="0"/>
              <a:t>Structure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 smtClean="0"/>
                <a:t>전체적인 </a:t>
              </a:r>
              <a:r>
                <a:rPr lang="en-US" altLang="ko-KR" sz="2600" smtClean="0"/>
                <a:t>Structure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1337312" y="5777513"/>
            <a:ext cx="526603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200" smtClean="0"/>
              <a:t>배치 단위로 </a:t>
            </a:r>
            <a:r>
              <a:rPr lang="en-US" altLang="ko-KR" sz="1200" smtClean="0"/>
              <a:t>input</a:t>
            </a:r>
            <a:r>
              <a:rPr lang="ko-KR" altLang="en-US" sz="1200" smtClean="0"/>
              <a:t>이 들어가므로 </a:t>
            </a:r>
            <a:r>
              <a:rPr lang="en-US" altLang="ko-KR" sz="1200" smtClean="0"/>
              <a:t>sequence </a:t>
            </a:r>
            <a:r>
              <a:rPr lang="ko-KR" altLang="en-US" sz="1200" smtClean="0"/>
              <a:t>정보를 주는 것</a:t>
            </a:r>
            <a:endParaRPr lang="en-US" altLang="ko-KR" sz="12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350" y="1652066"/>
            <a:ext cx="3378850" cy="4721311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1337312" y="4511157"/>
            <a:ext cx="5266038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200" smtClean="0"/>
              <a:t>Embedding </a:t>
            </a:r>
            <a:r>
              <a:rPr lang="en-US" altLang="ko-KR" sz="1200"/>
              <a:t>vector size</a:t>
            </a:r>
            <a:r>
              <a:rPr lang="ko-KR" altLang="en-US" sz="1200"/>
              <a:t>를 </a:t>
            </a:r>
            <a:r>
              <a:rPr lang="ko-KR" altLang="en-US" sz="1200" smtClean="0"/>
              <a:t>유지하며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Query</a:t>
            </a:r>
            <a:r>
              <a:rPr lang="en-US" altLang="ko-KR" sz="1200"/>
              <a:t>, Key, Value </a:t>
            </a:r>
            <a:r>
              <a:rPr lang="ko-KR" altLang="en-US" sz="1200"/>
              <a:t>개념을 </a:t>
            </a:r>
            <a:r>
              <a:rPr lang="ko-KR" altLang="en-US" sz="1200" smtClean="0"/>
              <a:t>이용하는 </a:t>
            </a:r>
            <a:r>
              <a:rPr lang="en-US" altLang="ko-KR" sz="1200" smtClean="0"/>
              <a:t>attention</a:t>
            </a:r>
            <a:endParaRPr lang="en-US" altLang="ko-KR" sz="1200"/>
          </a:p>
          <a:p>
            <a:pPr lvl="1"/>
            <a:r>
              <a:rPr lang="ko-KR" altLang="en-US" sz="1200"/>
              <a:t>실제 계산시 </a:t>
            </a:r>
            <a:r>
              <a:rPr lang="en-US" altLang="ko-KR" sz="1200"/>
              <a:t>sequence size</a:t>
            </a:r>
            <a:r>
              <a:rPr lang="ko-KR" altLang="en-US" sz="1200"/>
              <a:t>만큼 확장한 </a:t>
            </a:r>
            <a:r>
              <a:rPr lang="en-US" altLang="ko-KR" sz="1200"/>
              <a:t>matrix</a:t>
            </a:r>
            <a:r>
              <a:rPr lang="ko-KR" altLang="en-US" sz="1200"/>
              <a:t>를 사용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844320" y="5438494"/>
            <a:ext cx="3855308" cy="316629"/>
          </a:xfrm>
          <a:prstGeom prst="rect">
            <a:avLst/>
          </a:prstGeom>
          <a:solidFill>
            <a:srgbClr val="FCE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prstClr val="black"/>
                </a:solidFill>
              </a:rPr>
              <a:t>Word embedding + positional </a:t>
            </a:r>
            <a:r>
              <a:rPr lang="en-US" altLang="ko-KR" sz="1400" b="1" smtClean="0">
                <a:solidFill>
                  <a:prstClr val="black"/>
                </a:solidFill>
              </a:rPr>
              <a:t>Encoding</a:t>
            </a:r>
            <a:endParaRPr lang="en-US" altLang="ko-KR" sz="1400" b="1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20068" y="4149591"/>
            <a:ext cx="2910972" cy="316629"/>
          </a:xfrm>
          <a:prstGeom prst="rect">
            <a:avLst/>
          </a:prstGeom>
          <a:solidFill>
            <a:srgbClr val="FEE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prstClr val="black"/>
                </a:solidFill>
              </a:rPr>
              <a:t>Multi-head </a:t>
            </a:r>
            <a:r>
              <a:rPr lang="en-US" altLang="ko-KR" sz="1400" b="1" smtClean="0">
                <a:solidFill>
                  <a:prstClr val="black"/>
                </a:solidFill>
              </a:rPr>
              <a:t>Attention</a:t>
            </a:r>
            <a:endParaRPr lang="en-US" altLang="ko-KR" sz="1400" b="1">
              <a:solidFill>
                <a:prstClr val="black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5439032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핵심 개념을 정리하면 다음과 같습니다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우리가 학습시키는 것은</a:t>
            </a:r>
            <a:endParaRPr lang="en-US" altLang="ko-KR" smtClean="0"/>
          </a:p>
          <a:p>
            <a:pPr lvl="2"/>
            <a:r>
              <a:rPr lang="en-US" altLang="ko-KR" smtClean="0"/>
              <a:t>Query matrix</a:t>
            </a:r>
          </a:p>
          <a:p>
            <a:pPr lvl="2"/>
            <a:r>
              <a:rPr lang="en-US" altLang="ko-KR" smtClean="0"/>
              <a:t>Key matrix</a:t>
            </a:r>
          </a:p>
          <a:p>
            <a:pPr lvl="2"/>
            <a:r>
              <a:rPr lang="en-US" altLang="ko-KR" smtClean="0"/>
              <a:t>Value matrix</a:t>
            </a:r>
          </a:p>
          <a:p>
            <a:pPr lvl="2"/>
            <a:r>
              <a:rPr lang="en-US" altLang="ko-KR" smtClean="0"/>
              <a:t>Multi-head attention matrix</a:t>
            </a:r>
          </a:p>
        </p:txBody>
      </p:sp>
    </p:spTree>
    <p:extLst>
      <p:ext uri="{BB962C8B-B14F-4D97-AF65-F5344CB8AC3E}">
        <p14:creationId xmlns:p14="http://schemas.microsoft.com/office/powerpoint/2010/main" val="1813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Positional Encoding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5439032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위치 정보를 반영해주기 위함</a:t>
            </a:r>
            <a:endParaRPr lang="en-US" altLang="ko-KR" smtClean="0"/>
          </a:p>
          <a:p>
            <a:pPr lvl="1"/>
            <a:r>
              <a:rPr lang="ko-KR" altLang="en-US" smtClean="0"/>
              <a:t>어떤 위치의 </a:t>
            </a:r>
            <a:r>
              <a:rPr lang="en-US" altLang="ko-KR" smtClean="0"/>
              <a:t>token</a:t>
            </a:r>
            <a:r>
              <a:rPr lang="ko-KR" altLang="en-US" smtClean="0"/>
              <a:t>끼리 영향을 주는지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self-attention</a:t>
            </a:r>
            <a:r>
              <a:rPr lang="ko-KR" altLang="en-US" smtClean="0"/>
              <a:t>을 계산하기 위한 사전작업</a:t>
            </a:r>
            <a:endParaRPr lang="en-US" altLang="ko-KR" smtClean="0"/>
          </a:p>
          <a:p>
            <a:pPr lvl="1"/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해당 함수를 사용한다</a:t>
            </a:r>
            <a:endParaRPr lang="en-US" altLang="ko-KR" smtClean="0"/>
          </a:p>
          <a:p>
            <a:pPr lvl="1"/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완벽하지는 않다</a:t>
            </a:r>
            <a:endParaRPr lang="en-US" altLang="ko-KR" smtClean="0"/>
          </a:p>
          <a:p>
            <a:pPr lvl="1"/>
            <a:r>
              <a:rPr lang="ko-KR" altLang="en-US" smtClean="0"/>
              <a:t>위치를 어느정도 반영한다는 것에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의의를 두자</a:t>
            </a:r>
            <a:endParaRPr lang="en-US" altLang="ko-KR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21174" t="1" r="22790" b="71964"/>
          <a:stretch/>
        </p:blipFill>
        <p:spPr>
          <a:xfrm>
            <a:off x="6887327" y="3547759"/>
            <a:ext cx="2829697" cy="6478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29" y="4510817"/>
            <a:ext cx="5342952" cy="184158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29822"/>
          <a:stretch/>
        </p:blipFill>
        <p:spPr>
          <a:xfrm>
            <a:off x="6499275" y="1673045"/>
            <a:ext cx="5049794" cy="1621863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9927091" y="3409561"/>
            <a:ext cx="506627" cy="939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21" y="3134439"/>
            <a:ext cx="2929890" cy="14745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42802" y="3641252"/>
            <a:ext cx="224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짝수 번째 차원 </a:t>
            </a:r>
            <a:r>
              <a:rPr lang="en-US" altLang="ko-KR" sz="1400" smtClean="0"/>
              <a:t>: sin </a:t>
            </a:r>
            <a:r>
              <a:rPr lang="ko-KR" altLang="en-US" sz="1400" smtClean="0"/>
              <a:t>함수</a:t>
            </a:r>
            <a:endParaRPr lang="en-US" altLang="ko-KR" sz="1400" smtClean="0"/>
          </a:p>
          <a:p>
            <a:r>
              <a:rPr lang="ko-KR" altLang="en-US" sz="1400" smtClean="0"/>
              <a:t>홀수 번째 차원 </a:t>
            </a:r>
            <a:r>
              <a:rPr lang="en-US" altLang="ko-KR" sz="1400" smtClean="0"/>
              <a:t>: cos </a:t>
            </a:r>
            <a:r>
              <a:rPr lang="ko-KR" altLang="en-US" sz="1400" smtClean="0"/>
              <a:t>함수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03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Positional Encoding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623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Positional Encoding vector</a:t>
            </a:r>
            <a:r>
              <a:rPr lang="ko-KR" altLang="en-US" smtClean="0"/>
              <a:t>와</a:t>
            </a:r>
            <a:r>
              <a:rPr lang="en-US" altLang="ko-KR" smtClean="0"/>
              <a:t>embedding vector</a:t>
            </a:r>
            <a:r>
              <a:rPr lang="ko-KR" altLang="en-US" smtClean="0"/>
              <a:t>를 더한다</a:t>
            </a:r>
            <a:endParaRPr lang="en-US" altLang="ko-KR" smtClean="0"/>
          </a:p>
          <a:p>
            <a:pPr lvl="1"/>
            <a:r>
              <a:rPr lang="en-US" altLang="ko-KR" smtClean="0"/>
              <a:t>Element-wise summation</a:t>
            </a:r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47" y="2947478"/>
            <a:ext cx="8251503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Self-Attention?</a:t>
            </a:r>
          </a:p>
          <a:p>
            <a:pPr lvl="1"/>
            <a:r>
              <a:rPr lang="ko-KR" altLang="en-US" smtClean="0"/>
              <a:t>같은 </a:t>
            </a:r>
            <a:r>
              <a:rPr lang="en-US" altLang="ko-KR" smtClean="0"/>
              <a:t>domain</a:t>
            </a:r>
            <a:r>
              <a:rPr lang="ko-KR" altLang="en-US" smtClean="0"/>
              <a:t>에서 </a:t>
            </a:r>
            <a:r>
              <a:rPr lang="en-US" altLang="ko-KR" smtClean="0"/>
              <a:t>token </a:t>
            </a:r>
            <a:r>
              <a:rPr lang="ko-KR" altLang="en-US" smtClean="0"/>
              <a:t>간의 유사도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같은 </a:t>
            </a:r>
            <a:r>
              <a:rPr lang="en-US" altLang="ko-KR" smtClean="0"/>
              <a:t>domain</a:t>
            </a:r>
            <a:r>
              <a:rPr lang="ko-KR" altLang="en-US" smtClean="0"/>
              <a:t>에서 </a:t>
            </a:r>
            <a:r>
              <a:rPr lang="en-US" altLang="ko-KR" smtClean="0"/>
              <a:t>token </a:t>
            </a:r>
            <a:r>
              <a:rPr lang="ko-KR" altLang="en-US" smtClean="0"/>
              <a:t>간의 유사도가 왜 필요해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대명사</a:t>
            </a:r>
            <a:r>
              <a:rPr lang="en-US" altLang="ko-KR" smtClean="0"/>
              <a:t>, </a:t>
            </a:r>
            <a:r>
              <a:rPr lang="ko-KR" altLang="en-US" smtClean="0"/>
              <a:t>지칭 등을 파악하기 위함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823403" y="4440439"/>
            <a:ext cx="10320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1">
                <a:latin typeface="Bell MT" panose="02020503060305020303" pitchFamily="18" charset="0"/>
              </a:rPr>
              <a:t>The animal did’t cross the street because it was too tired</a:t>
            </a:r>
            <a:endParaRPr lang="ko-KR" altLang="en-US" sz="3200" b="1" i="1">
              <a:latin typeface="Bell MT" panose="02020503060305020303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3550" y="4440439"/>
            <a:ext cx="131445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58175" y="4447838"/>
            <a:ext cx="45720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72125" y="4447838"/>
            <a:ext cx="1219200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2"/>
            <a:endCxn id="18" idx="2"/>
          </p:cNvCxnSpPr>
          <p:nvPr/>
        </p:nvCxnSpPr>
        <p:spPr>
          <a:xfrm rot="5400000">
            <a:off x="7334250" y="3880088"/>
            <a:ext cx="12700" cy="23050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5" idx="2"/>
          </p:cNvCxnSpPr>
          <p:nvPr/>
        </p:nvCxnSpPr>
        <p:spPr>
          <a:xfrm rot="5400000" flipH="1">
            <a:off x="5435075" y="1980914"/>
            <a:ext cx="7399" cy="6096000"/>
          </a:xfrm>
          <a:prstGeom prst="bentConnector3">
            <a:avLst>
              <a:gd name="adj1" fmla="val -74665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82504" y="5681785"/>
            <a:ext cx="5501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>
                <a:latin typeface="Bell MT" panose="02020503060305020303" pitchFamily="18" charset="0"/>
              </a:rPr>
              <a:t>It</a:t>
            </a:r>
            <a:r>
              <a:rPr lang="ko-KR" altLang="en-US" smtClean="0"/>
              <a:t> 은 </a:t>
            </a:r>
            <a:r>
              <a:rPr lang="en-US" altLang="ko-KR" b="1" i="1">
                <a:latin typeface="Bell MT" panose="02020503060305020303" pitchFamily="18" charset="0"/>
              </a:rPr>
              <a:t>animal </a:t>
            </a:r>
            <a:r>
              <a:rPr lang="ko-KR" altLang="en-US" smtClean="0"/>
              <a:t>을 지칭하는 것이다</a:t>
            </a:r>
            <a:r>
              <a:rPr lang="en-US" altLang="ko-KR" smtClean="0"/>
              <a:t>!</a:t>
            </a:r>
          </a:p>
          <a:p>
            <a:r>
              <a:rPr lang="en-US" altLang="ko-KR" b="1" i="1">
                <a:latin typeface="Bell MT" panose="02020503060305020303" pitchFamily="18" charset="0"/>
              </a:rPr>
              <a:t>It</a:t>
            </a:r>
            <a:r>
              <a:rPr lang="ko-KR" altLang="en-US" smtClean="0"/>
              <a:t>과 </a:t>
            </a:r>
            <a:r>
              <a:rPr lang="en-US" altLang="ko-KR" b="1" i="1">
                <a:latin typeface="Bell MT" panose="02020503060305020303" pitchFamily="18" charset="0"/>
              </a:rPr>
              <a:t>animal</a:t>
            </a:r>
            <a:r>
              <a:rPr lang="en-US" altLang="ko-KR" smtClean="0"/>
              <a:t> </a:t>
            </a:r>
            <a:r>
              <a:rPr lang="ko-KR" altLang="en-US" smtClean="0"/>
              <a:t>간의 </a:t>
            </a:r>
            <a:r>
              <a:rPr lang="en-US" altLang="ko-KR" b="1" smtClean="0"/>
              <a:t>self-attention value</a:t>
            </a:r>
            <a:r>
              <a:rPr lang="ko-KR" altLang="en-US" b="1" smtClean="0"/>
              <a:t>는 클 것이다</a:t>
            </a:r>
            <a:r>
              <a:rPr lang="en-US" altLang="ko-KR" b="1" smtClean="0"/>
              <a:t>!</a:t>
            </a:r>
            <a:endParaRPr lang="ko-KR" altLang="en-US" b="1"/>
          </a:p>
        </p:txBody>
      </p:sp>
      <p:sp>
        <p:nvSpPr>
          <p:cNvPr id="27" name="직사각형 26"/>
          <p:cNvSpPr/>
          <p:nvPr/>
        </p:nvSpPr>
        <p:spPr>
          <a:xfrm>
            <a:off x="7193176" y="5060220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???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927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775E78-CC02-4CB6-909D-3E0FF1B7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075" y="1360505"/>
            <a:ext cx="6172200" cy="4978168"/>
          </a:xfrm>
        </p:spPr>
        <p:txBody>
          <a:bodyPr>
            <a:normAutofit/>
          </a:bodyPr>
          <a:lstStyle/>
          <a:p>
            <a:r>
              <a:rPr lang="en-US" altLang="ko-KR" b="1" smtClean="0">
                <a:ea typeface="나눔바른고딕" panose="020B0603020101020101"/>
              </a:rPr>
              <a:t>Transformer </a:t>
            </a:r>
            <a:r>
              <a:rPr lang="ko-KR" altLang="en-US" b="1" smtClean="0">
                <a:ea typeface="나눔바른고딕" panose="020B0603020101020101"/>
              </a:rPr>
              <a:t>등장 배경</a:t>
            </a:r>
            <a:endParaRPr lang="en-US" altLang="ko-KR" b="1" smtClean="0">
              <a:ea typeface="나눔바른고딕" panose="020B0603020101020101"/>
            </a:endParaRPr>
          </a:p>
          <a:p>
            <a:pPr lvl="1"/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전체 개요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Seq2Seq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Attention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Transformer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의 의미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r>
              <a:rPr lang="en-US" altLang="ko-KR" b="1" smtClean="0">
                <a:ea typeface="나눔바른고딕" panose="020B0603020101020101"/>
              </a:rPr>
              <a:t>Transformer </a:t>
            </a:r>
            <a:r>
              <a:rPr lang="ko-KR" altLang="en-US" b="1" smtClean="0">
                <a:ea typeface="나눔바른고딕" panose="020B0603020101020101"/>
              </a:rPr>
              <a:t>설명</a:t>
            </a:r>
            <a:endParaRPr lang="en-US" altLang="ko-KR" b="1" dirty="0">
              <a:ea typeface="나눔바른고딕" panose="020B0603020101020101"/>
            </a:endParaRPr>
          </a:p>
          <a:p>
            <a:pPr lvl="1"/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/>
              </a:rPr>
              <a:t>전체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structure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Encoder</a:t>
            </a:r>
          </a:p>
          <a:p>
            <a:pPr lvl="1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/>
              </a:rPr>
              <a:t>Decoder</a:t>
            </a:r>
          </a:p>
          <a:p>
            <a:pPr lvl="1"/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  <a:p>
            <a:endParaRPr lang="en-US" altLang="ko-KR" dirty="0">
              <a:ea typeface="나눔바른고딕" panose="020B0603020101020101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AA972-FBBC-4B78-A85A-F79D49DC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mtClean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Self-Attention</a:t>
            </a:r>
            <a:r>
              <a:rPr lang="ko-KR" altLang="en-US" smtClean="0"/>
              <a:t>은 </a:t>
            </a:r>
            <a:r>
              <a:rPr lang="en-US" altLang="ko-KR" smtClean="0"/>
              <a:t>Query, Key, Value</a:t>
            </a:r>
            <a:r>
              <a:rPr lang="ko-KR" altLang="en-US" smtClean="0"/>
              <a:t>라는 개념을 사용하여 계산</a:t>
            </a:r>
            <a:endParaRPr lang="en-US" altLang="ko-KR" smtClean="0"/>
          </a:p>
          <a:p>
            <a:pPr lvl="1"/>
            <a:r>
              <a:rPr lang="en-US" altLang="ko-KR" smtClean="0"/>
              <a:t>Query : </a:t>
            </a:r>
            <a:r>
              <a:rPr lang="ko-KR" altLang="en-US" smtClean="0"/>
              <a:t>현재 보고 있는 </a:t>
            </a:r>
            <a:r>
              <a:rPr lang="en-US" altLang="ko-KR" smtClean="0"/>
              <a:t>token</a:t>
            </a:r>
          </a:p>
          <a:p>
            <a:pPr lvl="1"/>
            <a:r>
              <a:rPr lang="en-US" altLang="ko-KR" smtClean="0"/>
              <a:t>Key : </a:t>
            </a:r>
            <a:r>
              <a:rPr lang="ko-KR" altLang="en-US" smtClean="0"/>
              <a:t>그 이외의 </a:t>
            </a:r>
            <a:r>
              <a:rPr lang="en-US" altLang="ko-KR" smtClean="0"/>
              <a:t>token</a:t>
            </a:r>
          </a:p>
          <a:p>
            <a:pPr lvl="1"/>
            <a:r>
              <a:rPr lang="en-US" altLang="ko-KR" smtClean="0"/>
              <a:t>Value : Query</a:t>
            </a:r>
            <a:r>
              <a:rPr lang="ko-KR" altLang="en-US" smtClean="0"/>
              <a:t>와 </a:t>
            </a:r>
            <a:r>
              <a:rPr lang="en-US" altLang="ko-KR" smtClean="0"/>
              <a:t>Key</a:t>
            </a:r>
            <a:r>
              <a:rPr lang="ko-KR" altLang="en-US" smtClean="0"/>
              <a:t>에 연관된 어떤 정보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Step</a:t>
            </a:r>
          </a:p>
          <a:p>
            <a:pPr lvl="1"/>
            <a:r>
              <a:rPr lang="ko-KR" altLang="en-US" smtClean="0"/>
              <a:t>유사도를 구한다</a:t>
            </a:r>
            <a:endParaRPr lang="en-US" altLang="ko-KR" smtClean="0"/>
          </a:p>
          <a:p>
            <a:pPr lvl="2"/>
            <a:r>
              <a:rPr lang="en-US" altLang="ko-KR" smtClean="0"/>
              <a:t>Query, Key</a:t>
            </a:r>
            <a:r>
              <a:rPr lang="ko-KR" altLang="en-US" smtClean="0"/>
              <a:t>의 </a:t>
            </a:r>
            <a:r>
              <a:rPr lang="en-US" altLang="ko-KR" smtClean="0"/>
              <a:t>dot-production</a:t>
            </a:r>
          </a:p>
          <a:p>
            <a:pPr lvl="2"/>
            <a:r>
              <a:rPr lang="en-US" altLang="ko-KR" smtClean="0"/>
              <a:t>Softmax</a:t>
            </a:r>
            <a:r>
              <a:rPr lang="ko-KR" altLang="en-US" smtClean="0"/>
              <a:t>를 취해 확률을 계산</a:t>
            </a:r>
            <a:endParaRPr lang="en-US" altLang="ko-KR" smtClean="0"/>
          </a:p>
          <a:p>
            <a:pPr lvl="2"/>
            <a:endParaRPr lang="en-US" altLang="ko-KR"/>
          </a:p>
          <a:p>
            <a:pPr lvl="1"/>
            <a:r>
              <a:rPr lang="en-US" altLang="ko-KR" smtClean="0"/>
              <a:t>Self-attention vector</a:t>
            </a:r>
            <a:r>
              <a:rPr lang="ko-KR" altLang="en-US" smtClean="0"/>
              <a:t>를 구한다</a:t>
            </a:r>
            <a:endParaRPr lang="en-US" altLang="ko-KR" smtClean="0"/>
          </a:p>
          <a:p>
            <a:pPr lvl="2"/>
            <a:r>
              <a:rPr lang="ko-KR" altLang="en-US" smtClean="0"/>
              <a:t>유사도 </a:t>
            </a:r>
            <a:r>
              <a:rPr lang="en-US" altLang="ko-KR" smtClean="0"/>
              <a:t>* Value</a:t>
            </a:r>
            <a:r>
              <a:rPr lang="ko-KR" altLang="en-US" smtClean="0"/>
              <a:t>의 </a:t>
            </a:r>
            <a:r>
              <a:rPr lang="en-US" altLang="ko-KR" smtClean="0"/>
              <a:t>element-wise summation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49" y="2755557"/>
            <a:ext cx="5496515" cy="32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Self-Attention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mtClean="0"/>
                  <a:t>모든 </a:t>
                </a:r>
                <a:r>
                  <a:rPr lang="en-US" altLang="ko-KR" smtClean="0"/>
                  <a:t>sequence token</a:t>
                </a:r>
                <a:r>
                  <a:rPr lang="ko-KR" altLang="en-US" smtClean="0"/>
                  <a:t>에 대해 한번에 계산하는 방법은</a:t>
                </a:r>
                <a:r>
                  <a:rPr lang="en-US" altLang="ko-KR" smtClean="0"/>
                  <a:t>?</a:t>
                </a:r>
              </a:p>
              <a:p>
                <a:pPr lvl="1"/>
                <a:r>
                  <a:rPr lang="en-US" altLang="ko-KR" smtClean="0"/>
                  <a:t>Matrix Caculation</a:t>
                </a:r>
              </a:p>
              <a:p>
                <a:pPr lvl="1"/>
                <a:endParaRPr lang="en-US" altLang="ko-KR" smtClean="0"/>
              </a:p>
              <a:p>
                <a:r>
                  <a:rPr lang="en-US" altLang="ko-KR" smtClean="0"/>
                  <a:t>Attention vector</a:t>
                </a:r>
                <a:r>
                  <a:rPr lang="ko-KR" altLang="en-US" smtClean="0"/>
                  <a:t>는 </a:t>
                </a:r>
                <a:r>
                  <a:rPr lang="en-US" altLang="ko-KR" smtClean="0"/>
                  <a:t/>
                </a:r>
                <a:br>
                  <a:rPr lang="en-US" altLang="ko-KR" smtClean="0"/>
                </a:br>
                <a:r>
                  <a:rPr lang="en-US" altLang="ko-KR" smtClean="0"/>
                  <a:t>Q,K,V</a:t>
                </a:r>
                <a:r>
                  <a:rPr lang="ko-KR" altLang="en-US" smtClean="0"/>
                  <a:t>와 </a:t>
                </a:r>
                <a:r>
                  <a:rPr lang="en-US" altLang="ko-KR" smtClean="0"/>
                  <a:t>dimension </a:t>
                </a:r>
                <a:r>
                  <a:rPr lang="ko-KR" altLang="en-US" smtClean="0"/>
                  <a:t>이 같다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Notation</a:t>
                </a:r>
              </a:p>
              <a:p>
                <a:pPr lvl="1"/>
                <a:r>
                  <a:rPr lang="en-US" altLang="ko-KR" smtClean="0"/>
                  <a:t>X : embedding vector</a:t>
                </a:r>
              </a:p>
              <a:p>
                <a:pPr lvl="1"/>
                <a:r>
                  <a:rPr lang="en-US" altLang="ko-KR" smtClean="0"/>
                  <a:t>Z : attention vector</a:t>
                </a:r>
              </a:p>
              <a:p>
                <a:pPr lvl="1"/>
                <a:endParaRPr lang="en-US" altLang="ko-KR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mtClean="0"/>
                  <a:t> : sequence length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smtClean="0"/>
                  <a:t>: embedding vector size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mtClean="0"/>
                  <a:t> : attention vector size</a:t>
                </a:r>
              </a:p>
              <a:p>
                <a:pPr lvl="1"/>
                <a:endParaRPr lang="en-US" altLang="ko-KR" smtClean="0"/>
              </a:p>
              <a:p>
                <a:pPr lvl="1"/>
                <a:endParaRPr lang="en-US" altLang="ko-KR" smtClean="0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endParaRPr lang="en-US" altLang="ko-KR" smtClean="0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 b="-13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429" y="2488119"/>
            <a:ext cx="6802185" cy="389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025788" y="3502700"/>
                <a:ext cx="14757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88" y="3502700"/>
                <a:ext cx="1475789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731925" y="3502700"/>
                <a:ext cx="1418337" cy="338554"/>
              </a:xfrm>
              <a:prstGeom prst="rect">
                <a:avLst/>
              </a:prstGeom>
              <a:solidFill>
                <a:srgbClr val="FEE1B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925" y="3502700"/>
                <a:ext cx="1418337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266176" y="3460300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76" y="3460300"/>
                <a:ext cx="1050480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9625765" y="3784088"/>
                <a:ext cx="94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mtClean="0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765" y="3784088"/>
                <a:ext cx="947632" cy="369332"/>
              </a:xfrm>
              <a:prstGeom prst="rect">
                <a:avLst/>
              </a:prstGeom>
              <a:blipFill>
                <a:blip r:embed="rId8"/>
                <a:stretch>
                  <a:fillRect l="-193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0813763" y="3780267"/>
                <a:ext cx="1050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63" y="3780267"/>
                <a:ext cx="1050480" cy="3385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8459910" y="4433284"/>
                <a:ext cx="1050480" cy="338554"/>
              </a:xfrm>
              <a:prstGeom prst="rect">
                <a:avLst/>
              </a:prstGeom>
              <a:solidFill>
                <a:srgbClr val="FEE1B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910" y="4433284"/>
                <a:ext cx="1050480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8426197" y="5079489"/>
                <a:ext cx="14276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97" y="5079489"/>
                <a:ext cx="1427635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10388652" y="5110008"/>
                <a:ext cx="10504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652" y="5110008"/>
                <a:ext cx="1050479" cy="3385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>
            <a:off x="9814233" y="5194646"/>
            <a:ext cx="59873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대괄호 31"/>
          <p:cNvSpPr/>
          <p:nvPr/>
        </p:nvSpPr>
        <p:spPr>
          <a:xfrm rot="16200000">
            <a:off x="9625647" y="1288667"/>
            <a:ext cx="217555" cy="2616455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946580" y="2109193"/>
            <a:ext cx="15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Score matrix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965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Sequence </a:t>
            </a:r>
            <a:r>
              <a:rPr lang="ko-KR" altLang="en-US" smtClean="0"/>
              <a:t>의 </a:t>
            </a:r>
            <a:r>
              <a:rPr lang="en-US" altLang="ko-KR" smtClean="0"/>
              <a:t>self-attention vector</a:t>
            </a:r>
            <a:r>
              <a:rPr lang="ko-KR" altLang="en-US" smtClean="0"/>
              <a:t>를 </a:t>
            </a:r>
            <a:r>
              <a:rPr lang="en-US" altLang="ko-KR" smtClean="0"/>
              <a:t>concatenate</a:t>
            </a:r>
          </a:p>
          <a:p>
            <a:pPr lvl="1"/>
            <a:r>
              <a:rPr lang="en-US" altLang="ko-KR" smtClean="0"/>
              <a:t>Self-attention</a:t>
            </a:r>
            <a:r>
              <a:rPr lang="ko-KR" altLang="en-US" smtClean="0"/>
              <a:t>을 </a:t>
            </a:r>
            <a:r>
              <a:rPr lang="en-US" altLang="ko-KR" smtClean="0"/>
              <a:t>num_head </a:t>
            </a:r>
            <a:r>
              <a:rPr lang="ko-KR" altLang="en-US" smtClean="0"/>
              <a:t>만큼 수행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Multi-headed matrix</a:t>
            </a:r>
            <a:r>
              <a:rPr lang="ko-KR" altLang="en-US" smtClean="0"/>
              <a:t>를 곱한다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Embedding + positional encoding 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vector(encode</a:t>
            </a:r>
            <a:r>
              <a:rPr lang="ko-KR" altLang="en-US" smtClean="0"/>
              <a:t>의 </a:t>
            </a:r>
            <a:r>
              <a:rPr lang="en-US" altLang="ko-KR" smtClean="0"/>
              <a:t>input)</a:t>
            </a:r>
            <a:r>
              <a:rPr lang="ko-KR" altLang="en-US" smtClean="0"/>
              <a:t>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</a:t>
            </a:r>
            <a:r>
              <a:rPr lang="en-US" altLang="ko-KR" smtClean="0"/>
              <a:t>size</a:t>
            </a:r>
            <a:r>
              <a:rPr lang="ko-KR" altLang="en-US" smtClean="0"/>
              <a:t>의 </a:t>
            </a:r>
            <a:r>
              <a:rPr lang="en-US" altLang="ko-KR" smtClean="0"/>
              <a:t>outpu</a:t>
            </a:r>
            <a:r>
              <a:rPr lang="ko-KR" altLang="en-US" smtClean="0"/>
              <a:t>이 나온다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→ 다음 </a:t>
            </a:r>
            <a:r>
              <a:rPr lang="en-US" altLang="ko-KR" smtClean="0"/>
              <a:t>encoder</a:t>
            </a:r>
            <a:r>
              <a:rPr lang="ko-KR" altLang="en-US" smtClean="0"/>
              <a:t>의</a:t>
            </a:r>
            <a:r>
              <a:rPr lang="en-US" altLang="ko-KR" smtClean="0"/>
              <a:t> Input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00" y="2510776"/>
            <a:ext cx="6254089" cy="339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780076" y="3547900"/>
                <a:ext cx="23400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𝒏𝒖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𝒉𝒆𝒂𝒅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76" y="3547900"/>
                <a:ext cx="2340063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9013736" y="5845170"/>
                <a:ext cx="2734979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𝒏𝒖</m:t>
                              </m:r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𝒉𝒆𝒂𝒅</m:t>
                                  </m:r>
                                </m:sub>
                              </m:s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736" y="5845170"/>
                <a:ext cx="2734979" cy="370294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5606340" y="5175628"/>
                <a:ext cx="1395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b="1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40" y="5175628"/>
                <a:ext cx="1395254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4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637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Matrix </a:t>
            </a:r>
            <a:r>
              <a:rPr lang="ko-KR" altLang="en-US" smtClean="0"/>
              <a:t>단위로 수행하면 다음과 같습니다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각 </a:t>
            </a:r>
            <a:r>
              <a:rPr lang="en-US" altLang="ko-KR" smtClean="0"/>
              <a:t>head</a:t>
            </a:r>
            <a:r>
              <a:rPr lang="ko-KR" altLang="en-US" smtClean="0"/>
              <a:t>의 </a:t>
            </a:r>
            <a:r>
              <a:rPr lang="en-US" altLang="ko-KR" smtClean="0"/>
              <a:t>Query, Key, Value matrix</a:t>
            </a:r>
            <a:r>
              <a:rPr lang="ko-KR" altLang="en-US" smtClean="0"/>
              <a:t>는 각각 학습된다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24" y="2544903"/>
            <a:ext cx="6444897" cy="37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Multi-headed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mtClean="0"/>
                  <a:t>정리하면</a:t>
                </a:r>
                <a:endParaRPr lang="en-US" altLang="ko-KR" smtClean="0"/>
              </a:p>
              <a:p>
                <a:pPr lvl="1"/>
                <a:r>
                  <a:rPr lang="ko-KR" altLang="en-US" smtClean="0"/>
                  <a:t>이전 </a:t>
                </a:r>
                <a:r>
                  <a:rPr lang="en-US" altLang="ko-KR" smtClean="0"/>
                  <a:t>Encoder</a:t>
                </a:r>
                <a:r>
                  <a:rPr lang="ko-KR" altLang="en-US" smtClean="0"/>
                  <a:t>의</a:t>
                </a:r>
                <a:r>
                  <a:rPr lang="en-US" altLang="ko-KR" smtClean="0"/>
                  <a:t> Output</a:t>
                </a:r>
                <a:r>
                  <a:rPr lang="ko-KR" altLang="en-US" smtClean="0"/>
                  <a:t>은 다음 </a:t>
                </a:r>
                <a:r>
                  <a:rPr lang="en-US" altLang="ko-KR" smtClean="0"/>
                  <a:t>Encoder</a:t>
                </a:r>
                <a:r>
                  <a:rPr lang="ko-KR" altLang="en-US" smtClean="0"/>
                  <a:t>의 </a:t>
                </a:r>
                <a:r>
                  <a:rPr lang="en-US" altLang="ko-KR" smtClean="0"/>
                  <a:t>Input(vector size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mtClean="0"/>
                  <a:t>)</a:t>
                </a:r>
              </a:p>
              <a:p>
                <a:pPr lvl="1"/>
                <a:r>
                  <a:rPr lang="en-US" altLang="ko-KR" smtClean="0"/>
                  <a:t>Multi-headed matrix</a:t>
                </a:r>
                <a:r>
                  <a:rPr lang="ko-KR" altLang="en-US" smtClean="0"/>
                  <a:t>를 통해 원 </a:t>
                </a:r>
                <a:r>
                  <a:rPr lang="en-US" altLang="ko-KR" smtClean="0"/>
                  <a:t>vector size</a:t>
                </a:r>
                <a:r>
                  <a:rPr lang="ko-KR" altLang="en-US" smtClean="0"/>
                  <a:t>로 돌아온다</a:t>
                </a:r>
                <a:endParaRPr lang="en-US" altLang="ko-KR" smtClean="0"/>
              </a:p>
              <a:p>
                <a:pPr lvl="2"/>
                <a:r>
                  <a:rPr lang="en-US" altLang="ko-KR" smtClean="0"/>
                  <a:t>Encoder</a:t>
                </a:r>
                <a:r>
                  <a:rPr lang="ko-KR" altLang="en-US" smtClean="0"/>
                  <a:t>를 통과하여도 </a:t>
                </a:r>
                <a:r>
                  <a:rPr lang="en-US" altLang="ko-KR" smtClean="0"/>
                  <a:t>vector size</a:t>
                </a:r>
                <a:r>
                  <a:rPr lang="ko-KR" altLang="en-US" smtClean="0"/>
                  <a:t>가 유지됨</a:t>
                </a:r>
                <a:r>
                  <a:rPr lang="en-US" altLang="ko-KR" smtClean="0"/>
                  <a:t>.</a:t>
                </a:r>
                <a:endParaRPr lang="en-US" altLang="ko-KR"/>
              </a:p>
              <a:p>
                <a:pPr lvl="1"/>
                <a:endParaRPr lang="en-US" altLang="ko-KR" smtClean="0"/>
              </a:p>
              <a:p>
                <a:pPr lvl="1"/>
                <a:r>
                  <a:rPr lang="ko-KR" altLang="en-US" smtClean="0"/>
                  <a:t>학습할 대상</a:t>
                </a:r>
                <a:endParaRPr lang="en-US" altLang="ko-KR" smtClean="0"/>
              </a:p>
              <a:p>
                <a:pPr lvl="2"/>
                <a:r>
                  <a:rPr lang="en-US" altLang="ko-KR" smtClean="0"/>
                  <a:t>Query Matirx</a:t>
                </a:r>
              </a:p>
              <a:p>
                <a:pPr lvl="2"/>
                <a:r>
                  <a:rPr lang="en-US" altLang="ko-KR" smtClean="0"/>
                  <a:t>Key Matrix</a:t>
                </a:r>
              </a:p>
              <a:p>
                <a:pPr lvl="2"/>
                <a:r>
                  <a:rPr lang="en-US" altLang="ko-KR" smtClean="0"/>
                  <a:t>Value Matrix</a:t>
                </a:r>
              </a:p>
              <a:p>
                <a:pPr lvl="2"/>
                <a:r>
                  <a:rPr lang="en-US" altLang="ko-KR" smtClean="0"/>
                  <a:t>Multi-headed Matrix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endParaRPr lang="en-US" altLang="ko-KR" smtClean="0"/>
              </a:p>
            </p:txBody>
          </p:sp>
        </mc:Choice>
        <mc:Fallback xmlns="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 b="-59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74" y="3175812"/>
            <a:ext cx="5343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Residual &amp; Position-wise Feed Forward Neural Net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mtClean="0"/>
                  <a:t>각</a:t>
                </a:r>
                <a:r>
                  <a:rPr lang="en-US" altLang="ko-KR" smtClean="0"/>
                  <a:t> token </a:t>
                </a:r>
                <a:r>
                  <a:rPr lang="ko-KR" altLang="en-US" smtClean="0"/>
                  <a:t>단위로 </a:t>
                </a:r>
                <a:r>
                  <a:rPr lang="en-US" altLang="ko-KR" smtClean="0"/>
                  <a:t>self-attention</a:t>
                </a:r>
                <a:r>
                  <a:rPr lang="ko-KR" altLang="en-US" smtClean="0"/>
                  <a:t>을 수행 후</a:t>
                </a:r>
                <a:endParaRPr lang="en-US" altLang="ko-KR" smtClean="0"/>
              </a:p>
              <a:p>
                <a:r>
                  <a:rPr lang="ko-KR" altLang="en-US" smtClean="0"/>
                  <a:t>잔차 연결</a:t>
                </a:r>
                <a:endParaRPr lang="en-US" altLang="ko-KR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𝑚𝑢𝑙𝑡𝑖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𝑚𝑢𝑙𝑡𝑖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𝑎𝑡𝑡𝑒𝑛𝑡𝑖𝑜𝑛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smtClean="0"/>
              </a:p>
              <a:p>
                <a:pPr lvl="1"/>
                <a:endParaRPr lang="en-US" altLang="ko-KR"/>
              </a:p>
              <a:p>
                <a:endParaRPr lang="en-US" altLang="ko-KR" smtClean="0"/>
              </a:p>
            </p:txBody>
          </p:sp>
        </mc:Choice>
        <mc:Fallback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549" y="1657744"/>
            <a:ext cx="4953572" cy="470995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228446" y="3437809"/>
            <a:ext cx="410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Multi-head attention</a:t>
            </a:r>
            <a:r>
              <a:rPr lang="ko-KR" altLang="en-US" smtClean="0"/>
              <a:t>과 </a:t>
            </a:r>
            <a:r>
              <a:rPr lang="en-US" altLang="ko-KR" smtClean="0"/>
              <a:t>residual </a:t>
            </a:r>
            <a:r>
              <a:rPr lang="ko-KR" altLang="en-US" smtClean="0"/>
              <a:t>의 합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6328864" y="3622475"/>
            <a:ext cx="1324664" cy="26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2. Encoder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Residual &amp; Position-wise Feed Forward Neural Net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mtClean="0"/>
                  <a:t>잔차 연결 후</a:t>
                </a:r>
                <a:endParaRPr lang="en-US" altLang="ko-KR" smtClean="0"/>
              </a:p>
              <a:p>
                <a:r>
                  <a:rPr lang="en-US" altLang="ko-KR" smtClean="0"/>
                  <a:t>Position-wise FFNN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𝐹𝐹𝑁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 smtClean="0"/>
              </a:p>
              <a:p>
                <a:endParaRPr lang="en-US" altLang="ko-KR" i="1" smtClean="0"/>
              </a:p>
            </p:txBody>
          </p:sp>
        </mc:Choice>
        <mc:Fallback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54295927-2EF6-4D31-843F-B8767363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85621"/>
                <a:ext cx="8948351" cy="1970833"/>
              </a:xfrm>
              <a:prstGeom prst="rect">
                <a:avLst/>
              </a:prstGeom>
              <a:blipFill>
                <a:blip r:embed="rId3"/>
                <a:stretch>
                  <a:fillRect l="-749" t="-4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62" y="3085122"/>
            <a:ext cx="6826271" cy="324346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942182" y="4713720"/>
            <a:ext cx="3419885" cy="369332"/>
            <a:chOff x="1942182" y="4713720"/>
            <a:chExt cx="341988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/>
                <p:cNvSpPr/>
                <p:nvPr/>
              </p:nvSpPr>
              <p:spPr>
                <a:xfrm>
                  <a:off x="1942182" y="4713720"/>
                  <a:ext cx="30026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𝒓𝒆𝒍𝒖</m:t>
                        </m:r>
                      </m:oMath>
                    </m:oMathPara>
                  </a14:m>
                  <a:endParaRPr lang="ko-KR" altLang="en-US" b="1"/>
                </a:p>
              </p:txBody>
            </p:sp>
          </mc:Choice>
          <mc:Fallback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82" y="4713720"/>
                  <a:ext cx="30026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/>
            <p:nvPr/>
          </p:nvCxnSpPr>
          <p:spPr>
            <a:xfrm>
              <a:off x="4884537" y="4898386"/>
              <a:ext cx="4775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Decoder parts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Decoder</a:t>
            </a:r>
            <a:r>
              <a:rPr lang="ko-KR" altLang="en-US" smtClean="0"/>
              <a:t>는 </a:t>
            </a:r>
            <a:r>
              <a:rPr lang="en-US" altLang="ko-KR" smtClean="0"/>
              <a:t>2</a:t>
            </a:r>
            <a:r>
              <a:rPr lang="ko-KR" altLang="en-US" smtClean="0"/>
              <a:t>개의 </a:t>
            </a:r>
            <a:r>
              <a:rPr lang="en-US" altLang="ko-KR" smtClean="0"/>
              <a:t>attention</a:t>
            </a:r>
            <a:r>
              <a:rPr lang="ko-KR" altLang="en-US" smtClean="0"/>
              <a:t>이 존재</a:t>
            </a:r>
            <a:endParaRPr lang="en-US" altLang="ko-KR" smtClean="0"/>
          </a:p>
          <a:p>
            <a:pPr lvl="1"/>
            <a:r>
              <a:rPr lang="en-US" altLang="ko-KR" smtClean="0"/>
              <a:t>Self-attention : masked multi-head attention</a:t>
            </a:r>
          </a:p>
          <a:p>
            <a:pPr lvl="2"/>
            <a:r>
              <a:rPr lang="ko-KR" altLang="en-US" smtClean="0"/>
              <a:t>같은 </a:t>
            </a:r>
            <a:r>
              <a:rPr lang="en-US" altLang="ko-KR" smtClean="0"/>
              <a:t>domain(decoder)</a:t>
            </a:r>
            <a:r>
              <a:rPr lang="ko-KR" altLang="en-US" smtClean="0"/>
              <a:t>의 </a:t>
            </a:r>
            <a:r>
              <a:rPr lang="en-US" altLang="ko-KR" smtClean="0"/>
              <a:t>token</a:t>
            </a:r>
            <a:r>
              <a:rPr lang="ko-KR" altLang="en-US" smtClean="0"/>
              <a:t>끼리의 </a:t>
            </a:r>
            <a:r>
              <a:rPr lang="en-US" altLang="ko-KR" smtClean="0"/>
              <a:t>attention</a:t>
            </a:r>
          </a:p>
          <a:p>
            <a:pPr lvl="1"/>
            <a:r>
              <a:rPr lang="en-US" altLang="ko-KR"/>
              <a:t>Multi-Head Attention with Encoder Outputs </a:t>
            </a:r>
            <a:endParaRPr lang="en-US" altLang="ko-KR" smtClean="0"/>
          </a:p>
          <a:p>
            <a:pPr lvl="2"/>
            <a:r>
              <a:rPr lang="en-US" altLang="ko-KR" smtClean="0"/>
              <a:t>Decoder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현 </a:t>
            </a:r>
            <a:r>
              <a:rPr lang="en-US" altLang="ko-KR" smtClean="0"/>
              <a:t>token</a:t>
            </a:r>
            <a:r>
              <a:rPr lang="ko-KR" altLang="en-US" smtClean="0"/>
              <a:t>에 대해 </a:t>
            </a:r>
            <a:r>
              <a:rPr lang="en-US" altLang="ko-KR" smtClean="0"/>
              <a:t>Encoder</a:t>
            </a:r>
            <a:r>
              <a:rPr lang="ko-KR" altLang="en-US" smtClean="0"/>
              <a:t>의 정보를 바탕으로 </a:t>
            </a:r>
            <a:r>
              <a:rPr lang="en-US" altLang="ko-KR" smtClean="0"/>
              <a:t>attention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494" y="1672851"/>
            <a:ext cx="3405305" cy="47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Masked multi-head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8948351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Decoder</a:t>
            </a:r>
            <a:endParaRPr lang="en-US" altLang="ko-KR"/>
          </a:p>
          <a:p>
            <a:pPr lvl="1"/>
            <a:r>
              <a:rPr lang="ko-KR" altLang="en-US" smtClean="0"/>
              <a:t>현 시점에서 다음 시점의 </a:t>
            </a:r>
            <a:r>
              <a:rPr lang="en-US" altLang="ko-KR" smtClean="0"/>
              <a:t>token</a:t>
            </a:r>
            <a:r>
              <a:rPr lang="ko-KR" altLang="en-US" smtClean="0"/>
              <a:t>의 정보를 알지 못함</a:t>
            </a:r>
            <a:endParaRPr lang="en-US" altLang="ko-KR" smtClean="0"/>
          </a:p>
          <a:p>
            <a:pPr lvl="1"/>
            <a:r>
              <a:rPr lang="ko-KR" altLang="en-US" smtClean="0"/>
              <a:t>뒷 시점의 </a:t>
            </a:r>
            <a:r>
              <a:rPr lang="en-US" altLang="ko-KR" smtClean="0"/>
              <a:t>token</a:t>
            </a:r>
            <a:r>
              <a:rPr lang="ko-KR" altLang="en-US" smtClean="0"/>
              <a:t>은 제외하고 </a:t>
            </a:r>
            <a:r>
              <a:rPr lang="en-US" altLang="ko-KR"/>
              <a:t>Attention</a:t>
            </a:r>
            <a:r>
              <a:rPr lang="ko-KR" altLang="en-US"/>
              <a:t>을 </a:t>
            </a:r>
            <a:r>
              <a:rPr lang="ko-KR" altLang="en-US" smtClean="0"/>
              <a:t>계산해야 함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87" y="2952625"/>
            <a:ext cx="7994846" cy="34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Masked multi-head attention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각 시점 별 뒷 시점에 해당하는 </a:t>
            </a:r>
            <a:r>
              <a:rPr lang="en-US" altLang="ko-KR" sz="1800" smtClean="0"/>
              <a:t>token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attention score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–inf</a:t>
            </a:r>
            <a:r>
              <a:rPr lang="ko-KR" altLang="en-US" sz="1800" smtClean="0"/>
              <a:t>로 설정</a:t>
            </a:r>
            <a:r>
              <a:rPr lang="en-US" altLang="ko-KR" sz="1800" smtClean="0"/>
              <a:t>(mask)</a:t>
            </a:r>
          </a:p>
          <a:p>
            <a:r>
              <a:rPr lang="en-US" altLang="ko-KR" sz="1800" smtClean="0"/>
              <a:t>Softmax</a:t>
            </a:r>
            <a:r>
              <a:rPr lang="ko-KR" altLang="en-US" sz="1800" smtClean="0"/>
              <a:t>를 취하게 되면 </a:t>
            </a:r>
            <a:r>
              <a:rPr lang="en-US" altLang="ko-KR" sz="1800" smtClean="0"/>
              <a:t>attention score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으로 수렴하게 됨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뒷</a:t>
            </a:r>
            <a:r>
              <a:rPr lang="en-US" altLang="ko-KR" sz="1600" smtClean="0"/>
              <a:t> sequenc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self-attention</a:t>
            </a:r>
            <a:r>
              <a:rPr lang="ko-KR" altLang="en-US" sz="1600" smtClean="0"/>
              <a:t>으로 사용하지 않는다</a:t>
            </a:r>
            <a:r>
              <a:rPr lang="en-US" altLang="ko-KR" sz="160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97" y="2578608"/>
            <a:ext cx="5136926" cy="38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</a:t>
            </a:r>
            <a:r>
              <a:rPr lang="en-US" altLang="ko-KR" smtClean="0"/>
              <a:t>DS</a:t>
            </a:r>
            <a:r>
              <a:rPr lang="ko-KR" altLang="en-US" smtClean="0"/>
              <a:t> </a:t>
            </a:r>
            <a:r>
              <a:rPr lang="ko-KR" altLang="en-US" dirty="0"/>
              <a:t>스터디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87B81-07FD-462C-802D-6246904FBB4F}"/>
              </a:ext>
            </a:extLst>
          </p:cNvPr>
          <p:cNvGrpSpPr/>
          <p:nvPr/>
        </p:nvGrpSpPr>
        <p:grpSpPr>
          <a:xfrm>
            <a:off x="423510" y="2426520"/>
            <a:ext cx="4591253" cy="1741213"/>
            <a:chOff x="372069" y="1894900"/>
            <a:chExt cx="3132552" cy="15530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9960DA-E063-445C-AA64-0A736B5FABEF}"/>
                </a:ext>
              </a:extLst>
            </p:cNvPr>
            <p:cNvGrpSpPr/>
            <p:nvPr/>
          </p:nvGrpSpPr>
          <p:grpSpPr>
            <a:xfrm>
              <a:off x="372069" y="1894900"/>
              <a:ext cx="3132550" cy="1553009"/>
              <a:chOff x="632513" y="1038257"/>
              <a:chExt cx="10721286" cy="485469"/>
            </a:xfrm>
          </p:grpSpPr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EBC60C90-75AC-440E-8961-4AAE1FC13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3" y="1061292"/>
                <a:ext cx="10515599" cy="462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EFFF8868-79EA-4E75-8CD0-94C65EE21A81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838199" y="1038257"/>
                <a:ext cx="10515600" cy="4624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kern="120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j-cs"/>
                  </a:defRPr>
                </a:lvl1pPr>
              </a:lstStyle>
              <a:p>
                <a:pPr algn="ctr"/>
                <a:endParaRPr lang="ko-KR" altLang="en-US" sz="2600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F9727E-DC9B-4E7F-A86E-07D128232AD2}"/>
                </a:ext>
              </a:extLst>
            </p:cNvPr>
            <p:cNvSpPr/>
            <p:nvPr/>
          </p:nvSpPr>
          <p:spPr>
            <a:xfrm>
              <a:off x="782875" y="2154168"/>
              <a:ext cx="2721746" cy="9607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3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Ⅰ</a:t>
              </a:r>
              <a:r>
                <a:rPr lang="en-US" altLang="ko-KR" sz="32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Transformer </a:t>
              </a:r>
              <a:br>
                <a:rPr lang="en-US" altLang="ko-KR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3200" b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등장 배경</a:t>
              </a:r>
              <a:endParaRPr lang="ko-KR" altLang="en-US" sz="3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734462-76D9-4D15-86F4-9164ED1DDEC0}"/>
              </a:ext>
            </a:extLst>
          </p:cNvPr>
          <p:cNvSpPr/>
          <p:nvPr/>
        </p:nvSpPr>
        <p:spPr>
          <a:xfrm>
            <a:off x="5102843" y="263256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AutoNum type="arabicPeriod"/>
            </a:pPr>
            <a:r>
              <a:rPr lang="ko-KR" altLang="en-US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개요</a:t>
            </a:r>
            <a:endParaRPr lang="en-US" altLang="ko-KR" sz="25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Seq2seq</a:t>
            </a: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Attention</a:t>
            </a:r>
          </a:p>
          <a:p>
            <a:pPr marL="914400" lvl="1" indent="-457200">
              <a:buAutoNum type="arabicPeriod"/>
            </a:pPr>
            <a:r>
              <a:rPr lang="en-US" altLang="ko-KR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Transformer </a:t>
            </a:r>
            <a:r>
              <a:rPr lang="ko-KR" altLang="en-US" sz="25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7FDD5E52-435C-48D5-BFF7-2A5E6E312798}"/>
              </a:ext>
            </a:extLst>
          </p:cNvPr>
          <p:cNvSpPr txBox="1">
            <a:spLocks/>
          </p:cNvSpPr>
          <p:nvPr/>
        </p:nvSpPr>
        <p:spPr>
          <a:xfrm>
            <a:off x="342075" y="435268"/>
            <a:ext cx="3932237" cy="291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mtClean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0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 Attention with Encoder Outputs 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Decoder</a:t>
            </a:r>
            <a:r>
              <a:rPr lang="ko-KR" altLang="en-US" sz="2000" smtClean="0"/>
              <a:t>의 현 시점 예측 시 </a:t>
            </a:r>
            <a:r>
              <a:rPr lang="en-US" altLang="ko-KR" sz="2000" smtClean="0"/>
              <a:t>Encoder</a:t>
            </a:r>
            <a:r>
              <a:rPr lang="ko-KR" altLang="en-US" sz="2000" smtClean="0"/>
              <a:t>의 정보를 참고하는 </a:t>
            </a:r>
            <a:r>
              <a:rPr lang="en-US" altLang="ko-KR" sz="2000" smtClean="0"/>
              <a:t>attention</a:t>
            </a:r>
          </a:p>
          <a:p>
            <a:pPr lvl="1"/>
            <a:r>
              <a:rPr lang="en-US" altLang="ko-KR" sz="1600" smtClean="0"/>
              <a:t>Encoder</a:t>
            </a:r>
            <a:r>
              <a:rPr lang="ko-KR" altLang="en-US" sz="1600" smtClean="0"/>
              <a:t>에서 넘어오는 것 </a:t>
            </a:r>
            <a:r>
              <a:rPr lang="en-US" altLang="ko-KR" sz="1600" smtClean="0"/>
              <a:t>: </a:t>
            </a:r>
            <a:r>
              <a:rPr lang="en-US" altLang="ko-KR" sz="1600" b="1" smtClean="0"/>
              <a:t>Key, Value </a:t>
            </a:r>
            <a:r>
              <a:rPr lang="en-US" altLang="ko-KR" sz="1600" smtClean="0"/>
              <a:t>matrix</a:t>
            </a:r>
          </a:p>
          <a:p>
            <a:pPr lvl="1"/>
            <a:r>
              <a:rPr lang="en-US" altLang="ko-KR" sz="1600" smtClean="0"/>
              <a:t>Decoder</a:t>
            </a:r>
            <a:r>
              <a:rPr lang="ko-KR" altLang="en-US" sz="1600" smtClean="0"/>
              <a:t>에서 사용되는 것 </a:t>
            </a:r>
            <a:r>
              <a:rPr lang="en-US" altLang="ko-KR" sz="1600" smtClean="0"/>
              <a:t>: </a:t>
            </a:r>
            <a:r>
              <a:rPr lang="en-US" altLang="ko-KR" sz="1600" b="1" smtClean="0"/>
              <a:t>Query</a:t>
            </a:r>
            <a:r>
              <a:rPr lang="en-US" altLang="ko-KR" sz="1600" smtClean="0"/>
              <a:t> matrix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872984" y="2130552"/>
            <a:ext cx="3090391" cy="4214000"/>
            <a:chOff x="7872984" y="2130552"/>
            <a:chExt cx="3090391" cy="4214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521" y="2130552"/>
              <a:ext cx="3084854" cy="4214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872984" y="2258568"/>
              <a:ext cx="484632" cy="246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3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/>
              <a:t>3. Decoder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/>
                <a:t>Multi-Head Attention with Encoder Outputs 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Ⅱ.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설명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785621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Query, Key, Value</a:t>
            </a:r>
            <a:r>
              <a:rPr lang="ko-KR" altLang="en-US" sz="2000" smtClean="0"/>
              <a:t>에 대한 행렬이 다르다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1600" smtClean="0"/>
              <a:t>Self-attention</a:t>
            </a:r>
          </a:p>
          <a:p>
            <a:pPr lvl="2"/>
            <a:r>
              <a:rPr lang="en-US" altLang="ko-KR" sz="1400" smtClean="0"/>
              <a:t>Query, Key, Value matrix</a:t>
            </a:r>
            <a:r>
              <a:rPr lang="ko-KR" altLang="en-US" sz="1400" smtClean="0"/>
              <a:t>가</a:t>
            </a:r>
            <a:r>
              <a:rPr lang="en-US" altLang="ko-KR" sz="1400" smtClean="0"/>
              <a:t> </a:t>
            </a:r>
            <a:r>
              <a:rPr lang="ko-KR" altLang="en-US" sz="1400" smtClean="0"/>
              <a:t>같은 </a:t>
            </a:r>
            <a:r>
              <a:rPr lang="en-US" altLang="ko-KR" sz="1400" smtClean="0"/>
              <a:t>domain</a:t>
            </a:r>
            <a:r>
              <a:rPr lang="ko-KR" altLang="en-US" sz="1400" smtClean="0"/>
              <a:t>에 해당</a:t>
            </a:r>
            <a:endParaRPr lang="en-US" altLang="ko-KR" sz="1400" smtClean="0"/>
          </a:p>
          <a:p>
            <a:pPr lvl="1"/>
            <a:r>
              <a:rPr lang="en-US" altLang="ko-KR" sz="1600" smtClean="0"/>
              <a:t>Multi-head attention with Encoder outputs</a:t>
            </a:r>
          </a:p>
          <a:p>
            <a:pPr lvl="2"/>
            <a:r>
              <a:rPr lang="en-US" altLang="ko-KR" sz="1400" smtClean="0"/>
              <a:t>Query : decoder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token</a:t>
            </a:r>
            <a:r>
              <a:rPr lang="ko-KR" altLang="en-US" sz="1400" smtClean="0"/>
              <a:t>에 해당</a:t>
            </a:r>
            <a:endParaRPr lang="en-US" altLang="ko-KR" sz="1400" smtClean="0"/>
          </a:p>
          <a:p>
            <a:pPr lvl="2"/>
            <a:r>
              <a:rPr lang="en-US" altLang="ko-KR" sz="1400" smtClean="0"/>
              <a:t>Key : Encoder</a:t>
            </a:r>
            <a:r>
              <a:rPr lang="ko-KR" altLang="en-US" sz="1400" smtClean="0"/>
              <a:t>의 모든 시점의 </a:t>
            </a:r>
            <a:r>
              <a:rPr lang="en-US" altLang="ko-KR" sz="1400" smtClean="0"/>
              <a:t>token</a:t>
            </a:r>
          </a:p>
          <a:p>
            <a:pPr lvl="2"/>
            <a:r>
              <a:rPr lang="en-US" altLang="ko-KR" sz="1400" smtClean="0"/>
              <a:t>Value : Encoder</a:t>
            </a:r>
            <a:r>
              <a:rPr lang="ko-KR" altLang="en-US" sz="1400" smtClean="0"/>
              <a:t>의 모든 시점의 </a:t>
            </a:r>
            <a:r>
              <a:rPr lang="en-US" altLang="ko-KR" sz="1400" smtClean="0"/>
              <a:t>token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26298" y="3598729"/>
            <a:ext cx="8591550" cy="2729858"/>
            <a:chOff x="1840292" y="3538857"/>
            <a:chExt cx="8591550" cy="27298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0292" y="3868415"/>
              <a:ext cx="8591550" cy="24003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997074" y="5754946"/>
              <a:ext cx="14709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smtClean="0"/>
                <a:t>Decoder part</a:t>
              </a:r>
              <a:endParaRPr lang="ko-KR" altLang="en-US" sz="1600" b="1" i="1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64568" y="4207487"/>
              <a:ext cx="14420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smtClean="0"/>
                <a:t>Encoder part</a:t>
              </a:r>
              <a:endParaRPr lang="ko-KR" altLang="en-US" sz="1600" b="1" i="1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0324" y="3538857"/>
              <a:ext cx="18748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i="1" smtClean="0"/>
                <a:t>행 </a:t>
              </a:r>
              <a:r>
                <a:rPr lang="en-US" altLang="ko-KR" sz="1600" b="1" i="1" smtClean="0"/>
                <a:t>: Decoder part</a:t>
              </a:r>
            </a:p>
            <a:p>
              <a:r>
                <a:rPr lang="ko-KR" altLang="en-US" sz="1600" b="1" i="1" smtClean="0"/>
                <a:t>열 </a:t>
              </a:r>
              <a:r>
                <a:rPr lang="en-US" altLang="ko-KR" sz="1600" b="1" i="1" smtClean="0"/>
                <a:t>: Encoder part</a:t>
              </a:r>
              <a:endParaRPr lang="ko-KR" altLang="en-US" sz="1600" b="1" i="1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65464" y="5086853"/>
              <a:ext cx="441960" cy="381259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513689" y="4715838"/>
            <a:ext cx="29370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/>
              <a:t>Decoder</a:t>
            </a:r>
            <a:r>
              <a:rPr lang="ko-KR" altLang="en-US" sz="1600" b="1" smtClean="0"/>
              <a:t>에서 </a:t>
            </a:r>
            <a:r>
              <a:rPr lang="en-US" altLang="ko-KR" sz="1600" b="1" smtClean="0">
                <a:solidFill>
                  <a:schemeClr val="accent1"/>
                </a:solidFill>
              </a:rPr>
              <a:t>Suis</a:t>
            </a:r>
            <a:r>
              <a:rPr lang="ko-KR" altLang="en-US" sz="1600" b="1" smtClean="0"/>
              <a:t>를 예측 시</a:t>
            </a:r>
            <a:endParaRPr lang="en-US" altLang="ko-KR" sz="1600" b="1" smtClean="0"/>
          </a:p>
          <a:p>
            <a:r>
              <a:rPr lang="en-US" altLang="ko-KR" sz="1600" b="1" smtClean="0"/>
              <a:t>Encoder</a:t>
            </a:r>
            <a:r>
              <a:rPr lang="ko-KR" altLang="en-US" sz="1600" b="1" smtClean="0"/>
              <a:t>에서 </a:t>
            </a:r>
            <a:r>
              <a:rPr lang="en-US" altLang="ko-KR" sz="1600" b="1" smtClean="0">
                <a:solidFill>
                  <a:schemeClr val="accent1"/>
                </a:solidFill>
              </a:rPr>
              <a:t>a</a:t>
            </a:r>
            <a:r>
              <a:rPr lang="ko-KR" altLang="en-US" sz="1600" b="1" smtClean="0"/>
              <a:t>가 기여한 정도</a:t>
            </a:r>
            <a:endParaRPr lang="en-US" altLang="ko-KR" sz="1600" b="1" smtClean="0"/>
          </a:p>
          <a:p>
            <a:r>
              <a:rPr lang="en-US" altLang="ko-KR" sz="1600" b="1" smtClean="0"/>
              <a:t>(attention score</a:t>
            </a:r>
            <a:r>
              <a:rPr lang="en-US" altLang="ko-KR" b="1" smtClean="0"/>
              <a:t>)</a:t>
            </a:r>
            <a:r>
              <a:rPr lang="ko-KR" altLang="en-US" b="1" smtClean="0"/>
              <a:t> </a:t>
            </a:r>
            <a:endParaRPr lang="ko-KR" altLang="en-US"/>
          </a:p>
        </p:txBody>
      </p:sp>
      <p:cxnSp>
        <p:nvCxnSpPr>
          <p:cNvPr id="24" name="직선 화살표 연결선 23"/>
          <p:cNvCxnSpPr>
            <a:endCxn id="16" idx="3"/>
          </p:cNvCxnSpPr>
          <p:nvPr/>
        </p:nvCxnSpPr>
        <p:spPr>
          <a:xfrm flipH="1">
            <a:off x="7793430" y="5146725"/>
            <a:ext cx="720259" cy="19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mtClean="0"/>
              <a:t>참고자료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199" y="1245237"/>
            <a:ext cx="9869425" cy="1970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08-2</a:t>
            </a:r>
            <a:r>
              <a:rPr lang="en-US" altLang="ko-KR" sz="2000"/>
              <a:t>: Transformer (Kor</a:t>
            </a:r>
            <a:r>
              <a:rPr lang="en-US" altLang="ko-KR" sz="2000"/>
              <a:t>), </a:t>
            </a:r>
            <a:r>
              <a:rPr lang="ko-KR" altLang="en-US" sz="2000"/>
              <a:t>강필성 교수님</a:t>
            </a:r>
            <a:endParaRPr lang="en-US" altLang="ko-KR" sz="2000"/>
          </a:p>
          <a:p>
            <a:pPr lvl="1"/>
            <a:r>
              <a:rPr lang="ko-KR" altLang="en-US" sz="1600"/>
              <a:t>유투브 강의</a:t>
            </a:r>
            <a:endParaRPr lang="en-US" altLang="ko-KR" sz="1600"/>
          </a:p>
          <a:p>
            <a:pPr lvl="2"/>
            <a:r>
              <a:rPr lang="en-US" altLang="ko-KR" sz="1400">
                <a:hlinkClick r:id="rId3"/>
              </a:rPr>
              <a:t>https</a:t>
            </a:r>
            <a:r>
              <a:rPr lang="en-US" altLang="ko-KR" sz="1400">
                <a:hlinkClick r:id="rId3"/>
              </a:rPr>
              <a:t>://</a:t>
            </a:r>
            <a:r>
              <a:rPr lang="en-US" altLang="ko-KR" sz="1400">
                <a:hlinkClick r:id="rId3"/>
              </a:rPr>
              <a:t>www.youtube.com/watch?v=Yk1tV_cXMMU&amp;list=PLetSlH8YjIfVzHuSXtG4jAC2zbEAErXWm&amp;index=18</a:t>
            </a:r>
            <a:endParaRPr lang="en-US" altLang="ko-KR" sz="1400"/>
          </a:p>
          <a:p>
            <a:pPr lvl="1"/>
            <a:r>
              <a:rPr lang="ko-KR" altLang="en-US" sz="1600"/>
              <a:t>강의 자료</a:t>
            </a:r>
            <a:endParaRPr lang="en-US" altLang="ko-KR" sz="1600"/>
          </a:p>
          <a:p>
            <a:pPr lvl="2"/>
            <a:r>
              <a:rPr lang="en-US" altLang="ko-KR" sz="1400">
                <a:hlinkClick r:id="rId4"/>
              </a:rPr>
              <a:t>https://</a:t>
            </a:r>
            <a:r>
              <a:rPr lang="en-US" altLang="ko-KR" sz="1400">
                <a:hlinkClick r:id="rId4"/>
              </a:rPr>
              <a:t>github.com/pilsung-kang/Text-Analytics/tree/master/08%20Seq2Seq%20Learning%20and%20Pre-trained%20Models</a:t>
            </a:r>
            <a:endParaRPr lang="en-US" altLang="ko-KR" sz="1400"/>
          </a:p>
          <a:p>
            <a:pPr lvl="2"/>
            <a:endParaRPr lang="en-US" altLang="ko-KR"/>
          </a:p>
          <a:p>
            <a:r>
              <a:rPr lang="ko-KR" altLang="en-US" sz="2000"/>
              <a:t>딥 러닝을 이용한 자연어 처리 입문</a:t>
            </a:r>
            <a:r>
              <a:rPr lang="en-US" altLang="ko-KR" sz="2000"/>
              <a:t>, </a:t>
            </a:r>
            <a:r>
              <a:rPr lang="ko-KR" altLang="en-US" sz="2000"/>
              <a:t>유원준</a:t>
            </a:r>
            <a:endParaRPr lang="en-US" altLang="ko-KR" sz="2000"/>
          </a:p>
          <a:p>
            <a:pPr lvl="1"/>
            <a:r>
              <a:rPr lang="en-US" altLang="ko-KR" sz="1600">
                <a:hlinkClick r:id="rId5"/>
              </a:rPr>
              <a:t>https://wikidocs.net/31379</a:t>
            </a:r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779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C685-7F08-4F20-ACD3-8F026AB3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감사합니다</a:t>
            </a:r>
            <a:r>
              <a:rPr lang="en-US" altLang="ko-KR" b="1"/>
              <a:t>.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0219F-4B63-4E4E-B60B-A513E4A2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이호재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- 2020</a:t>
            </a:r>
            <a:r>
              <a:rPr lang="en-US" altLang="ko-KR"/>
              <a:t>. </a:t>
            </a:r>
            <a:r>
              <a:rPr lang="en-US" altLang="ko-KR" smtClean="0"/>
              <a:t>11. </a:t>
            </a:r>
            <a:r>
              <a:rPr lang="en-US" altLang="ko-KR" smtClean="0"/>
              <a:t>28</a:t>
            </a:r>
            <a:r>
              <a:rPr lang="en-US" altLang="ko-KR" smtClean="0"/>
              <a:t> </a:t>
            </a:r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5919-9FA3-4793-9838-52B9576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321" y="431792"/>
            <a:ext cx="3932237" cy="291875"/>
          </a:xfrm>
          <a:ln>
            <a:noFill/>
          </a:ln>
        </p:spPr>
        <p:txBody>
          <a:bodyPr/>
          <a:lstStyle/>
          <a:p>
            <a:r>
              <a:rPr lang="en-US" altLang="ko-KR"/>
              <a:t>2020 </a:t>
            </a:r>
            <a:r>
              <a:rPr lang="en-US" altLang="ko-KR" smtClean="0"/>
              <a:t>DS </a:t>
            </a:r>
            <a:r>
              <a:rPr lang="ko-KR" altLang="en-US" smtClean="0"/>
              <a:t>스터디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smtClean="0"/>
              <a:t>전체 개요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 smtClean="0"/>
                <a:t>각자 다른 도메인의 </a:t>
              </a:r>
              <a:r>
                <a:rPr lang="en-US" altLang="ko-KR" sz="2600" smtClean="0"/>
                <a:t>sequence</a:t>
              </a:r>
              <a:r>
                <a:rPr lang="ko-KR" altLang="en-US" sz="2600" smtClean="0"/>
                <a:t>를 어떻게 처리할 것인가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Seq2seq </a:t>
            </a:r>
          </a:p>
          <a:p>
            <a:pPr lvl="1"/>
            <a:r>
              <a:rPr lang="en-US" altLang="ko-KR" sz="1600" smtClean="0"/>
              <a:t>encoder, decoder(RNN) </a:t>
            </a:r>
            <a:r>
              <a:rPr lang="ko-KR" altLang="en-US" sz="1600" smtClean="0"/>
              <a:t>로 구성하여 </a:t>
            </a:r>
            <a:r>
              <a:rPr lang="en-US" altLang="ko-KR" sz="1600" smtClean="0"/>
              <a:t>input domain, output domain</a:t>
            </a:r>
            <a:r>
              <a:rPr lang="ko-KR" altLang="en-US" sz="1600" smtClean="0"/>
              <a:t>을 처리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문제점 </a:t>
            </a:r>
            <a:r>
              <a:rPr lang="en-US" altLang="ko-KR" sz="1600" smtClean="0"/>
              <a:t>: sequence </a:t>
            </a:r>
            <a:r>
              <a:rPr lang="ko-KR" altLang="en-US" sz="1600" smtClean="0"/>
              <a:t>정보가 압축</a:t>
            </a:r>
            <a:r>
              <a:rPr lang="en-US" altLang="ko-KR" sz="1600" smtClean="0"/>
              <a:t>(context)</a:t>
            </a:r>
            <a:r>
              <a:rPr lang="ko-KR" altLang="en-US" sz="1600" smtClean="0"/>
              <a:t>되기 때문에 시간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의 정보를 잃음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en-US" altLang="ko-KR" sz="2000" smtClean="0"/>
              <a:t>Attention </a:t>
            </a:r>
          </a:p>
          <a:p>
            <a:pPr lvl="1"/>
            <a:r>
              <a:rPr lang="en-US" altLang="ko-KR" sz="1600" smtClean="0"/>
              <a:t>decoder(output)</a:t>
            </a:r>
            <a:r>
              <a:rPr lang="ko-KR" altLang="en-US" sz="1600" smtClean="0"/>
              <a:t>의 각 시점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이 </a:t>
            </a:r>
            <a:r>
              <a:rPr lang="en-US" altLang="ko-KR" sz="1600" smtClean="0"/>
              <a:t>encoder</a:t>
            </a:r>
            <a:r>
              <a:rPr lang="ko-KR" altLang="en-US" sz="1600" smtClean="0"/>
              <a:t>에 어느 시점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에 가장 영향을 받는지 확인하는 방법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Attention score : Query, Key, Value</a:t>
            </a:r>
          </a:p>
          <a:p>
            <a:pPr lvl="1"/>
            <a:r>
              <a:rPr lang="ko-KR" altLang="en-US" sz="1600" smtClean="0"/>
              <a:t>문제점 </a:t>
            </a:r>
            <a:r>
              <a:rPr lang="en-US" altLang="ko-KR" sz="1600" smtClean="0"/>
              <a:t>: context vector</a:t>
            </a:r>
            <a:r>
              <a:rPr lang="ko-KR" altLang="en-US" sz="1600" smtClean="0"/>
              <a:t>를 구하는데 시간이 많이 걸림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r>
              <a:rPr lang="en-US" altLang="ko-KR" sz="2000" smtClean="0"/>
              <a:t>Transformer </a:t>
            </a:r>
          </a:p>
          <a:p>
            <a:pPr lvl="1"/>
            <a:r>
              <a:rPr lang="en-US" altLang="ko-KR" sz="1600" smtClean="0"/>
              <a:t>sequence</a:t>
            </a:r>
            <a:r>
              <a:rPr lang="ko-KR" altLang="en-US" sz="1600" smtClean="0"/>
              <a:t>를 순차적으로 처리하지 않는 구조로</a:t>
            </a:r>
            <a:r>
              <a:rPr lang="en-US" altLang="ko-KR" sz="1600" smtClean="0"/>
              <a:t>(</a:t>
            </a:r>
            <a:r>
              <a:rPr lang="ko-KR" altLang="en-US" sz="1600" smtClean="0"/>
              <a:t>배치</a:t>
            </a:r>
            <a:r>
              <a:rPr lang="en-US" altLang="ko-KR" sz="1600" smtClean="0"/>
              <a:t>) </a:t>
            </a:r>
            <a:r>
              <a:rPr lang="ko-KR" altLang="en-US" sz="1600" smtClean="0"/>
              <a:t>속도</a:t>
            </a:r>
            <a:r>
              <a:rPr lang="en-US" altLang="ko-KR" sz="1600"/>
              <a:t> </a:t>
            </a:r>
            <a:r>
              <a:rPr lang="ko-KR" altLang="en-US" sz="1600" smtClean="0"/>
              <a:t>향상</a:t>
            </a:r>
            <a:r>
              <a:rPr lang="en-US" altLang="ko-KR" sz="1600" smtClean="0"/>
              <a:t>, </a:t>
            </a:r>
            <a:r>
              <a:rPr lang="ko-KR" altLang="en-US" sz="1600" smtClean="0"/>
              <a:t>병렬화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RNN</a:t>
            </a:r>
            <a:r>
              <a:rPr lang="ko-KR" altLang="en-US" sz="1600" smtClean="0"/>
              <a:t>을 사용하지 않아요</a:t>
            </a:r>
            <a:r>
              <a:rPr lang="en-US" altLang="ko-KR" sz="1600" smtClean="0"/>
              <a:t>~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20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smtClean="0"/>
              <a:t>전체 개요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2600" smtClean="0"/>
                <a:t>자연어 처리에서 </a:t>
              </a:r>
              <a:r>
                <a:rPr lang="en-US" altLang="ko-KR" sz="2600" smtClean="0"/>
                <a:t>sequence </a:t>
              </a:r>
              <a:r>
                <a:rPr lang="ko-KR" altLang="en-US" sz="2600" smtClean="0"/>
                <a:t>처리 방법의 역사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Word Embedding : Word2Vec </a:t>
            </a:r>
            <a:r>
              <a:rPr lang="ko-KR" altLang="en-US" sz="2000" smtClean="0"/>
              <a:t>→</a:t>
            </a:r>
            <a:r>
              <a:rPr lang="en-US" altLang="ko-KR" sz="2000" smtClean="0"/>
              <a:t> GLOVE </a:t>
            </a:r>
            <a:r>
              <a:rPr lang="ko-KR" altLang="en-US" sz="2000"/>
              <a:t>→</a:t>
            </a:r>
            <a:r>
              <a:rPr lang="en-US" altLang="ko-KR" sz="2000" smtClean="0"/>
              <a:t> FASTTEXT</a:t>
            </a:r>
          </a:p>
          <a:p>
            <a:r>
              <a:rPr lang="en-US" altLang="ko-KR" sz="2000" smtClean="0"/>
              <a:t>Sequence </a:t>
            </a:r>
            <a:r>
              <a:rPr lang="ko-KR" altLang="en-US" sz="2000" smtClean="0"/>
              <a:t>처리 </a:t>
            </a:r>
            <a:r>
              <a:rPr lang="en-US" altLang="ko-KR" sz="2000" smtClean="0"/>
              <a:t>: Transformer </a:t>
            </a:r>
            <a:r>
              <a:rPr lang="ko-KR" altLang="en-US" sz="2000"/>
              <a:t>→</a:t>
            </a:r>
            <a:r>
              <a:rPr lang="en-US" altLang="ko-KR" sz="2000" smtClean="0"/>
              <a:t> ELMO </a:t>
            </a:r>
            <a:r>
              <a:rPr lang="ko-KR" altLang="en-US" sz="2000"/>
              <a:t>→</a:t>
            </a:r>
            <a:r>
              <a:rPr lang="en-US" altLang="ko-KR" sz="2000" smtClean="0"/>
              <a:t> BERT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4159" b="5589"/>
          <a:stretch/>
        </p:blipFill>
        <p:spPr>
          <a:xfrm>
            <a:off x="2397209" y="2719272"/>
            <a:ext cx="8241957" cy="35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mtClean="0"/>
              <a:t>. Seq2Seq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Seq2seq </a:t>
              </a:r>
              <a:r>
                <a:rPr lang="ko-KR" altLang="en-US" sz="2600" smtClean="0"/>
                <a:t>의</a:t>
              </a:r>
              <a:r>
                <a:rPr lang="en-US" altLang="ko-KR" sz="2600" smtClean="0"/>
                <a:t> </a:t>
              </a:r>
              <a:r>
                <a:rPr lang="ko-KR" altLang="en-US" sz="2600" smtClean="0"/>
                <a:t>배경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3535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ea typeface="나눔바른고딕" panose="020B0603020101020101"/>
              </a:rPr>
              <a:t>Seq2seq </a:t>
            </a:r>
            <a:r>
              <a:rPr lang="ko-KR" altLang="en-US" smtClean="0">
                <a:ea typeface="나눔바른고딕" panose="020B0603020101020101"/>
              </a:rPr>
              <a:t>사용 이유</a:t>
            </a:r>
            <a:endParaRPr lang="en-US" altLang="ko-KR" smtClean="0">
              <a:ea typeface="나눔바른고딕" panose="020B0603020101020101"/>
            </a:endParaRPr>
          </a:p>
          <a:p>
            <a:pPr lvl="1"/>
            <a:r>
              <a:rPr lang="en-US" altLang="ko-KR" smtClean="0">
                <a:ea typeface="나눔바른고딕" panose="020B0603020101020101"/>
              </a:rPr>
              <a:t>Sequence </a:t>
            </a:r>
            <a:r>
              <a:rPr lang="ko-KR" altLang="en-US" smtClean="0">
                <a:ea typeface="나눔바른고딕" panose="020B0603020101020101"/>
              </a:rPr>
              <a:t>데이터를 학습</a:t>
            </a:r>
            <a:endParaRPr lang="en-US" altLang="ko-KR" smtClean="0">
              <a:ea typeface="나눔바른고딕" panose="020B0603020101020101"/>
            </a:endParaRPr>
          </a:p>
          <a:p>
            <a:pPr lvl="1"/>
            <a:r>
              <a:rPr lang="en-US" altLang="ko-KR" smtClean="0">
                <a:ea typeface="나눔바른고딕" panose="020B0603020101020101"/>
              </a:rPr>
              <a:t>Input, output </a:t>
            </a:r>
            <a:r>
              <a:rPr lang="ko-KR" altLang="en-US" smtClean="0">
                <a:ea typeface="나눔바른고딕" panose="020B0603020101020101"/>
              </a:rPr>
              <a:t>도메인이 다름</a:t>
            </a:r>
            <a:endParaRPr lang="en-US" altLang="ko-KR" smtClean="0">
              <a:ea typeface="나눔바른고딕" panose="020B0603020101020101"/>
            </a:endParaRPr>
          </a:p>
          <a:p>
            <a:pPr lvl="1"/>
            <a:r>
              <a:rPr lang="en-US" altLang="ko-KR" smtClean="0">
                <a:ea typeface="나눔바른고딕" panose="020B0603020101020101"/>
              </a:rPr>
              <a:t>Output Sequence</a:t>
            </a:r>
            <a:r>
              <a:rPr lang="ko-KR" altLang="en-US" smtClean="0">
                <a:ea typeface="나눔바른고딕" panose="020B0603020101020101"/>
              </a:rPr>
              <a:t>의 길이가 정해져 있지 않음</a:t>
            </a:r>
            <a:endParaRPr lang="en-US" altLang="ko-KR" smtClean="0">
              <a:ea typeface="나눔바른고딕" panose="020B0603020101020101"/>
            </a:endParaRPr>
          </a:p>
          <a:p>
            <a:pPr lvl="2"/>
            <a:r>
              <a:rPr lang="ko-KR" altLang="en-US" smtClean="0">
                <a:ea typeface="나눔바른고딕" panose="020B0603020101020101"/>
              </a:rPr>
              <a:t>유동적으로 끊어줘야 함</a:t>
            </a:r>
            <a:r>
              <a:rPr lang="en-US" altLang="ko-KR" smtClean="0">
                <a:ea typeface="나눔바른고딕" panose="020B0603020101020101"/>
              </a:rPr>
              <a:t>(&lt;SOS&gt;, &lt;EOS&gt; </a:t>
            </a:r>
            <a:r>
              <a:rPr lang="ko-KR" altLang="en-US" smtClean="0">
                <a:ea typeface="나눔바른고딕" panose="020B0603020101020101"/>
              </a:rPr>
              <a:t>사용</a:t>
            </a:r>
            <a:r>
              <a:rPr lang="en-US" altLang="ko-KR" smtClean="0">
                <a:ea typeface="나눔바른고딕" panose="020B0603020101020101"/>
              </a:rPr>
              <a:t>)</a:t>
            </a:r>
          </a:p>
          <a:p>
            <a:pPr marL="457200" lvl="1" indent="0">
              <a:buNone/>
            </a:pPr>
            <a:endParaRPr lang="en-US" altLang="ko-KR" smtClean="0">
              <a:ea typeface="나눔바른고딕" panose="020B0603020101020101"/>
            </a:endParaRPr>
          </a:p>
          <a:p>
            <a:r>
              <a:rPr lang="ko-KR" altLang="en-US">
                <a:ea typeface="나눔바른고딕" panose="020B0603020101020101"/>
              </a:rPr>
              <a:t>도메인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Input(encoder) : </a:t>
            </a:r>
            <a:r>
              <a:rPr lang="ko-KR" altLang="en-US">
                <a:ea typeface="나눔바른고딕" panose="020B0603020101020101"/>
              </a:rPr>
              <a:t>음성 신호의 </a:t>
            </a:r>
            <a:r>
              <a:rPr lang="en-US" altLang="ko-KR" smtClean="0">
                <a:ea typeface="나눔바른고딕" panose="020B0603020101020101"/>
              </a:rPr>
              <a:t>mfcc (</a:t>
            </a:r>
            <a:r>
              <a:rPr lang="ko-KR" altLang="en-US" smtClean="0">
                <a:ea typeface="나눔바른고딕" panose="020B0603020101020101"/>
              </a:rPr>
              <a:t>주로 </a:t>
            </a:r>
            <a:r>
              <a:rPr lang="en-US" altLang="ko-KR" smtClean="0">
                <a:ea typeface="나눔바른고딕" panose="020B0603020101020101"/>
              </a:rPr>
              <a:t>40</a:t>
            </a:r>
            <a:r>
              <a:rPr lang="ko-KR" altLang="en-US" smtClean="0">
                <a:ea typeface="나눔바른고딕" panose="020B0603020101020101"/>
              </a:rPr>
              <a:t>차</a:t>
            </a:r>
            <a:r>
              <a:rPr lang="en-US" altLang="ko-KR" smtClean="0">
                <a:ea typeface="나눔바른고딕" panose="020B0603020101020101"/>
              </a:rPr>
              <a:t>) vector</a:t>
            </a:r>
            <a:r>
              <a:rPr lang="ko-KR" altLang="en-US" smtClean="0">
                <a:ea typeface="나눔바른고딕" panose="020B0603020101020101"/>
              </a:rPr>
              <a:t>의 </a:t>
            </a:r>
            <a:r>
              <a:rPr lang="en-US" altLang="ko-KR" smtClean="0">
                <a:ea typeface="나눔바른고딕" panose="020B0603020101020101"/>
              </a:rPr>
              <a:t>sequence</a:t>
            </a:r>
            <a:endParaRPr lang="en-US" altLang="ko-KR">
              <a:ea typeface="나눔바른고딕" panose="020B0603020101020101"/>
            </a:endParaRPr>
          </a:p>
          <a:p>
            <a:pPr lvl="1"/>
            <a:r>
              <a:rPr lang="en-US" altLang="ko-KR">
                <a:ea typeface="나눔바른고딕" panose="020B0603020101020101"/>
              </a:rPr>
              <a:t>Output(decoder) : </a:t>
            </a:r>
            <a:r>
              <a:rPr lang="ko-KR" altLang="en-US">
                <a:ea typeface="나눔바른고딕" panose="020B0603020101020101"/>
              </a:rPr>
              <a:t>단어 </a:t>
            </a:r>
            <a:r>
              <a:rPr lang="en-US" altLang="ko-KR">
                <a:ea typeface="나눔바른고딕" panose="020B0603020101020101"/>
              </a:rPr>
              <a:t>or </a:t>
            </a:r>
            <a:r>
              <a:rPr lang="en-US" altLang="ko-KR" smtClean="0">
                <a:ea typeface="나눔바른고딕" panose="020B0603020101020101"/>
              </a:rPr>
              <a:t>character </a:t>
            </a:r>
            <a:r>
              <a:rPr lang="ko-KR" altLang="en-US" smtClean="0">
                <a:ea typeface="나눔바른고딕" panose="020B0603020101020101"/>
              </a:rPr>
              <a:t>의 </a:t>
            </a:r>
            <a:r>
              <a:rPr lang="en-US" altLang="ko-KR" smtClean="0">
                <a:ea typeface="나눔바른고딕" panose="020B0603020101020101"/>
              </a:rPr>
              <a:t>sequence</a:t>
            </a:r>
          </a:p>
          <a:p>
            <a:pPr lvl="2"/>
            <a:r>
              <a:rPr lang="ko-KR" altLang="en-US" smtClean="0">
                <a:ea typeface="나눔바른고딕" panose="020B0603020101020101"/>
              </a:rPr>
              <a:t>단어의 경우 너무 많은 경우의 수가 있어</a:t>
            </a:r>
            <a:r>
              <a:rPr lang="en-US" altLang="ko-KR">
                <a:ea typeface="나눔바른고딕" panose="020B0603020101020101"/>
              </a:rPr>
              <a:t> </a:t>
            </a:r>
            <a:r>
              <a:rPr lang="ko-KR" altLang="en-US" smtClean="0">
                <a:ea typeface="나눔바른고딕" panose="020B0603020101020101"/>
              </a:rPr>
              <a:t>학습이 어려울 수 있음</a:t>
            </a:r>
            <a:endParaRPr lang="en-US" altLang="ko-KR" smtClean="0">
              <a:ea typeface="나눔바른고딕" panose="020B0603020101020101"/>
            </a:endParaRPr>
          </a:p>
          <a:p>
            <a:pPr lvl="2"/>
            <a:r>
              <a:rPr lang="ko-KR" altLang="en-US">
                <a:ea typeface="나눔바른고딕" panose="020B0603020101020101"/>
              </a:rPr>
              <a:t>주로 </a:t>
            </a:r>
            <a:r>
              <a:rPr lang="en-US" altLang="ko-KR">
                <a:ea typeface="나눔바른고딕" panose="020B0603020101020101"/>
              </a:rPr>
              <a:t>character</a:t>
            </a:r>
            <a:r>
              <a:rPr lang="ko-KR" altLang="en-US">
                <a:ea typeface="나눔바른고딕" panose="020B0603020101020101"/>
              </a:rPr>
              <a:t>를 많이 </a:t>
            </a:r>
            <a:r>
              <a:rPr lang="ko-KR" altLang="en-US" smtClean="0">
                <a:ea typeface="나눔바른고딕" panose="020B0603020101020101"/>
              </a:rPr>
              <a:t>사용함</a:t>
            </a:r>
            <a:endParaRPr lang="en-US" altLang="ko-KR" smtClean="0">
              <a:ea typeface="나눔바른고딕" panose="020B0603020101020101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99266" y="5234876"/>
            <a:ext cx="8841205" cy="854947"/>
            <a:chOff x="1799266" y="5234876"/>
            <a:chExt cx="8841205" cy="854947"/>
          </a:xfrm>
        </p:grpSpPr>
        <p:sp>
          <p:nvSpPr>
            <p:cNvPr id="64" name="직사각형 63"/>
            <p:cNvSpPr/>
            <p:nvPr/>
          </p:nvSpPr>
          <p:spPr>
            <a:xfrm>
              <a:off x="3958385" y="5558041"/>
              <a:ext cx="2006600" cy="517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ea typeface="나눔바른고딕" panose="020B0603020101020101"/>
                </a:rPr>
                <a:t>j</a:t>
              </a:r>
              <a:r>
                <a:rPr lang="en-US" altLang="ko-KR" sz="1500" smtClean="0">
                  <a:ea typeface="나눔바른고딕" panose="020B0603020101020101"/>
                </a:rPr>
                <a:t>amotools </a:t>
              </a:r>
              <a:r>
                <a:rPr lang="ko-KR" altLang="en-US" sz="1500" smtClean="0">
                  <a:ea typeface="나눔바른고딕" panose="020B0603020101020101"/>
                </a:rPr>
                <a:t>패키지</a:t>
              </a:r>
              <a:endParaRPr lang="ko-KR" altLang="en-US" sz="1500">
                <a:ea typeface="나눔바른고딕" panose="020B0603020101020101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799266" y="5649822"/>
              <a:ext cx="18587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ea typeface="나눔바른고딕" panose="020B0603020101020101"/>
                </a:rPr>
                <a:t>Ex) </a:t>
              </a:r>
              <a:r>
                <a:rPr lang="ko-KR" altLang="en-US">
                  <a:ea typeface="나눔바른고딕" panose="020B0603020101020101"/>
                </a:rPr>
                <a:t>안녕하세요 </a:t>
              </a:r>
              <a:endParaRPr lang="en-US" altLang="ko-KR">
                <a:ea typeface="나눔바른고딕" panose="020B0603020101020101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93872" y="5646463"/>
              <a:ext cx="3459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ㅇㅏ ㄴ ㅕ ㅇ ㅎ ㅏ ㅅ ㅔ ㅇ ㅛ</a:t>
              </a: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3623743" y="5615276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8" name="오른쪽 화살표 67"/>
            <p:cNvSpPr/>
            <p:nvPr/>
          </p:nvSpPr>
          <p:spPr>
            <a:xfrm>
              <a:off x="6095999" y="5632070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6057899" y="5834488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3577172" y="5816736"/>
              <a:ext cx="203628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30641" y="5572434"/>
              <a:ext cx="3422832" cy="51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ea typeface="나눔바른고딕" panose="020B0603020101020101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142057" y="5234876"/>
              <a:ext cx="24984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smtClean="0">
                  <a:ea typeface="나눔바른고딕" panose="020B0603020101020101"/>
                </a:rPr>
                <a:t>이것을 </a:t>
              </a:r>
              <a:r>
                <a:rPr lang="en-US" altLang="ko-KR" sz="1500" smtClean="0">
                  <a:ea typeface="나눔바른고딕" panose="020B0603020101020101"/>
                </a:rPr>
                <a:t>output data</a:t>
              </a:r>
              <a:r>
                <a:rPr lang="ko-KR" altLang="en-US" sz="1500" smtClean="0">
                  <a:ea typeface="나눔바른고딕" panose="020B0603020101020101"/>
                </a:rPr>
                <a:t>로 사용</a:t>
              </a:r>
              <a:endParaRPr lang="en-US" altLang="ko-KR" sz="1500">
                <a:ea typeface="나눔바른고딕" panose="020B0603020101020101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26318"/>
              </p:ext>
            </p:extLst>
          </p:nvPr>
        </p:nvGraphicFramePr>
        <p:xfrm>
          <a:off x="7059168" y="1887356"/>
          <a:ext cx="4294630" cy="1367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87">
                  <a:extLst>
                    <a:ext uri="{9D8B030D-6E8A-4147-A177-3AD203B41FA5}">
                      <a16:colId xmlns:a16="http://schemas.microsoft.com/office/drawing/2014/main" val="1867365835"/>
                    </a:ext>
                  </a:extLst>
                </a:gridCol>
                <a:gridCol w="1485110">
                  <a:extLst>
                    <a:ext uri="{9D8B030D-6E8A-4147-A177-3AD203B41FA5}">
                      <a16:colId xmlns:a16="http://schemas.microsoft.com/office/drawing/2014/main" val="2694656387"/>
                    </a:ext>
                  </a:extLst>
                </a:gridCol>
                <a:gridCol w="1568233">
                  <a:extLst>
                    <a:ext uri="{9D8B030D-6E8A-4147-A177-3AD203B41FA5}">
                      <a16:colId xmlns:a16="http://schemas.microsoft.com/office/drawing/2014/main" val="394249930"/>
                    </a:ext>
                  </a:extLst>
                </a:gridCol>
              </a:tblGrid>
              <a:tr h="273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 분야</a:t>
                      </a:r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Input</a:t>
                      </a:r>
                      <a:r>
                        <a:rPr lang="en-US" altLang="ko-KR" sz="1000" baseline="0" dirty="0"/>
                        <a:t> domain</a:t>
                      </a:r>
                      <a:endParaRPr lang="ko-KR" altLang="en-US" sz="1000" dirty="0"/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domain</a:t>
                      </a:r>
                      <a:endParaRPr lang="ko-KR" altLang="en-US" sz="1000" dirty="0"/>
                    </a:p>
                  </a:txBody>
                  <a:tcPr marL="64360" marR="64360" marT="32180" marB="32180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129933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기계 번역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원어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번역어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39585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챗봇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질문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답변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45361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내용 요약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요약문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86299"/>
                  </a:ext>
                </a:extLst>
              </a:tr>
              <a:tr h="2735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/>
                        <a:t>음성인식</a:t>
                      </a:r>
                      <a:r>
                        <a:rPr lang="en-US" altLang="ko-KR" sz="1000" b="1"/>
                        <a:t>(STT)</a:t>
                      </a:r>
                      <a:endParaRPr lang="ko-KR" altLang="en-US" sz="1000" b="1"/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음성 신호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해당 텍스트</a:t>
                      </a:r>
                    </a:p>
                  </a:txBody>
                  <a:tcPr marL="64360" marR="64360" marT="32180" marB="3218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7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mtClean="0"/>
              <a:t>. Seq2Seq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Seq2seq </a:t>
              </a:r>
              <a:r>
                <a:rPr lang="ko-KR" altLang="en-US" sz="2600" smtClean="0"/>
                <a:t>의 구조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0"/>
            <a:ext cx="10515600" cy="4677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LSTM</a:t>
            </a:r>
            <a:r>
              <a:rPr lang="ko-KR" altLang="en-US" sz="2000" smtClean="0"/>
              <a:t>을 사용하는 </a:t>
            </a:r>
            <a:r>
              <a:rPr lang="en-US" altLang="ko-KR" sz="2000" smtClean="0"/>
              <a:t>encoder, decoder</a:t>
            </a:r>
          </a:p>
          <a:p>
            <a:pPr lvl="1"/>
            <a:r>
              <a:rPr lang="en-US" altLang="ko-KR" sz="1600" smtClean="0"/>
              <a:t>CONTEXT : input domain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sequence </a:t>
            </a:r>
            <a:r>
              <a:rPr lang="ko-KR" altLang="en-US" sz="1600" smtClean="0"/>
              <a:t>정보를 숫자로 압축한 것</a:t>
            </a:r>
            <a:endParaRPr lang="en-US" altLang="ko-KR" sz="1600" smtClean="0"/>
          </a:p>
          <a:p>
            <a:pPr lvl="1"/>
            <a:endParaRPr lang="en-US" altLang="ko-KR" sz="1600" smtClean="0"/>
          </a:p>
        </p:txBody>
      </p:sp>
      <p:pic>
        <p:nvPicPr>
          <p:cNvPr id="15" name="Picture 2" descr="https://wikidocs.net/images/page/24996/%EC%9D%B8%EC%BD%94%EB%8D%94%EB%94%94%EC%BD%94%EB%8D%94%EB%AA%A8%EB%8D%B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3" b="10019"/>
          <a:stretch/>
        </p:blipFill>
        <p:spPr bwMode="auto">
          <a:xfrm>
            <a:off x="2799520" y="2538113"/>
            <a:ext cx="8610601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127461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635959" y="4346806"/>
            <a:ext cx="1814005" cy="1520905"/>
            <a:chOff x="389138" y="4697793"/>
            <a:chExt cx="1814005" cy="15209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r="59466"/>
            <a:stretch/>
          </p:blipFill>
          <p:spPr>
            <a:xfrm>
              <a:off x="389138" y="4697793"/>
              <a:ext cx="1814005" cy="152090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482983" y="4759662"/>
              <a:ext cx="720160" cy="42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smtClean="0">
                  <a:solidFill>
                    <a:schemeClr val="accent2"/>
                  </a:solidFill>
                  <a:ea typeface="나눔바른고딕" panose="020B0603020101020101"/>
                </a:rPr>
                <a:t>MFCC</a:t>
              </a:r>
              <a:endParaRPr lang="ko-KR" altLang="en-US" sz="1500" b="1">
                <a:solidFill>
                  <a:schemeClr val="accent2"/>
                </a:solidFill>
                <a:ea typeface="나눔바른고딕" panose="020B0603020101020101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996093" y="4408674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864725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776019" y="4425007"/>
          <a:ext cx="382270" cy="144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463383081"/>
                    </a:ext>
                  </a:extLst>
                </a:gridCol>
              </a:tblGrid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0669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7474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67460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0836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187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17944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1711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43178" marR="43178" marT="21589" marB="21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6845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296330" y="4669279"/>
            <a:ext cx="836293" cy="4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smtClean="0">
                <a:solidFill>
                  <a:schemeClr val="tx1"/>
                </a:solidFill>
                <a:ea typeface="나눔바른고딕" panose="020B0603020101020101"/>
              </a:rPr>
              <a:t>40</a:t>
            </a:r>
            <a:r>
              <a:rPr lang="ko-KR" altLang="en-US" sz="1300" b="1" smtClean="0">
                <a:solidFill>
                  <a:schemeClr val="tx1"/>
                </a:solidFill>
                <a:ea typeface="나눔바른고딕" panose="020B0603020101020101"/>
              </a:rPr>
              <a:t>차</a:t>
            </a:r>
            <a:endParaRPr lang="ko-KR" altLang="en-US" sz="1300" b="1">
              <a:solidFill>
                <a:schemeClr val="tx1"/>
              </a:solidFill>
              <a:ea typeface="나눔바른고딕" panose="020B0603020101020101"/>
            </a:endParaRPr>
          </a:p>
        </p:txBody>
      </p:sp>
      <p:sp>
        <p:nvSpPr>
          <p:cNvPr id="25" name="왼쪽 대괄호 24"/>
          <p:cNvSpPr/>
          <p:nvPr/>
        </p:nvSpPr>
        <p:spPr>
          <a:xfrm>
            <a:off x="2902787" y="4425007"/>
            <a:ext cx="152401" cy="14263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4396" y="4587968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ea typeface="나눔바른고딕" panose="020B0603020101020101"/>
              </a:rPr>
              <a:t>음성 </a:t>
            </a:r>
            <a:r>
              <a:rPr lang="en-US" altLang="ko-KR" smtClean="0">
                <a:ea typeface="나눔바른고딕" panose="020B0603020101020101"/>
              </a:rPr>
              <a:t>“</a:t>
            </a:r>
            <a:r>
              <a:rPr lang="ko-KR" altLang="en-US" smtClean="0">
                <a:ea typeface="나눔바른고딕" panose="020B0603020101020101"/>
              </a:rPr>
              <a:t>안</a:t>
            </a:r>
            <a:r>
              <a:rPr lang="en-US" altLang="ko-KR" smtClean="0">
                <a:ea typeface="나눔바른고딕" panose="020B0603020101020101"/>
              </a:rPr>
              <a:t>＂</a:t>
            </a:r>
            <a:endParaRPr lang="ko-KR" altLang="en-US">
              <a:ea typeface="나눔바른고딕" panose="020B0603020101020101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89433" y="4274061"/>
            <a:ext cx="3259925" cy="426350"/>
            <a:chOff x="7509675" y="4332948"/>
            <a:chExt cx="3259925" cy="426350"/>
          </a:xfrm>
        </p:grpSpPr>
        <p:sp>
          <p:nvSpPr>
            <p:cNvPr id="28" name="직사각형 27"/>
            <p:cNvSpPr/>
            <p:nvPr/>
          </p:nvSpPr>
          <p:spPr>
            <a:xfrm>
              <a:off x="7509675" y="4332948"/>
              <a:ext cx="836293" cy="42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  <a:ea typeface="나눔바른고딕" panose="020B0603020101020101"/>
                </a:rPr>
                <a:t>&lt;SOS&gt;</a:t>
              </a:r>
              <a:endParaRPr lang="ko-KR" altLang="en-US" sz="150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610600" y="436145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ㅇ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482351" y="438792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ㅏ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54102" y="43732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ㄴ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66893" y="2120001"/>
            <a:ext cx="3323899" cy="437873"/>
            <a:chOff x="7720072" y="2178888"/>
            <a:chExt cx="3323899" cy="437873"/>
          </a:xfrm>
        </p:grpSpPr>
        <p:sp>
          <p:nvSpPr>
            <p:cNvPr id="33" name="직사각형 32"/>
            <p:cNvSpPr/>
            <p:nvPr/>
          </p:nvSpPr>
          <p:spPr>
            <a:xfrm>
              <a:off x="7720072" y="21904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ㅇ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0600" y="2178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ea typeface="나눔바른고딕" panose="020B0603020101020101"/>
                </a:rPr>
                <a:t>ㅏ</a:t>
              </a:r>
              <a:endParaRPr lang="ko-KR" altLang="en-US">
                <a:ea typeface="나눔바른고딕" panose="020B0603020101020101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82351" y="21788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ea typeface="나눔바른고딕" panose="020B0603020101020101"/>
                </a:rPr>
                <a:t>ㄴ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207678" y="2190411"/>
              <a:ext cx="836293" cy="426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  <a:ea typeface="나눔바른고딕" panose="020B0603020101020101"/>
                </a:rPr>
                <a:t>&lt;EOS&gt;</a:t>
              </a:r>
              <a:endParaRPr lang="ko-KR" altLang="en-US" sz="1500">
                <a:solidFill>
                  <a:schemeClr val="tx1"/>
                </a:solidFill>
                <a:ea typeface="나눔바른고딕" panose="020B0603020101020101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638802" y="5905677"/>
            <a:ext cx="4072827" cy="426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&lt;Window</a:t>
            </a:r>
            <a:r>
              <a:rPr lang="ko-KR" altLang="en-US" sz="1500" smtClean="0">
                <a:solidFill>
                  <a:schemeClr val="tx1"/>
                </a:solidFill>
                <a:ea typeface="나눔바른고딕" panose="020B0603020101020101"/>
              </a:rPr>
              <a:t>별로 추출한 </a:t>
            </a:r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40</a:t>
            </a:r>
            <a:r>
              <a:rPr lang="ko-KR" altLang="en-US" sz="1500" smtClean="0">
                <a:solidFill>
                  <a:schemeClr val="tx1"/>
                </a:solidFill>
                <a:ea typeface="나눔바른고딕" panose="020B0603020101020101"/>
              </a:rPr>
              <a:t>차 </a:t>
            </a:r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mfcc </a:t>
            </a:r>
            <a:r>
              <a:rPr lang="ko-KR" altLang="en-US" sz="1500" smtClean="0">
                <a:solidFill>
                  <a:schemeClr val="tx1"/>
                </a:solidFill>
                <a:ea typeface="나눔바른고딕" panose="020B0603020101020101"/>
              </a:rPr>
              <a:t>벡터들</a:t>
            </a:r>
            <a:r>
              <a:rPr lang="en-US" altLang="ko-KR" sz="1500" smtClean="0">
                <a:solidFill>
                  <a:schemeClr val="tx1"/>
                </a:solidFill>
                <a:ea typeface="나눔바른고딕" panose="020B0603020101020101"/>
              </a:rPr>
              <a:t>&gt;</a:t>
            </a:r>
            <a:endParaRPr lang="ko-KR" altLang="en-US" sz="1500">
              <a:solidFill>
                <a:schemeClr val="tx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681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</a:t>
              </a:r>
              <a:r>
                <a:rPr lang="ko-KR" altLang="en-US" sz="2600" smtClean="0"/>
                <a:t> 배경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838200" y="1785621"/>
            <a:ext cx="10515600" cy="2397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Attention mechanism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seq2seq </a:t>
            </a:r>
            <a:r>
              <a:rPr lang="ko-KR" altLang="en-US" dirty="0"/>
              <a:t>문제점</a:t>
            </a:r>
            <a:endParaRPr lang="en-US" altLang="ko-KR" dirty="0"/>
          </a:p>
          <a:p>
            <a:pPr lvl="2"/>
            <a:r>
              <a:rPr lang="ko-KR" altLang="en-US" dirty="0"/>
              <a:t>하나의 고정된 크기의 벡터에 모든 </a:t>
            </a:r>
            <a:r>
              <a:rPr lang="ko-KR" altLang="en-US"/>
              <a:t>정보를 압축 </a:t>
            </a:r>
            <a:r>
              <a:rPr lang="en-US" altLang="ko-KR"/>
              <a:t>: </a:t>
            </a:r>
            <a:r>
              <a:rPr lang="ko-KR" altLang="en-US"/>
              <a:t>정보 손실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2"/>
            <a:r>
              <a:rPr lang="en-US" altLang="ko-KR" dirty="0"/>
              <a:t>RNN</a:t>
            </a:r>
            <a:r>
              <a:rPr lang="ko-KR" altLang="en-US"/>
              <a:t>의 </a:t>
            </a:r>
            <a:r>
              <a:rPr lang="en-US" altLang="ko-KR"/>
              <a:t>Gradient Vanishing </a:t>
            </a:r>
            <a:r>
              <a:rPr lang="ko-KR" altLang="en-US"/>
              <a:t>문제가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Attention</a:t>
            </a:r>
            <a:r>
              <a:rPr lang="ko-KR" altLang="en-US" dirty="0"/>
              <a:t>의 아이디어</a:t>
            </a:r>
            <a:endParaRPr lang="en-US" altLang="ko-KR" dirty="0"/>
          </a:p>
          <a:p>
            <a:pPr lvl="2"/>
            <a:r>
              <a:rPr lang="en-US" altLang="ko-KR" dirty="0"/>
              <a:t>Decoder</a:t>
            </a:r>
            <a:r>
              <a:rPr lang="ko-KR" altLang="en-US" dirty="0"/>
              <a:t>에서 출력하는 매 시점마다 </a:t>
            </a:r>
            <a:r>
              <a:rPr lang="en-US" altLang="ko-KR" dirty="0"/>
              <a:t>encoder</a:t>
            </a:r>
            <a:r>
              <a:rPr lang="ko-KR" altLang="en-US" dirty="0"/>
              <a:t>의 전체 입력을 참고</a:t>
            </a:r>
            <a:endParaRPr lang="en-US" altLang="ko-KR" dirty="0"/>
          </a:p>
          <a:p>
            <a:pPr lvl="2"/>
            <a:r>
              <a:rPr lang="ko-KR" altLang="en-US" dirty="0"/>
              <a:t>예측할 것과 가장 연관이 있는 </a:t>
            </a:r>
            <a:r>
              <a:rPr lang="en-US" altLang="ko-KR" dirty="0"/>
              <a:t>encoder</a:t>
            </a:r>
            <a:r>
              <a:rPr lang="ko-KR" altLang="en-US" dirty="0"/>
              <a:t>의 부분을 집중해서 보는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1241384" y="58302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ㄹㅇ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E9FC67-7511-48EC-B277-F0D34E044D3A}"/>
              </a:ext>
            </a:extLst>
          </p:cNvPr>
          <p:cNvSpPr/>
          <p:nvPr/>
        </p:nvSpPr>
        <p:spPr>
          <a:xfrm>
            <a:off x="5432485" y="5835266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&lt;SOS&gt;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CBEA1F-0844-4A45-ADFC-EC5A7606A8B7}"/>
              </a:ext>
            </a:extLst>
          </p:cNvPr>
          <p:cNvSpPr/>
          <p:nvPr/>
        </p:nvSpPr>
        <p:spPr>
          <a:xfrm>
            <a:off x="5508538" y="4552256"/>
            <a:ext cx="613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really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DBDE2D-5F47-4885-9BFA-D9F649CB2E69}"/>
              </a:ext>
            </a:extLst>
          </p:cNvPr>
          <p:cNvSpPr/>
          <p:nvPr/>
        </p:nvSpPr>
        <p:spPr>
          <a:xfrm>
            <a:off x="6673646" y="4552256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302CC1-C15D-4AA5-986F-31F39675F752}"/>
              </a:ext>
            </a:extLst>
          </p:cNvPr>
          <p:cNvSpPr/>
          <p:nvPr/>
        </p:nvSpPr>
        <p:spPr>
          <a:xfrm>
            <a:off x="7374407" y="455225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wanna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83A362-1D08-41E3-8ABF-68B767051563}"/>
              </a:ext>
            </a:extLst>
          </p:cNvPr>
          <p:cNvSpPr/>
          <p:nvPr/>
        </p:nvSpPr>
        <p:spPr>
          <a:xfrm>
            <a:off x="8116816" y="4536867"/>
            <a:ext cx="1462067" cy="33855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</a:rPr>
              <a:t>telecommute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D74658-15CA-4C10-8CC3-8C6F8BFEE8A4}"/>
              </a:ext>
            </a:extLst>
          </p:cNvPr>
          <p:cNvSpPr/>
          <p:nvPr/>
        </p:nvSpPr>
        <p:spPr>
          <a:xfrm>
            <a:off x="3831987" y="58419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싶다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9302B-2D46-4C1B-A7F2-E6695ECFE51F}"/>
              </a:ext>
            </a:extLst>
          </p:cNvPr>
          <p:cNvSpPr/>
          <p:nvPr/>
        </p:nvSpPr>
        <p:spPr>
          <a:xfrm>
            <a:off x="6483364" y="5835266"/>
            <a:ext cx="613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really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946DD6-04C6-46D4-839E-AE562B8C40B9}"/>
              </a:ext>
            </a:extLst>
          </p:cNvPr>
          <p:cNvSpPr/>
          <p:nvPr/>
        </p:nvSpPr>
        <p:spPr>
          <a:xfrm>
            <a:off x="7613254" y="5835266"/>
            <a:ext cx="232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F24C66-164D-42E2-8D38-6D9DE0C0A95D}"/>
              </a:ext>
            </a:extLst>
          </p:cNvPr>
          <p:cNvSpPr/>
          <p:nvPr/>
        </p:nvSpPr>
        <p:spPr>
          <a:xfrm>
            <a:off x="8492624" y="5835266"/>
            <a:ext cx="71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wanna</a:t>
            </a:r>
            <a:endParaRPr lang="ko-KR" altLang="en-US" sz="1400" dirty="0"/>
          </a:p>
        </p:txBody>
      </p:sp>
      <p:sp>
        <p:nvSpPr>
          <p:cNvPr id="49" name="사각형: 둥근 모서리 12">
            <a:extLst>
              <a:ext uri="{FF2B5EF4-FFF2-40B4-BE49-F238E27FC236}">
                <a16:creationId xmlns:a16="http://schemas.microsoft.com/office/drawing/2014/main" id="{0262D07D-82C2-403A-AF9B-84C352319DA8}"/>
              </a:ext>
            </a:extLst>
          </p:cNvPr>
          <p:cNvSpPr/>
          <p:nvPr/>
        </p:nvSpPr>
        <p:spPr>
          <a:xfrm>
            <a:off x="1159994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0" name="사각형: 둥근 모서리 31">
            <a:extLst>
              <a:ext uri="{FF2B5EF4-FFF2-40B4-BE49-F238E27FC236}">
                <a16:creationId xmlns:a16="http://schemas.microsoft.com/office/drawing/2014/main" id="{192453F3-14E5-4DF1-9CAA-760487A48E52}"/>
              </a:ext>
            </a:extLst>
          </p:cNvPr>
          <p:cNvSpPr/>
          <p:nvPr/>
        </p:nvSpPr>
        <p:spPr>
          <a:xfrm>
            <a:off x="2894609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1" name="사각형: 둥근 모서리 36">
            <a:extLst>
              <a:ext uri="{FF2B5EF4-FFF2-40B4-BE49-F238E27FC236}">
                <a16:creationId xmlns:a16="http://schemas.microsoft.com/office/drawing/2014/main" id="{6B1506F0-AC71-4AB2-8B5F-D5120ABF8674}"/>
              </a:ext>
            </a:extLst>
          </p:cNvPr>
          <p:cNvSpPr/>
          <p:nvPr/>
        </p:nvSpPr>
        <p:spPr>
          <a:xfrm>
            <a:off x="2009049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2" name="사각형: 둥근 모서리 37">
            <a:extLst>
              <a:ext uri="{FF2B5EF4-FFF2-40B4-BE49-F238E27FC236}">
                <a16:creationId xmlns:a16="http://schemas.microsoft.com/office/drawing/2014/main" id="{6E023738-8F3A-4F7E-A0D6-C31C5BCE2CA7}"/>
              </a:ext>
            </a:extLst>
          </p:cNvPr>
          <p:cNvSpPr/>
          <p:nvPr/>
        </p:nvSpPr>
        <p:spPr>
          <a:xfrm>
            <a:off x="5462141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3" name="사각형: 둥근 모서리 38">
            <a:extLst>
              <a:ext uri="{FF2B5EF4-FFF2-40B4-BE49-F238E27FC236}">
                <a16:creationId xmlns:a16="http://schemas.microsoft.com/office/drawing/2014/main" id="{B3146D24-ECE5-43A1-9B89-2A36CCEC3FB9}"/>
              </a:ext>
            </a:extLst>
          </p:cNvPr>
          <p:cNvSpPr/>
          <p:nvPr/>
        </p:nvSpPr>
        <p:spPr>
          <a:xfrm>
            <a:off x="7374407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4" name="사각형: 둥근 모서리 39">
            <a:extLst>
              <a:ext uri="{FF2B5EF4-FFF2-40B4-BE49-F238E27FC236}">
                <a16:creationId xmlns:a16="http://schemas.microsoft.com/office/drawing/2014/main" id="{AC456C74-52FC-4EAC-BA84-E591212A9BBE}"/>
              </a:ext>
            </a:extLst>
          </p:cNvPr>
          <p:cNvSpPr/>
          <p:nvPr/>
        </p:nvSpPr>
        <p:spPr>
          <a:xfrm>
            <a:off x="8492624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5" name="사각형: 둥근 모서리 40">
            <a:extLst>
              <a:ext uri="{FF2B5EF4-FFF2-40B4-BE49-F238E27FC236}">
                <a16:creationId xmlns:a16="http://schemas.microsoft.com/office/drawing/2014/main" id="{3A856774-31AB-47CB-A15C-D1385AAB394B}"/>
              </a:ext>
            </a:extLst>
          </p:cNvPr>
          <p:cNvSpPr/>
          <p:nvPr/>
        </p:nvSpPr>
        <p:spPr>
          <a:xfrm>
            <a:off x="6434799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6" name="사각형: 둥근 모서리 41">
            <a:extLst>
              <a:ext uri="{FF2B5EF4-FFF2-40B4-BE49-F238E27FC236}">
                <a16:creationId xmlns:a16="http://schemas.microsoft.com/office/drawing/2014/main" id="{5E046217-C077-4195-B462-67D7A125311A}"/>
              </a:ext>
            </a:extLst>
          </p:cNvPr>
          <p:cNvSpPr/>
          <p:nvPr/>
        </p:nvSpPr>
        <p:spPr>
          <a:xfrm>
            <a:off x="9549892" y="5078433"/>
            <a:ext cx="710450" cy="6275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57" name="사각형: 둥근 모서리 42">
            <a:extLst>
              <a:ext uri="{FF2B5EF4-FFF2-40B4-BE49-F238E27FC236}">
                <a16:creationId xmlns:a16="http://schemas.microsoft.com/office/drawing/2014/main" id="{89BD9BDF-D215-4C86-8975-FFEC6A4DEBA4}"/>
              </a:ext>
            </a:extLst>
          </p:cNvPr>
          <p:cNvSpPr/>
          <p:nvPr/>
        </p:nvSpPr>
        <p:spPr>
          <a:xfrm rot="5400000">
            <a:off x="4433670" y="5238327"/>
            <a:ext cx="103358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FC1C3F-33B4-4903-91F2-E0E34B91180C}"/>
              </a:ext>
            </a:extLst>
          </p:cNvPr>
          <p:cNvSpPr/>
          <p:nvPr/>
        </p:nvSpPr>
        <p:spPr>
          <a:xfrm>
            <a:off x="2275969" y="4663440"/>
            <a:ext cx="184612" cy="3842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E7443E-CAC9-48DF-B08F-C1D8F6D07AD2}"/>
              </a:ext>
            </a:extLst>
          </p:cNvPr>
          <p:cNvSpPr/>
          <p:nvPr/>
        </p:nvSpPr>
        <p:spPr>
          <a:xfrm>
            <a:off x="3148567" y="4907280"/>
            <a:ext cx="184612" cy="142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32">
            <a:extLst>
              <a:ext uri="{FF2B5EF4-FFF2-40B4-BE49-F238E27FC236}">
                <a16:creationId xmlns:a16="http://schemas.microsoft.com/office/drawing/2014/main" id="{EFB840CD-9693-4550-A529-7B206EE9B25A}"/>
              </a:ext>
            </a:extLst>
          </p:cNvPr>
          <p:cNvSpPr/>
          <p:nvPr/>
        </p:nvSpPr>
        <p:spPr>
          <a:xfrm>
            <a:off x="3743664" y="5078433"/>
            <a:ext cx="710450" cy="6275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LSTM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6A2B75-8268-47BE-A27E-3CA313B8A5C8}"/>
              </a:ext>
            </a:extLst>
          </p:cNvPr>
          <p:cNvSpPr/>
          <p:nvPr/>
        </p:nvSpPr>
        <p:spPr>
          <a:xfrm>
            <a:off x="4002430" y="4860032"/>
            <a:ext cx="184612" cy="1994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98F3F-1DDE-4E86-8F39-F50E3A8FDC14}"/>
              </a:ext>
            </a:extLst>
          </p:cNvPr>
          <p:cNvSpPr/>
          <p:nvPr/>
        </p:nvSpPr>
        <p:spPr>
          <a:xfrm>
            <a:off x="1427066" y="4960462"/>
            <a:ext cx="184612" cy="88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870444" y="5392215"/>
            <a:ext cx="13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719499" y="5392215"/>
            <a:ext cx="175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3"/>
            <a:endCxn id="60" idx="1"/>
          </p:cNvCxnSpPr>
          <p:nvPr/>
        </p:nvCxnSpPr>
        <p:spPr>
          <a:xfrm>
            <a:off x="3605059" y="5392216"/>
            <a:ext cx="13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57" idx="2"/>
          </p:cNvCxnSpPr>
          <p:nvPr/>
        </p:nvCxnSpPr>
        <p:spPr>
          <a:xfrm>
            <a:off x="4454114" y="5392216"/>
            <a:ext cx="342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</p:cNvCxnSpPr>
          <p:nvPr/>
        </p:nvCxnSpPr>
        <p:spPr>
          <a:xfrm flipV="1">
            <a:off x="5104353" y="5392215"/>
            <a:ext cx="347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2403" y="5392215"/>
            <a:ext cx="27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3" idx="1"/>
          </p:cNvCxnSpPr>
          <p:nvPr/>
        </p:nvCxnSpPr>
        <p:spPr>
          <a:xfrm>
            <a:off x="7145249" y="5392215"/>
            <a:ext cx="229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3" idx="3"/>
            <a:endCxn id="54" idx="1"/>
          </p:cNvCxnSpPr>
          <p:nvPr/>
        </p:nvCxnSpPr>
        <p:spPr>
          <a:xfrm>
            <a:off x="8084857" y="5392216"/>
            <a:ext cx="40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6" idx="1"/>
          </p:cNvCxnSpPr>
          <p:nvPr/>
        </p:nvCxnSpPr>
        <p:spPr>
          <a:xfrm>
            <a:off x="9203596" y="5392215"/>
            <a:ext cx="346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4" idx="0"/>
            <a:endCxn id="44" idx="2"/>
          </p:cNvCxnSpPr>
          <p:nvPr/>
        </p:nvCxnSpPr>
        <p:spPr>
          <a:xfrm flipV="1">
            <a:off x="8847849" y="4875421"/>
            <a:ext cx="1" cy="2030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9" idx="0"/>
            <a:endCxn id="49" idx="2"/>
          </p:cNvCxnSpPr>
          <p:nvPr/>
        </p:nvCxnSpPr>
        <p:spPr>
          <a:xfrm flipV="1">
            <a:off x="1513254" y="5705998"/>
            <a:ext cx="1965" cy="12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51" idx="2"/>
          </p:cNvCxnSpPr>
          <p:nvPr/>
        </p:nvCxnSpPr>
        <p:spPr>
          <a:xfrm flipH="1" flipV="1">
            <a:off x="2364274" y="5705998"/>
            <a:ext cx="949" cy="14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50" idx="2"/>
          </p:cNvCxnSpPr>
          <p:nvPr/>
        </p:nvCxnSpPr>
        <p:spPr>
          <a:xfrm flipH="1" flipV="1">
            <a:off x="3249834" y="5705998"/>
            <a:ext cx="5517" cy="14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5" idx="0"/>
            <a:endCxn id="60" idx="2"/>
          </p:cNvCxnSpPr>
          <p:nvPr/>
        </p:nvCxnSpPr>
        <p:spPr>
          <a:xfrm flipH="1" flipV="1">
            <a:off x="4098889" y="5705998"/>
            <a:ext cx="4968" cy="1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0" idx="0"/>
            <a:endCxn id="52" idx="2"/>
          </p:cNvCxnSpPr>
          <p:nvPr/>
        </p:nvCxnSpPr>
        <p:spPr>
          <a:xfrm flipH="1" flipV="1">
            <a:off x="5817366" y="5705998"/>
            <a:ext cx="1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6" idx="0"/>
            <a:endCxn id="55" idx="2"/>
          </p:cNvCxnSpPr>
          <p:nvPr/>
        </p:nvCxnSpPr>
        <p:spPr>
          <a:xfrm flipV="1">
            <a:off x="6790019" y="5705998"/>
            <a:ext cx="5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7" idx="0"/>
            <a:endCxn id="53" idx="2"/>
          </p:cNvCxnSpPr>
          <p:nvPr/>
        </p:nvCxnSpPr>
        <p:spPr>
          <a:xfrm flipV="1">
            <a:off x="7729632" y="5705998"/>
            <a:ext cx="0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0"/>
            <a:endCxn id="54" idx="2"/>
          </p:cNvCxnSpPr>
          <p:nvPr/>
        </p:nvCxnSpPr>
        <p:spPr>
          <a:xfrm flipH="1" flipV="1">
            <a:off x="8847849" y="5705998"/>
            <a:ext cx="1" cy="1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2" idx="0"/>
            <a:endCxn id="41" idx="2"/>
          </p:cNvCxnSpPr>
          <p:nvPr/>
        </p:nvCxnSpPr>
        <p:spPr>
          <a:xfrm flipH="1" flipV="1">
            <a:off x="5815193" y="4860033"/>
            <a:ext cx="2173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5" idx="0"/>
            <a:endCxn id="42" idx="2"/>
          </p:cNvCxnSpPr>
          <p:nvPr/>
        </p:nvCxnSpPr>
        <p:spPr>
          <a:xfrm flipV="1">
            <a:off x="6790024" y="4860033"/>
            <a:ext cx="0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3" idx="0"/>
            <a:endCxn id="43" idx="2"/>
          </p:cNvCxnSpPr>
          <p:nvPr/>
        </p:nvCxnSpPr>
        <p:spPr>
          <a:xfrm flipV="1">
            <a:off x="7729632" y="4860033"/>
            <a:ext cx="1" cy="2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2050285" y="58656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재택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ED71D1-B658-481C-BBA0-241345A3C8D4}"/>
              </a:ext>
            </a:extLst>
          </p:cNvPr>
          <p:cNvSpPr/>
          <p:nvPr/>
        </p:nvSpPr>
        <p:spPr>
          <a:xfrm>
            <a:off x="2986629" y="58656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하고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22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AFF7-593D-44B4-A79C-D1E81E282011}"/>
              </a:ext>
            </a:extLst>
          </p:cNvPr>
          <p:cNvSpPr txBox="1">
            <a:spLocks/>
          </p:cNvSpPr>
          <p:nvPr/>
        </p:nvSpPr>
        <p:spPr>
          <a:xfrm>
            <a:off x="465338" y="346058"/>
            <a:ext cx="4479524" cy="51937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smtClean="0"/>
              <a:t>. Attention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838BF-B91F-489D-97D7-E078224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A67DF67-3F41-49FB-9493-6C835140613E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3C09-4EE9-4D31-9551-6F4A9D0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0"/>
            <a:ext cx="274320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22D613B-E022-4DD5-B564-17D2F9B8A6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D4CB92D7-A06F-4242-A6F9-67A8A3E126CE}"/>
              </a:ext>
            </a:extLst>
          </p:cNvPr>
          <p:cNvSpPr/>
          <p:nvPr/>
        </p:nvSpPr>
        <p:spPr>
          <a:xfrm flipH="1">
            <a:off x="9172575" y="509048"/>
            <a:ext cx="2679762" cy="413277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BA5FE9-B457-4A33-B439-3DAF6DF5D2A1}"/>
              </a:ext>
            </a:extLst>
          </p:cNvPr>
          <p:cNvCxnSpPr>
            <a:cxnSpLocks/>
          </p:cNvCxnSpPr>
          <p:nvPr/>
        </p:nvCxnSpPr>
        <p:spPr>
          <a:xfrm>
            <a:off x="319595" y="915678"/>
            <a:ext cx="115232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541EC2-663F-4131-BBD4-C2BE3FA797F8}"/>
              </a:ext>
            </a:extLst>
          </p:cNvPr>
          <p:cNvGrpSpPr/>
          <p:nvPr/>
        </p:nvGrpSpPr>
        <p:grpSpPr>
          <a:xfrm>
            <a:off x="838199" y="1038257"/>
            <a:ext cx="10571922" cy="523936"/>
            <a:chOff x="838199" y="1038257"/>
            <a:chExt cx="10571922" cy="523936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644A5FAF-BCDD-4719-B029-7A9F20BD38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4521" y="1099759"/>
              <a:ext cx="10515600" cy="462434"/>
            </a:xfrm>
            <a:prstGeom prst="rect">
              <a:avLst/>
            </a:prstGeom>
            <a:solidFill>
              <a:schemeClr val="accent5"/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endParaRPr lang="ko-KR" altLang="en-US" sz="26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5E0B0433-C9D7-47F3-AF2D-0AE97F04C85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199" y="1038257"/>
              <a:ext cx="10515600" cy="4624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600" smtClean="0"/>
                <a:t>Attention process</a:t>
              </a:r>
              <a:endParaRPr lang="ko-KR" altLang="en-US" sz="260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C2362C-B640-4AE0-99E4-A845D43F4FC0}"/>
              </a:ext>
            </a:extLst>
          </p:cNvPr>
          <p:cNvCxnSpPr>
            <a:cxnSpLocks/>
          </p:cNvCxnSpPr>
          <p:nvPr/>
        </p:nvCxnSpPr>
        <p:spPr>
          <a:xfrm>
            <a:off x="343088" y="6463250"/>
            <a:ext cx="115232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866958B0-71DC-4F71-90B2-C3D923AD41A7}"/>
              </a:ext>
            </a:extLst>
          </p:cNvPr>
          <p:cNvSpPr txBox="1">
            <a:spLocks/>
          </p:cNvSpPr>
          <p:nvPr/>
        </p:nvSpPr>
        <p:spPr>
          <a:xfrm>
            <a:off x="9304639" y="549852"/>
            <a:ext cx="246649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1600">
                <a:solidFill>
                  <a:prstClr val="white"/>
                </a:solidFill>
                <a:cs typeface="+mn-cs"/>
              </a:rPr>
              <a:t>Ⅰ</a:t>
            </a:r>
            <a:r>
              <a:rPr lang="en-US" altLang="ko-KR" sz="1600" smtClean="0">
                <a:solidFill>
                  <a:prstClr val="white"/>
                </a:solidFill>
                <a:cs typeface="+mn-cs"/>
              </a:rPr>
              <a:t>. Transformer </a:t>
            </a:r>
            <a:r>
              <a:rPr lang="ko-KR" altLang="en-US" sz="1600" smtClean="0">
                <a:solidFill>
                  <a:prstClr val="white"/>
                </a:solidFill>
                <a:cs typeface="+mn-cs"/>
              </a:rPr>
              <a:t>등장배경</a:t>
            </a:r>
            <a:endParaRPr lang="ko-KR" altLang="en-US" sz="1600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46E6AD-F948-4D94-B915-E96EBB6AAAB3}"/>
              </a:ext>
            </a:extLst>
          </p:cNvPr>
          <p:cNvSpPr txBox="1">
            <a:spLocks/>
          </p:cNvSpPr>
          <p:nvPr/>
        </p:nvSpPr>
        <p:spPr>
          <a:xfrm>
            <a:off x="823403" y="972572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내용 개체 틀 2">
            <a:extLst>
              <a:ext uri="{FF2B5EF4-FFF2-40B4-BE49-F238E27FC236}">
                <a16:creationId xmlns:a16="http://schemas.microsoft.com/office/drawing/2014/main" id="{54295927-2EF6-4D31-843F-B8767363B33D}"/>
              </a:ext>
            </a:extLst>
          </p:cNvPr>
          <p:cNvSpPr txBox="1">
            <a:spLocks/>
          </p:cNvSpPr>
          <p:nvPr/>
        </p:nvSpPr>
        <p:spPr>
          <a:xfrm>
            <a:off x="6576059" y="1775550"/>
            <a:ext cx="483406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/>
              <a:t>전체 흐름</a:t>
            </a:r>
            <a:endParaRPr lang="en-US" altLang="ko-KR" sz="1800" b="1" dirty="0"/>
          </a:p>
          <a:p>
            <a:r>
              <a:rPr lang="en-US" altLang="ko-KR" sz="1500" dirty="0"/>
              <a:t>Decoder </a:t>
            </a:r>
            <a:r>
              <a:rPr lang="ko-KR" altLang="en-US" sz="1500" dirty="0"/>
              <a:t>의 </a:t>
            </a:r>
            <a:r>
              <a:rPr lang="en-US" altLang="ko-KR" sz="1500" dirty="0"/>
              <a:t>3 </a:t>
            </a:r>
            <a:r>
              <a:rPr lang="ko-KR" altLang="en-US" sz="1500" dirty="0"/>
              <a:t>시점을 예측하려 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Encoder</a:t>
            </a:r>
            <a:r>
              <a:rPr lang="ko-KR" altLang="en-US" sz="1500" dirty="0"/>
              <a:t>의 </a:t>
            </a:r>
            <a:r>
              <a:rPr lang="en-US" altLang="ko-KR" sz="1500" dirty="0"/>
              <a:t>hidden state</a:t>
            </a:r>
            <a:r>
              <a:rPr lang="ko-KR" altLang="en-US" sz="1500" dirty="0"/>
              <a:t>를 들여다봄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Encoder</a:t>
            </a:r>
            <a:r>
              <a:rPr lang="ko-KR" altLang="en-US" sz="1500" dirty="0"/>
              <a:t> 각 </a:t>
            </a:r>
            <a:r>
              <a:rPr lang="en-US" altLang="ko-KR" sz="1500" dirty="0"/>
              <a:t>hidden state</a:t>
            </a:r>
            <a:r>
              <a:rPr lang="ko-KR" altLang="en-US" sz="1500" dirty="0"/>
              <a:t>의 </a:t>
            </a:r>
            <a:r>
              <a:rPr lang="en-US" altLang="ko-KR" sz="1500" dirty="0"/>
              <a:t>Attention score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685800" lvl="2">
              <a:spcBef>
                <a:spcPts val="1000"/>
              </a:spcBef>
            </a:pPr>
            <a:r>
              <a:rPr lang="ko-KR" altLang="en-US" sz="1300" dirty="0"/>
              <a:t>기여도 계산 시 내적</a:t>
            </a:r>
            <a:r>
              <a:rPr lang="en-US" altLang="ko-KR" sz="1300" dirty="0"/>
              <a:t>(dot-product) </a:t>
            </a:r>
            <a:r>
              <a:rPr lang="ko-KR" altLang="en-US" sz="1300" dirty="0"/>
              <a:t>사용</a:t>
            </a:r>
            <a:endParaRPr lang="en-US" altLang="ko-KR" sz="1300" dirty="0"/>
          </a:p>
          <a:p>
            <a:pPr marL="228600" lvl="1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en-US" altLang="ko-KR" sz="1500" dirty="0" err="1"/>
              <a:t>Softmax</a:t>
            </a:r>
            <a:r>
              <a:rPr lang="ko-KR" altLang="en-US" sz="1500" dirty="0"/>
              <a:t>를 통과하여 </a:t>
            </a:r>
            <a:r>
              <a:rPr lang="en-US" altLang="ko-KR" sz="1500" dirty="0"/>
              <a:t>Attention distribution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685800" lvl="2">
              <a:spcBef>
                <a:spcPts val="1000"/>
              </a:spcBef>
            </a:pPr>
            <a:r>
              <a:rPr lang="en-US" altLang="ko-KR" sz="1300" dirty="0"/>
              <a:t>Attention distribution : </a:t>
            </a:r>
            <a:r>
              <a:rPr lang="ko-KR" altLang="en-US" sz="1300" dirty="0"/>
              <a:t>기여도 가중치</a:t>
            </a:r>
            <a:endParaRPr lang="en-US" altLang="ko-KR" sz="1300" dirty="0"/>
          </a:p>
          <a:p>
            <a:pPr marL="685800" lvl="2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ko-KR" altLang="en-US" sz="1500" dirty="0"/>
              <a:t>가중치를 반영하여 </a:t>
            </a:r>
            <a:r>
              <a:rPr lang="en-US" altLang="ko-KR" sz="1500" dirty="0"/>
              <a:t>Attention value </a:t>
            </a:r>
            <a:r>
              <a:rPr lang="ko-KR" altLang="en-US" sz="1500" dirty="0"/>
              <a:t>계산</a:t>
            </a: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endParaRPr lang="en-US" altLang="ko-KR" sz="1500" dirty="0"/>
          </a:p>
          <a:p>
            <a:pPr marL="228600" lvl="1">
              <a:spcBef>
                <a:spcPts val="1000"/>
              </a:spcBef>
            </a:pPr>
            <a:r>
              <a:rPr lang="en-US" altLang="ko-KR" sz="1500" dirty="0"/>
              <a:t>decoder</a:t>
            </a:r>
            <a:r>
              <a:rPr lang="ko-KR" altLang="en-US" sz="1500" dirty="0"/>
              <a:t>의 현재 시점에 반영</a:t>
            </a:r>
            <a:endParaRPr lang="en-US" altLang="ko-KR" sz="15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endParaRPr lang="ko-KR" altLang="en-US" dirty="0"/>
          </a:p>
        </p:txBody>
      </p:sp>
      <p:pic>
        <p:nvPicPr>
          <p:cNvPr id="85" name="Picture 2" descr="https://wikidocs.net/images/page/22893/dotproductattention1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" y="1675139"/>
            <a:ext cx="5532783" cy="44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1444</Words>
  <Application>Microsoft Office PowerPoint</Application>
  <PresentationFormat>와이드스크린</PresentationFormat>
  <Paragraphs>479</Paragraphs>
  <Slides>33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나눔바른고딕</vt:lpstr>
      <vt:lpstr>맑은 고딕</vt:lpstr>
      <vt:lpstr>Arial</vt:lpstr>
      <vt:lpstr>Bell MT</vt:lpstr>
      <vt:lpstr>Cambria Math</vt:lpstr>
      <vt:lpstr>Wingdings</vt:lpstr>
      <vt:lpstr>Office 테마</vt:lpstr>
      <vt:lpstr>Transformer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호재</dc:creator>
  <cp:lastModifiedBy>admin_kpc</cp:lastModifiedBy>
  <cp:revision>294</cp:revision>
  <dcterms:created xsi:type="dcterms:W3CDTF">2020-03-28T10:59:02Z</dcterms:created>
  <dcterms:modified xsi:type="dcterms:W3CDTF">2020-11-27T14:14:07Z</dcterms:modified>
</cp:coreProperties>
</file>