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9" r:id="rId3"/>
    <p:sldId id="260" r:id="rId4"/>
    <p:sldId id="261" r:id="rId5"/>
    <p:sldId id="262" r:id="rId6"/>
    <p:sldId id="264" r:id="rId7"/>
    <p:sldId id="265" r:id="rId8"/>
    <p:sldId id="269" r:id="rId9"/>
    <p:sldId id="266" r:id="rId10"/>
    <p:sldId id="268" r:id="rId11"/>
    <p:sldId id="267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3E0910-793C-46A0-8623-CEAD4857882F}" type="datetime1">
              <a:rPr lang="pt-BR" smtClean="0"/>
              <a:t>18/08/2021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EE704A-765A-48C7-8594-25B15929F837}" type="datetime1">
              <a:rPr lang="pt-BR" smtClean="0"/>
              <a:t>18/08/2021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5B4-4D0A-4964-A1A3-B85B0EE00890}" type="datetime1">
              <a:rPr lang="pt-BR" smtClean="0"/>
              <a:t>18/08/2021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1A5F9-C71D-4DE8-8BF4-9F6FC06A94B8}" type="datetime1">
              <a:rPr lang="pt-BR" smtClean="0"/>
              <a:t>18/08/2021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DCD7D-5BFD-485D-AED5-B62EAACA4CB6}" type="datetime1">
              <a:rPr lang="pt-BR" smtClean="0"/>
              <a:t>18/08/2021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252B5-F3E6-4058-A723-196087E9E541}" type="datetime1">
              <a:rPr lang="pt-BR" smtClean="0"/>
              <a:t>18/08/2021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51DFA-97D2-4C90-9100-D1173CC96C37}" type="datetime1">
              <a:rPr lang="pt-BR" smtClean="0"/>
              <a:t>18/08/2021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1B26C-F0DB-4889-B6A3-FE07E152272F}" type="datetime1">
              <a:rPr lang="pt-BR" smtClean="0"/>
              <a:t>18/08/2021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565EE-A4B5-4AB4-9432-D16ECAE9EF1F}" type="datetime1">
              <a:rPr lang="pt-BR" smtClean="0"/>
              <a:t>18/08/2021</a:t>
            </a:fld>
            <a:endParaRPr lang="en-US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70C2D-02C8-4A1B-A79F-498A53DD951F}" type="datetime1">
              <a:rPr lang="pt-BR" smtClean="0"/>
              <a:t>18/08/2021</a:t>
            </a:fld>
            <a:endParaRPr lang="en-US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94EF83-1835-4C7A-B4B2-F0B720F5AC0B}" type="datetime1">
              <a:rPr lang="pt-BR" smtClean="0"/>
              <a:t>18/08/2021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os estilos de 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F5D5688-1774-4625-9E74-88EA94DB2550}" type="datetime1">
              <a:rPr lang="pt-BR" smtClean="0"/>
              <a:t>18/08/2021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D5E4E1C-696A-4E82-B6DD-87ECA4CC925A}" type="datetime1">
              <a:rPr lang="pt-BR" smtClean="0"/>
              <a:t>18/08/2021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18/08/2021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pt-br" sz="6000" dirty="0"/>
              <a:t>Otimização do Planejamento de Manutenção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Autofit/>
          </a:bodyPr>
          <a:lstStyle/>
          <a:p>
            <a:pPr rtl="0"/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ony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hornes</a:t>
            </a: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rtl="0"/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rtl="0"/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rtl="0"/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rtl="0"/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Data: 19/08/2021</a:t>
            </a: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m 4" descr="Uma imagem contendo prédio, banco, bancada, lateral&#10;&#10;Descrição gerada automa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Texto&#10;&#10;Descrição gerada automaticamente com confiança média">
            <a:extLst>
              <a:ext uri="{FF2B5EF4-FFF2-40B4-BE49-F238E27FC236}">
                <a16:creationId xmlns:a16="http://schemas.microsoft.com/office/drawing/2014/main" id="{82DCDCF9-F96A-4A73-BFFB-5D504B04C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35" y="81424"/>
            <a:ext cx="17335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C1D5E9-EA38-42B8-94FE-ECD398AE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07150" y="6492875"/>
            <a:ext cx="2584850" cy="365125"/>
          </a:xfrm>
        </p:spPr>
        <p:txBody>
          <a:bodyPr/>
          <a:lstStyle/>
          <a:p>
            <a:pPr rtl="0"/>
            <a:r>
              <a:rPr lang="pt-BR" dirty="0"/>
              <a:t>19/08/2021</a:t>
            </a:r>
            <a:endParaRPr lang="en-US" dirty="0"/>
          </a:p>
        </p:txBody>
      </p:sp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E3F5C72C-4C10-491B-945A-D725D706A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35" y="81424"/>
            <a:ext cx="1733550" cy="4762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3C9116F-5992-482D-85C1-A8E6C562A817}"/>
              </a:ext>
            </a:extLst>
          </p:cNvPr>
          <p:cNvSpPr txBox="1"/>
          <p:nvPr/>
        </p:nvSpPr>
        <p:spPr>
          <a:xfrm>
            <a:off x="154236" y="6439625"/>
            <a:ext cx="106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9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F85544C-C717-4B2F-B507-165FB6EF508E}"/>
              </a:ext>
            </a:extLst>
          </p:cNvPr>
          <p:cNvSpPr txBox="1"/>
          <p:nvPr/>
        </p:nvSpPr>
        <p:spPr>
          <a:xfrm>
            <a:off x="330506" y="308472"/>
            <a:ext cx="7579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CONCLUSÃO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8620B1-77C9-4198-8CBD-30431077158D}"/>
              </a:ext>
            </a:extLst>
          </p:cNvPr>
          <p:cNvSpPr txBox="1"/>
          <p:nvPr/>
        </p:nvSpPr>
        <p:spPr>
          <a:xfrm>
            <a:off x="473725" y="1090670"/>
            <a:ext cx="97058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O modelo final identificou corretamente 341 caminhões que vão ter problema no sistema de ar para enviá-los à manutenção </a:t>
            </a:r>
            <a:r>
              <a:rPr lang="pt-BR" b="1" i="0" dirty="0">
                <a:solidFill>
                  <a:srgbClr val="000000"/>
                </a:solidFill>
                <a:effectLst/>
                <a:latin typeface="Helvetica Neue"/>
              </a:rPr>
              <a:t>PREVENTIVA</a:t>
            </a: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, o que custará $25 x 341 = $8.525</a:t>
            </a:r>
          </a:p>
          <a:p>
            <a:pPr algn="l"/>
            <a:endParaRPr lang="pt-B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Considerando que o modelo também encaminhou (erroneamente) 500 caminhões para a manutenção preventiva sem haver a necessidade, tivemos mais um custo de $10 x 500 = $5.000</a:t>
            </a:r>
          </a:p>
          <a:p>
            <a:pPr algn="l"/>
            <a:endParaRPr lang="pt-B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E por fim, temos os casos onde o modelo não conseguiu detectar os caminhões que apresentariam problema no sistema de ar, que totalizam 34 caminhões que tiveram que ir para manutenção </a:t>
            </a:r>
            <a:r>
              <a:rPr lang="pt-BR" b="1" i="0" dirty="0">
                <a:solidFill>
                  <a:srgbClr val="000000"/>
                </a:solidFill>
                <a:effectLst/>
                <a:latin typeface="Helvetica Neue"/>
              </a:rPr>
              <a:t>CORRETIVA</a:t>
            </a: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 gerando um custo de $500 x 34 = $17.000</a:t>
            </a:r>
          </a:p>
          <a:p>
            <a:pPr algn="l"/>
            <a:endParaRPr lang="pt-BR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pt-B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CUSTO TOTAL MANUTENÇÃO SISTEMA DE AR EM 2020 (</a:t>
            </a:r>
            <a:r>
              <a:rPr lang="pt-BR" b="1" i="0" dirty="0">
                <a:solidFill>
                  <a:srgbClr val="000000"/>
                </a:solidFill>
                <a:effectLst/>
                <a:latin typeface="Helvetica Neue"/>
              </a:rPr>
              <a:t>REAL</a:t>
            </a: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) = $37.000</a:t>
            </a: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CUSTO TOTAL MANUTENÇÃO SISTEMA DE AR EM 2020 (</a:t>
            </a:r>
            <a:r>
              <a:rPr lang="pt-BR" b="1" i="0" dirty="0">
                <a:solidFill>
                  <a:srgbClr val="000000"/>
                </a:solidFill>
                <a:effectLst/>
                <a:latin typeface="Helvetica Neue"/>
              </a:rPr>
              <a:t>MODELO</a:t>
            </a: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) = $30.525</a:t>
            </a:r>
          </a:p>
          <a:p>
            <a:pPr algn="l"/>
            <a:endParaRPr lang="pt-BR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Com a adoção deste modelo a empresa economizaria $6.475</a:t>
            </a:r>
          </a:p>
        </p:txBody>
      </p:sp>
    </p:spTree>
    <p:extLst>
      <p:ext uri="{BB962C8B-B14F-4D97-AF65-F5344CB8AC3E}">
        <p14:creationId xmlns:p14="http://schemas.microsoft.com/office/powerpoint/2010/main" val="63929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C1D5E9-EA38-42B8-94FE-ECD398AE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07150" y="6492875"/>
            <a:ext cx="2584850" cy="365125"/>
          </a:xfrm>
        </p:spPr>
        <p:txBody>
          <a:bodyPr/>
          <a:lstStyle/>
          <a:p>
            <a:pPr rtl="0"/>
            <a:r>
              <a:rPr lang="pt-BR" dirty="0"/>
              <a:t>19/08/2021</a:t>
            </a:r>
            <a:endParaRPr lang="en-US" dirty="0"/>
          </a:p>
        </p:txBody>
      </p:sp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E3F5C72C-4C10-491B-945A-D725D706A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35" y="81424"/>
            <a:ext cx="1733550" cy="4762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3C9116F-5992-482D-85C1-A8E6C562A817}"/>
              </a:ext>
            </a:extLst>
          </p:cNvPr>
          <p:cNvSpPr txBox="1"/>
          <p:nvPr/>
        </p:nvSpPr>
        <p:spPr>
          <a:xfrm>
            <a:off x="154236" y="6439625"/>
            <a:ext cx="106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10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F85544C-C717-4B2F-B507-165FB6EF508E}"/>
              </a:ext>
            </a:extLst>
          </p:cNvPr>
          <p:cNvSpPr txBox="1"/>
          <p:nvPr/>
        </p:nvSpPr>
        <p:spPr>
          <a:xfrm>
            <a:off x="330506" y="308472"/>
            <a:ext cx="7579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PRÓXIMOS PASSOS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8620B1-77C9-4198-8CBD-30431077158D}"/>
              </a:ext>
            </a:extLst>
          </p:cNvPr>
          <p:cNvSpPr txBox="1"/>
          <p:nvPr/>
        </p:nvSpPr>
        <p:spPr>
          <a:xfrm>
            <a:off x="473725" y="1090670"/>
            <a:ext cx="9705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Ainda podemos, possivelmente, otimizar o modelo e buscar um melhor resultado da métrica.</a:t>
            </a:r>
          </a:p>
          <a:p>
            <a:pPr algn="l"/>
            <a:endParaRPr lang="pt-BR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pt-BR" dirty="0">
                <a:solidFill>
                  <a:srgbClr val="000000"/>
                </a:solidFill>
                <a:latin typeface="Helvetica Neue"/>
              </a:rPr>
              <a:t>Para tanto um maior entendimento do negócio, dos atributos, e talvez de melhores dados sejam necessários.</a:t>
            </a:r>
          </a:p>
          <a:p>
            <a:pPr algn="l"/>
            <a:endParaRPr lang="pt-BR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Também podemos tentar otimizar a </a:t>
            </a:r>
            <a:r>
              <a:rPr lang="pt-BR" dirty="0">
                <a:solidFill>
                  <a:srgbClr val="000000"/>
                </a:solidFill>
                <a:latin typeface="Helvetica Neue"/>
              </a:rPr>
              <a:t>sequência de envio dos caminhões para a manutenção, o que permitiria um tempo maior de disponibilidade dos caminhões para as atividades, para tanto deveremos analisar se podemos dispor desses dados temporais.</a:t>
            </a:r>
            <a:endParaRPr lang="pt-BR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0111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C1D5E9-EA38-42B8-94FE-ECD398AE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07150" y="6492875"/>
            <a:ext cx="2584850" cy="365125"/>
          </a:xfrm>
        </p:spPr>
        <p:txBody>
          <a:bodyPr/>
          <a:lstStyle/>
          <a:p>
            <a:pPr rtl="0"/>
            <a:r>
              <a:rPr lang="pt-BR" dirty="0"/>
              <a:t>19/08/2021</a:t>
            </a:r>
            <a:endParaRPr lang="en-US" dirty="0"/>
          </a:p>
        </p:txBody>
      </p:sp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E3F5C72C-4C10-491B-945A-D725D706A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35" y="81424"/>
            <a:ext cx="1733550" cy="4762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3C9116F-5992-482D-85C1-A8E6C562A817}"/>
              </a:ext>
            </a:extLst>
          </p:cNvPr>
          <p:cNvSpPr txBox="1"/>
          <p:nvPr/>
        </p:nvSpPr>
        <p:spPr>
          <a:xfrm>
            <a:off x="154236" y="6439625"/>
            <a:ext cx="106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27BBDA8-5717-4C3E-A66D-7A014B951A97}"/>
              </a:ext>
            </a:extLst>
          </p:cNvPr>
          <p:cNvSpPr txBox="1"/>
          <p:nvPr/>
        </p:nvSpPr>
        <p:spPr>
          <a:xfrm>
            <a:off x="330506" y="308472"/>
            <a:ext cx="7579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SITUAÇÃO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9B3D68C-2D74-4EF3-B341-D72B27FA0F52}"/>
              </a:ext>
            </a:extLst>
          </p:cNvPr>
          <p:cNvSpPr txBox="1"/>
          <p:nvPr/>
        </p:nvSpPr>
        <p:spPr>
          <a:xfrm>
            <a:off x="451692" y="1178805"/>
            <a:ext cx="55635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 empresa terceirizada de transporte de caminhões conta com uma frota média de caminhões para realizar entregas em todo o país, e vêm notando nos últimos 3 anos um grande aumento nos gastos com a manutenção do sistema de ar de seus veículos, mesmo tendo mantido constante a sua frota.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A57B0D80-6224-4C22-BC4F-1745EC275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376795"/>
              </p:ext>
            </p:extLst>
          </p:nvPr>
        </p:nvGraphicFramePr>
        <p:xfrm>
          <a:off x="1222872" y="3394168"/>
          <a:ext cx="3272314" cy="18494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4374">
                  <a:extLst>
                    <a:ext uri="{9D8B030D-6E8A-4147-A177-3AD203B41FA5}">
                      <a16:colId xmlns:a16="http://schemas.microsoft.com/office/drawing/2014/main" val="3917012335"/>
                    </a:ext>
                  </a:extLst>
                </a:gridCol>
                <a:gridCol w="1134229">
                  <a:extLst>
                    <a:ext uri="{9D8B030D-6E8A-4147-A177-3AD203B41FA5}">
                      <a16:colId xmlns:a16="http://schemas.microsoft.com/office/drawing/2014/main" val="3910092560"/>
                    </a:ext>
                  </a:extLst>
                </a:gridCol>
                <a:gridCol w="1303711">
                  <a:extLst>
                    <a:ext uri="{9D8B030D-6E8A-4147-A177-3AD203B41FA5}">
                      <a16:colId xmlns:a16="http://schemas.microsoft.com/office/drawing/2014/main" val="3925850481"/>
                    </a:ext>
                  </a:extLst>
                </a:gridCol>
              </a:tblGrid>
              <a:tr h="231176">
                <a:tc gridSpan="3"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</a:rPr>
                        <a:t>Gasto Anual com a Manutenção do Sistema de Ar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25672"/>
                  </a:ext>
                </a:extLst>
              </a:tr>
              <a:tr h="231176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2373959"/>
                  </a:ext>
                </a:extLst>
              </a:tr>
              <a:tr h="2311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</a:rPr>
                        <a:t>Ano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</a:rPr>
                        <a:t>Custo (dólar)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</a:rPr>
                        <a:t>Variação Anual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4104559"/>
                  </a:ext>
                </a:extLst>
              </a:tr>
              <a:tr h="2311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       24.000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-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9993053"/>
                  </a:ext>
                </a:extLst>
              </a:tr>
              <a:tr h="2311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2017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            26.000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8,33%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1297703"/>
                  </a:ext>
                </a:extLst>
              </a:tr>
              <a:tr h="2311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2018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            28.999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11,53%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2545372"/>
                  </a:ext>
                </a:extLst>
              </a:tr>
              <a:tr h="2311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2019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            32.000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10,35%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9881296"/>
                  </a:ext>
                </a:extLst>
              </a:tr>
              <a:tr h="23117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             37.000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15,63%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0142352"/>
                  </a:ext>
                </a:extLst>
              </a:tr>
            </a:tbl>
          </a:graphicData>
        </a:graphic>
      </p:graphicFrame>
      <p:pic>
        <p:nvPicPr>
          <p:cNvPr id="9" name="Imagem 8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28766B6D-9289-4FEC-A83A-59A1D2409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452" y="661909"/>
            <a:ext cx="4580357" cy="2751539"/>
          </a:xfrm>
          <a:prstGeom prst="rect">
            <a:avLst/>
          </a:prstGeom>
        </p:spPr>
      </p:pic>
      <p:pic>
        <p:nvPicPr>
          <p:cNvPr id="11" name="Imagem 10" descr="Gráfico, Gráfico de linhas&#10;&#10;Descrição gerada automaticamente">
            <a:extLst>
              <a:ext uri="{FF2B5EF4-FFF2-40B4-BE49-F238E27FC236}">
                <a16:creationId xmlns:a16="http://schemas.microsoft.com/office/drawing/2014/main" id="{442770FB-D14D-45FA-AE93-812951CA69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452" y="3577392"/>
            <a:ext cx="4580357" cy="275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4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C1D5E9-EA38-42B8-94FE-ECD398AE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07150" y="6492875"/>
            <a:ext cx="2584850" cy="365125"/>
          </a:xfrm>
        </p:spPr>
        <p:txBody>
          <a:bodyPr/>
          <a:lstStyle/>
          <a:p>
            <a:pPr rtl="0"/>
            <a:r>
              <a:rPr lang="pt-BR" dirty="0"/>
              <a:t>19/08/2021</a:t>
            </a:r>
            <a:endParaRPr lang="en-US" dirty="0"/>
          </a:p>
        </p:txBody>
      </p:sp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E3F5C72C-4C10-491B-945A-D725D706A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35" y="81424"/>
            <a:ext cx="1733550" cy="4762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3C9116F-5992-482D-85C1-A8E6C562A817}"/>
              </a:ext>
            </a:extLst>
          </p:cNvPr>
          <p:cNvSpPr txBox="1"/>
          <p:nvPr/>
        </p:nvSpPr>
        <p:spPr>
          <a:xfrm>
            <a:off x="154236" y="6439625"/>
            <a:ext cx="106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575C673-B4CC-4758-8F35-297EBA1A8B5E}"/>
              </a:ext>
            </a:extLst>
          </p:cNvPr>
          <p:cNvSpPr txBox="1"/>
          <p:nvPr/>
        </p:nvSpPr>
        <p:spPr>
          <a:xfrm>
            <a:off x="330506" y="308472"/>
            <a:ext cx="7579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DESAFIO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D61C50D-6A69-4498-BF2D-C4AE8C9723A5}"/>
              </a:ext>
            </a:extLst>
          </p:cNvPr>
          <p:cNvSpPr txBox="1"/>
          <p:nvPr/>
        </p:nvSpPr>
        <p:spPr>
          <a:xfrm>
            <a:off x="473725" y="1090670"/>
            <a:ext cx="97058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#Problema:</a:t>
            </a:r>
          </a:p>
          <a:p>
            <a:endParaRPr lang="pt-BR" dirty="0"/>
          </a:p>
          <a:p>
            <a:r>
              <a:rPr lang="pt-BR" dirty="0"/>
              <a:t>O custo crescente da manutenção do sistema de ar.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1" u="sng" dirty="0"/>
              <a:t>#Causas:</a:t>
            </a:r>
          </a:p>
          <a:p>
            <a:endParaRPr lang="pt-BR" dirty="0"/>
          </a:p>
          <a:p>
            <a:r>
              <a:rPr lang="pt-BR" dirty="0"/>
              <a:t>A não identificação prematura da ocorrência de falha no sistema de ar, o que inviabiliza o envio para manutenção preventiva destes caminhões, o que tem um custo muito inferior à manutenção corretiva.</a:t>
            </a:r>
          </a:p>
          <a:p>
            <a:endParaRPr lang="pt-BR" dirty="0"/>
          </a:p>
          <a:p>
            <a:r>
              <a:rPr lang="pt-BR" dirty="0"/>
              <a:t>Manutenção Corretiva = $500</a:t>
            </a:r>
          </a:p>
          <a:p>
            <a:r>
              <a:rPr lang="pt-BR" dirty="0"/>
              <a:t>Manutenção Preventiva = $25</a:t>
            </a:r>
          </a:p>
          <a:p>
            <a:r>
              <a:rPr lang="pt-BR" dirty="0"/>
              <a:t>Manutenção sem falha = $10</a:t>
            </a:r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079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C1D5E9-EA38-42B8-94FE-ECD398AE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07150" y="6492875"/>
            <a:ext cx="2584850" cy="365125"/>
          </a:xfrm>
        </p:spPr>
        <p:txBody>
          <a:bodyPr/>
          <a:lstStyle/>
          <a:p>
            <a:pPr rtl="0"/>
            <a:r>
              <a:rPr lang="pt-BR" dirty="0"/>
              <a:t>19/08/2021</a:t>
            </a:r>
            <a:endParaRPr lang="en-US" dirty="0"/>
          </a:p>
        </p:txBody>
      </p:sp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E3F5C72C-4C10-491B-945A-D725D706A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35" y="81424"/>
            <a:ext cx="1733550" cy="4762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3C9116F-5992-482D-85C1-A8E6C562A817}"/>
              </a:ext>
            </a:extLst>
          </p:cNvPr>
          <p:cNvSpPr txBox="1"/>
          <p:nvPr/>
        </p:nvSpPr>
        <p:spPr>
          <a:xfrm>
            <a:off x="154236" y="6439625"/>
            <a:ext cx="106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BE4E8B3-8E91-495A-A725-AF47CF4B7638}"/>
              </a:ext>
            </a:extLst>
          </p:cNvPr>
          <p:cNvSpPr txBox="1"/>
          <p:nvPr/>
        </p:nvSpPr>
        <p:spPr>
          <a:xfrm>
            <a:off x="330506" y="308472"/>
            <a:ext cx="7579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DESAFIO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AAD6130-6AFD-40C6-A566-BC9A82D657D7}"/>
              </a:ext>
            </a:extLst>
          </p:cNvPr>
          <p:cNvSpPr txBox="1"/>
          <p:nvPr/>
        </p:nvSpPr>
        <p:spPr>
          <a:xfrm>
            <a:off x="473725" y="1090670"/>
            <a:ext cx="97058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#Solução:</a:t>
            </a:r>
          </a:p>
          <a:p>
            <a:endParaRPr lang="pt-BR" dirty="0"/>
          </a:p>
          <a:p>
            <a:r>
              <a:rPr lang="pt-BR" dirty="0"/>
              <a:t>Uso de algoritmos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de forma a identificar os fatores que mais influem na detecção prévia de falhas no sistema de ar, a fim de encaminhamento destes caminhões para a manutenção preventiva, diminuindo os custos já que a manutenção desta falha preventivamente demanda $25 por caminhão.</a:t>
            </a:r>
          </a:p>
          <a:p>
            <a:endParaRPr lang="pt-BR" dirty="0"/>
          </a:p>
          <a:p>
            <a:r>
              <a:rPr lang="pt-BR" dirty="0"/>
              <a:t>E com estes algoritmos determinar o maior número possível de caminhões que venham a apresentar tal falha no sistema de ar, também de forma a encaminhá-los à manutenção preventiva, economizando $475 por caminhão.</a:t>
            </a:r>
          </a:p>
          <a:p>
            <a:endParaRPr lang="pt-BR" dirty="0"/>
          </a:p>
          <a:p>
            <a:r>
              <a:rPr lang="pt-BR" dirty="0"/>
              <a:t>Também desejamos que nosso algoritmo não encaminhe muitos caminhões que não apresentem falhas no sistema de ar, diminuindo também o gasto de vistoria de manutenção destes, custo de $10 por caminhão.</a:t>
            </a:r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460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C1D5E9-EA38-42B8-94FE-ECD398AE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07150" y="6492875"/>
            <a:ext cx="2584850" cy="365125"/>
          </a:xfrm>
        </p:spPr>
        <p:txBody>
          <a:bodyPr/>
          <a:lstStyle/>
          <a:p>
            <a:pPr rtl="0"/>
            <a:r>
              <a:rPr lang="pt-BR" dirty="0"/>
              <a:t>19/08/2021</a:t>
            </a:r>
            <a:endParaRPr lang="en-US" dirty="0"/>
          </a:p>
        </p:txBody>
      </p:sp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E3F5C72C-4C10-491B-945A-D725D706A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35" y="81424"/>
            <a:ext cx="1733550" cy="4762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3C9116F-5992-482D-85C1-A8E6C562A817}"/>
              </a:ext>
            </a:extLst>
          </p:cNvPr>
          <p:cNvSpPr txBox="1"/>
          <p:nvPr/>
        </p:nvSpPr>
        <p:spPr>
          <a:xfrm>
            <a:off x="154236" y="6439625"/>
            <a:ext cx="106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F85544C-C717-4B2F-B507-165FB6EF508E}"/>
              </a:ext>
            </a:extLst>
          </p:cNvPr>
          <p:cNvSpPr txBox="1"/>
          <p:nvPr/>
        </p:nvSpPr>
        <p:spPr>
          <a:xfrm>
            <a:off x="330506" y="308472"/>
            <a:ext cx="7579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DESENVOLVIMENTO DA SOLUÇÃO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8620B1-77C9-4198-8CBD-30431077158D}"/>
              </a:ext>
            </a:extLst>
          </p:cNvPr>
          <p:cNvSpPr txBox="1"/>
          <p:nvPr/>
        </p:nvSpPr>
        <p:spPr>
          <a:xfrm>
            <a:off x="473725" y="1090670"/>
            <a:ext cx="9705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Recebemos as bases de dados da manutenção dividida em dois arquivos, respectivamente com os dados de 2020 e com os dados dos anos anteriores (de 2016 a 2019), havia uma grande quantidade de dados faltantes, os atributos estavam codificados, e não pudemos interagir com a área para um aprofundamento em relação aos atributos.</a:t>
            </a:r>
          </a:p>
        </p:txBody>
      </p:sp>
      <p:pic>
        <p:nvPicPr>
          <p:cNvPr id="8" name="Imagem 7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C99C6FB-9119-4BC8-98F1-07E471671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121" y="2349783"/>
            <a:ext cx="6086475" cy="12858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F57F164-C144-4DF6-97F3-75FFFDE8E10D}"/>
              </a:ext>
            </a:extLst>
          </p:cNvPr>
          <p:cNvSpPr txBox="1"/>
          <p:nvPr/>
        </p:nvSpPr>
        <p:spPr>
          <a:xfrm>
            <a:off x="473725" y="3833239"/>
            <a:ext cx="9705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Tratamos os dados, com técnicas para preenchimento de dados ausentes, identificamos algumas estatísticas referentes à estes, mas que sem as minúcias da área de negócio não nos permitiu tirar maiores conclusões.</a:t>
            </a:r>
          </a:p>
          <a:p>
            <a:endParaRPr lang="pt-BR" dirty="0"/>
          </a:p>
          <a:p>
            <a:r>
              <a:rPr lang="pt-BR" dirty="0"/>
              <a:t>Temos 170 atributos numéricos, a princípio não conseguimos identificar nenhum referente a datas, as grandezas (</a:t>
            </a:r>
            <a:r>
              <a:rPr lang="pt-BR" dirty="0" err="1"/>
              <a:t>max</a:t>
            </a:r>
            <a:r>
              <a:rPr lang="pt-BR" dirty="0"/>
              <a:t> – min), também não nos permitiram inferir muita coisa.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053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C1D5E9-EA38-42B8-94FE-ECD398AE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07150" y="6492875"/>
            <a:ext cx="2584850" cy="365125"/>
          </a:xfrm>
        </p:spPr>
        <p:txBody>
          <a:bodyPr/>
          <a:lstStyle/>
          <a:p>
            <a:pPr rtl="0"/>
            <a:r>
              <a:rPr lang="pt-BR" dirty="0"/>
              <a:t>19/08/2021</a:t>
            </a:r>
            <a:endParaRPr lang="en-US" dirty="0"/>
          </a:p>
        </p:txBody>
      </p:sp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E3F5C72C-4C10-491B-945A-D725D706A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35" y="81424"/>
            <a:ext cx="1733550" cy="4762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3C9116F-5992-482D-85C1-A8E6C562A817}"/>
              </a:ext>
            </a:extLst>
          </p:cNvPr>
          <p:cNvSpPr txBox="1"/>
          <p:nvPr/>
        </p:nvSpPr>
        <p:spPr>
          <a:xfrm>
            <a:off x="154236" y="6439625"/>
            <a:ext cx="106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F85544C-C717-4B2F-B507-165FB6EF508E}"/>
              </a:ext>
            </a:extLst>
          </p:cNvPr>
          <p:cNvSpPr txBox="1"/>
          <p:nvPr/>
        </p:nvSpPr>
        <p:spPr>
          <a:xfrm>
            <a:off x="330506" y="308472"/>
            <a:ext cx="7579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DESENVOLVIMENTO DA SOLUÇÃO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8620B1-77C9-4198-8CBD-30431077158D}"/>
              </a:ext>
            </a:extLst>
          </p:cNvPr>
          <p:cNvSpPr txBox="1"/>
          <p:nvPr/>
        </p:nvSpPr>
        <p:spPr>
          <a:xfrm>
            <a:off x="473725" y="1090670"/>
            <a:ext cx="9705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Certos atributos talvez indiquem a ocorrência de sazonalidades (</a:t>
            </a:r>
            <a:r>
              <a:rPr lang="nn-NO" b="1" i="0" dirty="0">
                <a:solidFill>
                  <a:srgbClr val="0000FF"/>
                </a:solidFill>
                <a:effectLst/>
                <a:latin typeface="Helvetica Neue"/>
              </a:rPr>
              <a:t>'bk_000', 'bl_000', 'bm_000’</a:t>
            </a:r>
            <a:r>
              <a:rPr lang="pt-BR" dirty="0"/>
              <a:t>), mas isto depende de um aprofundamento maior sobre a natureza destes se forem temporais.</a:t>
            </a:r>
          </a:p>
          <a:p>
            <a:endParaRPr lang="pt-BR" b="1" i="0" dirty="0">
              <a:solidFill>
                <a:srgbClr val="0000FF"/>
              </a:solidFill>
              <a:effectLst/>
              <a:latin typeface="Helvetica Neue"/>
            </a:endParaRPr>
          </a:p>
          <a:p>
            <a:r>
              <a:rPr lang="nn-NO" b="1" i="0" dirty="0">
                <a:solidFill>
                  <a:srgbClr val="0000FF"/>
                </a:solidFill>
                <a:effectLst/>
                <a:latin typeface="Helvetica Neue"/>
              </a:rPr>
              <a:t> </a:t>
            </a:r>
            <a:endParaRPr lang="pt-BR" dirty="0"/>
          </a:p>
        </p:txBody>
      </p:sp>
      <p:pic>
        <p:nvPicPr>
          <p:cNvPr id="10" name="Imagem 9" descr="Gráfico, Histograma&#10;&#10;Descrição gerada automaticamente">
            <a:extLst>
              <a:ext uri="{FF2B5EF4-FFF2-40B4-BE49-F238E27FC236}">
                <a16:creationId xmlns:a16="http://schemas.microsoft.com/office/drawing/2014/main" id="{6A37423E-1A2A-414E-803F-BCF668A56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344" y="2176921"/>
            <a:ext cx="69056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73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C1D5E9-EA38-42B8-94FE-ECD398AE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07150" y="6492875"/>
            <a:ext cx="2584850" cy="365125"/>
          </a:xfrm>
        </p:spPr>
        <p:txBody>
          <a:bodyPr/>
          <a:lstStyle/>
          <a:p>
            <a:pPr rtl="0"/>
            <a:r>
              <a:rPr lang="pt-BR" dirty="0"/>
              <a:t>19/08/2021</a:t>
            </a:r>
            <a:endParaRPr lang="en-US" dirty="0"/>
          </a:p>
        </p:txBody>
      </p:sp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E3F5C72C-4C10-491B-945A-D725D706A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35" y="81424"/>
            <a:ext cx="1733550" cy="4762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3C9116F-5992-482D-85C1-A8E6C562A817}"/>
              </a:ext>
            </a:extLst>
          </p:cNvPr>
          <p:cNvSpPr txBox="1"/>
          <p:nvPr/>
        </p:nvSpPr>
        <p:spPr>
          <a:xfrm>
            <a:off x="154236" y="6439625"/>
            <a:ext cx="106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F85544C-C717-4B2F-B507-165FB6EF508E}"/>
              </a:ext>
            </a:extLst>
          </p:cNvPr>
          <p:cNvSpPr txBox="1"/>
          <p:nvPr/>
        </p:nvSpPr>
        <p:spPr>
          <a:xfrm>
            <a:off x="330506" y="308472"/>
            <a:ext cx="7579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DESENVOLVIMENTO DA SOLUÇÃO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8620B1-77C9-4198-8CBD-30431077158D}"/>
              </a:ext>
            </a:extLst>
          </p:cNvPr>
          <p:cNvSpPr txBox="1"/>
          <p:nvPr/>
        </p:nvSpPr>
        <p:spPr>
          <a:xfrm>
            <a:off x="473725" y="1090670"/>
            <a:ext cx="97058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Utilizamos vários algoritmos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learnig</a:t>
            </a:r>
            <a:r>
              <a:rPr lang="pt-BR" dirty="0"/>
              <a:t> tais como </a:t>
            </a:r>
            <a:r>
              <a:rPr lang="pt-BR" dirty="0" err="1"/>
              <a:t>Regessão</a:t>
            </a:r>
            <a:r>
              <a:rPr lang="pt-BR" dirty="0"/>
              <a:t> Logística, Árvore de Decisão, K Vizinhos Mais Próximos, </a:t>
            </a:r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r>
              <a:rPr lang="pt-BR" dirty="0"/>
              <a:t>, Vetor de Suporte, de forma a encontrar métricas que descrevessem os dados apresentados.</a:t>
            </a:r>
          </a:p>
          <a:p>
            <a:endParaRPr lang="pt-BR" dirty="0"/>
          </a:p>
          <a:p>
            <a:r>
              <a:rPr lang="pt-BR" dirty="0"/>
              <a:t>Utilizamos para treino dos modelos os dados dos anos anteriores, deixando os dados de 2020 para serem usados como dados de validação do nosso modelo definido.</a:t>
            </a:r>
          </a:p>
          <a:p>
            <a:endParaRPr lang="pt-BR" dirty="0"/>
          </a:p>
          <a:p>
            <a:r>
              <a:rPr lang="pt-BR" dirty="0"/>
              <a:t>Inicialmente tentamos fazer um equilíbrio entre as métricas de RECALL e PRECISÃO acreditando que não poderíamos reduzir muito esta última. Adotando assim o modelo de Árvore de Decisão,</a:t>
            </a:r>
          </a:p>
          <a:p>
            <a:r>
              <a:rPr lang="pt-BR" dirty="0"/>
              <a:t>Conseguimos com este um RECALL de cerca de 70%, o que nos permitiu obter a relação de atributos que mais explicam a situação do caminhão apresentar falha no sistema de ar.</a:t>
            </a:r>
          </a:p>
          <a:p>
            <a:endParaRPr lang="pt-BR" dirty="0"/>
          </a:p>
          <a:p>
            <a:r>
              <a:rPr lang="pt-BR" dirty="0"/>
              <a:t>Estes atributos ao todo 92 explicam 100% do atributo alvo (existência da falha), mas podem ser reduzidos para apenas 42 se considerarmos um percentual de 90%. O que é uma redução considerável do total de atributos analisados (170).</a:t>
            </a:r>
          </a:p>
          <a:p>
            <a:endParaRPr lang="pt-BR" dirty="0"/>
          </a:p>
          <a:p>
            <a:r>
              <a:rPr lang="pt-BR" dirty="0"/>
              <a:t>Para a relação completa destes atributos estamos disponibilizando uma planilha Excel com os mesmos.</a:t>
            </a:r>
          </a:p>
        </p:txBody>
      </p:sp>
    </p:spTree>
    <p:extLst>
      <p:ext uri="{BB962C8B-B14F-4D97-AF65-F5344CB8AC3E}">
        <p14:creationId xmlns:p14="http://schemas.microsoft.com/office/powerpoint/2010/main" val="153390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C1D5E9-EA38-42B8-94FE-ECD398AE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07150" y="6492875"/>
            <a:ext cx="2584850" cy="365125"/>
          </a:xfrm>
        </p:spPr>
        <p:txBody>
          <a:bodyPr/>
          <a:lstStyle/>
          <a:p>
            <a:pPr rtl="0"/>
            <a:r>
              <a:rPr lang="pt-BR" dirty="0"/>
              <a:t>19/08/2021</a:t>
            </a:r>
            <a:endParaRPr lang="en-US" dirty="0"/>
          </a:p>
        </p:txBody>
      </p:sp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E3F5C72C-4C10-491B-945A-D725D706A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35" y="81424"/>
            <a:ext cx="1733550" cy="4762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3C9116F-5992-482D-85C1-A8E6C562A817}"/>
              </a:ext>
            </a:extLst>
          </p:cNvPr>
          <p:cNvSpPr txBox="1"/>
          <p:nvPr/>
        </p:nvSpPr>
        <p:spPr>
          <a:xfrm>
            <a:off x="154236" y="6439625"/>
            <a:ext cx="106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7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F85544C-C717-4B2F-B507-165FB6EF508E}"/>
              </a:ext>
            </a:extLst>
          </p:cNvPr>
          <p:cNvSpPr txBox="1"/>
          <p:nvPr/>
        </p:nvSpPr>
        <p:spPr>
          <a:xfrm>
            <a:off x="330506" y="308472"/>
            <a:ext cx="7579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DESENVOLVIMENTO DA SOLUÇÃO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8620B1-77C9-4198-8CBD-30431077158D}"/>
              </a:ext>
            </a:extLst>
          </p:cNvPr>
          <p:cNvSpPr txBox="1"/>
          <p:nvPr/>
        </p:nvSpPr>
        <p:spPr>
          <a:xfrm>
            <a:off x="473725" y="1090670"/>
            <a:ext cx="97058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Inicialmente tentamos balancear as métricas de PRECISÃO e RECALL, ou seja, desejávamos que nosso modelo tivesse uma assertividade grande na identificação dos caminhões que não precisam ir para manutenção, e grande também na identificação dos que precisam. Para tanto adotamos o modelo de Árvore de Decisão com </a:t>
            </a:r>
            <a:r>
              <a:rPr lang="pt-BR" dirty="0" err="1"/>
              <a:t>precision</a:t>
            </a:r>
            <a:r>
              <a:rPr lang="pt-BR" dirty="0"/>
              <a:t> =  68,05% e recall = 69,63%. Mas, o modelo não se mostrou apurado o suficiente na identificação dos caminhões que precisavam de manutenção preventiva, o que resultou num aumento dos custos. Por isso abandonamos este modelo e voltamos ao estudo.</a:t>
            </a:r>
          </a:p>
        </p:txBody>
      </p:sp>
      <p:pic>
        <p:nvPicPr>
          <p:cNvPr id="9" name="Imagem 8" descr="Gráfico&#10;&#10;Descrição gerada automaticamente">
            <a:extLst>
              <a:ext uri="{FF2B5EF4-FFF2-40B4-BE49-F238E27FC236}">
                <a16:creationId xmlns:a16="http://schemas.microsoft.com/office/drawing/2014/main" id="{8ACE6B9A-1B01-41E7-92F3-43C9208C2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392" y="2911679"/>
            <a:ext cx="4791075" cy="304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1F4B85A-4E49-476C-86D8-C3E0512D153B}"/>
              </a:ext>
            </a:extLst>
          </p:cNvPr>
          <p:cNvSpPr txBox="1"/>
          <p:nvPr/>
        </p:nvSpPr>
        <p:spPr>
          <a:xfrm>
            <a:off x="1083317" y="3283021"/>
            <a:ext cx="47910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Nosso modelo identificou corretamente 261 caminhões para manutenção preventiva (custo = $6.525), e enviou 122 sem necessidade (custo = $ 1.220), e principalmente não preveniu o envio de 114 caminhões para a manutenção corretiva (custo = $57.000).</a:t>
            </a:r>
          </a:p>
          <a:p>
            <a:r>
              <a:rPr lang="pt-BR" dirty="0"/>
              <a:t>Ou seja, este modelo não otimiza nossa situação atual pois geraria um custo total de $64.745 (acima do atual)</a:t>
            </a:r>
          </a:p>
        </p:txBody>
      </p:sp>
    </p:spTree>
    <p:extLst>
      <p:ext uri="{BB962C8B-B14F-4D97-AF65-F5344CB8AC3E}">
        <p14:creationId xmlns:p14="http://schemas.microsoft.com/office/powerpoint/2010/main" val="1103686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C1D5E9-EA38-42B8-94FE-ECD398AE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07150" y="6492875"/>
            <a:ext cx="2584850" cy="365125"/>
          </a:xfrm>
        </p:spPr>
        <p:txBody>
          <a:bodyPr/>
          <a:lstStyle/>
          <a:p>
            <a:pPr rtl="0"/>
            <a:r>
              <a:rPr lang="pt-BR" dirty="0"/>
              <a:t>19/08/2021</a:t>
            </a:r>
            <a:endParaRPr lang="en-US" dirty="0"/>
          </a:p>
        </p:txBody>
      </p:sp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E3F5C72C-4C10-491B-945A-D725D706A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35" y="81424"/>
            <a:ext cx="1733550" cy="4762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3C9116F-5992-482D-85C1-A8E6C562A817}"/>
              </a:ext>
            </a:extLst>
          </p:cNvPr>
          <p:cNvSpPr txBox="1"/>
          <p:nvPr/>
        </p:nvSpPr>
        <p:spPr>
          <a:xfrm>
            <a:off x="154236" y="6439625"/>
            <a:ext cx="106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8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F85544C-C717-4B2F-B507-165FB6EF508E}"/>
              </a:ext>
            </a:extLst>
          </p:cNvPr>
          <p:cNvSpPr txBox="1"/>
          <p:nvPr/>
        </p:nvSpPr>
        <p:spPr>
          <a:xfrm>
            <a:off x="330506" y="308472"/>
            <a:ext cx="7579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DESENVOLVIMENTO DA SOLUÇÃO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8620B1-77C9-4198-8CBD-30431077158D}"/>
              </a:ext>
            </a:extLst>
          </p:cNvPr>
          <p:cNvSpPr txBox="1"/>
          <p:nvPr/>
        </p:nvSpPr>
        <p:spPr>
          <a:xfrm>
            <a:off x="473725" y="1090670"/>
            <a:ext cx="9705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Como nossa métrica não alcançou o valor desejado de forma a compensar os custos com manutenção, focamos na otimização da métrica RECALL para a máxima identificação dos casos de falhas no sistema de ar, mas tivemos que utilizar outro algoritmo, no caso o </a:t>
            </a:r>
            <a:r>
              <a:rPr lang="pt-BR" dirty="0" err="1"/>
              <a:t>Naive</a:t>
            </a:r>
            <a:r>
              <a:rPr lang="pt-BR" dirty="0"/>
              <a:t> </a:t>
            </a:r>
            <a:r>
              <a:rPr lang="pt-BR" dirty="0" err="1"/>
              <a:t>Bayes</a:t>
            </a:r>
            <a:r>
              <a:rPr lang="pt-BR" dirty="0"/>
              <a:t>, o que nos permitiu atingir quase 90% de assertividade na identificação dos casos.</a:t>
            </a:r>
          </a:p>
        </p:txBody>
      </p:sp>
      <p:pic>
        <p:nvPicPr>
          <p:cNvPr id="8" name="Imagem 7" descr="Texto&#10;&#10;Descrição gerada automaticamente com confiança média">
            <a:extLst>
              <a:ext uri="{FF2B5EF4-FFF2-40B4-BE49-F238E27FC236}">
                <a16:creationId xmlns:a16="http://schemas.microsoft.com/office/drawing/2014/main" id="{E500D6D4-5725-4EF3-BBB8-82C34652F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36" y="2833452"/>
            <a:ext cx="5476875" cy="1733550"/>
          </a:xfrm>
          <a:prstGeom prst="rect">
            <a:avLst/>
          </a:prstGeom>
        </p:spPr>
      </p:pic>
      <p:pic>
        <p:nvPicPr>
          <p:cNvPr id="10" name="Imagem 9" descr="Gráfico&#10;&#10;Descrição gerada automaticamente">
            <a:extLst>
              <a:ext uri="{FF2B5EF4-FFF2-40B4-BE49-F238E27FC236}">
                <a16:creationId xmlns:a16="http://schemas.microsoft.com/office/drawing/2014/main" id="{EB581597-9359-47A6-9898-593056E6C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900" y="2549977"/>
            <a:ext cx="50196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259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0_TF56160789" id="{B2A6CC81-05B9-4965-ACA7-26996AEDFC91}" vid="{618108A3-190A-4DA1-A261-3F406864D78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{0398B34D-1198-40C9-AA87-2997D2B7B54A}tf56160789_win32</Template>
  <TotalTime>120</TotalTime>
  <Words>1140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Bookman Old Style</vt:lpstr>
      <vt:lpstr>Calibri</vt:lpstr>
      <vt:lpstr>Franklin Gothic Book</vt:lpstr>
      <vt:lpstr>Helvetica Neue</vt:lpstr>
      <vt:lpstr>1_RetrospectVTI</vt:lpstr>
      <vt:lpstr>Otimização do Planejamento de Manutenção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Otimização do Planejamento de Manutenção</dc:title>
  <dc:creator>Tony Hornes</dc:creator>
  <cp:lastModifiedBy>Tony Hornes</cp:lastModifiedBy>
  <cp:revision>8</cp:revision>
  <dcterms:created xsi:type="dcterms:W3CDTF">2021-08-04T01:16:54Z</dcterms:created>
  <dcterms:modified xsi:type="dcterms:W3CDTF">2021-08-19T01:45:47Z</dcterms:modified>
</cp:coreProperties>
</file>