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03/08/2021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03/08/2021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Otimização do Planejamento de Manutenção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ony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hornes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 03/08/2021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82DCDCF9-F96A-4A73-BFFB-5D504B04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PRÓXIMOS PASSOS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O modelo identificou corretamente 341 caminhões que vão ter problema no sistema de ar para enviá-los à manutenção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PREVENTIVA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 que custará $25 x 341 = $8.525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Considerando que o modelo também encaminhou (erroneamente) 500 caminhões para a manutenção preventiva sem haver a necessidade, tivemos mais um custo de $10 x 500 = $5.000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E por fim, temos os casos onde o modelo não conseguiu detectar os caminhões que apresentariam problema no sistema de ar, que totalizam 34 caminhões que tiveram que ir para manutenção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CORRETIVA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 gerando um custo de $500 x 34 = $17.000</a:t>
            </a: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CUSTO TOTAL MANUTENÇÃO SISTEMA DE AR EM 2020 (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REAL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) = $37.000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CUSTO TOTAL MANUTENÇÃO SISTEMA DE AR EM 2020 (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MODELO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) = $30.525</a:t>
            </a:r>
          </a:p>
        </p:txBody>
      </p:sp>
    </p:spTree>
    <p:extLst>
      <p:ext uri="{BB962C8B-B14F-4D97-AF65-F5344CB8AC3E}">
        <p14:creationId xmlns:p14="http://schemas.microsoft.com/office/powerpoint/2010/main" val="6392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BBDA8-5717-4C3E-A66D-7A014B951A97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SITUAÇÃO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3D68C-2D74-4EF3-B341-D72B27FA0F52}"/>
              </a:ext>
            </a:extLst>
          </p:cNvPr>
          <p:cNvSpPr txBox="1"/>
          <p:nvPr/>
        </p:nvSpPr>
        <p:spPr>
          <a:xfrm>
            <a:off x="451692" y="1178805"/>
            <a:ext cx="556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empresa terceirizada de transporte de caminhões conta com uma frota média de caminhões para realizar entregas em todo o país, e vêm notando nos últimos 3 anos um grande aumento nos gastos com a manutenção do sistema de ar de seus veículos, mesmo tendo mantido constante a sua frota.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57B0D80-6224-4C22-BC4F-1745EC275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6795"/>
              </p:ext>
            </p:extLst>
          </p:nvPr>
        </p:nvGraphicFramePr>
        <p:xfrm>
          <a:off x="1222872" y="3394168"/>
          <a:ext cx="3272314" cy="1849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374">
                  <a:extLst>
                    <a:ext uri="{9D8B030D-6E8A-4147-A177-3AD203B41FA5}">
                      <a16:colId xmlns:a16="http://schemas.microsoft.com/office/drawing/2014/main" val="3917012335"/>
                    </a:ext>
                  </a:extLst>
                </a:gridCol>
                <a:gridCol w="1134229">
                  <a:extLst>
                    <a:ext uri="{9D8B030D-6E8A-4147-A177-3AD203B41FA5}">
                      <a16:colId xmlns:a16="http://schemas.microsoft.com/office/drawing/2014/main" val="3910092560"/>
                    </a:ext>
                  </a:extLst>
                </a:gridCol>
                <a:gridCol w="1303711">
                  <a:extLst>
                    <a:ext uri="{9D8B030D-6E8A-4147-A177-3AD203B41FA5}">
                      <a16:colId xmlns:a16="http://schemas.microsoft.com/office/drawing/2014/main" val="3925850481"/>
                    </a:ext>
                  </a:extLst>
                </a:gridCol>
              </a:tblGrid>
              <a:tr h="2311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Gasto Anual com a Manutenção do Sistema de Ar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25672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373959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Custo (dólar)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Variação Anual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104559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       24.000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993053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26.000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8,33%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297703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28.999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11,53%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545372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32.000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10,35%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881296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37.000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15,63%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142352"/>
                  </a:ext>
                </a:extLst>
              </a:tr>
            </a:tbl>
          </a:graphicData>
        </a:graphic>
      </p:graphicFrame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8766B6D-9289-4FEC-A83A-59A1D24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52" y="661909"/>
            <a:ext cx="4580357" cy="2751539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442770FB-D14D-45FA-AE93-812951CA6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52" y="3577392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75C673-B4CC-4758-8F35-297EBA1A8B5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DESAFIO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61C50D-6A69-4498-BF2D-C4AE8C9723A5}"/>
              </a:ext>
            </a:extLst>
          </p:cNvPr>
          <p:cNvSpPr txBox="1"/>
          <p:nvPr/>
        </p:nvSpPr>
        <p:spPr>
          <a:xfrm>
            <a:off x="473725" y="1090670"/>
            <a:ext cx="9705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#Problema:</a:t>
            </a:r>
          </a:p>
          <a:p>
            <a:endParaRPr lang="pt-BR" dirty="0"/>
          </a:p>
          <a:p>
            <a:r>
              <a:rPr lang="pt-BR" dirty="0"/>
              <a:t>O custo crescente da manutenção do sistema de ar.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u="sng" dirty="0"/>
              <a:t>#Causas:</a:t>
            </a:r>
          </a:p>
          <a:p>
            <a:endParaRPr lang="pt-BR" dirty="0"/>
          </a:p>
          <a:p>
            <a:r>
              <a:rPr lang="pt-BR" dirty="0"/>
              <a:t>A não identificação prematura da ocorrência de falha no sistema de ar, o que inviabiliza o envio para manutenção preventiva destes caminhões, o que tem um custo muito inferior à manutenção corretiva.</a:t>
            </a:r>
          </a:p>
          <a:p>
            <a:endParaRPr lang="pt-BR" dirty="0"/>
          </a:p>
          <a:p>
            <a:r>
              <a:rPr lang="pt-BR" dirty="0"/>
              <a:t>Manutenção Corretiva = $500</a:t>
            </a:r>
          </a:p>
          <a:p>
            <a:r>
              <a:rPr lang="pt-BR" dirty="0"/>
              <a:t>Manutenção Preventiva = $25</a:t>
            </a:r>
          </a:p>
          <a:p>
            <a:r>
              <a:rPr lang="pt-BR" dirty="0"/>
              <a:t>Manutenção sem falha = $10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7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E4E8B3-8E91-495A-A725-AF47CF4B7638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DESAFIO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AD6130-6AFD-40C6-A566-BC9A82D657D7}"/>
              </a:ext>
            </a:extLst>
          </p:cNvPr>
          <p:cNvSpPr txBox="1"/>
          <p:nvPr/>
        </p:nvSpPr>
        <p:spPr>
          <a:xfrm>
            <a:off x="473725" y="1090670"/>
            <a:ext cx="9705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#Solução:</a:t>
            </a:r>
          </a:p>
          <a:p>
            <a:endParaRPr lang="pt-BR" dirty="0"/>
          </a:p>
          <a:p>
            <a:r>
              <a:rPr lang="pt-BR" dirty="0"/>
              <a:t>Uso de algoritmos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de forma a identificar os fatores que mais influem na detecção prévia de falhas no sistema de ar, a fim de encaminhamento destes caminhões para a manutenção preventiva, diminuindo os custos já que a manutenção desta falha preventivamente demanda $25 por caminhão.</a:t>
            </a:r>
          </a:p>
          <a:p>
            <a:endParaRPr lang="pt-BR" dirty="0"/>
          </a:p>
          <a:p>
            <a:r>
              <a:rPr lang="pt-BR" dirty="0"/>
              <a:t>E com estes algoritmos determinar o maior número possível de caminhões que venham a apresentar tal falha no sistema de ar, também de forma a encaminhá-los à manutenção preventiva, economizando $475 por caminhão.</a:t>
            </a:r>
          </a:p>
          <a:p>
            <a:endParaRPr lang="pt-BR" dirty="0"/>
          </a:p>
          <a:p>
            <a:r>
              <a:rPr lang="pt-BR" dirty="0"/>
              <a:t>Também desejamos que nosso algoritmo não encaminhe muitos caminhões que não apresentem falhas no sistema de ar, diminuindo também o gasto de vistoria de manutenção destes, custo de $10 por caminhão.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6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Recebemos a as bases de dados da manutenção dividida em dois arquivos, respectivamente com os dados de 2020 e com os dados dos anos anteriores (de 2016 a 2019), havia uma grande quantidade de dados faltantes, os atributos estavam codificados, e não pudemos interagir com a área para um aprofundamento em relação aos atributos.</a:t>
            </a:r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C99C6FB-9119-4BC8-98F1-07E47167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121" y="2349783"/>
            <a:ext cx="6086475" cy="12858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57F164-C144-4DF6-97F3-75FFFDE8E10D}"/>
              </a:ext>
            </a:extLst>
          </p:cNvPr>
          <p:cNvSpPr txBox="1"/>
          <p:nvPr/>
        </p:nvSpPr>
        <p:spPr>
          <a:xfrm>
            <a:off x="473725" y="3833239"/>
            <a:ext cx="970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Tratamos os dados, com técnicas para preenchimento de dados ausentes, identificamos algumas estatísticas referentes à estes, mas que sem as minúcias da área de negócio não nos permitiu tirar maiores conclusões.</a:t>
            </a:r>
          </a:p>
          <a:p>
            <a:endParaRPr lang="pt-BR" dirty="0"/>
          </a:p>
          <a:p>
            <a:r>
              <a:rPr lang="pt-BR" dirty="0"/>
              <a:t>Temos 170 atributos numéricos, a princípio não conseguimos identificar nenhum referente a datas, as grandezas (</a:t>
            </a:r>
            <a:r>
              <a:rPr lang="pt-BR" dirty="0" err="1"/>
              <a:t>max</a:t>
            </a:r>
            <a:r>
              <a:rPr lang="pt-BR" dirty="0"/>
              <a:t> – min), também não nos permitiram inferir muita coisa.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5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Certos atributos talvez indiquem a ocorrência de sazonalidades (</a:t>
            </a:r>
            <a:r>
              <a:rPr lang="nn-NO" b="1" i="0" dirty="0">
                <a:solidFill>
                  <a:srgbClr val="0000FF"/>
                </a:solidFill>
                <a:effectLst/>
                <a:latin typeface="Helvetica Neue"/>
              </a:rPr>
              <a:t>'bk_000', 'bl_000', 'bm_000’</a:t>
            </a:r>
            <a:r>
              <a:rPr lang="pt-BR" dirty="0"/>
              <a:t>), mas isto depende de um aprofundamento maior sobre a natureza destes se forem temporais.</a:t>
            </a:r>
          </a:p>
          <a:p>
            <a:endParaRPr lang="pt-BR" b="1" i="0" dirty="0">
              <a:solidFill>
                <a:srgbClr val="0000FF"/>
              </a:solidFill>
              <a:effectLst/>
              <a:latin typeface="Helvetica Neue"/>
            </a:endParaRPr>
          </a:p>
          <a:p>
            <a:r>
              <a:rPr lang="nn-NO" b="1" i="0" dirty="0">
                <a:solidFill>
                  <a:srgbClr val="0000FF"/>
                </a:solidFill>
                <a:effectLst/>
                <a:latin typeface="Helvetica Neue"/>
              </a:rPr>
              <a:t> </a:t>
            </a:r>
            <a:endParaRPr lang="pt-BR" dirty="0"/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6A37423E-1A2A-414E-803F-BCF668A5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44" y="2176921"/>
            <a:ext cx="6905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7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Utilizamos vários algoritmos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 tais como </a:t>
            </a:r>
            <a:r>
              <a:rPr lang="pt-BR" dirty="0" err="1"/>
              <a:t>Regessão</a:t>
            </a:r>
            <a:r>
              <a:rPr lang="pt-BR" dirty="0"/>
              <a:t> Logística, Árvore de Decisão, K Vizinhos Mais Próximos,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, Vetor de Suporte, de forma a encontrar métricas que descrevessem os dados apresentados.</a:t>
            </a:r>
          </a:p>
          <a:p>
            <a:endParaRPr lang="pt-BR" dirty="0"/>
          </a:p>
          <a:p>
            <a:r>
              <a:rPr lang="pt-BR" dirty="0"/>
              <a:t>Utilizamos para treino dos modelos os dados dos anos anteriores, deixando os dados de 2020 para serem usados como dados de validação do nosso modelo definido.</a:t>
            </a:r>
          </a:p>
          <a:p>
            <a:endParaRPr lang="pt-BR" dirty="0"/>
          </a:p>
          <a:p>
            <a:r>
              <a:rPr lang="pt-BR" dirty="0"/>
              <a:t>Inicialmente tentamos fazer um equilíbrio entre as métricas de RECALL e PRECISÃO acreditando que o não poderíamos reduzir muito esta última. Adotando assim o modelo de Árvore de Decisão,</a:t>
            </a:r>
          </a:p>
          <a:p>
            <a:r>
              <a:rPr lang="pt-BR" dirty="0"/>
              <a:t>Conseguindo com este um RECALL de cerca de 70%, o que nos permitiu obter a relação de atributos que mais explicam a situação do caminhão apresentar falha no sistema de ar.</a:t>
            </a:r>
          </a:p>
          <a:p>
            <a:endParaRPr lang="pt-BR" dirty="0"/>
          </a:p>
          <a:p>
            <a:r>
              <a:rPr lang="pt-BR" dirty="0"/>
              <a:t>Estes atributos ao todo 92 explicam 100% do atributo alvo (existência da falha), mas podem ser reduzidos para apenas 42 se considerarmos um percentual de 90%. O que é uma redução considerável do total de atributos analisados (170).</a:t>
            </a:r>
          </a:p>
          <a:p>
            <a:endParaRPr lang="pt-BR" dirty="0"/>
          </a:p>
          <a:p>
            <a:r>
              <a:rPr lang="pt-BR" dirty="0"/>
              <a:t>Para a relação completa destes atributos estamos disponibilizando uma planilha Excel com estes.</a:t>
            </a:r>
          </a:p>
        </p:txBody>
      </p:sp>
    </p:spTree>
    <p:extLst>
      <p:ext uri="{BB962C8B-B14F-4D97-AF65-F5344CB8AC3E}">
        <p14:creationId xmlns:p14="http://schemas.microsoft.com/office/powerpoint/2010/main" val="153390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nossa métrica não alcançou o valor desejado de forma a compensar os custos com manutenção, focamos na otimização da métrica RECALL para a máxima identificação dos casos de falhas no sistema de ar, mas tivemos que utilizar outro algoritmo, no caso 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, o que nos permitiu atingir quase 90% de assertividade na identificação dos casos.</a:t>
            </a:r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E500D6D4-5725-4EF3-BBB8-82C34652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6" y="2833452"/>
            <a:ext cx="5476875" cy="1733550"/>
          </a:xfrm>
          <a:prstGeom prst="rect">
            <a:avLst/>
          </a:prstGeom>
        </p:spPr>
      </p:pic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EB581597-9359-47A6-9898-593056E6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00" y="2549977"/>
            <a:ext cx="5019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9094EF83-1835-4C7A-B4B2-F0B720F5AC0B}" type="datetime1">
              <a:rPr lang="pt-BR" smtClean="0"/>
              <a:t>03/08/2021</a:t>
            </a:fld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Ainda podemos, possivelmente, otimizar o modelo e buscar um melhor resultado da métrica.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Helvetica Neue"/>
              </a:rPr>
              <a:t>Para tanto um maior entendimento do negócio, dos atributos, e talvez de </a:t>
            </a:r>
            <a:r>
              <a:rPr lang="pt-BR">
                <a:solidFill>
                  <a:srgbClr val="000000"/>
                </a:solidFill>
                <a:latin typeface="Helvetica Neue"/>
              </a:rPr>
              <a:t>melhores dados.</a:t>
            </a: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11176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{0398B34D-1198-40C9-AA87-2997D2B7B54A}tf56160789_win32</Template>
  <TotalTime>68</TotalTime>
  <Words>918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Helvetica Neue</vt:lpstr>
      <vt:lpstr>1_RetrospectVTI</vt:lpstr>
      <vt:lpstr>Otimização do Planejamento de Manutenção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do Planejamento de Manutenção</dc:title>
  <dc:creator>Tony Hornes</dc:creator>
  <cp:lastModifiedBy>Tony Hornes</cp:lastModifiedBy>
  <cp:revision>4</cp:revision>
  <dcterms:created xsi:type="dcterms:W3CDTF">2021-08-04T01:16:54Z</dcterms:created>
  <dcterms:modified xsi:type="dcterms:W3CDTF">2021-08-04T02:25:53Z</dcterms:modified>
</cp:coreProperties>
</file>