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343" r:id="rId4"/>
    <p:sldId id="259" r:id="rId5"/>
    <p:sldId id="298" r:id="rId6"/>
    <p:sldId id="332" r:id="rId7"/>
    <p:sldId id="333" r:id="rId8"/>
    <p:sldId id="335" r:id="rId9"/>
    <p:sldId id="336" r:id="rId10"/>
    <p:sldId id="258" r:id="rId11"/>
    <p:sldId id="337" r:id="rId12"/>
    <p:sldId id="338" r:id="rId13"/>
    <p:sldId id="339" r:id="rId14"/>
    <p:sldId id="340" r:id="rId15"/>
    <p:sldId id="341" r:id="rId16"/>
    <p:sldId id="260" r:id="rId17"/>
    <p:sldId id="342" r:id="rId18"/>
    <p:sldId id="261"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0BA9A-4778-4DED-897E-C2B7AA3394D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94843-F1A8-4793-B825-750C67BAFE6D}" type="slidenum">
              <a:rPr lang="en-IN" smtClean="0"/>
              <a:t>‹#›</a:t>
            </a:fld>
            <a:endParaRPr lang="en-IN"/>
          </a:p>
        </p:txBody>
      </p:sp>
    </p:spTree>
    <p:extLst>
      <p:ext uri="{BB962C8B-B14F-4D97-AF65-F5344CB8AC3E}">
        <p14:creationId xmlns:p14="http://schemas.microsoft.com/office/powerpoint/2010/main" val="332584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7/15/2024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7/15/2024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7/15/2024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7/15/2024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BPotfWkpOV5kr72UPZpsCcf3w_bxyaCN/view?usp=shari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B82C-5AB5-FACE-0867-084F889621A3}"/>
              </a:ext>
            </a:extLst>
          </p:cNvPr>
          <p:cNvSpPr>
            <a:spLocks noGrp="1"/>
          </p:cNvSpPr>
          <p:nvPr>
            <p:ph type="ctrTitle"/>
          </p:nvPr>
        </p:nvSpPr>
        <p:spPr>
          <a:xfrm>
            <a:off x="1261641" y="2060295"/>
            <a:ext cx="7396222" cy="1967695"/>
          </a:xfrm>
        </p:spPr>
        <p:txBody>
          <a:bodyPr>
            <a:normAutofit/>
          </a:bodyPr>
          <a:lstStyle/>
          <a:p>
            <a:r>
              <a:rPr lang="en-IN" dirty="0"/>
              <a:t>Diwali Sales Data Analysis</a:t>
            </a:r>
          </a:p>
        </p:txBody>
      </p:sp>
      <p:sp>
        <p:nvSpPr>
          <p:cNvPr id="3" name="Subtitle 2">
            <a:extLst>
              <a:ext uri="{FF2B5EF4-FFF2-40B4-BE49-F238E27FC236}">
                <a16:creationId xmlns:a16="http://schemas.microsoft.com/office/drawing/2014/main" id="{4B9841AC-2A61-B296-2749-8D83AD2866E9}"/>
              </a:ext>
            </a:extLst>
          </p:cNvPr>
          <p:cNvSpPr>
            <a:spLocks noGrp="1"/>
          </p:cNvSpPr>
          <p:nvPr>
            <p:ph type="subTitle" idx="1"/>
          </p:nvPr>
        </p:nvSpPr>
        <p:spPr>
          <a:xfrm>
            <a:off x="2528434" y="4480560"/>
            <a:ext cx="5357600" cy="1737360"/>
          </a:xfrm>
        </p:spPr>
        <p:txBody>
          <a:bodyPr>
            <a:normAutofit/>
          </a:bodyPr>
          <a:lstStyle/>
          <a:p>
            <a:pPr algn="l">
              <a:lnSpc>
                <a:spcPct val="100000"/>
              </a:lnSpc>
            </a:pPr>
            <a:r>
              <a:rPr lang="en-IN" sz="2400" b="1" dirty="0"/>
              <a:t>Author: Victor Banerjee</a:t>
            </a:r>
          </a:p>
          <a:p>
            <a:pPr algn="l">
              <a:lnSpc>
                <a:spcPct val="100000"/>
              </a:lnSpc>
            </a:pPr>
            <a:r>
              <a:rPr lang="en-IN" sz="2400" dirty="0"/>
              <a:t>Ph: +919836547801</a:t>
            </a:r>
          </a:p>
          <a:p>
            <a:pPr algn="l">
              <a:lnSpc>
                <a:spcPct val="100000"/>
              </a:lnSpc>
            </a:pPr>
            <a:r>
              <a:rPr lang="en-IN" sz="2400" dirty="0"/>
              <a:t>Email: banerjeevictor06@gmail.com</a:t>
            </a:r>
          </a:p>
        </p:txBody>
      </p:sp>
      <p:pic>
        <p:nvPicPr>
          <p:cNvPr id="7" name="Graphic 6" descr="Firecracker">
            <a:extLst>
              <a:ext uri="{FF2B5EF4-FFF2-40B4-BE49-F238E27FC236}">
                <a16:creationId xmlns:a16="http://schemas.microsoft.com/office/drawing/2014/main" id="{100ECB1B-62A2-E2A3-9CD9-9641D22E5B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87840" y="2809240"/>
            <a:ext cx="2489200" cy="2489200"/>
          </a:xfrm>
          <a:prstGeom prst="rect">
            <a:avLst/>
          </a:prstGeom>
        </p:spPr>
      </p:pic>
    </p:spTree>
    <p:extLst>
      <p:ext uri="{BB962C8B-B14F-4D97-AF65-F5344CB8AC3E}">
        <p14:creationId xmlns:p14="http://schemas.microsoft.com/office/powerpoint/2010/main" val="1506853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1463040" y="471171"/>
            <a:ext cx="9107099" cy="770487"/>
          </a:xfrm>
        </p:spPr>
        <p:txBody>
          <a:bodyPr>
            <a:normAutofit/>
          </a:bodyPr>
          <a:lstStyle/>
          <a:p>
            <a:pPr algn="l"/>
            <a:r>
              <a:rPr lang="en-IN" sz="3600" b="1" dirty="0"/>
              <a:t>Sales Distribution Across Gender</a:t>
            </a:r>
          </a:p>
        </p:txBody>
      </p:sp>
      <p:pic>
        <p:nvPicPr>
          <p:cNvPr id="1026" name="Picture 2">
            <a:extLst>
              <a:ext uri="{FF2B5EF4-FFF2-40B4-BE49-F238E27FC236}">
                <a16:creationId xmlns:a16="http://schemas.microsoft.com/office/drawing/2014/main" id="{2C28183A-E97F-2238-F0D3-B25983F83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220092"/>
            <a:ext cx="9286912" cy="3880228"/>
          </a:xfrm>
          <a:prstGeom prst="rect">
            <a:avLst/>
          </a:prstGeom>
          <a:solidFill>
            <a:schemeClr val="tx1"/>
          </a:solidFill>
        </p:spPr>
      </p:pic>
      <p:sp>
        <p:nvSpPr>
          <p:cNvPr id="7" name="TextBox 6">
            <a:extLst>
              <a:ext uri="{FF2B5EF4-FFF2-40B4-BE49-F238E27FC236}">
                <a16:creationId xmlns:a16="http://schemas.microsoft.com/office/drawing/2014/main" id="{DF3CC158-2F18-0E46-4699-2377E2F4ECD3}"/>
              </a:ext>
            </a:extLst>
          </p:cNvPr>
          <p:cNvSpPr txBox="1"/>
          <p:nvPr/>
        </p:nvSpPr>
        <p:spPr>
          <a:xfrm>
            <a:off x="1483360" y="5375255"/>
            <a:ext cx="9286912" cy="646331"/>
          </a:xfrm>
          <a:prstGeom prst="rect">
            <a:avLst/>
          </a:prstGeom>
          <a:noFill/>
        </p:spPr>
        <p:txBody>
          <a:bodyPr wrap="square">
            <a:spAutoFit/>
          </a:bodyPr>
          <a:lstStyle/>
          <a:p>
            <a:r>
              <a:rPr lang="en-US" b="1" dirty="0"/>
              <a:t>Conclusion:</a:t>
            </a:r>
          </a:p>
          <a:p>
            <a:r>
              <a:rPr lang="en-US" dirty="0"/>
              <a:t>Female orders more and also they have more purchase power</a:t>
            </a:r>
            <a:endParaRPr lang="en-IN" dirty="0"/>
          </a:p>
        </p:txBody>
      </p:sp>
    </p:spTree>
    <p:extLst>
      <p:ext uri="{BB962C8B-B14F-4D97-AF65-F5344CB8AC3E}">
        <p14:creationId xmlns:p14="http://schemas.microsoft.com/office/powerpoint/2010/main" val="2151877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1421728" y="471171"/>
            <a:ext cx="9286912" cy="770487"/>
          </a:xfrm>
        </p:spPr>
        <p:txBody>
          <a:bodyPr>
            <a:normAutofit/>
          </a:bodyPr>
          <a:lstStyle/>
          <a:p>
            <a:pPr algn="l"/>
            <a:r>
              <a:rPr lang="en-IN" sz="3600" b="1" dirty="0"/>
              <a:t>Sales Distribution Across Marriage Status</a:t>
            </a:r>
          </a:p>
        </p:txBody>
      </p:sp>
      <p:sp>
        <p:nvSpPr>
          <p:cNvPr id="7" name="TextBox 6">
            <a:extLst>
              <a:ext uri="{FF2B5EF4-FFF2-40B4-BE49-F238E27FC236}">
                <a16:creationId xmlns:a16="http://schemas.microsoft.com/office/drawing/2014/main" id="{DF3CC158-2F18-0E46-4699-2377E2F4ECD3}"/>
              </a:ext>
            </a:extLst>
          </p:cNvPr>
          <p:cNvSpPr txBox="1"/>
          <p:nvPr/>
        </p:nvSpPr>
        <p:spPr>
          <a:xfrm>
            <a:off x="1422400" y="5415895"/>
            <a:ext cx="9286912" cy="646331"/>
          </a:xfrm>
          <a:prstGeom prst="rect">
            <a:avLst/>
          </a:prstGeom>
          <a:noFill/>
        </p:spPr>
        <p:txBody>
          <a:bodyPr wrap="square">
            <a:spAutoFit/>
          </a:bodyPr>
          <a:lstStyle/>
          <a:p>
            <a:r>
              <a:rPr lang="en-US" b="1" dirty="0"/>
              <a:t>Conclusion:</a:t>
            </a:r>
          </a:p>
          <a:p>
            <a:r>
              <a:rPr lang="en-US" dirty="0"/>
              <a:t>Unmarried female makes more order, then married female and then unmarried male.</a:t>
            </a:r>
            <a:endParaRPr lang="en-IN" dirty="0"/>
          </a:p>
        </p:txBody>
      </p:sp>
      <p:pic>
        <p:nvPicPr>
          <p:cNvPr id="3" name="Picture 2">
            <a:extLst>
              <a:ext uri="{FF2B5EF4-FFF2-40B4-BE49-F238E27FC236}">
                <a16:creationId xmlns:a16="http://schemas.microsoft.com/office/drawing/2014/main" id="{C614C166-4556-DA08-514D-389D1617E860}"/>
              </a:ext>
            </a:extLst>
          </p:cNvPr>
          <p:cNvPicPr>
            <a:picLocks noChangeAspect="1"/>
          </p:cNvPicPr>
          <p:nvPr/>
        </p:nvPicPr>
        <p:blipFill>
          <a:blip r:embed="rId2"/>
          <a:stretch>
            <a:fillRect/>
          </a:stretch>
        </p:blipFill>
        <p:spPr>
          <a:xfrm>
            <a:off x="1442048" y="1306297"/>
            <a:ext cx="9179344" cy="3970552"/>
          </a:xfrm>
          <a:prstGeom prst="rect">
            <a:avLst/>
          </a:prstGeom>
          <a:solidFill>
            <a:schemeClr val="tx1"/>
          </a:solidFill>
        </p:spPr>
      </p:pic>
    </p:spTree>
    <p:extLst>
      <p:ext uri="{BB962C8B-B14F-4D97-AF65-F5344CB8AC3E}">
        <p14:creationId xmlns:p14="http://schemas.microsoft.com/office/powerpoint/2010/main" val="75807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1421728" y="471171"/>
            <a:ext cx="9286912" cy="770487"/>
          </a:xfrm>
        </p:spPr>
        <p:txBody>
          <a:bodyPr>
            <a:normAutofit/>
          </a:bodyPr>
          <a:lstStyle/>
          <a:p>
            <a:pPr algn="l"/>
            <a:r>
              <a:rPr lang="en-IN" sz="3600" b="1" dirty="0"/>
              <a:t>Sales Distribution Across Age Group</a:t>
            </a:r>
          </a:p>
        </p:txBody>
      </p:sp>
      <p:sp>
        <p:nvSpPr>
          <p:cNvPr id="7" name="TextBox 6">
            <a:extLst>
              <a:ext uri="{FF2B5EF4-FFF2-40B4-BE49-F238E27FC236}">
                <a16:creationId xmlns:a16="http://schemas.microsoft.com/office/drawing/2014/main" id="{DF3CC158-2F18-0E46-4699-2377E2F4ECD3}"/>
              </a:ext>
            </a:extLst>
          </p:cNvPr>
          <p:cNvSpPr txBox="1"/>
          <p:nvPr/>
        </p:nvSpPr>
        <p:spPr>
          <a:xfrm>
            <a:off x="1422400" y="5415895"/>
            <a:ext cx="9286912" cy="646331"/>
          </a:xfrm>
          <a:prstGeom prst="rect">
            <a:avLst/>
          </a:prstGeom>
          <a:noFill/>
        </p:spPr>
        <p:txBody>
          <a:bodyPr wrap="square">
            <a:spAutoFit/>
          </a:bodyPr>
          <a:lstStyle/>
          <a:p>
            <a:r>
              <a:rPr lang="en-US" b="1" dirty="0"/>
              <a:t>Conclusion:</a:t>
            </a:r>
          </a:p>
          <a:p>
            <a:r>
              <a:rPr lang="en-US" dirty="0"/>
              <a:t>Maximum number of orders comes from the age group 26-35</a:t>
            </a:r>
            <a:endParaRPr lang="en-IN" dirty="0"/>
          </a:p>
        </p:txBody>
      </p:sp>
      <p:pic>
        <p:nvPicPr>
          <p:cNvPr id="4" name="Picture 3">
            <a:extLst>
              <a:ext uri="{FF2B5EF4-FFF2-40B4-BE49-F238E27FC236}">
                <a16:creationId xmlns:a16="http://schemas.microsoft.com/office/drawing/2014/main" id="{FA22B4D4-95F6-32BA-082D-45D0B1E17124}"/>
              </a:ext>
            </a:extLst>
          </p:cNvPr>
          <p:cNvPicPr>
            <a:picLocks noChangeAspect="1"/>
          </p:cNvPicPr>
          <p:nvPr/>
        </p:nvPicPr>
        <p:blipFill>
          <a:blip r:embed="rId2"/>
          <a:stretch>
            <a:fillRect/>
          </a:stretch>
        </p:blipFill>
        <p:spPr>
          <a:xfrm>
            <a:off x="1524000" y="1499163"/>
            <a:ext cx="9519919" cy="3558106"/>
          </a:xfrm>
          <a:prstGeom prst="rect">
            <a:avLst/>
          </a:prstGeom>
          <a:solidFill>
            <a:schemeClr val="tx1"/>
          </a:solidFill>
        </p:spPr>
      </p:pic>
    </p:spTree>
    <p:extLst>
      <p:ext uri="{BB962C8B-B14F-4D97-AF65-F5344CB8AC3E}">
        <p14:creationId xmlns:p14="http://schemas.microsoft.com/office/powerpoint/2010/main" val="390413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377440" y="477520"/>
            <a:ext cx="8331200" cy="764138"/>
          </a:xfrm>
        </p:spPr>
        <p:txBody>
          <a:bodyPr>
            <a:normAutofit/>
          </a:bodyPr>
          <a:lstStyle/>
          <a:p>
            <a:pPr algn="l"/>
            <a:r>
              <a:rPr lang="en-IN" sz="3600" b="1" dirty="0"/>
              <a:t>Top 5 Performing State</a:t>
            </a:r>
          </a:p>
        </p:txBody>
      </p:sp>
      <p:sp>
        <p:nvSpPr>
          <p:cNvPr id="7" name="TextBox 6">
            <a:extLst>
              <a:ext uri="{FF2B5EF4-FFF2-40B4-BE49-F238E27FC236}">
                <a16:creationId xmlns:a16="http://schemas.microsoft.com/office/drawing/2014/main" id="{DF3CC158-2F18-0E46-4699-2377E2F4ECD3}"/>
              </a:ext>
            </a:extLst>
          </p:cNvPr>
          <p:cNvSpPr txBox="1"/>
          <p:nvPr/>
        </p:nvSpPr>
        <p:spPr>
          <a:xfrm>
            <a:off x="1422400" y="5415895"/>
            <a:ext cx="9286912" cy="646331"/>
          </a:xfrm>
          <a:prstGeom prst="rect">
            <a:avLst/>
          </a:prstGeom>
          <a:noFill/>
        </p:spPr>
        <p:txBody>
          <a:bodyPr wrap="square">
            <a:spAutoFit/>
          </a:bodyPr>
          <a:lstStyle/>
          <a:p>
            <a:r>
              <a:rPr lang="en-US" b="1" dirty="0"/>
              <a:t>Conclusion:</a:t>
            </a:r>
          </a:p>
          <a:p>
            <a:r>
              <a:rPr lang="en-US" dirty="0"/>
              <a:t>The top performing states are: Uttar Pradesh, Maharashtra, Karnataka</a:t>
            </a:r>
            <a:endParaRPr lang="en-IN" dirty="0"/>
          </a:p>
        </p:txBody>
      </p:sp>
      <p:pic>
        <p:nvPicPr>
          <p:cNvPr id="3074" name="Picture 2">
            <a:extLst>
              <a:ext uri="{FF2B5EF4-FFF2-40B4-BE49-F238E27FC236}">
                <a16:creationId xmlns:a16="http://schemas.microsoft.com/office/drawing/2014/main" id="{5E552DCA-8AD9-62D8-CD60-FA6A06CA4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544" y="1412240"/>
            <a:ext cx="9513896" cy="3630882"/>
          </a:xfrm>
          <a:prstGeom prst="rect">
            <a:avLst/>
          </a:prstGeom>
          <a:solidFill>
            <a:schemeClr val="tx1"/>
          </a:solidFill>
        </p:spPr>
      </p:pic>
    </p:spTree>
    <p:extLst>
      <p:ext uri="{BB962C8B-B14F-4D97-AF65-F5344CB8AC3E}">
        <p14:creationId xmlns:p14="http://schemas.microsoft.com/office/powerpoint/2010/main" val="11719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377440" y="477520"/>
            <a:ext cx="8331200" cy="764138"/>
          </a:xfrm>
        </p:spPr>
        <p:txBody>
          <a:bodyPr>
            <a:normAutofit/>
          </a:bodyPr>
          <a:lstStyle/>
          <a:p>
            <a:pPr algn="l"/>
            <a:r>
              <a:rPr lang="en-IN" sz="3600" b="1" dirty="0"/>
              <a:t>Impact of Occupation On Sales</a:t>
            </a:r>
          </a:p>
        </p:txBody>
      </p:sp>
      <p:sp>
        <p:nvSpPr>
          <p:cNvPr id="7" name="TextBox 6">
            <a:extLst>
              <a:ext uri="{FF2B5EF4-FFF2-40B4-BE49-F238E27FC236}">
                <a16:creationId xmlns:a16="http://schemas.microsoft.com/office/drawing/2014/main" id="{DF3CC158-2F18-0E46-4699-2377E2F4ECD3}"/>
              </a:ext>
            </a:extLst>
          </p:cNvPr>
          <p:cNvSpPr txBox="1"/>
          <p:nvPr/>
        </p:nvSpPr>
        <p:spPr>
          <a:xfrm>
            <a:off x="1422400" y="5415895"/>
            <a:ext cx="9286912" cy="646331"/>
          </a:xfrm>
          <a:prstGeom prst="rect">
            <a:avLst/>
          </a:prstGeom>
          <a:noFill/>
        </p:spPr>
        <p:txBody>
          <a:bodyPr wrap="square">
            <a:spAutoFit/>
          </a:bodyPr>
          <a:lstStyle/>
          <a:p>
            <a:r>
              <a:rPr lang="en-US" b="1" dirty="0"/>
              <a:t>Conclusion:</a:t>
            </a:r>
          </a:p>
          <a:p>
            <a:r>
              <a:rPr lang="en-US" dirty="0"/>
              <a:t>People placing larger quantity of orders are from IT Sector, Healthcare and Aviation</a:t>
            </a:r>
            <a:endParaRPr lang="en-IN" dirty="0"/>
          </a:p>
        </p:txBody>
      </p:sp>
      <p:pic>
        <p:nvPicPr>
          <p:cNvPr id="4098" name="Picture 2">
            <a:extLst>
              <a:ext uri="{FF2B5EF4-FFF2-40B4-BE49-F238E27FC236}">
                <a16:creationId xmlns:a16="http://schemas.microsoft.com/office/drawing/2014/main" id="{1AF481A8-9501-A1AF-6C77-0C614F9F5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302618"/>
            <a:ext cx="9519920" cy="3782178"/>
          </a:xfrm>
          <a:prstGeom prst="rect">
            <a:avLst/>
          </a:prstGeom>
          <a:solidFill>
            <a:schemeClr val="tx1"/>
          </a:solidFill>
        </p:spPr>
      </p:pic>
    </p:spTree>
    <p:extLst>
      <p:ext uri="{BB962C8B-B14F-4D97-AF65-F5344CB8AC3E}">
        <p14:creationId xmlns:p14="http://schemas.microsoft.com/office/powerpoint/2010/main" val="201995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377440" y="477520"/>
            <a:ext cx="8331200" cy="764138"/>
          </a:xfrm>
        </p:spPr>
        <p:txBody>
          <a:bodyPr>
            <a:normAutofit/>
          </a:bodyPr>
          <a:lstStyle/>
          <a:p>
            <a:pPr algn="l"/>
            <a:r>
              <a:rPr lang="en-IN" sz="3600" b="1" dirty="0"/>
              <a:t>Top Performing Product Categories</a:t>
            </a:r>
          </a:p>
        </p:txBody>
      </p:sp>
      <p:sp>
        <p:nvSpPr>
          <p:cNvPr id="7" name="TextBox 6">
            <a:extLst>
              <a:ext uri="{FF2B5EF4-FFF2-40B4-BE49-F238E27FC236}">
                <a16:creationId xmlns:a16="http://schemas.microsoft.com/office/drawing/2014/main" id="{DF3CC158-2F18-0E46-4699-2377E2F4ECD3}"/>
              </a:ext>
            </a:extLst>
          </p:cNvPr>
          <p:cNvSpPr txBox="1"/>
          <p:nvPr/>
        </p:nvSpPr>
        <p:spPr>
          <a:xfrm>
            <a:off x="1422400" y="5415895"/>
            <a:ext cx="9286912" cy="646331"/>
          </a:xfrm>
          <a:prstGeom prst="rect">
            <a:avLst/>
          </a:prstGeom>
          <a:noFill/>
        </p:spPr>
        <p:txBody>
          <a:bodyPr wrap="square">
            <a:spAutoFit/>
          </a:bodyPr>
          <a:lstStyle/>
          <a:p>
            <a:r>
              <a:rPr lang="en-US" b="1" dirty="0"/>
              <a:t>Conclusion:</a:t>
            </a:r>
          </a:p>
          <a:p>
            <a:r>
              <a:rPr lang="en-US" dirty="0"/>
              <a:t>Top performing product categories are: Food, Clothing &amp; </a:t>
            </a:r>
            <a:r>
              <a:rPr lang="en-US" dirty="0" err="1"/>
              <a:t>Aparel</a:t>
            </a:r>
            <a:r>
              <a:rPr lang="en-US" dirty="0"/>
              <a:t>, Footwear</a:t>
            </a:r>
            <a:endParaRPr lang="en-IN" dirty="0"/>
          </a:p>
        </p:txBody>
      </p:sp>
      <p:pic>
        <p:nvPicPr>
          <p:cNvPr id="5122" name="Picture 2">
            <a:extLst>
              <a:ext uri="{FF2B5EF4-FFF2-40B4-BE49-F238E27FC236}">
                <a16:creationId xmlns:a16="http://schemas.microsoft.com/office/drawing/2014/main" id="{30615FCD-9DA8-E88C-71C9-D918D8DE8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320800"/>
            <a:ext cx="9601200" cy="3733973"/>
          </a:xfrm>
          <a:prstGeom prst="rect">
            <a:avLst/>
          </a:prstGeom>
          <a:solidFill>
            <a:schemeClr val="tx1"/>
          </a:solidFill>
        </p:spPr>
      </p:pic>
    </p:spTree>
    <p:extLst>
      <p:ext uri="{BB962C8B-B14F-4D97-AF65-F5344CB8AC3E}">
        <p14:creationId xmlns:p14="http://schemas.microsoft.com/office/powerpoint/2010/main" val="344901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F9047-BCE8-2460-447E-9B36ED305828}"/>
              </a:ext>
            </a:extLst>
          </p:cNvPr>
          <p:cNvSpPr>
            <a:spLocks noGrp="1"/>
          </p:cNvSpPr>
          <p:nvPr>
            <p:ph idx="1"/>
          </p:nvPr>
        </p:nvSpPr>
        <p:spPr>
          <a:xfrm>
            <a:off x="2214880" y="1589527"/>
            <a:ext cx="8493760" cy="4537275"/>
          </a:xfrm>
        </p:spPr>
        <p:txBody>
          <a:bodyPr>
            <a:normAutofit fontScale="92500" lnSpcReduction="20000"/>
          </a:bodyPr>
          <a:lstStyle/>
          <a:p>
            <a:pPr>
              <a:buFont typeface="Wingdings" panose="05000000000000000000" pitchFamily="2" charset="2"/>
              <a:buChar char="q"/>
            </a:pPr>
            <a:r>
              <a:rPr lang="en-US" sz="2400" dirty="0"/>
              <a:t>Female orders more and also they have more purchase power</a:t>
            </a:r>
          </a:p>
          <a:p>
            <a:pPr>
              <a:buFont typeface="Wingdings" panose="05000000000000000000" pitchFamily="2" charset="2"/>
              <a:buChar char="q"/>
            </a:pPr>
            <a:r>
              <a:rPr lang="en-US" sz="2400" dirty="0"/>
              <a:t>Unmarried female makes more order, then married female and then unmarried male</a:t>
            </a:r>
          </a:p>
          <a:p>
            <a:pPr>
              <a:buFont typeface="Wingdings" panose="05000000000000000000" pitchFamily="2" charset="2"/>
              <a:buChar char="q"/>
            </a:pPr>
            <a:r>
              <a:rPr lang="en-US" sz="2400" dirty="0"/>
              <a:t>Maximum number of orders comes from the age group 26-35</a:t>
            </a:r>
          </a:p>
          <a:p>
            <a:pPr>
              <a:buFont typeface="Wingdings" panose="05000000000000000000" pitchFamily="2" charset="2"/>
              <a:buChar char="q"/>
            </a:pPr>
            <a:r>
              <a:rPr lang="en-US" sz="2400" dirty="0"/>
              <a:t>The top performing states are: Uttar Pradesh, Maharashtra, Karnataka</a:t>
            </a:r>
          </a:p>
          <a:p>
            <a:pPr>
              <a:buFont typeface="Wingdings" panose="05000000000000000000" pitchFamily="2" charset="2"/>
              <a:buChar char="q"/>
            </a:pPr>
            <a:r>
              <a:rPr lang="en-US" sz="2400" dirty="0"/>
              <a:t>People placing larger quantity of orders are from IT Sector, Healthcare and Aviation</a:t>
            </a:r>
          </a:p>
          <a:p>
            <a:pPr>
              <a:buFont typeface="Wingdings" panose="05000000000000000000" pitchFamily="2" charset="2"/>
              <a:buChar char="q"/>
            </a:pPr>
            <a:r>
              <a:rPr lang="en-US" sz="2400" dirty="0"/>
              <a:t>Top performing product categories are: Food, Clothing &amp; Apparel, Footwear</a:t>
            </a:r>
            <a:endParaRPr lang="en-IN" sz="2400" dirty="0"/>
          </a:p>
        </p:txBody>
      </p:sp>
      <p:sp>
        <p:nvSpPr>
          <p:cNvPr id="2" name="Title 1">
            <a:extLst>
              <a:ext uri="{FF2B5EF4-FFF2-40B4-BE49-F238E27FC236}">
                <a16:creationId xmlns:a16="http://schemas.microsoft.com/office/drawing/2014/main" id="{8B3DA93E-FCE5-D126-0BE2-73AAFFA0141D}"/>
              </a:ext>
            </a:extLst>
          </p:cNvPr>
          <p:cNvSpPr>
            <a:spLocks noGrp="1"/>
          </p:cNvSpPr>
          <p:nvPr>
            <p:ph type="title"/>
          </p:nvPr>
        </p:nvSpPr>
        <p:spPr>
          <a:xfrm>
            <a:off x="2611809" y="558874"/>
            <a:ext cx="4068124" cy="683854"/>
          </a:xfrm>
        </p:spPr>
        <p:txBody>
          <a:bodyPr>
            <a:noAutofit/>
          </a:bodyPr>
          <a:lstStyle/>
          <a:p>
            <a:pPr algn="l"/>
            <a:r>
              <a:rPr lang="en-IN" sz="3600" b="1" dirty="0"/>
              <a:t>Conclusion</a:t>
            </a:r>
          </a:p>
        </p:txBody>
      </p:sp>
    </p:spTree>
    <p:extLst>
      <p:ext uri="{BB962C8B-B14F-4D97-AF65-F5344CB8AC3E}">
        <p14:creationId xmlns:p14="http://schemas.microsoft.com/office/powerpoint/2010/main" val="347370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570480" y="477520"/>
            <a:ext cx="8138160" cy="764138"/>
          </a:xfrm>
        </p:spPr>
        <p:txBody>
          <a:bodyPr>
            <a:normAutofit/>
          </a:bodyPr>
          <a:lstStyle/>
          <a:p>
            <a:pPr algn="l"/>
            <a:r>
              <a:rPr lang="en-IN" sz="4000" b="1" dirty="0"/>
              <a:t>Appendix</a:t>
            </a:r>
          </a:p>
        </p:txBody>
      </p:sp>
      <p:pic>
        <p:nvPicPr>
          <p:cNvPr id="6146" name="Picture 2">
            <a:extLst>
              <a:ext uri="{FF2B5EF4-FFF2-40B4-BE49-F238E27FC236}">
                <a16:creationId xmlns:a16="http://schemas.microsoft.com/office/drawing/2014/main" id="{53E266B4-8417-662C-6E08-5766B7083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399" y="1932984"/>
            <a:ext cx="9621521" cy="3079841"/>
          </a:xfrm>
          <a:prstGeom prst="rect">
            <a:avLst/>
          </a:prstGeom>
          <a:solidFill>
            <a:schemeClr val="tx1"/>
          </a:solidFill>
        </p:spPr>
      </p:pic>
      <p:sp>
        <p:nvSpPr>
          <p:cNvPr id="3" name="TextBox 2">
            <a:extLst>
              <a:ext uri="{FF2B5EF4-FFF2-40B4-BE49-F238E27FC236}">
                <a16:creationId xmlns:a16="http://schemas.microsoft.com/office/drawing/2014/main" id="{4288AF79-3F32-C63A-13DD-EB0FE75CE9E3}"/>
              </a:ext>
            </a:extLst>
          </p:cNvPr>
          <p:cNvSpPr txBox="1"/>
          <p:nvPr/>
        </p:nvSpPr>
        <p:spPr>
          <a:xfrm>
            <a:off x="1320800" y="1260455"/>
            <a:ext cx="9286912" cy="584775"/>
          </a:xfrm>
          <a:prstGeom prst="rect">
            <a:avLst/>
          </a:prstGeom>
          <a:noFill/>
        </p:spPr>
        <p:txBody>
          <a:bodyPr wrap="square">
            <a:spAutoFit/>
          </a:bodyPr>
          <a:lstStyle/>
          <a:p>
            <a:r>
              <a:rPr lang="en-US" sz="3200" b="1" dirty="0"/>
              <a:t>Product Wise Performance</a:t>
            </a:r>
            <a:endParaRPr lang="en-IN" sz="3200" dirty="0"/>
          </a:p>
        </p:txBody>
      </p:sp>
    </p:spTree>
    <p:extLst>
      <p:ext uri="{BB962C8B-B14F-4D97-AF65-F5344CB8AC3E}">
        <p14:creationId xmlns:p14="http://schemas.microsoft.com/office/powerpoint/2010/main" val="3004676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7DF-F43D-8D0B-E046-B41BD85B8C36}"/>
              </a:ext>
            </a:extLst>
          </p:cNvPr>
          <p:cNvSpPr>
            <a:spLocks noGrp="1"/>
          </p:cNvSpPr>
          <p:nvPr>
            <p:ph type="title"/>
          </p:nvPr>
        </p:nvSpPr>
        <p:spPr>
          <a:xfrm>
            <a:off x="2611809" y="558874"/>
            <a:ext cx="4068124" cy="683854"/>
          </a:xfrm>
        </p:spPr>
        <p:txBody>
          <a:bodyPr>
            <a:noAutofit/>
          </a:bodyPr>
          <a:lstStyle/>
          <a:p>
            <a:pPr algn="l"/>
            <a:r>
              <a:rPr lang="en-IN" sz="3600" b="1" dirty="0"/>
              <a:t>Final Suggestion</a:t>
            </a:r>
          </a:p>
        </p:txBody>
      </p:sp>
      <p:sp>
        <p:nvSpPr>
          <p:cNvPr id="3" name="Content Placeholder 2">
            <a:extLst>
              <a:ext uri="{FF2B5EF4-FFF2-40B4-BE49-F238E27FC236}">
                <a16:creationId xmlns:a16="http://schemas.microsoft.com/office/drawing/2014/main" id="{C7BF9047-BCE8-2460-447E-9B36ED305828}"/>
              </a:ext>
            </a:extLst>
          </p:cNvPr>
          <p:cNvSpPr>
            <a:spLocks noGrp="1"/>
          </p:cNvSpPr>
          <p:nvPr>
            <p:ph idx="1"/>
          </p:nvPr>
        </p:nvSpPr>
        <p:spPr>
          <a:xfrm>
            <a:off x="2265680" y="1618648"/>
            <a:ext cx="8453119" cy="3705192"/>
          </a:xfrm>
        </p:spPr>
        <p:txBody>
          <a:bodyPr>
            <a:normAutofit/>
          </a:bodyPr>
          <a:lstStyle/>
          <a:p>
            <a:r>
              <a:rPr lang="en-US" sz="2800" dirty="0"/>
              <a:t>Relevant campaigns and discounts should be run to attract female customers</a:t>
            </a:r>
          </a:p>
          <a:p>
            <a:r>
              <a:rPr lang="en-US" sz="2800" dirty="0"/>
              <a:t>More Stocks should be maintained for product categories like Food, Clothing and Foot ware</a:t>
            </a:r>
          </a:p>
          <a:p>
            <a:r>
              <a:rPr lang="en-US" sz="2800" dirty="0"/>
              <a:t>People from IT, healthcare and aviation should be targeted more with community promotions</a:t>
            </a:r>
            <a:endParaRPr lang="en-IN" sz="2800" dirty="0"/>
          </a:p>
        </p:txBody>
      </p:sp>
    </p:spTree>
    <p:extLst>
      <p:ext uri="{BB962C8B-B14F-4D97-AF65-F5344CB8AC3E}">
        <p14:creationId xmlns:p14="http://schemas.microsoft.com/office/powerpoint/2010/main" val="916894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7DF-F43D-8D0B-E046-B41BD85B8C36}"/>
              </a:ext>
            </a:extLst>
          </p:cNvPr>
          <p:cNvSpPr>
            <a:spLocks noGrp="1"/>
          </p:cNvSpPr>
          <p:nvPr>
            <p:ph type="title"/>
          </p:nvPr>
        </p:nvSpPr>
        <p:spPr>
          <a:xfrm>
            <a:off x="2170652" y="2141162"/>
            <a:ext cx="2759087" cy="1013518"/>
          </a:xfrm>
        </p:spPr>
        <p:txBody>
          <a:bodyPr>
            <a:noAutofit/>
          </a:bodyPr>
          <a:lstStyle/>
          <a:p>
            <a:r>
              <a:rPr lang="en-IN" sz="4000" b="1" dirty="0"/>
              <a:t>Thank You</a:t>
            </a:r>
          </a:p>
        </p:txBody>
      </p:sp>
      <p:sp>
        <p:nvSpPr>
          <p:cNvPr id="3" name="Content Placeholder 2">
            <a:extLst>
              <a:ext uri="{FF2B5EF4-FFF2-40B4-BE49-F238E27FC236}">
                <a16:creationId xmlns:a16="http://schemas.microsoft.com/office/drawing/2014/main" id="{C7BF9047-BCE8-2460-447E-9B36ED305828}"/>
              </a:ext>
            </a:extLst>
          </p:cNvPr>
          <p:cNvSpPr>
            <a:spLocks noGrp="1"/>
          </p:cNvSpPr>
          <p:nvPr>
            <p:ph idx="1"/>
          </p:nvPr>
        </p:nvSpPr>
        <p:spPr>
          <a:xfrm>
            <a:off x="2298834" y="3185964"/>
            <a:ext cx="3734602" cy="847024"/>
          </a:xfrm>
        </p:spPr>
        <p:txBody>
          <a:bodyPr>
            <a:normAutofit/>
          </a:bodyPr>
          <a:lstStyle/>
          <a:p>
            <a:pPr marL="0" indent="0">
              <a:buNone/>
            </a:pPr>
            <a:r>
              <a:rPr lang="en-IN" sz="3200" b="1" dirty="0"/>
              <a:t>Victor Banerjee</a:t>
            </a:r>
          </a:p>
        </p:txBody>
      </p:sp>
      <p:pic>
        <p:nvPicPr>
          <p:cNvPr id="5" name="Graphic 4" descr="Fireworks">
            <a:extLst>
              <a:ext uri="{FF2B5EF4-FFF2-40B4-BE49-F238E27FC236}">
                <a16:creationId xmlns:a16="http://schemas.microsoft.com/office/drawing/2014/main" id="{E99CA9F2-F7D1-A56F-2571-904BD43060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36532" y="955040"/>
            <a:ext cx="4357148" cy="4357148"/>
          </a:xfrm>
          <a:prstGeom prst="rect">
            <a:avLst/>
          </a:prstGeom>
        </p:spPr>
      </p:pic>
    </p:spTree>
    <p:extLst>
      <p:ext uri="{BB962C8B-B14F-4D97-AF65-F5344CB8AC3E}">
        <p14:creationId xmlns:p14="http://schemas.microsoft.com/office/powerpoint/2010/main" val="32157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7DF-F43D-8D0B-E046-B41BD85B8C36}"/>
              </a:ext>
            </a:extLst>
          </p:cNvPr>
          <p:cNvSpPr>
            <a:spLocks noGrp="1"/>
          </p:cNvSpPr>
          <p:nvPr>
            <p:ph type="title"/>
          </p:nvPr>
        </p:nvSpPr>
        <p:spPr>
          <a:xfrm>
            <a:off x="2733040" y="564217"/>
            <a:ext cx="5527040" cy="546182"/>
          </a:xfrm>
        </p:spPr>
        <p:txBody>
          <a:bodyPr>
            <a:noAutofit/>
          </a:bodyPr>
          <a:lstStyle/>
          <a:p>
            <a:pPr algn="l"/>
            <a:r>
              <a:rPr lang="en-IN" sz="3600" b="1" dirty="0"/>
              <a:t>Outline</a:t>
            </a:r>
          </a:p>
        </p:txBody>
      </p:sp>
      <p:sp>
        <p:nvSpPr>
          <p:cNvPr id="6" name="Content Placeholder 2">
            <a:extLst>
              <a:ext uri="{FF2B5EF4-FFF2-40B4-BE49-F238E27FC236}">
                <a16:creationId xmlns:a16="http://schemas.microsoft.com/office/drawing/2014/main" id="{4F7F2F77-23D7-F776-6691-9FD329E9AF40}"/>
              </a:ext>
            </a:extLst>
          </p:cNvPr>
          <p:cNvSpPr txBox="1">
            <a:spLocks/>
          </p:cNvSpPr>
          <p:nvPr/>
        </p:nvSpPr>
        <p:spPr>
          <a:xfrm>
            <a:off x="2748652" y="1683833"/>
            <a:ext cx="4464251" cy="4194610"/>
          </a:xfrm>
          <a:prstGeom prst="rect">
            <a:avLst/>
          </a:prstGeom>
        </p:spPr>
        <p:txBody>
          <a:bodyPr vert="horz" wrap="square" lIns="0" tIns="62230" rIns="0" bIns="0" rtlCol="0">
            <a:spAutoFit/>
          </a:bodyPr>
          <a:lstStyle>
            <a:defPPr>
              <a:defRPr lang="en-US"/>
            </a:defPPr>
            <a:lvl1pPr marL="241300" marR="370840" indent="-229235">
              <a:spcBef>
                <a:spcPts val="490"/>
              </a:spcBef>
              <a:buFont typeface="Arial MT"/>
              <a:buChar char="•"/>
              <a:tabLst>
                <a:tab pos="241935" algn="l"/>
              </a:tabLst>
              <a:defRPr sz="2800" spc="-10">
                <a:solidFill>
                  <a:srgbClr val="006FC0"/>
                </a:solidFill>
                <a:latin typeface="Calibri"/>
                <a:cs typeface="Calibri"/>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US" b="1" dirty="0">
                <a:solidFill>
                  <a:schemeClr val="tx1"/>
                </a:solidFill>
              </a:rPr>
              <a:t>Executive Summary</a:t>
            </a:r>
          </a:p>
          <a:p>
            <a:pPr>
              <a:lnSpc>
                <a:spcPct val="150000"/>
              </a:lnSpc>
            </a:pPr>
            <a:r>
              <a:rPr lang="en-US" b="1" dirty="0">
                <a:solidFill>
                  <a:schemeClr val="tx1"/>
                </a:solidFill>
              </a:rPr>
              <a:t>Introduction</a:t>
            </a:r>
          </a:p>
          <a:p>
            <a:pPr>
              <a:lnSpc>
                <a:spcPct val="150000"/>
              </a:lnSpc>
            </a:pPr>
            <a:r>
              <a:rPr lang="en-US" b="1" dirty="0">
                <a:solidFill>
                  <a:schemeClr val="tx1"/>
                </a:solidFill>
              </a:rPr>
              <a:t>Methodology</a:t>
            </a:r>
          </a:p>
          <a:p>
            <a:pPr>
              <a:lnSpc>
                <a:spcPct val="150000"/>
              </a:lnSpc>
            </a:pPr>
            <a:r>
              <a:rPr lang="en-US" b="1" dirty="0">
                <a:solidFill>
                  <a:schemeClr val="tx1"/>
                </a:solidFill>
              </a:rPr>
              <a:t>Conclusion</a:t>
            </a:r>
          </a:p>
          <a:p>
            <a:pPr>
              <a:lnSpc>
                <a:spcPct val="150000"/>
              </a:lnSpc>
            </a:pPr>
            <a:r>
              <a:rPr lang="en-US" b="1" dirty="0">
                <a:solidFill>
                  <a:schemeClr val="tx1"/>
                </a:solidFill>
              </a:rPr>
              <a:t>Recommendation</a:t>
            </a:r>
          </a:p>
          <a:p>
            <a:pPr>
              <a:lnSpc>
                <a:spcPct val="150000"/>
              </a:lnSpc>
            </a:pPr>
            <a:r>
              <a:rPr lang="en-US" b="1" dirty="0">
                <a:solidFill>
                  <a:schemeClr val="tx1"/>
                </a:solidFill>
              </a:rPr>
              <a:t>Appendix</a:t>
            </a:r>
          </a:p>
        </p:txBody>
      </p:sp>
      <p:pic>
        <p:nvPicPr>
          <p:cNvPr id="7" name="Graphic 6" descr="Research">
            <a:extLst>
              <a:ext uri="{FF2B5EF4-FFF2-40B4-BE49-F238E27FC236}">
                <a16:creationId xmlns:a16="http://schemas.microsoft.com/office/drawing/2014/main" id="{5D113AF5-C763-0770-A977-A9AE8F057F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34934" y="1877050"/>
            <a:ext cx="3620998" cy="3620998"/>
          </a:xfrm>
          <a:prstGeom prst="rect">
            <a:avLst/>
          </a:prstGeom>
        </p:spPr>
      </p:pic>
    </p:spTree>
    <p:extLst>
      <p:ext uri="{BB962C8B-B14F-4D97-AF65-F5344CB8AC3E}">
        <p14:creationId xmlns:p14="http://schemas.microsoft.com/office/powerpoint/2010/main" val="256013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7DF-F43D-8D0B-E046-B41BD85B8C36}"/>
              </a:ext>
            </a:extLst>
          </p:cNvPr>
          <p:cNvSpPr>
            <a:spLocks noGrp="1"/>
          </p:cNvSpPr>
          <p:nvPr>
            <p:ph type="title"/>
          </p:nvPr>
        </p:nvSpPr>
        <p:spPr>
          <a:xfrm>
            <a:off x="1635760" y="808057"/>
            <a:ext cx="5527040" cy="546182"/>
          </a:xfrm>
        </p:spPr>
        <p:txBody>
          <a:bodyPr>
            <a:noAutofit/>
          </a:bodyPr>
          <a:lstStyle/>
          <a:p>
            <a:pPr algn="l"/>
            <a:r>
              <a:rPr lang="en-IN" sz="3600" b="1" dirty="0"/>
              <a:t>Executive Summary</a:t>
            </a:r>
          </a:p>
        </p:txBody>
      </p:sp>
      <p:sp>
        <p:nvSpPr>
          <p:cNvPr id="3" name="Content Placeholder 2">
            <a:extLst>
              <a:ext uri="{FF2B5EF4-FFF2-40B4-BE49-F238E27FC236}">
                <a16:creationId xmlns:a16="http://schemas.microsoft.com/office/drawing/2014/main" id="{C7BF9047-BCE8-2460-447E-9B36ED305828}"/>
              </a:ext>
            </a:extLst>
          </p:cNvPr>
          <p:cNvSpPr>
            <a:spLocks noGrp="1"/>
          </p:cNvSpPr>
          <p:nvPr>
            <p:ph idx="1"/>
          </p:nvPr>
        </p:nvSpPr>
        <p:spPr>
          <a:xfrm>
            <a:off x="1635760" y="1354239"/>
            <a:ext cx="9499600" cy="4537275"/>
          </a:xfrm>
        </p:spPr>
        <p:txBody>
          <a:bodyPr>
            <a:normAutofit/>
          </a:bodyPr>
          <a:lstStyle/>
          <a:p>
            <a:r>
              <a:rPr lang="en-IN" sz="2400" b="1" dirty="0"/>
              <a:t>Analysing the Gender Wise Sales Distribution</a:t>
            </a:r>
          </a:p>
          <a:p>
            <a:r>
              <a:rPr lang="en-IN" sz="2400" b="1" dirty="0"/>
              <a:t>Understanding how Marital Status impact Sales Performance</a:t>
            </a:r>
          </a:p>
          <a:p>
            <a:r>
              <a:rPr lang="en-IN" sz="2400" b="1" dirty="0"/>
              <a:t>Understanding Sales Performance among age categories</a:t>
            </a:r>
          </a:p>
          <a:p>
            <a:r>
              <a:rPr lang="en-IN" sz="2400" b="1" dirty="0"/>
              <a:t>Finding out Top 5 Performing States</a:t>
            </a:r>
          </a:p>
          <a:p>
            <a:r>
              <a:rPr lang="en-IN" sz="2400" b="1" dirty="0"/>
              <a:t>Understanding Top 5 product Categories</a:t>
            </a:r>
          </a:p>
          <a:p>
            <a:r>
              <a:rPr lang="en-IN" sz="2400" b="1" dirty="0"/>
              <a:t>Understanding the relation between Customer’s Occupation and Purchase Power</a:t>
            </a:r>
          </a:p>
        </p:txBody>
      </p:sp>
    </p:spTree>
    <p:extLst>
      <p:ext uri="{BB962C8B-B14F-4D97-AF65-F5344CB8AC3E}">
        <p14:creationId xmlns:p14="http://schemas.microsoft.com/office/powerpoint/2010/main" val="37997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7E74-D202-57F0-096B-1050243AA4AB}"/>
              </a:ext>
            </a:extLst>
          </p:cNvPr>
          <p:cNvSpPr>
            <a:spLocks noGrp="1"/>
          </p:cNvSpPr>
          <p:nvPr>
            <p:ph type="title"/>
          </p:nvPr>
        </p:nvSpPr>
        <p:spPr>
          <a:xfrm>
            <a:off x="1899920" y="523577"/>
            <a:ext cx="4277360" cy="675304"/>
          </a:xfrm>
        </p:spPr>
        <p:txBody>
          <a:bodyPr>
            <a:normAutofit/>
          </a:bodyPr>
          <a:lstStyle/>
          <a:p>
            <a:pPr algn="l"/>
            <a:r>
              <a:rPr lang="en-IN" sz="4000" b="1" dirty="0"/>
              <a:t>Introduction</a:t>
            </a:r>
          </a:p>
        </p:txBody>
      </p:sp>
      <p:sp>
        <p:nvSpPr>
          <p:cNvPr id="3" name="Content Placeholder 2">
            <a:extLst>
              <a:ext uri="{FF2B5EF4-FFF2-40B4-BE49-F238E27FC236}">
                <a16:creationId xmlns:a16="http://schemas.microsoft.com/office/drawing/2014/main" id="{7D2A0B4A-C293-9507-4B81-7E1CA0F31883}"/>
              </a:ext>
            </a:extLst>
          </p:cNvPr>
          <p:cNvSpPr>
            <a:spLocks noGrp="1"/>
          </p:cNvSpPr>
          <p:nvPr>
            <p:ph idx="1"/>
          </p:nvPr>
        </p:nvSpPr>
        <p:spPr>
          <a:xfrm>
            <a:off x="1899920" y="1280160"/>
            <a:ext cx="8727440" cy="5201920"/>
          </a:xfrm>
        </p:spPr>
        <p:txBody>
          <a:bodyPr>
            <a:normAutofit fontScale="92500" lnSpcReduction="20000"/>
          </a:bodyPr>
          <a:lstStyle/>
          <a:p>
            <a:pPr marL="0" indent="0">
              <a:buNone/>
            </a:pPr>
            <a:r>
              <a:rPr lang="en-US" sz="2400" b="1" dirty="0"/>
              <a:t>We are given a dataset on Diwali Sales of a Retail Store. The dataset has information about count of sales and total sale amount across different product category and across various customer segment.</a:t>
            </a:r>
          </a:p>
          <a:p>
            <a:pPr marL="0" indent="0">
              <a:buNone/>
            </a:pPr>
            <a:r>
              <a:rPr lang="en-US" sz="2400" b="1" dirty="0"/>
              <a:t>We want to analyze the dataset to answer following questions:</a:t>
            </a:r>
          </a:p>
          <a:p>
            <a:pPr>
              <a:buFont typeface="Wingdings" panose="05000000000000000000" pitchFamily="2" charset="2"/>
              <a:buChar char="Ø"/>
            </a:pPr>
            <a:r>
              <a:rPr lang="en-US" sz="2400" b="1" dirty="0"/>
              <a:t>Gender Impact on Sales</a:t>
            </a:r>
          </a:p>
          <a:p>
            <a:pPr>
              <a:buFont typeface="Wingdings" panose="05000000000000000000" pitchFamily="2" charset="2"/>
              <a:buChar char="Ø"/>
            </a:pPr>
            <a:r>
              <a:rPr lang="en-US" sz="2400" b="1" dirty="0"/>
              <a:t>Marital Status Impact</a:t>
            </a:r>
          </a:p>
          <a:p>
            <a:pPr>
              <a:buFont typeface="Wingdings" panose="05000000000000000000" pitchFamily="2" charset="2"/>
              <a:buChar char="Ø"/>
            </a:pPr>
            <a:r>
              <a:rPr lang="en-US" sz="2400" b="1" dirty="0"/>
              <a:t>Age Impact</a:t>
            </a:r>
          </a:p>
          <a:p>
            <a:pPr>
              <a:buFont typeface="Wingdings" panose="05000000000000000000" pitchFamily="2" charset="2"/>
              <a:buChar char="Ø"/>
            </a:pPr>
            <a:r>
              <a:rPr lang="en-US" sz="2400" b="1" dirty="0"/>
              <a:t>Occupation Impact</a:t>
            </a:r>
          </a:p>
          <a:p>
            <a:pPr>
              <a:buFont typeface="Wingdings" panose="05000000000000000000" pitchFamily="2" charset="2"/>
              <a:buChar char="Ø"/>
            </a:pPr>
            <a:r>
              <a:rPr lang="en-US" sz="2400" b="1" dirty="0"/>
              <a:t>State Wise Performance</a:t>
            </a:r>
          </a:p>
          <a:p>
            <a:pPr>
              <a:buFont typeface="Wingdings" panose="05000000000000000000" pitchFamily="2" charset="2"/>
              <a:buChar char="Ø"/>
            </a:pPr>
            <a:r>
              <a:rPr lang="en-US" sz="2400" b="1" dirty="0"/>
              <a:t>Product Category Wise Performance</a:t>
            </a:r>
          </a:p>
        </p:txBody>
      </p:sp>
    </p:spTree>
    <p:extLst>
      <p:ext uri="{BB962C8B-B14F-4D97-AF65-F5344CB8AC3E}">
        <p14:creationId xmlns:p14="http://schemas.microsoft.com/office/powerpoint/2010/main" val="327403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5</a:t>
            </a:fld>
            <a:endParaRPr lang="en-US" dirty="0"/>
          </a:p>
        </p:txBody>
      </p:sp>
      <p:sp>
        <p:nvSpPr>
          <p:cNvPr id="4" name="Title 1">
            <a:extLst>
              <a:ext uri="{FF2B5EF4-FFF2-40B4-BE49-F238E27FC236}">
                <a16:creationId xmlns:a16="http://schemas.microsoft.com/office/drawing/2014/main" id="{39768D3B-D60F-BA91-EF76-95BC41850F35}"/>
              </a:ext>
            </a:extLst>
          </p:cNvPr>
          <p:cNvSpPr>
            <a:spLocks noGrp="1"/>
          </p:cNvSpPr>
          <p:nvPr>
            <p:ph type="title"/>
          </p:nvPr>
        </p:nvSpPr>
        <p:spPr>
          <a:xfrm>
            <a:off x="2783840" y="2840057"/>
            <a:ext cx="4277360" cy="675304"/>
          </a:xfrm>
        </p:spPr>
        <p:txBody>
          <a:bodyPr>
            <a:normAutofit/>
          </a:bodyPr>
          <a:lstStyle/>
          <a:p>
            <a:pPr algn="l"/>
            <a:r>
              <a:rPr lang="en-IN" sz="4000" b="1" dirty="0"/>
              <a:t>Methodology</a:t>
            </a:r>
          </a:p>
        </p:txBody>
      </p:sp>
      <p:pic>
        <p:nvPicPr>
          <p:cNvPr id="5" name="object 4">
            <a:extLst>
              <a:ext uri="{FF2B5EF4-FFF2-40B4-BE49-F238E27FC236}">
                <a16:creationId xmlns:a16="http://schemas.microsoft.com/office/drawing/2014/main" id="{620E10E8-37F3-040F-848F-6A68322A0862}"/>
              </a:ext>
            </a:extLst>
          </p:cNvPr>
          <p:cNvPicPr/>
          <p:nvPr/>
        </p:nvPicPr>
        <p:blipFill>
          <a:blip r:embed="rId2" cstate="print"/>
          <a:stretch>
            <a:fillRect/>
          </a:stretch>
        </p:blipFill>
        <p:spPr>
          <a:xfrm>
            <a:off x="6756400" y="2082800"/>
            <a:ext cx="2143760" cy="2164080"/>
          </a:xfrm>
          <a:prstGeom prst="rect">
            <a:avLst/>
          </a:prstGeom>
        </p:spPr>
      </p:pic>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6</a:t>
            </a:fld>
            <a:endParaRPr lang="en-US" dirty="0"/>
          </a:p>
        </p:txBody>
      </p:sp>
      <p:sp>
        <p:nvSpPr>
          <p:cNvPr id="4" name="Title 1">
            <a:extLst>
              <a:ext uri="{FF2B5EF4-FFF2-40B4-BE49-F238E27FC236}">
                <a16:creationId xmlns:a16="http://schemas.microsoft.com/office/drawing/2014/main" id="{39768D3B-D60F-BA91-EF76-95BC41850F35}"/>
              </a:ext>
            </a:extLst>
          </p:cNvPr>
          <p:cNvSpPr>
            <a:spLocks noGrp="1"/>
          </p:cNvSpPr>
          <p:nvPr>
            <p:ph type="title"/>
          </p:nvPr>
        </p:nvSpPr>
        <p:spPr>
          <a:xfrm>
            <a:off x="2773680" y="615017"/>
            <a:ext cx="3759200" cy="675304"/>
          </a:xfrm>
        </p:spPr>
        <p:txBody>
          <a:bodyPr>
            <a:normAutofit/>
          </a:bodyPr>
          <a:lstStyle/>
          <a:p>
            <a:pPr algn="l"/>
            <a:r>
              <a:rPr lang="en-IN" sz="4000" b="1" dirty="0"/>
              <a:t>Methodology</a:t>
            </a:r>
          </a:p>
        </p:txBody>
      </p:sp>
      <p:sp>
        <p:nvSpPr>
          <p:cNvPr id="2" name="object 5">
            <a:extLst>
              <a:ext uri="{FF2B5EF4-FFF2-40B4-BE49-F238E27FC236}">
                <a16:creationId xmlns:a16="http://schemas.microsoft.com/office/drawing/2014/main" id="{9AF02DFD-0805-0E80-AF81-31B75722ED7F}"/>
              </a:ext>
            </a:extLst>
          </p:cNvPr>
          <p:cNvSpPr txBox="1"/>
          <p:nvPr/>
        </p:nvSpPr>
        <p:spPr>
          <a:xfrm>
            <a:off x="2773680" y="1493520"/>
            <a:ext cx="8290560" cy="4580100"/>
          </a:xfrm>
          <a:prstGeom prst="rect">
            <a:avLst/>
          </a:prstGeom>
        </p:spPr>
        <p:txBody>
          <a:bodyPr vert="horz" wrap="square" lIns="0" tIns="60325" rIns="0" bIns="0" rtlCol="0">
            <a:spAutoFit/>
          </a:bodyPr>
          <a:lstStyle/>
          <a:p>
            <a:pPr marL="12065">
              <a:spcBef>
                <a:spcPts val="475"/>
              </a:spcBef>
              <a:tabLst>
                <a:tab pos="241300" algn="l"/>
                <a:tab pos="241935" algn="l"/>
              </a:tabLst>
            </a:pPr>
            <a:r>
              <a:rPr sz="2400" b="1" spc="-10" dirty="0">
                <a:latin typeface="Calibri"/>
                <a:cs typeface="Calibri"/>
              </a:rPr>
              <a:t>Data</a:t>
            </a:r>
            <a:r>
              <a:rPr sz="2400" b="1" spc="-40" dirty="0">
                <a:latin typeface="Calibri"/>
                <a:cs typeface="Calibri"/>
              </a:rPr>
              <a:t> </a:t>
            </a:r>
            <a:r>
              <a:rPr sz="2400" b="1" spc="-5" dirty="0">
                <a:latin typeface="Calibri"/>
                <a:cs typeface="Calibri"/>
              </a:rPr>
              <a:t>Collection</a:t>
            </a:r>
            <a:r>
              <a:rPr sz="2400" b="1" spc="-10" dirty="0">
                <a:latin typeface="Calibri"/>
                <a:cs typeface="Calibri"/>
              </a:rPr>
              <a:t>:</a:t>
            </a:r>
            <a:endParaRPr sz="2400" b="1" dirty="0">
              <a:latin typeface="Calibri"/>
              <a:cs typeface="Calibri"/>
            </a:endParaRPr>
          </a:p>
          <a:p>
            <a:pPr marL="698500" lvl="1" indent="-229235">
              <a:spcBef>
                <a:spcPts val="305"/>
              </a:spcBef>
              <a:buFont typeface="Arial MT"/>
              <a:buChar char="•"/>
              <a:tabLst>
                <a:tab pos="698500" algn="l"/>
                <a:tab pos="699135" algn="l"/>
              </a:tabLst>
            </a:pPr>
            <a:r>
              <a:rPr lang="en-US" sz="1800" spc="-5" dirty="0">
                <a:latin typeface="Calibri"/>
                <a:cs typeface="Calibri"/>
              </a:rPr>
              <a:t>Data is provided by the client as a csv file</a:t>
            </a:r>
          </a:p>
          <a:p>
            <a:pPr marL="698500" lvl="1" indent="-229235">
              <a:spcBef>
                <a:spcPts val="305"/>
              </a:spcBef>
              <a:buFont typeface="Arial MT"/>
              <a:buChar char="•"/>
              <a:tabLst>
                <a:tab pos="698500" algn="l"/>
                <a:tab pos="699135" algn="l"/>
              </a:tabLst>
            </a:pPr>
            <a:r>
              <a:rPr lang="en-US" sz="1800" spc="-5" dirty="0">
                <a:latin typeface="Calibri"/>
                <a:cs typeface="Calibri"/>
              </a:rPr>
              <a:t>Link: https://drive.google.com/file/d/1BPotfWkpOV5kr72UPZpsCcf3w_bxyaCN/view?usp=sharing</a:t>
            </a:r>
          </a:p>
          <a:p>
            <a:pPr marL="12065">
              <a:spcBef>
                <a:spcPts val="705"/>
              </a:spcBef>
              <a:tabLst>
                <a:tab pos="241300" algn="l"/>
                <a:tab pos="241935" algn="l"/>
              </a:tabLst>
            </a:pPr>
            <a:r>
              <a:rPr sz="2400" b="1" spc="-10" dirty="0">
                <a:latin typeface="Calibri"/>
                <a:cs typeface="Calibri"/>
              </a:rPr>
              <a:t>Data</a:t>
            </a:r>
            <a:r>
              <a:rPr sz="2400" b="1" spc="-55" dirty="0">
                <a:latin typeface="Calibri"/>
                <a:cs typeface="Calibri"/>
              </a:rPr>
              <a:t> </a:t>
            </a:r>
            <a:r>
              <a:rPr sz="2400" b="1" spc="-15" dirty="0">
                <a:latin typeface="Calibri"/>
                <a:cs typeface="Calibri"/>
              </a:rPr>
              <a:t>Wrangling</a:t>
            </a:r>
            <a:endParaRPr lang="en-US" sz="2400" b="1" spc="-15" dirty="0">
              <a:latin typeface="Calibri"/>
              <a:cs typeface="Calibri"/>
            </a:endParaRPr>
          </a:p>
          <a:p>
            <a:pPr marL="812165" lvl="1" indent="-342900">
              <a:spcBef>
                <a:spcPts val="705"/>
              </a:spcBef>
              <a:buFont typeface="Arial" panose="020B0604020202020204" pitchFamily="34" charset="0"/>
              <a:buChar char="•"/>
              <a:tabLst>
                <a:tab pos="241300" algn="l"/>
                <a:tab pos="241935" algn="l"/>
              </a:tabLst>
            </a:pPr>
            <a:r>
              <a:rPr lang="en-US" spc="-15" dirty="0">
                <a:latin typeface="Calibri"/>
                <a:cs typeface="Calibri"/>
              </a:rPr>
              <a:t>Filtering the data</a:t>
            </a:r>
          </a:p>
          <a:p>
            <a:pPr marL="812165" lvl="1" indent="-342900">
              <a:spcBef>
                <a:spcPts val="705"/>
              </a:spcBef>
              <a:buFont typeface="Arial" panose="020B0604020202020204" pitchFamily="34" charset="0"/>
              <a:buChar char="•"/>
              <a:tabLst>
                <a:tab pos="241300" algn="l"/>
                <a:tab pos="241935" algn="l"/>
              </a:tabLst>
            </a:pPr>
            <a:r>
              <a:rPr lang="en-US" spc="-15" dirty="0">
                <a:latin typeface="Calibri"/>
                <a:cs typeface="Calibri"/>
              </a:rPr>
              <a:t>Dealing with missing values</a:t>
            </a:r>
          </a:p>
          <a:p>
            <a:pPr marL="812165" lvl="1" indent="-342900">
              <a:spcBef>
                <a:spcPts val="705"/>
              </a:spcBef>
              <a:buFont typeface="Arial" panose="020B0604020202020204" pitchFamily="34" charset="0"/>
              <a:buChar char="•"/>
              <a:tabLst>
                <a:tab pos="241300" algn="l"/>
                <a:tab pos="241935" algn="l"/>
              </a:tabLst>
            </a:pPr>
            <a:r>
              <a:rPr lang="en-US" spc="-15" dirty="0">
                <a:latin typeface="Calibri"/>
                <a:cs typeface="Calibri"/>
              </a:rPr>
              <a:t>Dealing With Outliers</a:t>
            </a:r>
            <a:endParaRPr sz="2400" dirty="0">
              <a:latin typeface="Calibri"/>
              <a:cs typeface="Calibri"/>
            </a:endParaRPr>
          </a:p>
          <a:p>
            <a:pPr marL="12065">
              <a:spcBef>
                <a:spcPts val="745"/>
              </a:spcBef>
              <a:tabLst>
                <a:tab pos="241300" algn="l"/>
                <a:tab pos="241935" algn="l"/>
              </a:tabLst>
            </a:pPr>
            <a:r>
              <a:rPr sz="2400" b="1" spc="-10" dirty="0">
                <a:latin typeface="Calibri"/>
                <a:cs typeface="Calibri"/>
              </a:rPr>
              <a:t>Data</a:t>
            </a:r>
            <a:r>
              <a:rPr sz="2400" b="1" spc="-35" dirty="0">
                <a:latin typeface="Calibri"/>
                <a:cs typeface="Calibri"/>
              </a:rPr>
              <a:t> </a:t>
            </a:r>
            <a:r>
              <a:rPr sz="2400" b="1" spc="-10" dirty="0">
                <a:latin typeface="Calibri"/>
                <a:cs typeface="Calibri"/>
              </a:rPr>
              <a:t>Analysis</a:t>
            </a:r>
            <a:r>
              <a:rPr sz="2400" b="1" spc="-5" dirty="0">
                <a:latin typeface="Calibri"/>
                <a:cs typeface="Calibri"/>
              </a:rPr>
              <a:t> </a:t>
            </a:r>
            <a:r>
              <a:rPr sz="2400" b="1" spc="5" dirty="0">
                <a:latin typeface="Calibri"/>
                <a:cs typeface="Calibri"/>
              </a:rPr>
              <a:t>&amp;</a:t>
            </a:r>
            <a:r>
              <a:rPr sz="2400" b="1" dirty="0">
                <a:latin typeface="Calibri"/>
                <a:cs typeface="Calibri"/>
              </a:rPr>
              <a:t> </a:t>
            </a:r>
            <a:r>
              <a:rPr sz="2400" b="1" spc="-10" dirty="0">
                <a:latin typeface="Calibri"/>
                <a:cs typeface="Calibri"/>
              </a:rPr>
              <a:t>Visualization</a:t>
            </a:r>
            <a:r>
              <a:rPr sz="2400" b="1" spc="-15" dirty="0">
                <a:latin typeface="Calibri"/>
                <a:cs typeface="Calibri"/>
              </a:rPr>
              <a:t> </a:t>
            </a:r>
            <a:r>
              <a:rPr sz="2400" b="1" spc="-5" dirty="0">
                <a:latin typeface="Calibri"/>
                <a:cs typeface="Calibri"/>
              </a:rPr>
              <a:t>using:</a:t>
            </a:r>
            <a:endParaRPr sz="2400" b="1" dirty="0">
              <a:latin typeface="Calibri"/>
              <a:cs typeface="Calibri"/>
            </a:endParaRPr>
          </a:p>
          <a:p>
            <a:pPr marL="698500" lvl="1" indent="-229235">
              <a:spcBef>
                <a:spcPts val="290"/>
              </a:spcBef>
              <a:buFont typeface="Arial MT"/>
              <a:buChar char="•"/>
              <a:tabLst>
                <a:tab pos="698500" algn="l"/>
                <a:tab pos="699135" algn="l"/>
              </a:tabLst>
            </a:pPr>
            <a:r>
              <a:rPr sz="1800" spc="-15" dirty="0">
                <a:latin typeface="Calibri"/>
                <a:cs typeface="Calibri"/>
              </a:rPr>
              <a:t>Pandas</a:t>
            </a:r>
            <a:endParaRPr lang="en-US" sz="1800" spc="-15" dirty="0">
              <a:latin typeface="Calibri"/>
              <a:cs typeface="Calibri"/>
            </a:endParaRPr>
          </a:p>
          <a:p>
            <a:pPr marL="698500" lvl="1" indent="-229235">
              <a:spcBef>
                <a:spcPts val="290"/>
              </a:spcBef>
              <a:buFont typeface="Arial MT"/>
              <a:buChar char="•"/>
              <a:tabLst>
                <a:tab pos="698500" algn="l"/>
                <a:tab pos="699135" algn="l"/>
              </a:tabLst>
            </a:pPr>
            <a:r>
              <a:rPr lang="en-IN" sz="1800" spc="-5" dirty="0">
                <a:latin typeface="Calibri"/>
                <a:cs typeface="Calibri"/>
              </a:rPr>
              <a:t>Matplotlib</a:t>
            </a:r>
            <a:r>
              <a:rPr lang="en-IN" sz="1800" spc="-25" dirty="0">
                <a:latin typeface="Calibri"/>
                <a:cs typeface="Calibri"/>
              </a:rPr>
              <a:t> </a:t>
            </a:r>
          </a:p>
          <a:p>
            <a:pPr marL="698500" lvl="1" indent="-229235">
              <a:spcBef>
                <a:spcPts val="290"/>
              </a:spcBef>
              <a:buFont typeface="Arial MT"/>
              <a:buChar char="•"/>
              <a:tabLst>
                <a:tab pos="698500" algn="l"/>
                <a:tab pos="699135" algn="l"/>
              </a:tabLst>
            </a:pPr>
            <a:r>
              <a:rPr lang="en-IN" sz="1800" dirty="0">
                <a:latin typeface="Calibri"/>
                <a:cs typeface="Calibri"/>
              </a:rPr>
              <a:t>Seaborn</a:t>
            </a:r>
          </a:p>
        </p:txBody>
      </p:sp>
    </p:spTree>
    <p:extLst>
      <p:ext uri="{BB962C8B-B14F-4D97-AF65-F5344CB8AC3E}">
        <p14:creationId xmlns:p14="http://schemas.microsoft.com/office/powerpoint/2010/main" val="81687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7</a:t>
            </a:fld>
            <a:endParaRPr lang="en-US" dirty="0"/>
          </a:p>
        </p:txBody>
      </p:sp>
      <p:sp>
        <p:nvSpPr>
          <p:cNvPr id="4" name="Title 1">
            <a:extLst>
              <a:ext uri="{FF2B5EF4-FFF2-40B4-BE49-F238E27FC236}">
                <a16:creationId xmlns:a16="http://schemas.microsoft.com/office/drawing/2014/main" id="{39768D3B-D60F-BA91-EF76-95BC41850F35}"/>
              </a:ext>
            </a:extLst>
          </p:cNvPr>
          <p:cNvSpPr>
            <a:spLocks noGrp="1"/>
          </p:cNvSpPr>
          <p:nvPr>
            <p:ph type="title"/>
          </p:nvPr>
        </p:nvSpPr>
        <p:spPr>
          <a:xfrm>
            <a:off x="2092960" y="564217"/>
            <a:ext cx="4856480" cy="675304"/>
          </a:xfrm>
        </p:spPr>
        <p:txBody>
          <a:bodyPr>
            <a:normAutofit/>
          </a:bodyPr>
          <a:lstStyle/>
          <a:p>
            <a:pPr algn="l"/>
            <a:r>
              <a:rPr lang="en-IN" sz="4000" b="1" dirty="0"/>
              <a:t>Data Collection</a:t>
            </a:r>
          </a:p>
        </p:txBody>
      </p:sp>
      <p:sp>
        <p:nvSpPr>
          <p:cNvPr id="2" name="object 5">
            <a:extLst>
              <a:ext uri="{FF2B5EF4-FFF2-40B4-BE49-F238E27FC236}">
                <a16:creationId xmlns:a16="http://schemas.microsoft.com/office/drawing/2014/main" id="{9AF02DFD-0805-0E80-AF81-31B75722ED7F}"/>
              </a:ext>
            </a:extLst>
          </p:cNvPr>
          <p:cNvSpPr txBox="1"/>
          <p:nvPr/>
        </p:nvSpPr>
        <p:spPr>
          <a:xfrm>
            <a:off x="1696720" y="1196928"/>
            <a:ext cx="9072880" cy="1676741"/>
          </a:xfrm>
          <a:prstGeom prst="rect">
            <a:avLst/>
          </a:prstGeom>
        </p:spPr>
        <p:txBody>
          <a:bodyPr vert="horz" wrap="square" lIns="0" tIns="60325" rIns="0" bIns="0" rtlCol="0">
            <a:spAutoFit/>
          </a:bodyPr>
          <a:lstStyle/>
          <a:p>
            <a:pPr marL="469265" lvl="1">
              <a:spcBef>
                <a:spcPts val="305"/>
              </a:spcBef>
              <a:tabLst>
                <a:tab pos="698500" algn="l"/>
                <a:tab pos="699135" algn="l"/>
              </a:tabLst>
            </a:pPr>
            <a:r>
              <a:rPr lang="en-US" sz="2000" spc="-5" dirty="0">
                <a:latin typeface="Calibri"/>
                <a:cs typeface="Calibri"/>
              </a:rPr>
              <a:t>Data is provided by the client as a csv file</a:t>
            </a:r>
          </a:p>
          <a:p>
            <a:pPr marL="469265" lvl="1">
              <a:spcBef>
                <a:spcPts val="305"/>
              </a:spcBef>
              <a:tabLst>
                <a:tab pos="698500" algn="l"/>
                <a:tab pos="699135" algn="l"/>
              </a:tabLst>
            </a:pPr>
            <a:r>
              <a:rPr lang="en-US" sz="2000" spc="-5" dirty="0">
                <a:latin typeface="Calibri"/>
                <a:cs typeface="Calibri"/>
              </a:rPr>
              <a:t>Link: </a:t>
            </a:r>
            <a:r>
              <a:rPr lang="en-US" sz="2000" spc="-5" dirty="0">
                <a:latin typeface="Calibri"/>
                <a:cs typeface="Calibri"/>
                <a:hlinkClick r:id="rId2">
                  <a:extLst>
                    <a:ext uri="{A12FA001-AC4F-418D-AE19-62706E023703}">
                      <ahyp:hlinkClr xmlns:ahyp="http://schemas.microsoft.com/office/drawing/2018/hyperlinkcolor" val="tx"/>
                    </a:ext>
                  </a:extLst>
                </a:hlinkClick>
              </a:rPr>
              <a:t>https://drive.google.com/file/d/1BPotfWkpOV5kr72UPZpsCcf3w_bxyaCN/view?usp=sharing</a:t>
            </a:r>
            <a:endParaRPr lang="en-US" sz="2000" spc="-5" dirty="0">
              <a:latin typeface="Calibri"/>
              <a:cs typeface="Calibri"/>
            </a:endParaRPr>
          </a:p>
          <a:p>
            <a:pPr marL="469265" lvl="1">
              <a:spcBef>
                <a:spcPts val="305"/>
              </a:spcBef>
              <a:tabLst>
                <a:tab pos="698500" algn="l"/>
                <a:tab pos="699135" algn="l"/>
              </a:tabLst>
            </a:pPr>
            <a:r>
              <a:rPr lang="en-US" sz="2000" spc="-5" dirty="0">
                <a:latin typeface="Calibri"/>
                <a:cs typeface="Calibri"/>
              </a:rPr>
              <a:t>Data is then loaded as </a:t>
            </a:r>
            <a:r>
              <a:rPr lang="en-US" sz="2000" spc="-5" dirty="0" err="1">
                <a:latin typeface="Calibri"/>
                <a:cs typeface="Calibri"/>
              </a:rPr>
              <a:t>DataFrame</a:t>
            </a:r>
            <a:r>
              <a:rPr lang="en-US" sz="2000" spc="-5" dirty="0">
                <a:latin typeface="Calibri"/>
                <a:cs typeface="Calibri"/>
              </a:rPr>
              <a:t> using Pandas Library</a:t>
            </a:r>
          </a:p>
        </p:txBody>
      </p:sp>
      <p:sp>
        <p:nvSpPr>
          <p:cNvPr id="6" name="object 5">
            <a:extLst>
              <a:ext uri="{FF2B5EF4-FFF2-40B4-BE49-F238E27FC236}">
                <a16:creationId xmlns:a16="http://schemas.microsoft.com/office/drawing/2014/main" id="{8913F217-04E5-D6C8-EC11-3E05DD4DFD1B}"/>
              </a:ext>
            </a:extLst>
          </p:cNvPr>
          <p:cNvSpPr/>
          <p:nvPr/>
        </p:nvSpPr>
        <p:spPr>
          <a:xfrm>
            <a:off x="4348480" y="3139440"/>
            <a:ext cx="1584960" cy="1381760"/>
          </a:xfrm>
          <a:custGeom>
            <a:avLst/>
            <a:gdLst/>
            <a:ahLst/>
            <a:cxnLst/>
            <a:rect l="l" t="t" r="r" b="b"/>
            <a:pathLst>
              <a:path w="3669029" h="3241675">
                <a:moveTo>
                  <a:pt x="3166800" y="0"/>
                </a:moveTo>
                <a:lnTo>
                  <a:pt x="501902" y="0"/>
                </a:lnTo>
                <a:lnTo>
                  <a:pt x="433018" y="113"/>
                </a:lnTo>
                <a:lnTo>
                  <a:pt x="373137" y="911"/>
                </a:lnTo>
                <a:lnTo>
                  <a:pt x="321439" y="3075"/>
                </a:lnTo>
                <a:lnTo>
                  <a:pt x="277108" y="7289"/>
                </a:lnTo>
                <a:lnTo>
                  <a:pt x="239324" y="14236"/>
                </a:lnTo>
                <a:lnTo>
                  <a:pt x="158608" y="47328"/>
                </a:lnTo>
                <a:lnTo>
                  <a:pt x="115137" y="77832"/>
                </a:lnTo>
                <a:lnTo>
                  <a:pt x="77718" y="115251"/>
                </a:lnTo>
                <a:lnTo>
                  <a:pt x="47214" y="158722"/>
                </a:lnTo>
                <a:lnTo>
                  <a:pt x="24487" y="207384"/>
                </a:lnTo>
                <a:lnTo>
                  <a:pt x="7175" y="277222"/>
                </a:lnTo>
                <a:lnTo>
                  <a:pt x="2961" y="321554"/>
                </a:lnTo>
                <a:lnTo>
                  <a:pt x="797" y="373251"/>
                </a:lnTo>
                <a:lnTo>
                  <a:pt x="0" y="433132"/>
                </a:lnTo>
                <a:lnTo>
                  <a:pt x="0" y="2808415"/>
                </a:lnTo>
                <a:lnTo>
                  <a:pt x="797" y="2868297"/>
                </a:lnTo>
                <a:lnTo>
                  <a:pt x="2961" y="2919994"/>
                </a:lnTo>
                <a:lnTo>
                  <a:pt x="7175" y="2964325"/>
                </a:lnTo>
                <a:lnTo>
                  <a:pt x="14122" y="3002109"/>
                </a:lnTo>
                <a:lnTo>
                  <a:pt x="47214" y="3082825"/>
                </a:lnTo>
                <a:lnTo>
                  <a:pt x="77718" y="3126296"/>
                </a:lnTo>
                <a:lnTo>
                  <a:pt x="115137" y="3163715"/>
                </a:lnTo>
                <a:lnTo>
                  <a:pt x="158608" y="3194220"/>
                </a:lnTo>
                <a:lnTo>
                  <a:pt x="207269" y="3216947"/>
                </a:lnTo>
                <a:lnTo>
                  <a:pt x="277108" y="3234259"/>
                </a:lnTo>
                <a:lnTo>
                  <a:pt x="321439" y="3238473"/>
                </a:lnTo>
                <a:lnTo>
                  <a:pt x="373137" y="3240637"/>
                </a:lnTo>
                <a:lnTo>
                  <a:pt x="433018" y="3241434"/>
                </a:lnTo>
                <a:lnTo>
                  <a:pt x="501902" y="3241548"/>
                </a:lnTo>
                <a:lnTo>
                  <a:pt x="3166800" y="3241548"/>
                </a:lnTo>
                <a:lnTo>
                  <a:pt x="3235684" y="3241434"/>
                </a:lnTo>
                <a:lnTo>
                  <a:pt x="3295566" y="3240637"/>
                </a:lnTo>
                <a:lnTo>
                  <a:pt x="3347263" y="3238473"/>
                </a:lnTo>
                <a:lnTo>
                  <a:pt x="3391594" y="3234259"/>
                </a:lnTo>
                <a:lnTo>
                  <a:pt x="3429378" y="3227311"/>
                </a:lnTo>
                <a:lnTo>
                  <a:pt x="3510094" y="3194220"/>
                </a:lnTo>
                <a:lnTo>
                  <a:pt x="3553565" y="3163715"/>
                </a:lnTo>
                <a:lnTo>
                  <a:pt x="3590984" y="3126296"/>
                </a:lnTo>
                <a:lnTo>
                  <a:pt x="3621488" y="3082825"/>
                </a:lnTo>
                <a:lnTo>
                  <a:pt x="3644215" y="3034164"/>
                </a:lnTo>
                <a:lnTo>
                  <a:pt x="3661528" y="2964325"/>
                </a:lnTo>
                <a:lnTo>
                  <a:pt x="3665742" y="2919994"/>
                </a:lnTo>
                <a:lnTo>
                  <a:pt x="3667906" y="2868297"/>
                </a:lnTo>
                <a:lnTo>
                  <a:pt x="3668703" y="2808415"/>
                </a:lnTo>
                <a:lnTo>
                  <a:pt x="3668703" y="433132"/>
                </a:lnTo>
                <a:lnTo>
                  <a:pt x="3667906" y="373251"/>
                </a:lnTo>
                <a:lnTo>
                  <a:pt x="3665742" y="321554"/>
                </a:lnTo>
                <a:lnTo>
                  <a:pt x="3661528" y="277222"/>
                </a:lnTo>
                <a:lnTo>
                  <a:pt x="3654580" y="239438"/>
                </a:lnTo>
                <a:lnTo>
                  <a:pt x="3621488" y="158722"/>
                </a:lnTo>
                <a:lnTo>
                  <a:pt x="3590984" y="115251"/>
                </a:lnTo>
                <a:lnTo>
                  <a:pt x="3553565" y="77832"/>
                </a:lnTo>
                <a:lnTo>
                  <a:pt x="3510094" y="47328"/>
                </a:lnTo>
                <a:lnTo>
                  <a:pt x="3461433" y="24601"/>
                </a:lnTo>
                <a:lnTo>
                  <a:pt x="3391594" y="7289"/>
                </a:lnTo>
                <a:lnTo>
                  <a:pt x="3347263" y="3075"/>
                </a:lnTo>
                <a:lnTo>
                  <a:pt x="3295566" y="911"/>
                </a:lnTo>
                <a:lnTo>
                  <a:pt x="3235684" y="113"/>
                </a:lnTo>
                <a:lnTo>
                  <a:pt x="3166800" y="0"/>
                </a:lnTo>
                <a:close/>
              </a:path>
            </a:pathLst>
          </a:custGeom>
          <a:solidFill>
            <a:srgbClr val="D5D5D5"/>
          </a:solidFill>
        </p:spPr>
        <p:txBody>
          <a:bodyPr wrap="square" lIns="0" tIns="0" rIns="0" bIns="0" rtlCol="0"/>
          <a:lstStyle/>
          <a:p>
            <a:endParaRPr sz="1092"/>
          </a:p>
        </p:txBody>
      </p:sp>
      <p:sp>
        <p:nvSpPr>
          <p:cNvPr id="7" name="object 7">
            <a:extLst>
              <a:ext uri="{FF2B5EF4-FFF2-40B4-BE49-F238E27FC236}">
                <a16:creationId xmlns:a16="http://schemas.microsoft.com/office/drawing/2014/main" id="{33DFD402-0045-A1A5-E819-937BF0D16BD9}"/>
              </a:ext>
            </a:extLst>
          </p:cNvPr>
          <p:cNvSpPr/>
          <p:nvPr/>
        </p:nvSpPr>
        <p:spPr>
          <a:xfrm>
            <a:off x="6949440" y="3139440"/>
            <a:ext cx="1584960" cy="1381760"/>
          </a:xfrm>
          <a:custGeom>
            <a:avLst/>
            <a:gdLst/>
            <a:ahLst/>
            <a:cxnLst/>
            <a:rect l="l" t="t" r="r" b="b"/>
            <a:pathLst>
              <a:path w="3669030" h="3241675">
                <a:moveTo>
                  <a:pt x="3166805" y="0"/>
                </a:moveTo>
                <a:lnTo>
                  <a:pt x="501902" y="0"/>
                </a:lnTo>
                <a:lnTo>
                  <a:pt x="433018" y="113"/>
                </a:lnTo>
                <a:lnTo>
                  <a:pt x="373136" y="911"/>
                </a:lnTo>
                <a:lnTo>
                  <a:pt x="321439" y="3075"/>
                </a:lnTo>
                <a:lnTo>
                  <a:pt x="277107" y="7289"/>
                </a:lnTo>
                <a:lnTo>
                  <a:pt x="239324" y="14236"/>
                </a:lnTo>
                <a:lnTo>
                  <a:pt x="158609" y="47328"/>
                </a:lnTo>
                <a:lnTo>
                  <a:pt x="115136" y="77832"/>
                </a:lnTo>
                <a:lnTo>
                  <a:pt x="77716" y="115251"/>
                </a:lnTo>
                <a:lnTo>
                  <a:pt x="47210" y="158722"/>
                </a:lnTo>
                <a:lnTo>
                  <a:pt x="24482" y="207384"/>
                </a:lnTo>
                <a:lnTo>
                  <a:pt x="7173" y="277222"/>
                </a:lnTo>
                <a:lnTo>
                  <a:pt x="2960" y="321554"/>
                </a:lnTo>
                <a:lnTo>
                  <a:pt x="797" y="373251"/>
                </a:lnTo>
                <a:lnTo>
                  <a:pt x="0" y="433132"/>
                </a:lnTo>
                <a:lnTo>
                  <a:pt x="0" y="2808415"/>
                </a:lnTo>
                <a:lnTo>
                  <a:pt x="797" y="2868297"/>
                </a:lnTo>
                <a:lnTo>
                  <a:pt x="2960" y="2919994"/>
                </a:lnTo>
                <a:lnTo>
                  <a:pt x="7173" y="2964325"/>
                </a:lnTo>
                <a:lnTo>
                  <a:pt x="14119" y="3002109"/>
                </a:lnTo>
                <a:lnTo>
                  <a:pt x="47210" y="3082825"/>
                </a:lnTo>
                <a:lnTo>
                  <a:pt x="77716" y="3126296"/>
                </a:lnTo>
                <a:lnTo>
                  <a:pt x="115136" y="3163715"/>
                </a:lnTo>
                <a:lnTo>
                  <a:pt x="158609" y="3194220"/>
                </a:lnTo>
                <a:lnTo>
                  <a:pt x="207272" y="3216947"/>
                </a:lnTo>
                <a:lnTo>
                  <a:pt x="277107" y="3234259"/>
                </a:lnTo>
                <a:lnTo>
                  <a:pt x="321439" y="3238473"/>
                </a:lnTo>
                <a:lnTo>
                  <a:pt x="373136" y="3240637"/>
                </a:lnTo>
                <a:lnTo>
                  <a:pt x="433018" y="3241434"/>
                </a:lnTo>
                <a:lnTo>
                  <a:pt x="501902" y="3241548"/>
                </a:lnTo>
                <a:lnTo>
                  <a:pt x="3166805" y="3241548"/>
                </a:lnTo>
                <a:lnTo>
                  <a:pt x="3235688" y="3241434"/>
                </a:lnTo>
                <a:lnTo>
                  <a:pt x="3295568" y="3240637"/>
                </a:lnTo>
                <a:lnTo>
                  <a:pt x="3347264" y="3238473"/>
                </a:lnTo>
                <a:lnTo>
                  <a:pt x="3391595" y="3234259"/>
                </a:lnTo>
                <a:lnTo>
                  <a:pt x="3429379" y="3227311"/>
                </a:lnTo>
                <a:lnTo>
                  <a:pt x="3510096" y="3194220"/>
                </a:lnTo>
                <a:lnTo>
                  <a:pt x="3553567" y="3163715"/>
                </a:lnTo>
                <a:lnTo>
                  <a:pt x="3590984" y="3126296"/>
                </a:lnTo>
                <a:lnTo>
                  <a:pt x="3621487" y="3082825"/>
                </a:lnTo>
                <a:lnTo>
                  <a:pt x="3644214" y="3034164"/>
                </a:lnTo>
                <a:lnTo>
                  <a:pt x="3661530" y="2964325"/>
                </a:lnTo>
                <a:lnTo>
                  <a:pt x="3665745" y="2919994"/>
                </a:lnTo>
                <a:lnTo>
                  <a:pt x="3667910" y="2868297"/>
                </a:lnTo>
                <a:lnTo>
                  <a:pt x="3668707" y="2808415"/>
                </a:lnTo>
                <a:lnTo>
                  <a:pt x="3668707" y="433132"/>
                </a:lnTo>
                <a:lnTo>
                  <a:pt x="3667910" y="373251"/>
                </a:lnTo>
                <a:lnTo>
                  <a:pt x="3665745" y="321554"/>
                </a:lnTo>
                <a:lnTo>
                  <a:pt x="3661530" y="277222"/>
                </a:lnTo>
                <a:lnTo>
                  <a:pt x="3654581" y="239438"/>
                </a:lnTo>
                <a:lnTo>
                  <a:pt x="3621487" y="158722"/>
                </a:lnTo>
                <a:lnTo>
                  <a:pt x="3590984" y="115251"/>
                </a:lnTo>
                <a:lnTo>
                  <a:pt x="3553567" y="77832"/>
                </a:lnTo>
                <a:lnTo>
                  <a:pt x="3510096" y="47328"/>
                </a:lnTo>
                <a:lnTo>
                  <a:pt x="3461435" y="24601"/>
                </a:lnTo>
                <a:lnTo>
                  <a:pt x="3391595" y="7289"/>
                </a:lnTo>
                <a:lnTo>
                  <a:pt x="3347264" y="3075"/>
                </a:lnTo>
                <a:lnTo>
                  <a:pt x="3295568" y="911"/>
                </a:lnTo>
                <a:lnTo>
                  <a:pt x="3235688" y="113"/>
                </a:lnTo>
                <a:lnTo>
                  <a:pt x="3166805" y="0"/>
                </a:lnTo>
                <a:close/>
              </a:path>
            </a:pathLst>
          </a:custGeom>
          <a:solidFill>
            <a:srgbClr val="D5D5D5"/>
          </a:solidFill>
        </p:spPr>
        <p:txBody>
          <a:bodyPr wrap="square" lIns="0" tIns="0" rIns="0" bIns="0" rtlCol="0"/>
          <a:lstStyle/>
          <a:p>
            <a:endParaRPr sz="1092"/>
          </a:p>
        </p:txBody>
      </p:sp>
      <p:sp>
        <p:nvSpPr>
          <p:cNvPr id="8" name="object 9">
            <a:extLst>
              <a:ext uri="{FF2B5EF4-FFF2-40B4-BE49-F238E27FC236}">
                <a16:creationId xmlns:a16="http://schemas.microsoft.com/office/drawing/2014/main" id="{2C9F8F62-7DA5-D791-70E0-D57B15C6D3D6}"/>
              </a:ext>
            </a:extLst>
          </p:cNvPr>
          <p:cNvSpPr/>
          <p:nvPr/>
        </p:nvSpPr>
        <p:spPr>
          <a:xfrm>
            <a:off x="9305350" y="3797547"/>
            <a:ext cx="1584961" cy="1556773"/>
          </a:xfrm>
          <a:custGeom>
            <a:avLst/>
            <a:gdLst/>
            <a:ahLst/>
            <a:cxnLst/>
            <a:rect l="l" t="t" r="r" b="b"/>
            <a:pathLst>
              <a:path w="3669030" h="3241675">
                <a:moveTo>
                  <a:pt x="3166794" y="0"/>
                </a:moveTo>
                <a:lnTo>
                  <a:pt x="501902" y="0"/>
                </a:lnTo>
                <a:lnTo>
                  <a:pt x="433018" y="113"/>
                </a:lnTo>
                <a:lnTo>
                  <a:pt x="373136" y="911"/>
                </a:lnTo>
                <a:lnTo>
                  <a:pt x="321437" y="3075"/>
                </a:lnTo>
                <a:lnTo>
                  <a:pt x="277104" y="7288"/>
                </a:lnTo>
                <a:lnTo>
                  <a:pt x="239318" y="14236"/>
                </a:lnTo>
                <a:lnTo>
                  <a:pt x="158604" y="47327"/>
                </a:lnTo>
                <a:lnTo>
                  <a:pt x="115134" y="77831"/>
                </a:lnTo>
                <a:lnTo>
                  <a:pt x="77715" y="115250"/>
                </a:lnTo>
                <a:lnTo>
                  <a:pt x="47210" y="158722"/>
                </a:lnTo>
                <a:lnTo>
                  <a:pt x="24482" y="207383"/>
                </a:lnTo>
                <a:lnTo>
                  <a:pt x="7173" y="277222"/>
                </a:lnTo>
                <a:lnTo>
                  <a:pt x="2960" y="321553"/>
                </a:lnTo>
                <a:lnTo>
                  <a:pt x="797" y="373250"/>
                </a:lnTo>
                <a:lnTo>
                  <a:pt x="0" y="433132"/>
                </a:lnTo>
                <a:lnTo>
                  <a:pt x="0" y="2808415"/>
                </a:lnTo>
                <a:lnTo>
                  <a:pt x="797" y="2868296"/>
                </a:lnTo>
                <a:lnTo>
                  <a:pt x="2960" y="2919993"/>
                </a:lnTo>
                <a:lnTo>
                  <a:pt x="7173" y="2964324"/>
                </a:lnTo>
                <a:lnTo>
                  <a:pt x="14119" y="3002108"/>
                </a:lnTo>
                <a:lnTo>
                  <a:pt x="47210" y="3082824"/>
                </a:lnTo>
                <a:lnTo>
                  <a:pt x="77715" y="3126295"/>
                </a:lnTo>
                <a:lnTo>
                  <a:pt x="115134" y="3163714"/>
                </a:lnTo>
                <a:lnTo>
                  <a:pt x="158604" y="3194218"/>
                </a:lnTo>
                <a:lnTo>
                  <a:pt x="207262" y="3216946"/>
                </a:lnTo>
                <a:lnTo>
                  <a:pt x="277104" y="3234258"/>
                </a:lnTo>
                <a:lnTo>
                  <a:pt x="321437" y="3238472"/>
                </a:lnTo>
                <a:lnTo>
                  <a:pt x="373136" y="3240636"/>
                </a:lnTo>
                <a:lnTo>
                  <a:pt x="433018" y="3241433"/>
                </a:lnTo>
                <a:lnTo>
                  <a:pt x="501902" y="3241547"/>
                </a:lnTo>
                <a:lnTo>
                  <a:pt x="3166794" y="3241547"/>
                </a:lnTo>
                <a:lnTo>
                  <a:pt x="3235678" y="3241433"/>
                </a:lnTo>
                <a:lnTo>
                  <a:pt x="3295560" y="3240636"/>
                </a:lnTo>
                <a:lnTo>
                  <a:pt x="3347258" y="3238472"/>
                </a:lnTo>
                <a:lnTo>
                  <a:pt x="3391589" y="3234258"/>
                </a:lnTo>
                <a:lnTo>
                  <a:pt x="3429372" y="3227310"/>
                </a:lnTo>
                <a:lnTo>
                  <a:pt x="3510087" y="3194218"/>
                </a:lnTo>
                <a:lnTo>
                  <a:pt x="3553560" y="3163714"/>
                </a:lnTo>
                <a:lnTo>
                  <a:pt x="3590980" y="3126295"/>
                </a:lnTo>
                <a:lnTo>
                  <a:pt x="3621486" y="3082824"/>
                </a:lnTo>
                <a:lnTo>
                  <a:pt x="3644214" y="3034163"/>
                </a:lnTo>
                <a:lnTo>
                  <a:pt x="3661523" y="2964324"/>
                </a:lnTo>
                <a:lnTo>
                  <a:pt x="3665736" y="2919993"/>
                </a:lnTo>
                <a:lnTo>
                  <a:pt x="3667900" y="2868296"/>
                </a:lnTo>
                <a:lnTo>
                  <a:pt x="3668697" y="2808415"/>
                </a:lnTo>
                <a:lnTo>
                  <a:pt x="3668697" y="433132"/>
                </a:lnTo>
                <a:lnTo>
                  <a:pt x="3667900" y="373250"/>
                </a:lnTo>
                <a:lnTo>
                  <a:pt x="3665736" y="321553"/>
                </a:lnTo>
                <a:lnTo>
                  <a:pt x="3661523" y="277222"/>
                </a:lnTo>
                <a:lnTo>
                  <a:pt x="3654577" y="239438"/>
                </a:lnTo>
                <a:lnTo>
                  <a:pt x="3621486" y="158722"/>
                </a:lnTo>
                <a:lnTo>
                  <a:pt x="3590980" y="115250"/>
                </a:lnTo>
                <a:lnTo>
                  <a:pt x="3553560" y="77831"/>
                </a:lnTo>
                <a:lnTo>
                  <a:pt x="3510087" y="47327"/>
                </a:lnTo>
                <a:lnTo>
                  <a:pt x="3461424" y="24600"/>
                </a:lnTo>
                <a:lnTo>
                  <a:pt x="3391589" y="7288"/>
                </a:lnTo>
                <a:lnTo>
                  <a:pt x="3347258" y="3075"/>
                </a:lnTo>
                <a:lnTo>
                  <a:pt x="3295560" y="911"/>
                </a:lnTo>
                <a:lnTo>
                  <a:pt x="3235678" y="113"/>
                </a:lnTo>
                <a:lnTo>
                  <a:pt x="3166794" y="0"/>
                </a:lnTo>
                <a:close/>
              </a:path>
            </a:pathLst>
          </a:custGeom>
          <a:solidFill>
            <a:srgbClr val="D5D5D5"/>
          </a:solidFill>
        </p:spPr>
        <p:txBody>
          <a:bodyPr wrap="square" lIns="0" tIns="0" rIns="0" bIns="0" rtlCol="0"/>
          <a:lstStyle/>
          <a:p>
            <a:endParaRPr sz="1092"/>
          </a:p>
        </p:txBody>
      </p:sp>
      <p:sp>
        <p:nvSpPr>
          <p:cNvPr id="9" name="object 10">
            <a:extLst>
              <a:ext uri="{FF2B5EF4-FFF2-40B4-BE49-F238E27FC236}">
                <a16:creationId xmlns:a16="http://schemas.microsoft.com/office/drawing/2014/main" id="{470F2FE6-0F72-7981-6654-6D797B1AFFE1}"/>
              </a:ext>
            </a:extLst>
          </p:cNvPr>
          <p:cNvSpPr txBox="1"/>
          <p:nvPr/>
        </p:nvSpPr>
        <p:spPr>
          <a:xfrm>
            <a:off x="9487635" y="4370935"/>
            <a:ext cx="1281965" cy="523422"/>
          </a:xfrm>
          <a:prstGeom prst="rect">
            <a:avLst/>
          </a:prstGeom>
        </p:spPr>
        <p:txBody>
          <a:bodyPr vert="horz" wrap="square" lIns="0" tIns="6931" rIns="0" bIns="0" rtlCol="0">
            <a:spAutoFit/>
          </a:bodyPr>
          <a:lstStyle/>
          <a:p>
            <a:pPr marL="328075" marR="3081" indent="-320758" algn="ctr">
              <a:lnSpc>
                <a:spcPct val="111000"/>
              </a:lnSpc>
              <a:spcBef>
                <a:spcPts val="55"/>
              </a:spcBef>
            </a:pPr>
            <a:r>
              <a:rPr lang="en-US" sz="1577" b="1" spc="91" dirty="0">
                <a:solidFill>
                  <a:schemeClr val="bg1"/>
                </a:solidFill>
                <a:latin typeface="Microsoft Sans Serif"/>
                <a:cs typeface="Microsoft Sans Serif"/>
              </a:rPr>
              <a:t>Pandas Library</a:t>
            </a:r>
            <a:endParaRPr sz="1577" b="1" dirty="0">
              <a:solidFill>
                <a:schemeClr val="bg1"/>
              </a:solidFill>
              <a:latin typeface="Microsoft Sans Serif"/>
              <a:cs typeface="Microsoft Sans Serif"/>
            </a:endParaRPr>
          </a:p>
        </p:txBody>
      </p:sp>
      <p:sp>
        <p:nvSpPr>
          <p:cNvPr id="10" name="object 11">
            <a:extLst>
              <a:ext uri="{FF2B5EF4-FFF2-40B4-BE49-F238E27FC236}">
                <a16:creationId xmlns:a16="http://schemas.microsoft.com/office/drawing/2014/main" id="{0909A52B-586B-E4C0-DED4-4766CC8B9B94}"/>
              </a:ext>
            </a:extLst>
          </p:cNvPr>
          <p:cNvSpPr/>
          <p:nvPr/>
        </p:nvSpPr>
        <p:spPr>
          <a:xfrm>
            <a:off x="6949439" y="4991499"/>
            <a:ext cx="1624302" cy="1302284"/>
          </a:xfrm>
          <a:custGeom>
            <a:avLst/>
            <a:gdLst/>
            <a:ahLst/>
            <a:cxnLst/>
            <a:rect l="l" t="t" r="r" b="b"/>
            <a:pathLst>
              <a:path w="3669030" h="3241675">
                <a:moveTo>
                  <a:pt x="3124221" y="0"/>
                </a:moveTo>
                <a:lnTo>
                  <a:pt x="544456" y="0"/>
                </a:lnTo>
                <a:lnTo>
                  <a:pt x="469732" y="123"/>
                </a:lnTo>
                <a:lnTo>
                  <a:pt x="404774" y="988"/>
                </a:lnTo>
                <a:lnTo>
                  <a:pt x="348694" y="3335"/>
                </a:lnTo>
                <a:lnTo>
                  <a:pt x="300604" y="7907"/>
                </a:lnTo>
                <a:lnTo>
                  <a:pt x="259616" y="15443"/>
                </a:lnTo>
                <a:lnTo>
                  <a:pt x="180487" y="46621"/>
                </a:lnTo>
                <a:lnTo>
                  <a:pt x="139933" y="72522"/>
                </a:lnTo>
                <a:lnTo>
                  <a:pt x="103724" y="103848"/>
                </a:lnTo>
                <a:lnTo>
                  <a:pt x="72398" y="140059"/>
                </a:lnTo>
                <a:lnTo>
                  <a:pt x="46499" y="180613"/>
                </a:lnTo>
                <a:lnTo>
                  <a:pt x="26566" y="224968"/>
                </a:lnTo>
                <a:lnTo>
                  <a:pt x="7784" y="300728"/>
                </a:lnTo>
                <a:lnTo>
                  <a:pt x="3212" y="348818"/>
                </a:lnTo>
                <a:lnTo>
                  <a:pt x="864" y="404899"/>
                </a:lnTo>
                <a:lnTo>
                  <a:pt x="0" y="469857"/>
                </a:lnTo>
                <a:lnTo>
                  <a:pt x="0" y="2771690"/>
                </a:lnTo>
                <a:lnTo>
                  <a:pt x="864" y="2836649"/>
                </a:lnTo>
                <a:lnTo>
                  <a:pt x="3212" y="2892730"/>
                </a:lnTo>
                <a:lnTo>
                  <a:pt x="7784" y="2940820"/>
                </a:lnTo>
                <a:lnTo>
                  <a:pt x="15322" y="2981807"/>
                </a:lnTo>
                <a:lnTo>
                  <a:pt x="46499" y="3060935"/>
                </a:lnTo>
                <a:lnTo>
                  <a:pt x="72398" y="3101489"/>
                </a:lnTo>
                <a:lnTo>
                  <a:pt x="103724" y="3137699"/>
                </a:lnTo>
                <a:lnTo>
                  <a:pt x="139933" y="3169026"/>
                </a:lnTo>
                <a:lnTo>
                  <a:pt x="180487" y="3194927"/>
                </a:lnTo>
                <a:lnTo>
                  <a:pt x="224843" y="3214861"/>
                </a:lnTo>
                <a:lnTo>
                  <a:pt x="300604" y="3233641"/>
                </a:lnTo>
                <a:lnTo>
                  <a:pt x="348694" y="3238212"/>
                </a:lnTo>
                <a:lnTo>
                  <a:pt x="404774" y="3240560"/>
                </a:lnTo>
                <a:lnTo>
                  <a:pt x="469732" y="3241424"/>
                </a:lnTo>
                <a:lnTo>
                  <a:pt x="544456" y="3241548"/>
                </a:lnTo>
                <a:lnTo>
                  <a:pt x="3124221" y="3241548"/>
                </a:lnTo>
                <a:lnTo>
                  <a:pt x="3198946" y="3241424"/>
                </a:lnTo>
                <a:lnTo>
                  <a:pt x="3263905" y="3240560"/>
                </a:lnTo>
                <a:lnTo>
                  <a:pt x="3319987" y="3238212"/>
                </a:lnTo>
                <a:lnTo>
                  <a:pt x="3368077" y="3233641"/>
                </a:lnTo>
                <a:lnTo>
                  <a:pt x="3409064" y="3226104"/>
                </a:lnTo>
                <a:lnTo>
                  <a:pt x="3488191" y="3194927"/>
                </a:lnTo>
                <a:lnTo>
                  <a:pt x="3528746" y="3169026"/>
                </a:lnTo>
                <a:lnTo>
                  <a:pt x="3564958" y="3137699"/>
                </a:lnTo>
                <a:lnTo>
                  <a:pt x="3596286" y="3101489"/>
                </a:lnTo>
                <a:lnTo>
                  <a:pt x="3622187" y="3060935"/>
                </a:lnTo>
                <a:lnTo>
                  <a:pt x="3642121" y="3016580"/>
                </a:lnTo>
                <a:lnTo>
                  <a:pt x="3660903" y="2940820"/>
                </a:lnTo>
                <a:lnTo>
                  <a:pt x="3665475" y="2892730"/>
                </a:lnTo>
                <a:lnTo>
                  <a:pt x="3667823" y="2836649"/>
                </a:lnTo>
                <a:lnTo>
                  <a:pt x="3668688" y="2771690"/>
                </a:lnTo>
                <a:lnTo>
                  <a:pt x="3668688" y="469857"/>
                </a:lnTo>
                <a:lnTo>
                  <a:pt x="3667823" y="404899"/>
                </a:lnTo>
                <a:lnTo>
                  <a:pt x="3665475" y="348818"/>
                </a:lnTo>
                <a:lnTo>
                  <a:pt x="3660903" y="300728"/>
                </a:lnTo>
                <a:lnTo>
                  <a:pt x="3653366" y="259740"/>
                </a:lnTo>
                <a:lnTo>
                  <a:pt x="3622187" y="180613"/>
                </a:lnTo>
                <a:lnTo>
                  <a:pt x="3596286" y="140059"/>
                </a:lnTo>
                <a:lnTo>
                  <a:pt x="3564958" y="103848"/>
                </a:lnTo>
                <a:lnTo>
                  <a:pt x="3528746" y="72522"/>
                </a:lnTo>
                <a:lnTo>
                  <a:pt x="3488191" y="46621"/>
                </a:lnTo>
                <a:lnTo>
                  <a:pt x="3443834" y="26687"/>
                </a:lnTo>
                <a:lnTo>
                  <a:pt x="3368077" y="7907"/>
                </a:lnTo>
                <a:lnTo>
                  <a:pt x="3319987" y="3335"/>
                </a:lnTo>
                <a:lnTo>
                  <a:pt x="3263905" y="988"/>
                </a:lnTo>
                <a:lnTo>
                  <a:pt x="3198946" y="123"/>
                </a:lnTo>
                <a:lnTo>
                  <a:pt x="3124221" y="0"/>
                </a:lnTo>
                <a:close/>
              </a:path>
            </a:pathLst>
          </a:custGeom>
          <a:solidFill>
            <a:srgbClr val="D5D5D5"/>
          </a:solidFill>
        </p:spPr>
        <p:txBody>
          <a:bodyPr wrap="square" lIns="0" tIns="0" rIns="0" bIns="0" rtlCol="0"/>
          <a:lstStyle/>
          <a:p>
            <a:endParaRPr sz="1092"/>
          </a:p>
        </p:txBody>
      </p:sp>
      <p:sp>
        <p:nvSpPr>
          <p:cNvPr id="11" name="object 13">
            <a:extLst>
              <a:ext uri="{FF2B5EF4-FFF2-40B4-BE49-F238E27FC236}">
                <a16:creationId xmlns:a16="http://schemas.microsoft.com/office/drawing/2014/main" id="{CF69791C-7D6A-1B39-F787-44DBA35020E1}"/>
              </a:ext>
            </a:extLst>
          </p:cNvPr>
          <p:cNvSpPr/>
          <p:nvPr/>
        </p:nvSpPr>
        <p:spPr>
          <a:xfrm>
            <a:off x="4348480" y="4991499"/>
            <a:ext cx="1624302" cy="1302284"/>
          </a:xfrm>
          <a:custGeom>
            <a:avLst/>
            <a:gdLst/>
            <a:ahLst/>
            <a:cxnLst/>
            <a:rect l="l" t="t" r="r" b="b"/>
            <a:pathLst>
              <a:path w="3669029" h="3241675">
                <a:moveTo>
                  <a:pt x="3124225" y="0"/>
                </a:moveTo>
                <a:lnTo>
                  <a:pt x="544458" y="0"/>
                </a:lnTo>
                <a:lnTo>
                  <a:pt x="469733" y="123"/>
                </a:lnTo>
                <a:lnTo>
                  <a:pt x="404775" y="988"/>
                </a:lnTo>
                <a:lnTo>
                  <a:pt x="348694" y="3335"/>
                </a:lnTo>
                <a:lnTo>
                  <a:pt x="300604" y="7907"/>
                </a:lnTo>
                <a:lnTo>
                  <a:pt x="259617" y="15443"/>
                </a:lnTo>
                <a:lnTo>
                  <a:pt x="180489" y="46621"/>
                </a:lnTo>
                <a:lnTo>
                  <a:pt x="139935" y="72522"/>
                </a:lnTo>
                <a:lnTo>
                  <a:pt x="103724" y="103848"/>
                </a:lnTo>
                <a:lnTo>
                  <a:pt x="72398" y="140059"/>
                </a:lnTo>
                <a:lnTo>
                  <a:pt x="46497" y="180613"/>
                </a:lnTo>
                <a:lnTo>
                  <a:pt x="26563" y="224968"/>
                </a:lnTo>
                <a:lnTo>
                  <a:pt x="7783" y="300728"/>
                </a:lnTo>
                <a:lnTo>
                  <a:pt x="3212" y="348818"/>
                </a:lnTo>
                <a:lnTo>
                  <a:pt x="864" y="404899"/>
                </a:lnTo>
                <a:lnTo>
                  <a:pt x="0" y="469857"/>
                </a:lnTo>
                <a:lnTo>
                  <a:pt x="0" y="2771690"/>
                </a:lnTo>
                <a:lnTo>
                  <a:pt x="864" y="2836649"/>
                </a:lnTo>
                <a:lnTo>
                  <a:pt x="3212" y="2892730"/>
                </a:lnTo>
                <a:lnTo>
                  <a:pt x="7783" y="2940820"/>
                </a:lnTo>
                <a:lnTo>
                  <a:pt x="15320" y="2981807"/>
                </a:lnTo>
                <a:lnTo>
                  <a:pt x="46497" y="3060935"/>
                </a:lnTo>
                <a:lnTo>
                  <a:pt x="72398" y="3101489"/>
                </a:lnTo>
                <a:lnTo>
                  <a:pt x="103724" y="3137699"/>
                </a:lnTo>
                <a:lnTo>
                  <a:pt x="139935" y="3169026"/>
                </a:lnTo>
                <a:lnTo>
                  <a:pt x="180489" y="3194927"/>
                </a:lnTo>
                <a:lnTo>
                  <a:pt x="224844" y="3214861"/>
                </a:lnTo>
                <a:lnTo>
                  <a:pt x="300604" y="3233641"/>
                </a:lnTo>
                <a:lnTo>
                  <a:pt x="348694" y="3238212"/>
                </a:lnTo>
                <a:lnTo>
                  <a:pt x="404775" y="3240560"/>
                </a:lnTo>
                <a:lnTo>
                  <a:pt x="469733" y="3241424"/>
                </a:lnTo>
                <a:lnTo>
                  <a:pt x="544458" y="3241548"/>
                </a:lnTo>
                <a:lnTo>
                  <a:pt x="3124225" y="3241548"/>
                </a:lnTo>
                <a:lnTo>
                  <a:pt x="3198950" y="3241424"/>
                </a:lnTo>
                <a:lnTo>
                  <a:pt x="3263908" y="3240560"/>
                </a:lnTo>
                <a:lnTo>
                  <a:pt x="3319989" y="3238212"/>
                </a:lnTo>
                <a:lnTo>
                  <a:pt x="3368079" y="3233641"/>
                </a:lnTo>
                <a:lnTo>
                  <a:pt x="3409066" y="3226104"/>
                </a:lnTo>
                <a:lnTo>
                  <a:pt x="3488194" y="3194927"/>
                </a:lnTo>
                <a:lnTo>
                  <a:pt x="3528747" y="3169026"/>
                </a:lnTo>
                <a:lnTo>
                  <a:pt x="3564958" y="3137699"/>
                </a:lnTo>
                <a:lnTo>
                  <a:pt x="3596285" y="3101489"/>
                </a:lnTo>
                <a:lnTo>
                  <a:pt x="3622186" y="3060935"/>
                </a:lnTo>
                <a:lnTo>
                  <a:pt x="3642120" y="3016580"/>
                </a:lnTo>
                <a:lnTo>
                  <a:pt x="3660900" y="2940820"/>
                </a:lnTo>
                <a:lnTo>
                  <a:pt x="3665471" y="2892730"/>
                </a:lnTo>
                <a:lnTo>
                  <a:pt x="3667819" y="2836649"/>
                </a:lnTo>
                <a:lnTo>
                  <a:pt x="3668684" y="2771690"/>
                </a:lnTo>
                <a:lnTo>
                  <a:pt x="3668684" y="469857"/>
                </a:lnTo>
                <a:lnTo>
                  <a:pt x="3667819" y="404899"/>
                </a:lnTo>
                <a:lnTo>
                  <a:pt x="3665471" y="348818"/>
                </a:lnTo>
                <a:lnTo>
                  <a:pt x="3660900" y="300728"/>
                </a:lnTo>
                <a:lnTo>
                  <a:pt x="3653363" y="259740"/>
                </a:lnTo>
                <a:lnTo>
                  <a:pt x="3622186" y="180613"/>
                </a:lnTo>
                <a:lnTo>
                  <a:pt x="3596285" y="140059"/>
                </a:lnTo>
                <a:lnTo>
                  <a:pt x="3564958" y="103848"/>
                </a:lnTo>
                <a:lnTo>
                  <a:pt x="3528747" y="72522"/>
                </a:lnTo>
                <a:lnTo>
                  <a:pt x="3488194" y="46621"/>
                </a:lnTo>
                <a:lnTo>
                  <a:pt x="3443839" y="26687"/>
                </a:lnTo>
                <a:lnTo>
                  <a:pt x="3368079" y="7907"/>
                </a:lnTo>
                <a:lnTo>
                  <a:pt x="3319989" y="3335"/>
                </a:lnTo>
                <a:lnTo>
                  <a:pt x="3263908" y="988"/>
                </a:lnTo>
                <a:lnTo>
                  <a:pt x="3198950" y="123"/>
                </a:lnTo>
                <a:lnTo>
                  <a:pt x="3124225" y="0"/>
                </a:lnTo>
                <a:close/>
              </a:path>
            </a:pathLst>
          </a:custGeom>
          <a:solidFill>
            <a:srgbClr val="D5D5D5"/>
          </a:solidFill>
        </p:spPr>
        <p:txBody>
          <a:bodyPr wrap="square" lIns="0" tIns="0" rIns="0" bIns="0" rtlCol="0"/>
          <a:lstStyle/>
          <a:p>
            <a:endParaRPr sz="1092"/>
          </a:p>
        </p:txBody>
      </p:sp>
      <p:sp>
        <p:nvSpPr>
          <p:cNvPr id="12" name="object 10">
            <a:extLst>
              <a:ext uri="{FF2B5EF4-FFF2-40B4-BE49-F238E27FC236}">
                <a16:creationId xmlns:a16="http://schemas.microsoft.com/office/drawing/2014/main" id="{1357E947-6C14-2DEF-0542-0DFC2FF60282}"/>
              </a:ext>
            </a:extLst>
          </p:cNvPr>
          <p:cNvSpPr txBox="1"/>
          <p:nvPr/>
        </p:nvSpPr>
        <p:spPr>
          <a:xfrm>
            <a:off x="4348480" y="3352801"/>
            <a:ext cx="1584959" cy="792791"/>
          </a:xfrm>
          <a:prstGeom prst="rect">
            <a:avLst/>
          </a:prstGeom>
        </p:spPr>
        <p:txBody>
          <a:bodyPr vert="horz" wrap="square" lIns="0" tIns="6931" rIns="0" bIns="0" rtlCol="0">
            <a:spAutoFit/>
          </a:bodyPr>
          <a:lstStyle/>
          <a:p>
            <a:pPr marL="328075" marR="3081" indent="-320758" algn="ctr">
              <a:lnSpc>
                <a:spcPct val="111000"/>
              </a:lnSpc>
              <a:spcBef>
                <a:spcPts val="55"/>
              </a:spcBef>
            </a:pPr>
            <a:r>
              <a:rPr lang="en-US" sz="1577" b="1" spc="91" dirty="0">
                <a:solidFill>
                  <a:schemeClr val="bg1"/>
                </a:solidFill>
                <a:latin typeface="Microsoft Sans Serif"/>
                <a:cs typeface="Microsoft Sans Serif"/>
              </a:rPr>
              <a:t>Data In Client Google Drive</a:t>
            </a:r>
            <a:endParaRPr sz="1577" b="1" dirty="0">
              <a:solidFill>
                <a:schemeClr val="bg1"/>
              </a:solidFill>
              <a:latin typeface="Microsoft Sans Serif"/>
              <a:cs typeface="Microsoft Sans Serif"/>
            </a:endParaRPr>
          </a:p>
        </p:txBody>
      </p:sp>
      <p:sp>
        <p:nvSpPr>
          <p:cNvPr id="13" name="object 10">
            <a:extLst>
              <a:ext uri="{FF2B5EF4-FFF2-40B4-BE49-F238E27FC236}">
                <a16:creationId xmlns:a16="http://schemas.microsoft.com/office/drawing/2014/main" id="{AF720058-1E78-7B8C-417E-8ADE7D58358C}"/>
              </a:ext>
            </a:extLst>
          </p:cNvPr>
          <p:cNvSpPr txBox="1"/>
          <p:nvPr/>
        </p:nvSpPr>
        <p:spPr>
          <a:xfrm>
            <a:off x="6939280" y="3454401"/>
            <a:ext cx="1584959" cy="792791"/>
          </a:xfrm>
          <a:prstGeom prst="rect">
            <a:avLst/>
          </a:prstGeom>
        </p:spPr>
        <p:txBody>
          <a:bodyPr vert="horz" wrap="square" lIns="0" tIns="6931" rIns="0" bIns="0" rtlCol="0">
            <a:spAutoFit/>
          </a:bodyPr>
          <a:lstStyle/>
          <a:p>
            <a:pPr marL="328075" marR="3081" indent="-320758" algn="ctr">
              <a:lnSpc>
                <a:spcPct val="111000"/>
              </a:lnSpc>
              <a:spcBef>
                <a:spcPts val="55"/>
              </a:spcBef>
            </a:pPr>
            <a:r>
              <a:rPr lang="en-US" sz="1577" b="1" spc="91" dirty="0">
                <a:solidFill>
                  <a:schemeClr val="bg1"/>
                </a:solidFill>
                <a:latin typeface="Microsoft Sans Serif"/>
                <a:cs typeface="Microsoft Sans Serif"/>
              </a:rPr>
              <a:t>Downloading Data In Local Drive</a:t>
            </a:r>
            <a:endParaRPr sz="1577" b="1" dirty="0">
              <a:solidFill>
                <a:schemeClr val="bg1"/>
              </a:solidFill>
              <a:latin typeface="Microsoft Sans Serif"/>
              <a:cs typeface="Microsoft Sans Serif"/>
            </a:endParaRPr>
          </a:p>
        </p:txBody>
      </p:sp>
      <p:sp>
        <p:nvSpPr>
          <p:cNvPr id="14" name="object 10">
            <a:extLst>
              <a:ext uri="{FF2B5EF4-FFF2-40B4-BE49-F238E27FC236}">
                <a16:creationId xmlns:a16="http://schemas.microsoft.com/office/drawing/2014/main" id="{280EBBB3-DB44-01E9-2A77-08BC44C3268C}"/>
              </a:ext>
            </a:extLst>
          </p:cNvPr>
          <p:cNvSpPr txBox="1"/>
          <p:nvPr/>
        </p:nvSpPr>
        <p:spPr>
          <a:xfrm>
            <a:off x="7112000" y="5354320"/>
            <a:ext cx="1219201" cy="523422"/>
          </a:xfrm>
          <a:prstGeom prst="rect">
            <a:avLst/>
          </a:prstGeom>
        </p:spPr>
        <p:txBody>
          <a:bodyPr vert="horz" wrap="square" lIns="0" tIns="6931" rIns="0" bIns="0" rtlCol="0">
            <a:spAutoFit/>
          </a:bodyPr>
          <a:lstStyle/>
          <a:p>
            <a:pPr marL="328075" marR="3081" indent="-320758" algn="ctr">
              <a:lnSpc>
                <a:spcPct val="111000"/>
              </a:lnSpc>
              <a:spcBef>
                <a:spcPts val="55"/>
              </a:spcBef>
            </a:pPr>
            <a:r>
              <a:rPr lang="en-US" sz="1577" b="1" spc="91" dirty="0">
                <a:solidFill>
                  <a:schemeClr val="bg1"/>
                </a:solidFill>
                <a:latin typeface="Microsoft Sans Serif"/>
                <a:cs typeface="Microsoft Sans Serif"/>
              </a:rPr>
              <a:t>Data Cleaning</a:t>
            </a:r>
            <a:endParaRPr sz="1577" b="1" dirty="0">
              <a:solidFill>
                <a:schemeClr val="bg1"/>
              </a:solidFill>
              <a:latin typeface="Microsoft Sans Serif"/>
              <a:cs typeface="Microsoft Sans Serif"/>
            </a:endParaRPr>
          </a:p>
        </p:txBody>
      </p:sp>
      <p:sp>
        <p:nvSpPr>
          <p:cNvPr id="15" name="object 10">
            <a:extLst>
              <a:ext uri="{FF2B5EF4-FFF2-40B4-BE49-F238E27FC236}">
                <a16:creationId xmlns:a16="http://schemas.microsoft.com/office/drawing/2014/main" id="{A4AA0E9E-10E4-A26C-FAB6-57055D0481F6}"/>
              </a:ext>
            </a:extLst>
          </p:cNvPr>
          <p:cNvSpPr txBox="1"/>
          <p:nvPr/>
        </p:nvSpPr>
        <p:spPr>
          <a:xfrm>
            <a:off x="4368800" y="5252721"/>
            <a:ext cx="1584959" cy="523422"/>
          </a:xfrm>
          <a:prstGeom prst="rect">
            <a:avLst/>
          </a:prstGeom>
        </p:spPr>
        <p:txBody>
          <a:bodyPr vert="horz" wrap="square" lIns="0" tIns="6931" rIns="0" bIns="0" rtlCol="0">
            <a:spAutoFit/>
          </a:bodyPr>
          <a:lstStyle/>
          <a:p>
            <a:pPr marL="328075" marR="3081" indent="-320758" algn="ctr">
              <a:lnSpc>
                <a:spcPct val="111000"/>
              </a:lnSpc>
              <a:spcBef>
                <a:spcPts val="55"/>
              </a:spcBef>
            </a:pPr>
            <a:r>
              <a:rPr lang="en-US" sz="1577" b="1" spc="91" dirty="0">
                <a:solidFill>
                  <a:schemeClr val="bg1"/>
                </a:solidFill>
                <a:latin typeface="Microsoft Sans Serif"/>
                <a:cs typeface="Microsoft Sans Serif"/>
              </a:rPr>
              <a:t>Export it back to CSV</a:t>
            </a:r>
            <a:endParaRPr sz="1577" b="1" dirty="0">
              <a:solidFill>
                <a:schemeClr val="bg1"/>
              </a:solidFill>
              <a:latin typeface="Microsoft Sans Serif"/>
              <a:cs typeface="Microsoft Sans Serif"/>
            </a:endParaRPr>
          </a:p>
        </p:txBody>
      </p:sp>
      <p:grpSp>
        <p:nvGrpSpPr>
          <p:cNvPr id="16" name="object 18">
            <a:extLst>
              <a:ext uri="{FF2B5EF4-FFF2-40B4-BE49-F238E27FC236}">
                <a16:creationId xmlns:a16="http://schemas.microsoft.com/office/drawing/2014/main" id="{4F07FE37-AC4B-0C51-A9D3-85D9C25A7D0F}"/>
              </a:ext>
            </a:extLst>
          </p:cNvPr>
          <p:cNvGrpSpPr/>
          <p:nvPr/>
        </p:nvGrpSpPr>
        <p:grpSpPr>
          <a:xfrm>
            <a:off x="6205621" y="3578201"/>
            <a:ext cx="538320" cy="513291"/>
            <a:chOff x="9596148" y="3454547"/>
            <a:chExt cx="887730" cy="846455"/>
          </a:xfrm>
        </p:grpSpPr>
        <p:sp>
          <p:nvSpPr>
            <p:cNvPr id="17" name="object 19">
              <a:extLst>
                <a:ext uri="{FF2B5EF4-FFF2-40B4-BE49-F238E27FC236}">
                  <a16:creationId xmlns:a16="http://schemas.microsoft.com/office/drawing/2014/main" id="{125011F3-5620-2FDF-B008-36E4FB49B36F}"/>
                </a:ext>
              </a:extLst>
            </p:cNvPr>
            <p:cNvSpPr/>
            <p:nvPr/>
          </p:nvSpPr>
          <p:spPr>
            <a:xfrm>
              <a:off x="9622325" y="3480724"/>
              <a:ext cx="835025" cy="793750"/>
            </a:xfrm>
            <a:custGeom>
              <a:avLst/>
              <a:gdLst/>
              <a:ahLst/>
              <a:cxnLst/>
              <a:rect l="l" t="t" r="r" b="b"/>
              <a:pathLst>
                <a:path w="835025" h="793750">
                  <a:moveTo>
                    <a:pt x="469134" y="0"/>
                  </a:moveTo>
                  <a:lnTo>
                    <a:pt x="469134" y="269861"/>
                  </a:lnTo>
                  <a:lnTo>
                    <a:pt x="0" y="269861"/>
                  </a:lnTo>
                  <a:lnTo>
                    <a:pt x="0" y="523848"/>
                  </a:lnTo>
                  <a:lnTo>
                    <a:pt x="469134" y="523848"/>
                  </a:lnTo>
                  <a:lnTo>
                    <a:pt x="469134" y="793710"/>
                  </a:lnTo>
                  <a:lnTo>
                    <a:pt x="834912" y="396855"/>
                  </a:lnTo>
                  <a:lnTo>
                    <a:pt x="469134" y="0"/>
                  </a:lnTo>
                  <a:close/>
                </a:path>
              </a:pathLst>
            </a:custGeom>
            <a:solidFill>
              <a:srgbClr val="D5D5D5"/>
            </a:solidFill>
          </p:spPr>
          <p:txBody>
            <a:bodyPr wrap="square" lIns="0" tIns="0" rIns="0" bIns="0" rtlCol="0"/>
            <a:lstStyle/>
            <a:p>
              <a:endParaRPr sz="1092"/>
            </a:p>
          </p:txBody>
        </p:sp>
        <p:sp>
          <p:nvSpPr>
            <p:cNvPr id="18" name="object 20">
              <a:extLst>
                <a:ext uri="{FF2B5EF4-FFF2-40B4-BE49-F238E27FC236}">
                  <a16:creationId xmlns:a16="http://schemas.microsoft.com/office/drawing/2014/main" id="{B2C43E86-76BB-41A9-1B9D-C75188A328FB}"/>
                </a:ext>
              </a:extLst>
            </p:cNvPr>
            <p:cNvSpPr/>
            <p:nvPr/>
          </p:nvSpPr>
          <p:spPr>
            <a:xfrm>
              <a:off x="9622325" y="3480724"/>
              <a:ext cx="835025" cy="793750"/>
            </a:xfrm>
            <a:custGeom>
              <a:avLst/>
              <a:gdLst/>
              <a:ahLst/>
              <a:cxnLst/>
              <a:rect l="l" t="t" r="r" b="b"/>
              <a:pathLst>
                <a:path w="835025" h="793750">
                  <a:moveTo>
                    <a:pt x="469133" y="523849"/>
                  </a:moveTo>
                  <a:lnTo>
                    <a:pt x="469133" y="793711"/>
                  </a:lnTo>
                  <a:lnTo>
                    <a:pt x="834912" y="396855"/>
                  </a:lnTo>
                  <a:lnTo>
                    <a:pt x="469133" y="0"/>
                  </a:lnTo>
                  <a:lnTo>
                    <a:pt x="469133" y="269861"/>
                  </a:lnTo>
                  <a:lnTo>
                    <a:pt x="0" y="269861"/>
                  </a:lnTo>
                  <a:lnTo>
                    <a:pt x="0" y="523849"/>
                  </a:lnTo>
                  <a:lnTo>
                    <a:pt x="469133" y="523849"/>
                  </a:lnTo>
                  <a:close/>
                </a:path>
              </a:pathLst>
            </a:custGeom>
            <a:ln w="52354">
              <a:solidFill>
                <a:srgbClr val="D5D5D5"/>
              </a:solidFill>
            </a:ln>
          </p:spPr>
          <p:txBody>
            <a:bodyPr wrap="square" lIns="0" tIns="0" rIns="0" bIns="0" rtlCol="0"/>
            <a:lstStyle/>
            <a:p>
              <a:endParaRPr sz="1092"/>
            </a:p>
          </p:txBody>
        </p:sp>
      </p:grpSp>
      <p:grpSp>
        <p:nvGrpSpPr>
          <p:cNvPr id="26" name="object 18">
            <a:extLst>
              <a:ext uri="{FF2B5EF4-FFF2-40B4-BE49-F238E27FC236}">
                <a16:creationId xmlns:a16="http://schemas.microsoft.com/office/drawing/2014/main" id="{F9A520CA-196D-6173-824F-22E4BF826EEC}"/>
              </a:ext>
            </a:extLst>
          </p:cNvPr>
          <p:cNvGrpSpPr/>
          <p:nvPr/>
        </p:nvGrpSpPr>
        <p:grpSpPr>
          <a:xfrm>
            <a:off x="6205412" y="5325424"/>
            <a:ext cx="538320" cy="513291"/>
            <a:chOff x="9596148" y="3454547"/>
            <a:chExt cx="887730" cy="846455"/>
          </a:xfrm>
        </p:grpSpPr>
        <p:sp>
          <p:nvSpPr>
            <p:cNvPr id="27" name="object 19">
              <a:extLst>
                <a:ext uri="{FF2B5EF4-FFF2-40B4-BE49-F238E27FC236}">
                  <a16:creationId xmlns:a16="http://schemas.microsoft.com/office/drawing/2014/main" id="{C246BEC1-7930-2716-D2EF-71AD386FC111}"/>
                </a:ext>
              </a:extLst>
            </p:cNvPr>
            <p:cNvSpPr/>
            <p:nvPr/>
          </p:nvSpPr>
          <p:spPr>
            <a:xfrm>
              <a:off x="9622325" y="3480724"/>
              <a:ext cx="835025" cy="793750"/>
            </a:xfrm>
            <a:custGeom>
              <a:avLst/>
              <a:gdLst/>
              <a:ahLst/>
              <a:cxnLst/>
              <a:rect l="l" t="t" r="r" b="b"/>
              <a:pathLst>
                <a:path w="835025" h="793750">
                  <a:moveTo>
                    <a:pt x="469134" y="0"/>
                  </a:moveTo>
                  <a:lnTo>
                    <a:pt x="469134" y="269861"/>
                  </a:lnTo>
                  <a:lnTo>
                    <a:pt x="0" y="269861"/>
                  </a:lnTo>
                  <a:lnTo>
                    <a:pt x="0" y="523848"/>
                  </a:lnTo>
                  <a:lnTo>
                    <a:pt x="469134" y="523848"/>
                  </a:lnTo>
                  <a:lnTo>
                    <a:pt x="469134" y="793710"/>
                  </a:lnTo>
                  <a:lnTo>
                    <a:pt x="834912" y="396855"/>
                  </a:lnTo>
                  <a:lnTo>
                    <a:pt x="469134" y="0"/>
                  </a:lnTo>
                  <a:close/>
                </a:path>
              </a:pathLst>
            </a:custGeom>
            <a:solidFill>
              <a:srgbClr val="D5D5D5"/>
            </a:solidFill>
          </p:spPr>
          <p:txBody>
            <a:bodyPr wrap="square" lIns="0" tIns="0" rIns="0" bIns="0" rtlCol="0"/>
            <a:lstStyle/>
            <a:p>
              <a:endParaRPr sz="1092"/>
            </a:p>
          </p:txBody>
        </p:sp>
        <p:sp>
          <p:nvSpPr>
            <p:cNvPr id="28" name="object 20">
              <a:extLst>
                <a:ext uri="{FF2B5EF4-FFF2-40B4-BE49-F238E27FC236}">
                  <a16:creationId xmlns:a16="http://schemas.microsoft.com/office/drawing/2014/main" id="{99285220-AED9-1883-86CD-9696B658C74D}"/>
                </a:ext>
              </a:extLst>
            </p:cNvPr>
            <p:cNvSpPr/>
            <p:nvPr/>
          </p:nvSpPr>
          <p:spPr>
            <a:xfrm>
              <a:off x="9622325" y="3480724"/>
              <a:ext cx="835025" cy="793750"/>
            </a:xfrm>
            <a:custGeom>
              <a:avLst/>
              <a:gdLst/>
              <a:ahLst/>
              <a:cxnLst/>
              <a:rect l="l" t="t" r="r" b="b"/>
              <a:pathLst>
                <a:path w="835025" h="793750">
                  <a:moveTo>
                    <a:pt x="469133" y="523849"/>
                  </a:moveTo>
                  <a:lnTo>
                    <a:pt x="469133" y="793711"/>
                  </a:lnTo>
                  <a:lnTo>
                    <a:pt x="834912" y="396855"/>
                  </a:lnTo>
                  <a:lnTo>
                    <a:pt x="469133" y="0"/>
                  </a:lnTo>
                  <a:lnTo>
                    <a:pt x="469133" y="269861"/>
                  </a:lnTo>
                  <a:lnTo>
                    <a:pt x="0" y="269861"/>
                  </a:lnTo>
                  <a:lnTo>
                    <a:pt x="0" y="523849"/>
                  </a:lnTo>
                  <a:lnTo>
                    <a:pt x="469133" y="523849"/>
                  </a:lnTo>
                  <a:close/>
                </a:path>
              </a:pathLst>
            </a:custGeom>
            <a:ln w="52354">
              <a:solidFill>
                <a:srgbClr val="D5D5D5"/>
              </a:solidFill>
            </a:ln>
          </p:spPr>
          <p:txBody>
            <a:bodyPr wrap="square" lIns="0" tIns="0" rIns="0" bIns="0" rtlCol="0"/>
            <a:lstStyle/>
            <a:p>
              <a:endParaRPr sz="1092"/>
            </a:p>
          </p:txBody>
        </p:sp>
      </p:grpSp>
      <p:grpSp>
        <p:nvGrpSpPr>
          <p:cNvPr id="29" name="object 33">
            <a:extLst>
              <a:ext uri="{FF2B5EF4-FFF2-40B4-BE49-F238E27FC236}">
                <a16:creationId xmlns:a16="http://schemas.microsoft.com/office/drawing/2014/main" id="{820A3BAE-3EF8-1507-4E92-7C3BF276F2AA}"/>
              </a:ext>
            </a:extLst>
          </p:cNvPr>
          <p:cNvGrpSpPr/>
          <p:nvPr/>
        </p:nvGrpSpPr>
        <p:grpSpPr>
          <a:xfrm>
            <a:off x="8795534" y="5252721"/>
            <a:ext cx="469394" cy="458227"/>
            <a:chOff x="14597476" y="7844535"/>
            <a:chExt cx="774065" cy="755650"/>
          </a:xfrm>
        </p:grpSpPr>
        <p:sp>
          <p:nvSpPr>
            <p:cNvPr id="30" name="object 34">
              <a:extLst>
                <a:ext uri="{FF2B5EF4-FFF2-40B4-BE49-F238E27FC236}">
                  <a16:creationId xmlns:a16="http://schemas.microsoft.com/office/drawing/2014/main" id="{A52842E5-27AC-182D-B3EF-F44E6453AF7B}"/>
                </a:ext>
              </a:extLst>
            </p:cNvPr>
            <p:cNvSpPr/>
            <p:nvPr/>
          </p:nvSpPr>
          <p:spPr>
            <a:xfrm>
              <a:off x="14623659" y="7870713"/>
              <a:ext cx="721360" cy="702945"/>
            </a:xfrm>
            <a:custGeom>
              <a:avLst/>
              <a:gdLst/>
              <a:ahLst/>
              <a:cxnLst/>
              <a:rect l="l" t="t" r="r" b="b"/>
              <a:pathLst>
                <a:path w="721359" h="702945">
                  <a:moveTo>
                    <a:pt x="557951" y="0"/>
                  </a:moveTo>
                  <a:lnTo>
                    <a:pt x="198569" y="301553"/>
                  </a:lnTo>
                  <a:lnTo>
                    <a:pt x="25109" y="94827"/>
                  </a:lnTo>
                  <a:lnTo>
                    <a:pt x="0" y="633954"/>
                  </a:lnTo>
                  <a:lnTo>
                    <a:pt x="535292" y="702845"/>
                  </a:lnTo>
                  <a:lnTo>
                    <a:pt x="361831" y="496118"/>
                  </a:lnTo>
                  <a:lnTo>
                    <a:pt x="721203" y="194565"/>
                  </a:lnTo>
                  <a:lnTo>
                    <a:pt x="557951" y="0"/>
                  </a:lnTo>
                  <a:close/>
                </a:path>
              </a:pathLst>
            </a:custGeom>
            <a:solidFill>
              <a:srgbClr val="D5D5D5"/>
            </a:solidFill>
          </p:spPr>
          <p:txBody>
            <a:bodyPr wrap="square" lIns="0" tIns="0" rIns="0" bIns="0" rtlCol="0"/>
            <a:lstStyle/>
            <a:p>
              <a:endParaRPr sz="1092"/>
            </a:p>
          </p:txBody>
        </p:sp>
        <p:sp>
          <p:nvSpPr>
            <p:cNvPr id="31" name="object 35">
              <a:extLst>
                <a:ext uri="{FF2B5EF4-FFF2-40B4-BE49-F238E27FC236}">
                  <a16:creationId xmlns:a16="http://schemas.microsoft.com/office/drawing/2014/main" id="{E95E9F0E-B7DB-D36F-4D12-2C235AF4C59A}"/>
                </a:ext>
              </a:extLst>
            </p:cNvPr>
            <p:cNvSpPr/>
            <p:nvPr/>
          </p:nvSpPr>
          <p:spPr>
            <a:xfrm>
              <a:off x="14623653" y="7870713"/>
              <a:ext cx="721360" cy="702945"/>
            </a:xfrm>
            <a:custGeom>
              <a:avLst/>
              <a:gdLst/>
              <a:ahLst/>
              <a:cxnLst/>
              <a:rect l="l" t="t" r="r" b="b"/>
              <a:pathLst>
                <a:path w="721359" h="702945">
                  <a:moveTo>
                    <a:pt x="361832" y="496119"/>
                  </a:moveTo>
                  <a:lnTo>
                    <a:pt x="535296" y="702845"/>
                  </a:lnTo>
                  <a:lnTo>
                    <a:pt x="0" y="633954"/>
                  </a:lnTo>
                  <a:lnTo>
                    <a:pt x="25108" y="94827"/>
                  </a:lnTo>
                  <a:lnTo>
                    <a:pt x="198572" y="301553"/>
                  </a:lnTo>
                  <a:lnTo>
                    <a:pt x="557950" y="0"/>
                  </a:lnTo>
                  <a:lnTo>
                    <a:pt x="721210" y="194565"/>
                  </a:lnTo>
                  <a:lnTo>
                    <a:pt x="361832" y="496119"/>
                  </a:lnTo>
                  <a:close/>
                </a:path>
              </a:pathLst>
            </a:custGeom>
            <a:ln w="52354">
              <a:solidFill>
                <a:srgbClr val="D5D5D5"/>
              </a:solidFill>
            </a:ln>
          </p:spPr>
          <p:txBody>
            <a:bodyPr wrap="square" lIns="0" tIns="0" rIns="0" bIns="0" rtlCol="0"/>
            <a:lstStyle/>
            <a:p>
              <a:endParaRPr sz="1092"/>
            </a:p>
          </p:txBody>
        </p:sp>
      </p:grpSp>
      <p:grpSp>
        <p:nvGrpSpPr>
          <p:cNvPr id="32" name="object 24">
            <a:extLst>
              <a:ext uri="{FF2B5EF4-FFF2-40B4-BE49-F238E27FC236}">
                <a16:creationId xmlns:a16="http://schemas.microsoft.com/office/drawing/2014/main" id="{5E5893D6-3A8E-7295-EDB0-E3871E1FD247}"/>
              </a:ext>
            </a:extLst>
          </p:cNvPr>
          <p:cNvGrpSpPr/>
          <p:nvPr/>
        </p:nvGrpSpPr>
        <p:grpSpPr>
          <a:xfrm>
            <a:off x="8675017" y="3474656"/>
            <a:ext cx="469394" cy="458227"/>
            <a:chOff x="14607083" y="3501159"/>
            <a:chExt cx="774065" cy="755650"/>
          </a:xfrm>
        </p:grpSpPr>
        <p:sp>
          <p:nvSpPr>
            <p:cNvPr id="33" name="object 25">
              <a:extLst>
                <a:ext uri="{FF2B5EF4-FFF2-40B4-BE49-F238E27FC236}">
                  <a16:creationId xmlns:a16="http://schemas.microsoft.com/office/drawing/2014/main" id="{E6731EF6-F164-6235-9881-4C76A0681483}"/>
                </a:ext>
              </a:extLst>
            </p:cNvPr>
            <p:cNvSpPr/>
            <p:nvPr/>
          </p:nvSpPr>
          <p:spPr>
            <a:xfrm>
              <a:off x="14633261" y="3527337"/>
              <a:ext cx="721360" cy="702945"/>
            </a:xfrm>
            <a:custGeom>
              <a:avLst/>
              <a:gdLst/>
              <a:ahLst/>
              <a:cxnLst/>
              <a:rect l="l" t="t" r="r" b="b"/>
              <a:pathLst>
                <a:path w="721359" h="702945">
                  <a:moveTo>
                    <a:pt x="163262" y="0"/>
                  </a:moveTo>
                  <a:lnTo>
                    <a:pt x="0" y="194565"/>
                  </a:lnTo>
                  <a:lnTo>
                    <a:pt x="359381" y="496118"/>
                  </a:lnTo>
                  <a:lnTo>
                    <a:pt x="185921" y="702845"/>
                  </a:lnTo>
                  <a:lnTo>
                    <a:pt x="721213" y="633954"/>
                  </a:lnTo>
                  <a:lnTo>
                    <a:pt x="696104" y="94827"/>
                  </a:lnTo>
                  <a:lnTo>
                    <a:pt x="522643" y="301553"/>
                  </a:lnTo>
                  <a:lnTo>
                    <a:pt x="163262" y="0"/>
                  </a:lnTo>
                  <a:close/>
                </a:path>
              </a:pathLst>
            </a:custGeom>
            <a:solidFill>
              <a:srgbClr val="D5D5D5"/>
            </a:solidFill>
          </p:spPr>
          <p:txBody>
            <a:bodyPr wrap="square" lIns="0" tIns="0" rIns="0" bIns="0" rtlCol="0"/>
            <a:lstStyle/>
            <a:p>
              <a:endParaRPr sz="1092"/>
            </a:p>
          </p:txBody>
        </p:sp>
        <p:sp>
          <p:nvSpPr>
            <p:cNvPr id="34" name="object 26">
              <a:extLst>
                <a:ext uri="{FF2B5EF4-FFF2-40B4-BE49-F238E27FC236}">
                  <a16:creationId xmlns:a16="http://schemas.microsoft.com/office/drawing/2014/main" id="{9BF9B1B5-9F82-4830-00EA-31184B9EAA49}"/>
                </a:ext>
              </a:extLst>
            </p:cNvPr>
            <p:cNvSpPr/>
            <p:nvPr/>
          </p:nvSpPr>
          <p:spPr>
            <a:xfrm>
              <a:off x="14633260" y="3527337"/>
              <a:ext cx="721360" cy="702945"/>
            </a:xfrm>
            <a:custGeom>
              <a:avLst/>
              <a:gdLst/>
              <a:ahLst/>
              <a:cxnLst/>
              <a:rect l="l" t="t" r="r" b="b"/>
              <a:pathLst>
                <a:path w="721359" h="702945">
                  <a:moveTo>
                    <a:pt x="359377" y="496119"/>
                  </a:moveTo>
                  <a:lnTo>
                    <a:pt x="185913" y="702845"/>
                  </a:lnTo>
                  <a:lnTo>
                    <a:pt x="721210" y="633954"/>
                  </a:lnTo>
                  <a:lnTo>
                    <a:pt x="696101" y="94827"/>
                  </a:lnTo>
                  <a:lnTo>
                    <a:pt x="522637" y="301553"/>
                  </a:lnTo>
                  <a:lnTo>
                    <a:pt x="163260" y="0"/>
                  </a:lnTo>
                  <a:lnTo>
                    <a:pt x="0" y="194565"/>
                  </a:lnTo>
                  <a:lnTo>
                    <a:pt x="359377" y="496119"/>
                  </a:lnTo>
                  <a:close/>
                </a:path>
              </a:pathLst>
            </a:custGeom>
            <a:ln w="52354">
              <a:solidFill>
                <a:srgbClr val="D5D5D5"/>
              </a:solidFill>
            </a:ln>
          </p:spPr>
          <p:txBody>
            <a:bodyPr wrap="square" lIns="0" tIns="0" rIns="0" bIns="0" rtlCol="0"/>
            <a:lstStyle/>
            <a:p>
              <a:endParaRPr sz="1092"/>
            </a:p>
          </p:txBody>
        </p:sp>
      </p:grpSp>
    </p:spTree>
    <p:extLst>
      <p:ext uri="{BB962C8B-B14F-4D97-AF65-F5344CB8AC3E}">
        <p14:creationId xmlns:p14="http://schemas.microsoft.com/office/powerpoint/2010/main" val="125354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15116" y="1397206"/>
            <a:ext cx="6201603" cy="4269117"/>
          </a:xfrm>
          <a:prstGeom prst="rect">
            <a:avLst/>
          </a:prstGeom>
        </p:spPr>
        <p:txBody>
          <a:bodyPr vert="horz" wrap="square" lIns="0" tIns="62230" rIns="0" bIns="0" rtlCol="0">
            <a:spAutoFit/>
          </a:bodyPr>
          <a:lstStyle>
            <a:defPPr>
              <a:defRPr lang="en-US"/>
            </a:defPPr>
            <a:lvl1pPr marL="12065" marR="5080" indent="0">
              <a:spcBef>
                <a:spcPts val="1010"/>
              </a:spcBef>
              <a:buFont typeface="Arial MT"/>
              <a:buNone/>
              <a:tabLst>
                <a:tab pos="241935" algn="l"/>
              </a:tabLst>
              <a:defRPr sz="2400" b="0" u="none" spc="-15">
                <a:solidFill>
                  <a:srgbClr val="006FC0"/>
                </a:solidFill>
                <a:latin typeface="Calibri"/>
                <a:cs typeface="Calibri"/>
              </a:defRPr>
            </a:lvl1pPr>
          </a:lstStyle>
          <a:p>
            <a:r>
              <a:rPr sz="2000" b="1" dirty="0">
                <a:solidFill>
                  <a:schemeClr val="tx1"/>
                </a:solidFill>
              </a:rPr>
              <a:t>In the data set, there are </a:t>
            </a:r>
            <a:r>
              <a:rPr lang="en-US" sz="2000" b="1" dirty="0">
                <a:solidFill>
                  <a:schemeClr val="tx1"/>
                </a:solidFill>
              </a:rPr>
              <a:t>duplicate entries. We filtered them out to get unique row entries.</a:t>
            </a:r>
          </a:p>
          <a:p>
            <a:r>
              <a:rPr lang="en-US" sz="2000" b="1" dirty="0">
                <a:solidFill>
                  <a:schemeClr val="tx1"/>
                </a:solidFill>
              </a:rPr>
              <a:t>There are two columns which did not have any data. They are dropped.</a:t>
            </a:r>
          </a:p>
          <a:p>
            <a:r>
              <a:rPr lang="en-US" sz="2000" b="1" dirty="0">
                <a:solidFill>
                  <a:schemeClr val="tx1"/>
                </a:solidFill>
              </a:rPr>
              <a:t>There are null values corresponding to many features. It is dropped depending on importance and percentage of null values and some places it is filled with mode, given that the features are object data type.</a:t>
            </a:r>
          </a:p>
          <a:p>
            <a:r>
              <a:rPr lang="en-US" sz="2000" b="1" dirty="0">
                <a:solidFill>
                  <a:schemeClr val="tx1"/>
                </a:solidFill>
              </a:rPr>
              <a:t>A new column is created for marriage status where ‘Married’ = 1 and ‘Unmarried’ = 0</a:t>
            </a:r>
          </a:p>
          <a:p>
            <a:r>
              <a:rPr lang="en-US" sz="2000" b="1" dirty="0">
                <a:solidFill>
                  <a:schemeClr val="tx1"/>
                </a:solidFill>
              </a:rPr>
              <a:t>‘Orders’ and ‘Amount’ columns has outliers which are filtered out using IQR</a:t>
            </a:r>
            <a:endParaRPr sz="2000" b="1" dirty="0">
              <a:solidFill>
                <a:schemeClr val="tx1"/>
              </a:solidFill>
            </a:endParaRPr>
          </a:p>
        </p:txBody>
      </p:sp>
      <p:sp>
        <p:nvSpPr>
          <p:cNvPr id="4" name="object 4"/>
          <p:cNvSpPr/>
          <p:nvPr/>
        </p:nvSpPr>
        <p:spPr>
          <a:xfrm>
            <a:off x="7492971" y="1410951"/>
            <a:ext cx="3583913" cy="634971"/>
          </a:xfrm>
          <a:custGeom>
            <a:avLst/>
            <a:gdLst/>
            <a:ahLst/>
            <a:cxnLst/>
            <a:rect l="l" t="t" r="r" b="b"/>
            <a:pathLst>
              <a:path w="6701155" h="1047114">
                <a:moveTo>
                  <a:pt x="6199236" y="0"/>
                </a:moveTo>
                <a:lnTo>
                  <a:pt x="501902" y="0"/>
                </a:lnTo>
                <a:lnTo>
                  <a:pt x="433018" y="113"/>
                </a:lnTo>
                <a:lnTo>
                  <a:pt x="373136" y="911"/>
                </a:lnTo>
                <a:lnTo>
                  <a:pt x="321439" y="3075"/>
                </a:lnTo>
                <a:lnTo>
                  <a:pt x="277107" y="7289"/>
                </a:lnTo>
                <a:lnTo>
                  <a:pt x="239324" y="14236"/>
                </a:lnTo>
                <a:lnTo>
                  <a:pt x="158609" y="47328"/>
                </a:lnTo>
                <a:lnTo>
                  <a:pt x="115136" y="77832"/>
                </a:lnTo>
                <a:lnTo>
                  <a:pt x="77716" y="115251"/>
                </a:lnTo>
                <a:lnTo>
                  <a:pt x="47210" y="158722"/>
                </a:lnTo>
                <a:lnTo>
                  <a:pt x="24482" y="207383"/>
                </a:lnTo>
                <a:lnTo>
                  <a:pt x="7173" y="277222"/>
                </a:lnTo>
                <a:lnTo>
                  <a:pt x="2960" y="321553"/>
                </a:lnTo>
                <a:lnTo>
                  <a:pt x="797" y="373250"/>
                </a:lnTo>
                <a:lnTo>
                  <a:pt x="0" y="433132"/>
                </a:lnTo>
                <a:lnTo>
                  <a:pt x="0" y="613956"/>
                </a:lnTo>
                <a:lnTo>
                  <a:pt x="797" y="673837"/>
                </a:lnTo>
                <a:lnTo>
                  <a:pt x="2960" y="725534"/>
                </a:lnTo>
                <a:lnTo>
                  <a:pt x="7173" y="769865"/>
                </a:lnTo>
                <a:lnTo>
                  <a:pt x="14119" y="807649"/>
                </a:lnTo>
                <a:lnTo>
                  <a:pt x="47210" y="888365"/>
                </a:lnTo>
                <a:lnTo>
                  <a:pt x="77716" y="931836"/>
                </a:lnTo>
                <a:lnTo>
                  <a:pt x="115136" y="969255"/>
                </a:lnTo>
                <a:lnTo>
                  <a:pt x="158609" y="999760"/>
                </a:lnTo>
                <a:lnTo>
                  <a:pt x="207272" y="1022487"/>
                </a:lnTo>
                <a:lnTo>
                  <a:pt x="277107" y="1039799"/>
                </a:lnTo>
                <a:lnTo>
                  <a:pt x="321439" y="1044013"/>
                </a:lnTo>
                <a:lnTo>
                  <a:pt x="373136" y="1046177"/>
                </a:lnTo>
                <a:lnTo>
                  <a:pt x="433018" y="1046974"/>
                </a:lnTo>
                <a:lnTo>
                  <a:pt x="501902" y="1047088"/>
                </a:lnTo>
                <a:lnTo>
                  <a:pt x="6199236" y="1047088"/>
                </a:lnTo>
                <a:lnTo>
                  <a:pt x="6268120" y="1046974"/>
                </a:lnTo>
                <a:lnTo>
                  <a:pt x="6328002" y="1046177"/>
                </a:lnTo>
                <a:lnTo>
                  <a:pt x="6379699" y="1044013"/>
                </a:lnTo>
                <a:lnTo>
                  <a:pt x="6424031" y="1039799"/>
                </a:lnTo>
                <a:lnTo>
                  <a:pt x="6461813" y="1032851"/>
                </a:lnTo>
                <a:lnTo>
                  <a:pt x="6542529" y="999760"/>
                </a:lnTo>
                <a:lnTo>
                  <a:pt x="6586001" y="969255"/>
                </a:lnTo>
                <a:lnTo>
                  <a:pt x="6623422" y="931836"/>
                </a:lnTo>
                <a:lnTo>
                  <a:pt x="6653928" y="888365"/>
                </a:lnTo>
                <a:lnTo>
                  <a:pt x="6676656" y="839704"/>
                </a:lnTo>
                <a:lnTo>
                  <a:pt x="6693965" y="769865"/>
                </a:lnTo>
                <a:lnTo>
                  <a:pt x="6698178" y="725534"/>
                </a:lnTo>
                <a:lnTo>
                  <a:pt x="6700341" y="673837"/>
                </a:lnTo>
                <a:lnTo>
                  <a:pt x="6701138" y="613956"/>
                </a:lnTo>
                <a:lnTo>
                  <a:pt x="6701138" y="433132"/>
                </a:lnTo>
                <a:lnTo>
                  <a:pt x="6700341" y="373250"/>
                </a:lnTo>
                <a:lnTo>
                  <a:pt x="6698178" y="321553"/>
                </a:lnTo>
                <a:lnTo>
                  <a:pt x="6693965" y="277222"/>
                </a:lnTo>
                <a:lnTo>
                  <a:pt x="6687018" y="239438"/>
                </a:lnTo>
                <a:lnTo>
                  <a:pt x="6653928" y="158722"/>
                </a:lnTo>
                <a:lnTo>
                  <a:pt x="6623422" y="115251"/>
                </a:lnTo>
                <a:lnTo>
                  <a:pt x="6586001" y="77832"/>
                </a:lnTo>
                <a:lnTo>
                  <a:pt x="6542529" y="47328"/>
                </a:lnTo>
                <a:lnTo>
                  <a:pt x="6493866" y="24601"/>
                </a:lnTo>
                <a:lnTo>
                  <a:pt x="6424031" y="7289"/>
                </a:lnTo>
                <a:lnTo>
                  <a:pt x="6379699" y="3075"/>
                </a:lnTo>
                <a:lnTo>
                  <a:pt x="6328002" y="911"/>
                </a:lnTo>
                <a:lnTo>
                  <a:pt x="6268120" y="113"/>
                </a:lnTo>
                <a:lnTo>
                  <a:pt x="6199236" y="0"/>
                </a:lnTo>
                <a:close/>
              </a:path>
            </a:pathLst>
          </a:custGeom>
          <a:solidFill>
            <a:srgbClr val="D5D5D5"/>
          </a:solidFill>
        </p:spPr>
        <p:txBody>
          <a:bodyPr wrap="square" lIns="0" tIns="0" rIns="0" bIns="0" rtlCol="0"/>
          <a:lstStyle/>
          <a:p>
            <a:endParaRPr sz="1092"/>
          </a:p>
        </p:txBody>
      </p:sp>
      <p:sp>
        <p:nvSpPr>
          <p:cNvPr id="5" name="object 5"/>
          <p:cNvSpPr txBox="1"/>
          <p:nvPr/>
        </p:nvSpPr>
        <p:spPr>
          <a:xfrm>
            <a:off x="7731760" y="1622002"/>
            <a:ext cx="3180080" cy="241875"/>
          </a:xfrm>
          <a:prstGeom prst="rect">
            <a:avLst/>
          </a:prstGeom>
        </p:spPr>
        <p:txBody>
          <a:bodyPr vert="horz" wrap="square" lIns="0" tIns="7316" rIns="0" bIns="0" rtlCol="0">
            <a:spAutoFit/>
          </a:bodyPr>
          <a:lstStyle/>
          <a:p>
            <a:pPr marL="179055" marR="3081" indent="-171739" algn="ctr">
              <a:lnSpc>
                <a:spcPct val="112200"/>
              </a:lnSpc>
              <a:spcBef>
                <a:spcPts val="58"/>
              </a:spcBef>
            </a:pPr>
            <a:r>
              <a:rPr lang="en-US" sz="1500" b="1" spc="67" dirty="0">
                <a:solidFill>
                  <a:schemeClr val="bg1"/>
                </a:solidFill>
                <a:latin typeface="Microsoft Sans Serif"/>
                <a:cs typeface="Microsoft Sans Serif"/>
              </a:rPr>
              <a:t>Filtering Duplicate Entries</a:t>
            </a:r>
            <a:endParaRPr sz="1500" b="1" dirty="0">
              <a:solidFill>
                <a:schemeClr val="bg1"/>
              </a:solidFill>
              <a:latin typeface="Microsoft Sans Serif"/>
              <a:cs typeface="Microsoft Sans Serif"/>
            </a:endParaRPr>
          </a:p>
        </p:txBody>
      </p:sp>
      <p:sp>
        <p:nvSpPr>
          <p:cNvPr id="6" name="object 6"/>
          <p:cNvSpPr/>
          <p:nvPr/>
        </p:nvSpPr>
        <p:spPr>
          <a:xfrm>
            <a:off x="7492903" y="2623620"/>
            <a:ext cx="3583914" cy="634971"/>
          </a:xfrm>
          <a:custGeom>
            <a:avLst/>
            <a:gdLst/>
            <a:ahLst/>
            <a:cxnLst/>
            <a:rect l="l" t="t" r="r" b="b"/>
            <a:pathLst>
              <a:path w="6701790" h="1047114">
                <a:moveTo>
                  <a:pt x="6156786" y="0"/>
                </a:moveTo>
                <a:lnTo>
                  <a:pt x="544580" y="0"/>
                </a:lnTo>
                <a:lnTo>
                  <a:pt x="470100" y="120"/>
                </a:lnTo>
                <a:lnTo>
                  <a:pt x="405355" y="966"/>
                </a:lnTo>
                <a:lnTo>
                  <a:pt x="349460" y="3263"/>
                </a:lnTo>
                <a:lnTo>
                  <a:pt x="301530" y="7735"/>
                </a:lnTo>
                <a:lnTo>
                  <a:pt x="260679" y="15107"/>
                </a:lnTo>
                <a:lnTo>
                  <a:pt x="181304" y="46204"/>
                </a:lnTo>
                <a:lnTo>
                  <a:pt x="140416" y="72318"/>
                </a:lnTo>
                <a:lnTo>
                  <a:pt x="103906" y="103903"/>
                </a:lnTo>
                <a:lnTo>
                  <a:pt x="72320" y="140412"/>
                </a:lnTo>
                <a:lnTo>
                  <a:pt x="46204" y="181300"/>
                </a:lnTo>
                <a:lnTo>
                  <a:pt x="26103" y="226021"/>
                </a:lnTo>
                <a:lnTo>
                  <a:pt x="8325" y="298191"/>
                </a:lnTo>
                <a:lnTo>
                  <a:pt x="3761" y="344945"/>
                </a:lnTo>
                <a:lnTo>
                  <a:pt x="1262" y="398330"/>
                </a:lnTo>
                <a:lnTo>
                  <a:pt x="213" y="457983"/>
                </a:lnTo>
                <a:lnTo>
                  <a:pt x="0" y="523544"/>
                </a:lnTo>
                <a:lnTo>
                  <a:pt x="213" y="589104"/>
                </a:lnTo>
                <a:lnTo>
                  <a:pt x="1262" y="648758"/>
                </a:lnTo>
                <a:lnTo>
                  <a:pt x="3761" y="702143"/>
                </a:lnTo>
                <a:lnTo>
                  <a:pt x="8325" y="748897"/>
                </a:lnTo>
                <a:lnTo>
                  <a:pt x="15568" y="788659"/>
                </a:lnTo>
                <a:lnTo>
                  <a:pt x="46204" y="865787"/>
                </a:lnTo>
                <a:lnTo>
                  <a:pt x="72320" y="906675"/>
                </a:lnTo>
                <a:lnTo>
                  <a:pt x="103906" y="943184"/>
                </a:lnTo>
                <a:lnTo>
                  <a:pt x="140416" y="974769"/>
                </a:lnTo>
                <a:lnTo>
                  <a:pt x="181304" y="1000884"/>
                </a:lnTo>
                <a:lnTo>
                  <a:pt x="226024" y="1020982"/>
                </a:lnTo>
                <a:lnTo>
                  <a:pt x="301530" y="1039353"/>
                </a:lnTo>
                <a:lnTo>
                  <a:pt x="349460" y="1043825"/>
                </a:lnTo>
                <a:lnTo>
                  <a:pt x="405355" y="1046121"/>
                </a:lnTo>
                <a:lnTo>
                  <a:pt x="470100" y="1046967"/>
                </a:lnTo>
                <a:lnTo>
                  <a:pt x="544580" y="1047088"/>
                </a:lnTo>
                <a:lnTo>
                  <a:pt x="6156786" y="1047088"/>
                </a:lnTo>
                <a:lnTo>
                  <a:pt x="6231265" y="1046967"/>
                </a:lnTo>
                <a:lnTo>
                  <a:pt x="6296010" y="1046121"/>
                </a:lnTo>
                <a:lnTo>
                  <a:pt x="6351906" y="1043825"/>
                </a:lnTo>
                <a:lnTo>
                  <a:pt x="6399836" y="1039353"/>
                </a:lnTo>
                <a:lnTo>
                  <a:pt x="6440686" y="1031980"/>
                </a:lnTo>
                <a:lnTo>
                  <a:pt x="6520062" y="1000884"/>
                </a:lnTo>
                <a:lnTo>
                  <a:pt x="6560950" y="974769"/>
                </a:lnTo>
                <a:lnTo>
                  <a:pt x="6597460" y="943184"/>
                </a:lnTo>
                <a:lnTo>
                  <a:pt x="6629046" y="906675"/>
                </a:lnTo>
                <a:lnTo>
                  <a:pt x="6655162" y="865787"/>
                </a:lnTo>
                <a:lnTo>
                  <a:pt x="6675262" y="821067"/>
                </a:lnTo>
                <a:lnTo>
                  <a:pt x="6693041" y="748897"/>
                </a:lnTo>
                <a:lnTo>
                  <a:pt x="6697604" y="702143"/>
                </a:lnTo>
                <a:lnTo>
                  <a:pt x="6700104" y="648758"/>
                </a:lnTo>
                <a:lnTo>
                  <a:pt x="6701153" y="589104"/>
                </a:lnTo>
                <a:lnTo>
                  <a:pt x="6701366" y="523544"/>
                </a:lnTo>
                <a:lnTo>
                  <a:pt x="6701153" y="457983"/>
                </a:lnTo>
                <a:lnTo>
                  <a:pt x="6700104" y="398330"/>
                </a:lnTo>
                <a:lnTo>
                  <a:pt x="6697604" y="344945"/>
                </a:lnTo>
                <a:lnTo>
                  <a:pt x="6693041" y="298191"/>
                </a:lnTo>
                <a:lnTo>
                  <a:pt x="6685798" y="258429"/>
                </a:lnTo>
                <a:lnTo>
                  <a:pt x="6655162" y="181300"/>
                </a:lnTo>
                <a:lnTo>
                  <a:pt x="6629046" y="140412"/>
                </a:lnTo>
                <a:lnTo>
                  <a:pt x="6597460" y="103903"/>
                </a:lnTo>
                <a:lnTo>
                  <a:pt x="6560950" y="72318"/>
                </a:lnTo>
                <a:lnTo>
                  <a:pt x="6520062" y="46204"/>
                </a:lnTo>
                <a:lnTo>
                  <a:pt x="6475342" y="26106"/>
                </a:lnTo>
                <a:lnTo>
                  <a:pt x="6399836" y="7735"/>
                </a:lnTo>
                <a:lnTo>
                  <a:pt x="6351906" y="3263"/>
                </a:lnTo>
                <a:lnTo>
                  <a:pt x="6296010" y="966"/>
                </a:lnTo>
                <a:lnTo>
                  <a:pt x="6231265" y="120"/>
                </a:lnTo>
                <a:lnTo>
                  <a:pt x="6156786" y="0"/>
                </a:lnTo>
                <a:close/>
              </a:path>
            </a:pathLst>
          </a:custGeom>
          <a:solidFill>
            <a:srgbClr val="D5D5D5"/>
          </a:solidFill>
        </p:spPr>
        <p:txBody>
          <a:bodyPr wrap="square" lIns="0" tIns="0" rIns="0" bIns="0" rtlCol="0"/>
          <a:lstStyle/>
          <a:p>
            <a:endParaRPr sz="1092"/>
          </a:p>
        </p:txBody>
      </p:sp>
      <p:sp>
        <p:nvSpPr>
          <p:cNvPr id="8" name="object 8"/>
          <p:cNvSpPr/>
          <p:nvPr/>
        </p:nvSpPr>
        <p:spPr>
          <a:xfrm>
            <a:off x="7492971" y="3916083"/>
            <a:ext cx="3583913" cy="634971"/>
          </a:xfrm>
          <a:custGeom>
            <a:avLst/>
            <a:gdLst/>
            <a:ahLst/>
            <a:cxnLst/>
            <a:rect l="l" t="t" r="r" b="b"/>
            <a:pathLst>
              <a:path w="6701155" h="1047115">
                <a:moveTo>
                  <a:pt x="6199236" y="0"/>
                </a:moveTo>
                <a:lnTo>
                  <a:pt x="501902" y="0"/>
                </a:lnTo>
                <a:lnTo>
                  <a:pt x="433018" y="113"/>
                </a:lnTo>
                <a:lnTo>
                  <a:pt x="373136" y="911"/>
                </a:lnTo>
                <a:lnTo>
                  <a:pt x="321439" y="3075"/>
                </a:lnTo>
                <a:lnTo>
                  <a:pt x="277107" y="7289"/>
                </a:lnTo>
                <a:lnTo>
                  <a:pt x="239324" y="14236"/>
                </a:lnTo>
                <a:lnTo>
                  <a:pt x="158609" y="47328"/>
                </a:lnTo>
                <a:lnTo>
                  <a:pt x="115136" y="77832"/>
                </a:lnTo>
                <a:lnTo>
                  <a:pt x="77716" y="115251"/>
                </a:lnTo>
                <a:lnTo>
                  <a:pt x="47210" y="158722"/>
                </a:lnTo>
                <a:lnTo>
                  <a:pt x="24482" y="207383"/>
                </a:lnTo>
                <a:lnTo>
                  <a:pt x="7173" y="277222"/>
                </a:lnTo>
                <a:lnTo>
                  <a:pt x="2960" y="321553"/>
                </a:lnTo>
                <a:lnTo>
                  <a:pt x="797" y="373250"/>
                </a:lnTo>
                <a:lnTo>
                  <a:pt x="0" y="433132"/>
                </a:lnTo>
                <a:lnTo>
                  <a:pt x="0" y="613955"/>
                </a:lnTo>
                <a:lnTo>
                  <a:pt x="797" y="673837"/>
                </a:lnTo>
                <a:lnTo>
                  <a:pt x="2960" y="725534"/>
                </a:lnTo>
                <a:lnTo>
                  <a:pt x="7173" y="769865"/>
                </a:lnTo>
                <a:lnTo>
                  <a:pt x="14119" y="807649"/>
                </a:lnTo>
                <a:lnTo>
                  <a:pt x="47210" y="888365"/>
                </a:lnTo>
                <a:lnTo>
                  <a:pt x="77716" y="931836"/>
                </a:lnTo>
                <a:lnTo>
                  <a:pt x="115136" y="969255"/>
                </a:lnTo>
                <a:lnTo>
                  <a:pt x="158609" y="999760"/>
                </a:lnTo>
                <a:lnTo>
                  <a:pt x="207272" y="1022487"/>
                </a:lnTo>
                <a:lnTo>
                  <a:pt x="277107" y="1039799"/>
                </a:lnTo>
                <a:lnTo>
                  <a:pt x="321439" y="1044013"/>
                </a:lnTo>
                <a:lnTo>
                  <a:pt x="373136" y="1046177"/>
                </a:lnTo>
                <a:lnTo>
                  <a:pt x="433018" y="1046974"/>
                </a:lnTo>
                <a:lnTo>
                  <a:pt x="501902" y="1047088"/>
                </a:lnTo>
                <a:lnTo>
                  <a:pt x="6199236" y="1047088"/>
                </a:lnTo>
                <a:lnTo>
                  <a:pt x="6268120" y="1046974"/>
                </a:lnTo>
                <a:lnTo>
                  <a:pt x="6328002" y="1046177"/>
                </a:lnTo>
                <a:lnTo>
                  <a:pt x="6379699" y="1044013"/>
                </a:lnTo>
                <a:lnTo>
                  <a:pt x="6424031" y="1039799"/>
                </a:lnTo>
                <a:lnTo>
                  <a:pt x="6461813" y="1032851"/>
                </a:lnTo>
                <a:lnTo>
                  <a:pt x="6542529" y="999760"/>
                </a:lnTo>
                <a:lnTo>
                  <a:pt x="6586001" y="969255"/>
                </a:lnTo>
                <a:lnTo>
                  <a:pt x="6623422" y="931836"/>
                </a:lnTo>
                <a:lnTo>
                  <a:pt x="6653928" y="888365"/>
                </a:lnTo>
                <a:lnTo>
                  <a:pt x="6676656" y="839704"/>
                </a:lnTo>
                <a:lnTo>
                  <a:pt x="6693965" y="769865"/>
                </a:lnTo>
                <a:lnTo>
                  <a:pt x="6698178" y="725534"/>
                </a:lnTo>
                <a:lnTo>
                  <a:pt x="6700341" y="673837"/>
                </a:lnTo>
                <a:lnTo>
                  <a:pt x="6701138" y="613955"/>
                </a:lnTo>
                <a:lnTo>
                  <a:pt x="6701138" y="433132"/>
                </a:lnTo>
                <a:lnTo>
                  <a:pt x="6700341" y="373250"/>
                </a:lnTo>
                <a:lnTo>
                  <a:pt x="6698178" y="321553"/>
                </a:lnTo>
                <a:lnTo>
                  <a:pt x="6693965" y="277222"/>
                </a:lnTo>
                <a:lnTo>
                  <a:pt x="6687018" y="239438"/>
                </a:lnTo>
                <a:lnTo>
                  <a:pt x="6653928" y="158722"/>
                </a:lnTo>
                <a:lnTo>
                  <a:pt x="6623422" y="115251"/>
                </a:lnTo>
                <a:lnTo>
                  <a:pt x="6586001" y="77832"/>
                </a:lnTo>
                <a:lnTo>
                  <a:pt x="6542529" y="47328"/>
                </a:lnTo>
                <a:lnTo>
                  <a:pt x="6493866" y="24601"/>
                </a:lnTo>
                <a:lnTo>
                  <a:pt x="6424031" y="7289"/>
                </a:lnTo>
                <a:lnTo>
                  <a:pt x="6379699" y="3075"/>
                </a:lnTo>
                <a:lnTo>
                  <a:pt x="6328002" y="911"/>
                </a:lnTo>
                <a:lnTo>
                  <a:pt x="6268120" y="113"/>
                </a:lnTo>
                <a:lnTo>
                  <a:pt x="6199236" y="0"/>
                </a:lnTo>
                <a:close/>
              </a:path>
            </a:pathLst>
          </a:custGeom>
          <a:solidFill>
            <a:srgbClr val="D5D5D5"/>
          </a:solidFill>
        </p:spPr>
        <p:txBody>
          <a:bodyPr wrap="square" lIns="0" tIns="0" rIns="0" bIns="0" rtlCol="0"/>
          <a:lstStyle/>
          <a:p>
            <a:endParaRPr sz="1092"/>
          </a:p>
        </p:txBody>
      </p:sp>
      <p:sp>
        <p:nvSpPr>
          <p:cNvPr id="11" name="object 11"/>
          <p:cNvSpPr/>
          <p:nvPr/>
        </p:nvSpPr>
        <p:spPr>
          <a:xfrm>
            <a:off x="7492971" y="5239027"/>
            <a:ext cx="3583913" cy="634971"/>
          </a:xfrm>
          <a:custGeom>
            <a:avLst/>
            <a:gdLst/>
            <a:ahLst/>
            <a:cxnLst/>
            <a:rect l="l" t="t" r="r" b="b"/>
            <a:pathLst>
              <a:path w="6701155" h="1047115">
                <a:moveTo>
                  <a:pt x="6199236" y="0"/>
                </a:moveTo>
                <a:lnTo>
                  <a:pt x="501902" y="0"/>
                </a:lnTo>
                <a:lnTo>
                  <a:pt x="433018" y="113"/>
                </a:lnTo>
                <a:lnTo>
                  <a:pt x="373136" y="911"/>
                </a:lnTo>
                <a:lnTo>
                  <a:pt x="321439" y="3075"/>
                </a:lnTo>
                <a:lnTo>
                  <a:pt x="277107" y="7288"/>
                </a:lnTo>
                <a:lnTo>
                  <a:pt x="239324" y="14236"/>
                </a:lnTo>
                <a:lnTo>
                  <a:pt x="158609" y="47327"/>
                </a:lnTo>
                <a:lnTo>
                  <a:pt x="115136" y="77831"/>
                </a:lnTo>
                <a:lnTo>
                  <a:pt x="77716" y="115250"/>
                </a:lnTo>
                <a:lnTo>
                  <a:pt x="47210" y="158722"/>
                </a:lnTo>
                <a:lnTo>
                  <a:pt x="24482" y="207383"/>
                </a:lnTo>
                <a:lnTo>
                  <a:pt x="7173" y="277222"/>
                </a:lnTo>
                <a:lnTo>
                  <a:pt x="2960" y="321553"/>
                </a:lnTo>
                <a:lnTo>
                  <a:pt x="797" y="373250"/>
                </a:lnTo>
                <a:lnTo>
                  <a:pt x="0" y="433132"/>
                </a:lnTo>
                <a:lnTo>
                  <a:pt x="0" y="613955"/>
                </a:lnTo>
                <a:lnTo>
                  <a:pt x="797" y="673837"/>
                </a:lnTo>
                <a:lnTo>
                  <a:pt x="2960" y="725534"/>
                </a:lnTo>
                <a:lnTo>
                  <a:pt x="7173" y="769865"/>
                </a:lnTo>
                <a:lnTo>
                  <a:pt x="14119" y="807649"/>
                </a:lnTo>
                <a:lnTo>
                  <a:pt x="47210" y="888365"/>
                </a:lnTo>
                <a:lnTo>
                  <a:pt x="77716" y="931836"/>
                </a:lnTo>
                <a:lnTo>
                  <a:pt x="115136" y="969255"/>
                </a:lnTo>
                <a:lnTo>
                  <a:pt x="158609" y="999760"/>
                </a:lnTo>
                <a:lnTo>
                  <a:pt x="207272" y="1022487"/>
                </a:lnTo>
                <a:lnTo>
                  <a:pt x="277107" y="1039799"/>
                </a:lnTo>
                <a:lnTo>
                  <a:pt x="321439" y="1044013"/>
                </a:lnTo>
                <a:lnTo>
                  <a:pt x="373136" y="1046177"/>
                </a:lnTo>
                <a:lnTo>
                  <a:pt x="433018" y="1046974"/>
                </a:lnTo>
                <a:lnTo>
                  <a:pt x="501902" y="1047088"/>
                </a:lnTo>
                <a:lnTo>
                  <a:pt x="6199236" y="1047088"/>
                </a:lnTo>
                <a:lnTo>
                  <a:pt x="6268120" y="1046974"/>
                </a:lnTo>
                <a:lnTo>
                  <a:pt x="6328002" y="1046177"/>
                </a:lnTo>
                <a:lnTo>
                  <a:pt x="6379699" y="1044013"/>
                </a:lnTo>
                <a:lnTo>
                  <a:pt x="6424031" y="1039799"/>
                </a:lnTo>
                <a:lnTo>
                  <a:pt x="6461813" y="1032851"/>
                </a:lnTo>
                <a:lnTo>
                  <a:pt x="6542529" y="999760"/>
                </a:lnTo>
                <a:lnTo>
                  <a:pt x="6586001" y="969255"/>
                </a:lnTo>
                <a:lnTo>
                  <a:pt x="6623422" y="931836"/>
                </a:lnTo>
                <a:lnTo>
                  <a:pt x="6653928" y="888365"/>
                </a:lnTo>
                <a:lnTo>
                  <a:pt x="6676656" y="839704"/>
                </a:lnTo>
                <a:lnTo>
                  <a:pt x="6693965" y="769865"/>
                </a:lnTo>
                <a:lnTo>
                  <a:pt x="6698178" y="725534"/>
                </a:lnTo>
                <a:lnTo>
                  <a:pt x="6700341" y="673837"/>
                </a:lnTo>
                <a:lnTo>
                  <a:pt x="6701138" y="613955"/>
                </a:lnTo>
                <a:lnTo>
                  <a:pt x="6701138" y="433132"/>
                </a:lnTo>
                <a:lnTo>
                  <a:pt x="6700341" y="373250"/>
                </a:lnTo>
                <a:lnTo>
                  <a:pt x="6698178" y="321553"/>
                </a:lnTo>
                <a:lnTo>
                  <a:pt x="6693965" y="277222"/>
                </a:lnTo>
                <a:lnTo>
                  <a:pt x="6687018" y="239438"/>
                </a:lnTo>
                <a:lnTo>
                  <a:pt x="6653928" y="158722"/>
                </a:lnTo>
                <a:lnTo>
                  <a:pt x="6623422" y="115250"/>
                </a:lnTo>
                <a:lnTo>
                  <a:pt x="6586001" y="77831"/>
                </a:lnTo>
                <a:lnTo>
                  <a:pt x="6542529" y="47327"/>
                </a:lnTo>
                <a:lnTo>
                  <a:pt x="6493866" y="24600"/>
                </a:lnTo>
                <a:lnTo>
                  <a:pt x="6424031" y="7288"/>
                </a:lnTo>
                <a:lnTo>
                  <a:pt x="6379699" y="3075"/>
                </a:lnTo>
                <a:lnTo>
                  <a:pt x="6328002" y="911"/>
                </a:lnTo>
                <a:lnTo>
                  <a:pt x="6268120" y="113"/>
                </a:lnTo>
                <a:lnTo>
                  <a:pt x="6199236" y="0"/>
                </a:lnTo>
                <a:close/>
              </a:path>
            </a:pathLst>
          </a:custGeom>
          <a:solidFill>
            <a:srgbClr val="D5D5D5"/>
          </a:solidFill>
        </p:spPr>
        <p:txBody>
          <a:bodyPr wrap="square" lIns="0" tIns="0" rIns="0" bIns="0" rtlCol="0"/>
          <a:lstStyle/>
          <a:p>
            <a:endParaRPr sz="1092"/>
          </a:p>
        </p:txBody>
      </p:sp>
      <p:grpSp>
        <p:nvGrpSpPr>
          <p:cNvPr id="13" name="object 13"/>
          <p:cNvGrpSpPr/>
          <p:nvPr/>
        </p:nvGrpSpPr>
        <p:grpSpPr>
          <a:xfrm>
            <a:off x="8915700" y="2144114"/>
            <a:ext cx="385065" cy="324994"/>
            <a:chOff x="15388882" y="3401765"/>
            <a:chExt cx="635000" cy="535940"/>
          </a:xfrm>
        </p:grpSpPr>
        <p:sp>
          <p:nvSpPr>
            <p:cNvPr id="14" name="object 14"/>
            <p:cNvSpPr/>
            <p:nvPr/>
          </p:nvSpPr>
          <p:spPr>
            <a:xfrm>
              <a:off x="15415059" y="3427942"/>
              <a:ext cx="582930" cy="483234"/>
            </a:xfrm>
            <a:custGeom>
              <a:avLst/>
              <a:gdLst/>
              <a:ahLst/>
              <a:cxnLst/>
              <a:rect l="l" t="t" r="r" b="b"/>
              <a:pathLst>
                <a:path w="582930" h="483235">
                  <a:moveTo>
                    <a:pt x="384469" y="0"/>
                  </a:moveTo>
                  <a:lnTo>
                    <a:pt x="198067" y="0"/>
                  </a:lnTo>
                  <a:lnTo>
                    <a:pt x="198067" y="214777"/>
                  </a:lnTo>
                  <a:lnTo>
                    <a:pt x="0" y="214777"/>
                  </a:lnTo>
                  <a:lnTo>
                    <a:pt x="291268" y="483237"/>
                  </a:lnTo>
                  <a:lnTo>
                    <a:pt x="582537" y="214777"/>
                  </a:lnTo>
                  <a:lnTo>
                    <a:pt x="384469" y="214777"/>
                  </a:lnTo>
                  <a:lnTo>
                    <a:pt x="384469" y="0"/>
                  </a:lnTo>
                  <a:close/>
                </a:path>
              </a:pathLst>
            </a:custGeom>
            <a:solidFill>
              <a:srgbClr val="D5D5D5"/>
            </a:solidFill>
          </p:spPr>
          <p:txBody>
            <a:bodyPr wrap="square" lIns="0" tIns="0" rIns="0" bIns="0" rtlCol="0"/>
            <a:lstStyle/>
            <a:p>
              <a:endParaRPr sz="1092"/>
            </a:p>
          </p:txBody>
        </p:sp>
        <p:sp>
          <p:nvSpPr>
            <p:cNvPr id="15" name="object 15"/>
            <p:cNvSpPr/>
            <p:nvPr/>
          </p:nvSpPr>
          <p:spPr>
            <a:xfrm>
              <a:off x="15415059" y="3427942"/>
              <a:ext cx="582930" cy="483234"/>
            </a:xfrm>
            <a:custGeom>
              <a:avLst/>
              <a:gdLst/>
              <a:ahLst/>
              <a:cxnLst/>
              <a:rect l="l" t="t" r="r" b="b"/>
              <a:pathLst>
                <a:path w="582930" h="483235">
                  <a:moveTo>
                    <a:pt x="384475" y="214777"/>
                  </a:moveTo>
                  <a:lnTo>
                    <a:pt x="582538" y="214777"/>
                  </a:lnTo>
                  <a:lnTo>
                    <a:pt x="291269" y="483237"/>
                  </a:lnTo>
                  <a:lnTo>
                    <a:pt x="0" y="214777"/>
                  </a:lnTo>
                  <a:lnTo>
                    <a:pt x="198063" y="214777"/>
                  </a:lnTo>
                  <a:lnTo>
                    <a:pt x="198063" y="0"/>
                  </a:lnTo>
                  <a:lnTo>
                    <a:pt x="384475" y="0"/>
                  </a:lnTo>
                  <a:lnTo>
                    <a:pt x="384475" y="214777"/>
                  </a:lnTo>
                  <a:close/>
                </a:path>
              </a:pathLst>
            </a:custGeom>
            <a:ln w="52354">
              <a:solidFill>
                <a:srgbClr val="D5D5D5"/>
              </a:solidFill>
            </a:ln>
          </p:spPr>
          <p:txBody>
            <a:bodyPr wrap="square" lIns="0" tIns="0" rIns="0" bIns="0" rtlCol="0"/>
            <a:lstStyle/>
            <a:p>
              <a:endParaRPr sz="1092"/>
            </a:p>
          </p:txBody>
        </p:sp>
      </p:grpSp>
      <p:sp>
        <p:nvSpPr>
          <p:cNvPr id="16" name="Title 1">
            <a:extLst>
              <a:ext uri="{FF2B5EF4-FFF2-40B4-BE49-F238E27FC236}">
                <a16:creationId xmlns:a16="http://schemas.microsoft.com/office/drawing/2014/main" id="{87C66F44-5A00-4B81-95EB-2FF818DB629A}"/>
              </a:ext>
            </a:extLst>
          </p:cNvPr>
          <p:cNvSpPr txBox="1">
            <a:spLocks/>
          </p:cNvSpPr>
          <p:nvPr/>
        </p:nvSpPr>
        <p:spPr>
          <a:xfrm>
            <a:off x="1115116" y="538650"/>
            <a:ext cx="871976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600" b="1" dirty="0">
                <a:solidFill>
                  <a:schemeClr val="tx1"/>
                </a:solidFill>
                <a:latin typeface="Abadi"/>
              </a:rPr>
              <a:t>Data Wrangling</a:t>
            </a:r>
          </a:p>
        </p:txBody>
      </p:sp>
      <p:sp>
        <p:nvSpPr>
          <p:cNvPr id="2" name="object 5">
            <a:extLst>
              <a:ext uri="{FF2B5EF4-FFF2-40B4-BE49-F238E27FC236}">
                <a16:creationId xmlns:a16="http://schemas.microsoft.com/office/drawing/2014/main" id="{A341F922-B95F-0C96-3631-B355F16078F2}"/>
              </a:ext>
            </a:extLst>
          </p:cNvPr>
          <p:cNvSpPr txBox="1"/>
          <p:nvPr/>
        </p:nvSpPr>
        <p:spPr>
          <a:xfrm>
            <a:off x="7782560" y="2851362"/>
            <a:ext cx="3180080" cy="241875"/>
          </a:xfrm>
          <a:prstGeom prst="rect">
            <a:avLst/>
          </a:prstGeom>
        </p:spPr>
        <p:txBody>
          <a:bodyPr vert="horz" wrap="square" lIns="0" tIns="7316" rIns="0" bIns="0" rtlCol="0">
            <a:spAutoFit/>
          </a:bodyPr>
          <a:lstStyle/>
          <a:p>
            <a:pPr marL="179055" marR="3081" indent="-171739" algn="ctr">
              <a:lnSpc>
                <a:spcPct val="112200"/>
              </a:lnSpc>
              <a:spcBef>
                <a:spcPts val="58"/>
              </a:spcBef>
            </a:pPr>
            <a:r>
              <a:rPr lang="en-US" sz="1500" b="1" spc="67" dirty="0">
                <a:solidFill>
                  <a:schemeClr val="bg1"/>
                </a:solidFill>
                <a:latin typeface="Microsoft Sans Serif"/>
                <a:cs typeface="Microsoft Sans Serif"/>
              </a:rPr>
              <a:t>Dropping Columns with no data</a:t>
            </a:r>
            <a:endParaRPr sz="1500" b="1" dirty="0">
              <a:solidFill>
                <a:schemeClr val="bg1"/>
              </a:solidFill>
              <a:latin typeface="Microsoft Sans Serif"/>
              <a:cs typeface="Microsoft Sans Serif"/>
            </a:endParaRPr>
          </a:p>
        </p:txBody>
      </p:sp>
      <p:sp>
        <p:nvSpPr>
          <p:cNvPr id="17" name="object 5">
            <a:extLst>
              <a:ext uri="{FF2B5EF4-FFF2-40B4-BE49-F238E27FC236}">
                <a16:creationId xmlns:a16="http://schemas.microsoft.com/office/drawing/2014/main" id="{C657E3C9-73FB-47EE-36C5-1D45F8805687}"/>
              </a:ext>
            </a:extLst>
          </p:cNvPr>
          <p:cNvSpPr txBox="1"/>
          <p:nvPr/>
        </p:nvSpPr>
        <p:spPr>
          <a:xfrm>
            <a:off x="7884160" y="4090882"/>
            <a:ext cx="3180080" cy="241875"/>
          </a:xfrm>
          <a:prstGeom prst="rect">
            <a:avLst/>
          </a:prstGeom>
        </p:spPr>
        <p:txBody>
          <a:bodyPr vert="horz" wrap="square" lIns="0" tIns="7316" rIns="0" bIns="0" rtlCol="0">
            <a:spAutoFit/>
          </a:bodyPr>
          <a:lstStyle/>
          <a:p>
            <a:pPr marL="179055" marR="3081" indent="-171739" algn="ctr">
              <a:lnSpc>
                <a:spcPct val="112200"/>
              </a:lnSpc>
              <a:spcBef>
                <a:spcPts val="58"/>
              </a:spcBef>
            </a:pPr>
            <a:r>
              <a:rPr lang="en-US" sz="1500" b="1" spc="67" dirty="0">
                <a:solidFill>
                  <a:schemeClr val="bg1"/>
                </a:solidFill>
                <a:latin typeface="Microsoft Sans Serif"/>
                <a:cs typeface="Microsoft Sans Serif"/>
              </a:rPr>
              <a:t>Filling Null Values</a:t>
            </a:r>
            <a:endParaRPr sz="1500" b="1" dirty="0">
              <a:solidFill>
                <a:schemeClr val="bg1"/>
              </a:solidFill>
              <a:latin typeface="Microsoft Sans Serif"/>
              <a:cs typeface="Microsoft Sans Serif"/>
            </a:endParaRPr>
          </a:p>
        </p:txBody>
      </p:sp>
      <p:sp>
        <p:nvSpPr>
          <p:cNvPr id="18" name="object 5">
            <a:extLst>
              <a:ext uri="{FF2B5EF4-FFF2-40B4-BE49-F238E27FC236}">
                <a16:creationId xmlns:a16="http://schemas.microsoft.com/office/drawing/2014/main" id="{014EB1E7-9CB2-A90F-8A18-ED79AF0BBAE2}"/>
              </a:ext>
            </a:extLst>
          </p:cNvPr>
          <p:cNvSpPr txBox="1"/>
          <p:nvPr/>
        </p:nvSpPr>
        <p:spPr>
          <a:xfrm>
            <a:off x="7823200" y="5452322"/>
            <a:ext cx="3180080" cy="241875"/>
          </a:xfrm>
          <a:prstGeom prst="rect">
            <a:avLst/>
          </a:prstGeom>
        </p:spPr>
        <p:txBody>
          <a:bodyPr vert="horz" wrap="square" lIns="0" tIns="7316" rIns="0" bIns="0" rtlCol="0">
            <a:spAutoFit/>
          </a:bodyPr>
          <a:lstStyle/>
          <a:p>
            <a:pPr marL="179055" marR="3081" indent="-171739" algn="ctr">
              <a:lnSpc>
                <a:spcPct val="112200"/>
              </a:lnSpc>
              <a:spcBef>
                <a:spcPts val="58"/>
              </a:spcBef>
            </a:pPr>
            <a:r>
              <a:rPr lang="en-US" sz="1500" b="1" spc="67" dirty="0">
                <a:solidFill>
                  <a:schemeClr val="bg1"/>
                </a:solidFill>
                <a:latin typeface="Microsoft Sans Serif"/>
                <a:cs typeface="Microsoft Sans Serif"/>
              </a:rPr>
              <a:t>Detecting &amp; Removing Outliers</a:t>
            </a:r>
            <a:endParaRPr sz="1500" b="1" dirty="0">
              <a:solidFill>
                <a:schemeClr val="bg1"/>
              </a:solidFill>
              <a:latin typeface="Microsoft Sans Serif"/>
              <a:cs typeface="Microsoft Sans Serif"/>
            </a:endParaRPr>
          </a:p>
        </p:txBody>
      </p:sp>
      <p:grpSp>
        <p:nvGrpSpPr>
          <p:cNvPr id="19" name="object 13">
            <a:extLst>
              <a:ext uri="{FF2B5EF4-FFF2-40B4-BE49-F238E27FC236}">
                <a16:creationId xmlns:a16="http://schemas.microsoft.com/office/drawing/2014/main" id="{E04FEE4D-3062-0187-CBF0-22B1DFE1422F}"/>
              </a:ext>
            </a:extLst>
          </p:cNvPr>
          <p:cNvGrpSpPr/>
          <p:nvPr/>
        </p:nvGrpSpPr>
        <p:grpSpPr>
          <a:xfrm>
            <a:off x="8936735" y="3391422"/>
            <a:ext cx="385065" cy="324994"/>
            <a:chOff x="15388882" y="3401765"/>
            <a:chExt cx="635000" cy="535940"/>
          </a:xfrm>
        </p:grpSpPr>
        <p:sp>
          <p:nvSpPr>
            <p:cNvPr id="20" name="object 14">
              <a:extLst>
                <a:ext uri="{FF2B5EF4-FFF2-40B4-BE49-F238E27FC236}">
                  <a16:creationId xmlns:a16="http://schemas.microsoft.com/office/drawing/2014/main" id="{71D24F18-DD1C-71D0-9102-507A9E74BBAA}"/>
                </a:ext>
              </a:extLst>
            </p:cNvPr>
            <p:cNvSpPr/>
            <p:nvPr/>
          </p:nvSpPr>
          <p:spPr>
            <a:xfrm>
              <a:off x="15415059" y="3427942"/>
              <a:ext cx="582930" cy="483234"/>
            </a:xfrm>
            <a:custGeom>
              <a:avLst/>
              <a:gdLst/>
              <a:ahLst/>
              <a:cxnLst/>
              <a:rect l="l" t="t" r="r" b="b"/>
              <a:pathLst>
                <a:path w="582930" h="483235">
                  <a:moveTo>
                    <a:pt x="384469" y="0"/>
                  </a:moveTo>
                  <a:lnTo>
                    <a:pt x="198067" y="0"/>
                  </a:lnTo>
                  <a:lnTo>
                    <a:pt x="198067" y="214777"/>
                  </a:lnTo>
                  <a:lnTo>
                    <a:pt x="0" y="214777"/>
                  </a:lnTo>
                  <a:lnTo>
                    <a:pt x="291268" y="483237"/>
                  </a:lnTo>
                  <a:lnTo>
                    <a:pt x="582537" y="214777"/>
                  </a:lnTo>
                  <a:lnTo>
                    <a:pt x="384469" y="214777"/>
                  </a:lnTo>
                  <a:lnTo>
                    <a:pt x="384469" y="0"/>
                  </a:lnTo>
                  <a:close/>
                </a:path>
              </a:pathLst>
            </a:custGeom>
            <a:solidFill>
              <a:srgbClr val="D5D5D5"/>
            </a:solidFill>
          </p:spPr>
          <p:txBody>
            <a:bodyPr wrap="square" lIns="0" tIns="0" rIns="0" bIns="0" rtlCol="0"/>
            <a:lstStyle/>
            <a:p>
              <a:endParaRPr sz="1092"/>
            </a:p>
          </p:txBody>
        </p:sp>
        <p:sp>
          <p:nvSpPr>
            <p:cNvPr id="21" name="object 15">
              <a:extLst>
                <a:ext uri="{FF2B5EF4-FFF2-40B4-BE49-F238E27FC236}">
                  <a16:creationId xmlns:a16="http://schemas.microsoft.com/office/drawing/2014/main" id="{1D4F07F6-50FF-2567-CA1B-F7BEE6685BBA}"/>
                </a:ext>
              </a:extLst>
            </p:cNvPr>
            <p:cNvSpPr/>
            <p:nvPr/>
          </p:nvSpPr>
          <p:spPr>
            <a:xfrm>
              <a:off x="15415059" y="3427942"/>
              <a:ext cx="582930" cy="483234"/>
            </a:xfrm>
            <a:custGeom>
              <a:avLst/>
              <a:gdLst/>
              <a:ahLst/>
              <a:cxnLst/>
              <a:rect l="l" t="t" r="r" b="b"/>
              <a:pathLst>
                <a:path w="582930" h="483235">
                  <a:moveTo>
                    <a:pt x="384475" y="214777"/>
                  </a:moveTo>
                  <a:lnTo>
                    <a:pt x="582538" y="214777"/>
                  </a:lnTo>
                  <a:lnTo>
                    <a:pt x="291269" y="483237"/>
                  </a:lnTo>
                  <a:lnTo>
                    <a:pt x="0" y="214777"/>
                  </a:lnTo>
                  <a:lnTo>
                    <a:pt x="198063" y="214777"/>
                  </a:lnTo>
                  <a:lnTo>
                    <a:pt x="198063" y="0"/>
                  </a:lnTo>
                  <a:lnTo>
                    <a:pt x="384475" y="0"/>
                  </a:lnTo>
                  <a:lnTo>
                    <a:pt x="384475" y="214777"/>
                  </a:lnTo>
                  <a:close/>
                </a:path>
              </a:pathLst>
            </a:custGeom>
            <a:ln w="52354">
              <a:solidFill>
                <a:srgbClr val="D5D5D5"/>
              </a:solidFill>
            </a:ln>
          </p:spPr>
          <p:txBody>
            <a:bodyPr wrap="square" lIns="0" tIns="0" rIns="0" bIns="0" rtlCol="0"/>
            <a:lstStyle/>
            <a:p>
              <a:endParaRPr sz="1092"/>
            </a:p>
          </p:txBody>
        </p:sp>
      </p:grpSp>
      <p:grpSp>
        <p:nvGrpSpPr>
          <p:cNvPr id="22" name="object 13">
            <a:extLst>
              <a:ext uri="{FF2B5EF4-FFF2-40B4-BE49-F238E27FC236}">
                <a16:creationId xmlns:a16="http://schemas.microsoft.com/office/drawing/2014/main" id="{74CAFF26-3C27-71FB-A4C1-E77A84F233E6}"/>
              </a:ext>
            </a:extLst>
          </p:cNvPr>
          <p:cNvGrpSpPr/>
          <p:nvPr/>
        </p:nvGrpSpPr>
        <p:grpSpPr>
          <a:xfrm>
            <a:off x="8955554" y="4756696"/>
            <a:ext cx="385065" cy="324994"/>
            <a:chOff x="15388882" y="3401765"/>
            <a:chExt cx="635000" cy="535940"/>
          </a:xfrm>
        </p:grpSpPr>
        <p:sp>
          <p:nvSpPr>
            <p:cNvPr id="23" name="object 14">
              <a:extLst>
                <a:ext uri="{FF2B5EF4-FFF2-40B4-BE49-F238E27FC236}">
                  <a16:creationId xmlns:a16="http://schemas.microsoft.com/office/drawing/2014/main" id="{EEC105A7-CEB2-C83D-41EB-653362AC349A}"/>
                </a:ext>
              </a:extLst>
            </p:cNvPr>
            <p:cNvSpPr/>
            <p:nvPr/>
          </p:nvSpPr>
          <p:spPr>
            <a:xfrm>
              <a:off x="15415059" y="3427942"/>
              <a:ext cx="582930" cy="483234"/>
            </a:xfrm>
            <a:custGeom>
              <a:avLst/>
              <a:gdLst/>
              <a:ahLst/>
              <a:cxnLst/>
              <a:rect l="l" t="t" r="r" b="b"/>
              <a:pathLst>
                <a:path w="582930" h="483235">
                  <a:moveTo>
                    <a:pt x="384469" y="0"/>
                  </a:moveTo>
                  <a:lnTo>
                    <a:pt x="198067" y="0"/>
                  </a:lnTo>
                  <a:lnTo>
                    <a:pt x="198067" y="214777"/>
                  </a:lnTo>
                  <a:lnTo>
                    <a:pt x="0" y="214777"/>
                  </a:lnTo>
                  <a:lnTo>
                    <a:pt x="291268" y="483237"/>
                  </a:lnTo>
                  <a:lnTo>
                    <a:pt x="582537" y="214777"/>
                  </a:lnTo>
                  <a:lnTo>
                    <a:pt x="384469" y="214777"/>
                  </a:lnTo>
                  <a:lnTo>
                    <a:pt x="384469" y="0"/>
                  </a:lnTo>
                  <a:close/>
                </a:path>
              </a:pathLst>
            </a:custGeom>
            <a:solidFill>
              <a:srgbClr val="D5D5D5"/>
            </a:solidFill>
          </p:spPr>
          <p:txBody>
            <a:bodyPr wrap="square" lIns="0" tIns="0" rIns="0" bIns="0" rtlCol="0"/>
            <a:lstStyle/>
            <a:p>
              <a:endParaRPr sz="1092"/>
            </a:p>
          </p:txBody>
        </p:sp>
        <p:sp>
          <p:nvSpPr>
            <p:cNvPr id="24" name="object 15">
              <a:extLst>
                <a:ext uri="{FF2B5EF4-FFF2-40B4-BE49-F238E27FC236}">
                  <a16:creationId xmlns:a16="http://schemas.microsoft.com/office/drawing/2014/main" id="{19AC1502-3A95-38C0-37FB-34F1BF372A5F}"/>
                </a:ext>
              </a:extLst>
            </p:cNvPr>
            <p:cNvSpPr/>
            <p:nvPr/>
          </p:nvSpPr>
          <p:spPr>
            <a:xfrm>
              <a:off x="15415059" y="3427942"/>
              <a:ext cx="582930" cy="483234"/>
            </a:xfrm>
            <a:custGeom>
              <a:avLst/>
              <a:gdLst/>
              <a:ahLst/>
              <a:cxnLst/>
              <a:rect l="l" t="t" r="r" b="b"/>
              <a:pathLst>
                <a:path w="582930" h="483235">
                  <a:moveTo>
                    <a:pt x="384475" y="214777"/>
                  </a:moveTo>
                  <a:lnTo>
                    <a:pt x="582538" y="214777"/>
                  </a:lnTo>
                  <a:lnTo>
                    <a:pt x="291269" y="483237"/>
                  </a:lnTo>
                  <a:lnTo>
                    <a:pt x="0" y="214777"/>
                  </a:lnTo>
                  <a:lnTo>
                    <a:pt x="198063" y="214777"/>
                  </a:lnTo>
                  <a:lnTo>
                    <a:pt x="198063" y="0"/>
                  </a:lnTo>
                  <a:lnTo>
                    <a:pt x="384475" y="0"/>
                  </a:lnTo>
                  <a:lnTo>
                    <a:pt x="384475" y="214777"/>
                  </a:lnTo>
                  <a:close/>
                </a:path>
              </a:pathLst>
            </a:custGeom>
            <a:ln w="52354">
              <a:solidFill>
                <a:srgbClr val="D5D5D5"/>
              </a:solidFill>
            </a:ln>
          </p:spPr>
          <p:txBody>
            <a:bodyPr wrap="square" lIns="0" tIns="0" rIns="0" bIns="0" rtlCol="0"/>
            <a:lstStyle/>
            <a:p>
              <a:endParaRPr sz="1092"/>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9</a:t>
            </a:fld>
            <a:endParaRPr lang="en-US" dirty="0"/>
          </a:p>
        </p:txBody>
      </p:sp>
      <p:sp>
        <p:nvSpPr>
          <p:cNvPr id="4" name="Title 1">
            <a:extLst>
              <a:ext uri="{FF2B5EF4-FFF2-40B4-BE49-F238E27FC236}">
                <a16:creationId xmlns:a16="http://schemas.microsoft.com/office/drawing/2014/main" id="{39768D3B-D60F-BA91-EF76-95BC41850F35}"/>
              </a:ext>
            </a:extLst>
          </p:cNvPr>
          <p:cNvSpPr>
            <a:spLocks noGrp="1"/>
          </p:cNvSpPr>
          <p:nvPr>
            <p:ph type="title"/>
          </p:nvPr>
        </p:nvSpPr>
        <p:spPr>
          <a:xfrm>
            <a:off x="2783840" y="2840056"/>
            <a:ext cx="4277360" cy="1742103"/>
          </a:xfrm>
        </p:spPr>
        <p:txBody>
          <a:bodyPr>
            <a:normAutofit/>
          </a:bodyPr>
          <a:lstStyle/>
          <a:p>
            <a:pPr algn="l"/>
            <a:r>
              <a:rPr lang="en-IN" sz="4000" b="1" dirty="0"/>
              <a:t>Data Visualization</a:t>
            </a:r>
          </a:p>
        </p:txBody>
      </p:sp>
      <p:pic>
        <p:nvPicPr>
          <p:cNvPr id="5" name="Graphic 4" descr="Presentation with pie chart">
            <a:extLst>
              <a:ext uri="{FF2B5EF4-FFF2-40B4-BE49-F238E27FC236}">
                <a16:creationId xmlns:a16="http://schemas.microsoft.com/office/drawing/2014/main" id="{57F67910-8C7C-01BD-6A36-39289C43D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4960" y="1661160"/>
            <a:ext cx="3810000" cy="3810000"/>
          </a:xfrm>
          <a:prstGeom prst="rect">
            <a:avLst/>
          </a:prstGeom>
        </p:spPr>
      </p:pic>
    </p:spTree>
    <p:extLst>
      <p:ext uri="{BB962C8B-B14F-4D97-AF65-F5344CB8AC3E}">
        <p14:creationId xmlns:p14="http://schemas.microsoft.com/office/powerpoint/2010/main" val="1105954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1624</TotalTime>
  <Words>622</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Abadi</vt:lpstr>
      <vt:lpstr>Arial</vt:lpstr>
      <vt:lpstr>Arial MT</vt:lpstr>
      <vt:lpstr>Calibri</vt:lpstr>
      <vt:lpstr>Microsoft Sans Serif</vt:lpstr>
      <vt:lpstr>MS Shell Dlg 2</vt:lpstr>
      <vt:lpstr>Wingdings</vt:lpstr>
      <vt:lpstr>Wingdings 3</vt:lpstr>
      <vt:lpstr>Madison</vt:lpstr>
      <vt:lpstr>Diwali Sales Data Analysis</vt:lpstr>
      <vt:lpstr>Outline</vt:lpstr>
      <vt:lpstr>Executive Summary</vt:lpstr>
      <vt:lpstr>Introduction</vt:lpstr>
      <vt:lpstr>Methodology</vt:lpstr>
      <vt:lpstr>Methodology</vt:lpstr>
      <vt:lpstr>Data Collection</vt:lpstr>
      <vt:lpstr>PowerPoint Presentation</vt:lpstr>
      <vt:lpstr>Data Visualization</vt:lpstr>
      <vt:lpstr>Sales Distribution Across Gender</vt:lpstr>
      <vt:lpstr>Sales Distribution Across Marriage Status</vt:lpstr>
      <vt:lpstr>Sales Distribution Across Age Group</vt:lpstr>
      <vt:lpstr>Top 5 Performing State</vt:lpstr>
      <vt:lpstr>Impact of Occupation On Sales</vt:lpstr>
      <vt:lpstr>Top Performing Product Categories</vt:lpstr>
      <vt:lpstr>Conclusion</vt:lpstr>
      <vt:lpstr>Appendix</vt:lpstr>
      <vt:lpstr>Final 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Vrinda Store Sales Data 2022</dc:title>
  <dc:creator>Jayashree Saha</dc:creator>
  <cp:lastModifiedBy>Victor Banerjee</cp:lastModifiedBy>
  <cp:revision>4</cp:revision>
  <dcterms:created xsi:type="dcterms:W3CDTF">2024-05-06T13:42:28Z</dcterms:created>
  <dcterms:modified xsi:type="dcterms:W3CDTF">2024-07-16T13:28:46Z</dcterms:modified>
</cp:coreProperties>
</file>