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120" y="170180"/>
            <a:ext cx="3495040" cy="767080"/>
          </a:xfrm>
        </p:spPr>
        <p:txBody>
          <a:bodyPr>
            <a:normAutofit fontScale="90000"/>
          </a:bodyPr>
          <a:p>
            <a:r>
              <a:rPr lang="zh-CN" altLang="zh-CN" sz="4445"/>
              <a:t>常见</a:t>
            </a:r>
            <a:r>
              <a:rPr lang="zh-CN" altLang="zh-CN" sz="4445"/>
              <a:t>材质类型</a:t>
            </a:r>
            <a:endParaRPr lang="zh-CN" altLang="zh-CN" sz="4445"/>
          </a:p>
        </p:txBody>
      </p:sp>
      <p:sp>
        <p:nvSpPr>
          <p:cNvPr id="4" name="文本框 3"/>
          <p:cNvSpPr txBox="1"/>
          <p:nvPr/>
        </p:nvSpPr>
        <p:spPr>
          <a:xfrm>
            <a:off x="300355" y="1141095"/>
            <a:ext cx="375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MeshBasicMaterial  基础网格材质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0355" y="2178050"/>
            <a:ext cx="362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LineBasicMaterial  基础线条</a:t>
            </a:r>
            <a:r>
              <a:rPr lang="zh-CN" altLang="en-US"/>
              <a:t>材质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0355" y="3392805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MeshLambertMaterial  Lambert网格材质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0355" y="4890135"/>
            <a:ext cx="405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MeshPhongMaterial</a:t>
            </a:r>
            <a:r>
              <a:rPr lang="zh-CN" altLang="en-US"/>
              <a:t>  Phong网格材质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3705" y="1509395"/>
            <a:ext cx="229108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对光照无反应，无法反射光线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3705" y="2612390"/>
            <a:ext cx="290068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1.一种用于绘制线框样式几何体的材质。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3705" y="3889375"/>
            <a:ext cx="30530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1.一种非光泽表面的材质，没有镜面高光。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对光照有反应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常用于木头或石头场景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705" y="5414010"/>
            <a:ext cx="32054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1.一种用于具有镜面高光的光泽表面的材质。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对光照有反应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常用于玻璃和金属场景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70" y="1195705"/>
            <a:ext cx="3505200" cy="3390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440" y="79375"/>
            <a:ext cx="3853815" cy="8896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zh-CN" sz="4445"/>
              <a:t>常见灯光类型</a:t>
            </a:r>
            <a:endParaRPr lang="zh-CN" altLang="zh-CN" sz="444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059815"/>
            <a:ext cx="5182870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355" y="1141095"/>
            <a:ext cx="271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DirectionalLight  平行光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3705" y="1509395"/>
            <a:ext cx="4010025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沿着特定方向发射平行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的光。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这种光的表现像是无限远,从它发出的光线都是平行的。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常用于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平行光来模拟太阳光 的效果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4.可以投射阴影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" y="3088005"/>
            <a:ext cx="215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PointLight</a:t>
            </a:r>
            <a:r>
              <a:rPr lang="zh-CN" altLang="en-US"/>
              <a:t>  点光源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0355" y="3456305"/>
            <a:ext cx="29006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一个点向各个方向发射的光源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常见的例子是模拟一个灯泡发出的光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3.可以投射阴影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7005" y="47047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- </a:t>
            </a:r>
            <a:r>
              <a:rPr lang="zh-CN" altLang="en-US"/>
              <a:t>AmbientLight  环境</a:t>
            </a:r>
            <a:r>
              <a:rPr lang="zh-CN" altLang="en-US"/>
              <a:t>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0355" y="5073015"/>
            <a:ext cx="32054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均匀的照亮场景中的所有物体。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常见的例子是模拟现实世界的物体反射光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可以投射阴影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8120" y="170180"/>
            <a:ext cx="2374265" cy="774700"/>
          </a:xfrm>
        </p:spPr>
        <p:txBody>
          <a:bodyPr>
            <a:normAutofit fontScale="90000"/>
          </a:bodyPr>
          <a:p>
            <a:r>
              <a:rPr lang="zh-CN" altLang="zh-CN" sz="4445"/>
              <a:t>开启阴影</a:t>
            </a:r>
            <a:endParaRPr lang="zh-CN" altLang="zh-CN" sz="4445"/>
          </a:p>
        </p:txBody>
      </p:sp>
      <p:sp>
        <p:nvSpPr>
          <p:cNvPr id="4" name="文本框 3"/>
          <p:cNvSpPr txBox="1"/>
          <p:nvPr/>
        </p:nvSpPr>
        <p:spPr>
          <a:xfrm>
            <a:off x="300355" y="1141095"/>
            <a:ext cx="4770755" cy="47078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1.Renderer      </a:t>
            </a:r>
            <a:r>
              <a:rPr lang="zh-CN" altLang="en-US"/>
              <a:t>配置</a:t>
            </a:r>
            <a:r>
              <a:rPr lang="zh-CN" altLang="en-US"/>
              <a:t>渲染器阴影</a:t>
            </a:r>
            <a:endParaRPr lang="zh-CN" altLang="en-US"/>
          </a:p>
          <a:p>
            <a:pPr algn="l"/>
            <a:r>
              <a:rPr lang="zh-CN" altLang="en-US"/>
              <a:t>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shadowMap.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enabled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是否开启阴影效果，默认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false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2.light      </a:t>
            </a:r>
            <a:r>
              <a:rPr lang="zh-CN" altLang="en-US"/>
              <a:t>配置灯光阴影</a:t>
            </a:r>
            <a:endParaRPr lang="zh-CN" altLang="en-US"/>
          </a:p>
          <a:p>
            <a:pPr algn="l"/>
            <a:r>
              <a:rPr lang="zh-CN" altLang="en-US"/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castShadow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是否产生动态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阴影，默认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fase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-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shadow.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mapSize.width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阴影贴图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范围宽度，默认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512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-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shadow.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mapSize.height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阴影贴图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范围高度，默认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512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shadow.camera.near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阴影深度图的近端，默认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0.5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shadow.camera.far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阴影深度图的远端，默认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500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3.Object3D   </a:t>
            </a:r>
            <a:r>
              <a:rPr lang="zh-CN" altLang="en-US"/>
              <a:t>配置物体阴影</a:t>
            </a:r>
            <a:endParaRPr lang="zh-CN" altLang="en-US"/>
          </a:p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castShadow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是否被渲染到阴影贴图中。默认值为false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- receiveShadow 材质是否接收阴影。默认值为false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10" y="1721485"/>
            <a:ext cx="5468620" cy="3151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75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常见材质类型</vt:lpstr>
      <vt:lpstr>PowerPoint 演示文稿</vt:lpstr>
      <vt:lpstr>开启阴影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yzl</cp:lastModifiedBy>
  <cp:revision>156</cp:revision>
  <dcterms:created xsi:type="dcterms:W3CDTF">2019-06-19T02:08:00Z</dcterms:created>
  <dcterms:modified xsi:type="dcterms:W3CDTF">2020-11-17T13:31:20Z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