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  <p:sldMasterId id="2147483685" r:id="rId4"/>
  </p:sldMasterIdLst>
  <p:notesMasterIdLst>
    <p:notesMasterId r:id="rId32"/>
  </p:notesMasterIdLst>
  <p:sldIdLst>
    <p:sldId id="268" r:id="rId5"/>
    <p:sldId id="383" r:id="rId6"/>
    <p:sldId id="422" r:id="rId7"/>
    <p:sldId id="421" r:id="rId8"/>
    <p:sldId id="414" r:id="rId9"/>
    <p:sldId id="423" r:id="rId10"/>
    <p:sldId id="426" r:id="rId11"/>
    <p:sldId id="427" r:id="rId12"/>
    <p:sldId id="431" r:id="rId13"/>
    <p:sldId id="429" r:id="rId14"/>
    <p:sldId id="430" r:id="rId15"/>
    <p:sldId id="447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266" r:id="rId3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47C05BC2-BD67-4816-BA49-D1BFED289703}">
          <p14:sldIdLst>
            <p14:sldId id="268"/>
            <p14:sldId id="383"/>
          </p14:sldIdLst>
        </p14:section>
        <p14:section name="目录" id="{596FF0EC-DF32-4376-B452-8E10719F7ED5}">
          <p14:sldIdLst>
            <p14:sldId id="422"/>
          </p14:sldIdLst>
        </p14:section>
        <p14:section name="JS基础配置" id="{A4963192-9C54-45E3-BBC3-EF48FE4774FC}">
          <p14:sldIdLst>
            <p14:sldId id="421"/>
            <p14:sldId id="414"/>
          </p14:sldIdLst>
        </p14:section>
        <p14:section name="JS脚本开发注意点" id="{F70DD4E6-70E3-754B-B95B-EB7264640B2D}">
          <p14:sldIdLst>
            <p14:sldId id="423"/>
            <p14:sldId id="426"/>
            <p14:sldId id="427"/>
          </p14:sldIdLst>
        </p14:section>
        <p14:section name="JS开发说明" id="{307B3732-7498-4CBE-9A87-6B17A6CF2C33}">
          <p14:sldIdLst>
            <p14:sldId id="431"/>
            <p14:sldId id="429"/>
            <p14:sldId id="430"/>
          </p14:sldIdLst>
        </p14:section>
        <p14:section name="开发应用" id="{421AC824-AF93-1249-8A46-D212E8269EAF}">
          <p14:sldIdLst>
            <p14:sldId id="447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26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31"/>
    <p:restoredTop sz="90419" autoAdjust="0"/>
  </p:normalViewPr>
  <p:slideViewPr>
    <p:cSldViewPr>
      <p:cViewPr varScale="1">
        <p:scale>
          <a:sx n="139" d="100"/>
          <a:sy n="139" d="100"/>
        </p:scale>
        <p:origin x="-834" y="-90"/>
      </p:cViewPr>
      <p:guideLst>
        <p:guide orient="horz" pos="16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4613" cy="737346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17C5A8D6-8C34-49BD-9F63-C5457925001C}" type="datetime1">
              <a:rPr lang="zh-CN" altLang="en-US"/>
              <a:pPr>
                <a:defRPr/>
              </a:pPr>
              <a:t>2019-04-23</a:t>
            </a:fld>
            <a:endParaRPr lang="zh-CN" altLang="en-US" sz="1200"/>
          </a:p>
        </p:txBody>
      </p:sp>
      <p:sp>
        <p:nvSpPr>
          <p:cNvPr id="512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512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5124B4F6-AE5E-4CB2-90D9-EAA8173A7698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xmlns="" val="338482278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5CD0-FDA6-4554-BEE9-384BE5044D6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841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5CD0-FDA6-4554-BEE9-384BE5044D6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45436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5CD0-FDA6-4554-BEE9-384BE5044D6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22751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5CD0-FDA6-4554-BEE9-384BE5044D6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069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60AC6-D6B1-47EB-9268-A1CC909C8892}" type="datetime1">
              <a:rPr lang="zh-CN" altLang="en-US"/>
              <a:pPr>
                <a:defRPr/>
              </a:pPr>
              <a:t>2019-04-23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1C8D0-D54E-4D34-A455-6BB2EFFDE4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48780-4F54-4F42-ABB5-39E4D062777E}" type="datetime1">
              <a:rPr lang="zh-CN" altLang="en-US"/>
              <a:pPr>
                <a:defRPr/>
              </a:pPr>
              <a:t>2019-04-23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EF0CA-937F-4F7C-8FD2-1E8B8DBB418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276E0-5BD9-4805-902A-479D4D0F8D40}" type="datetime1">
              <a:rPr lang="zh-CN" altLang="en-US"/>
              <a:pPr>
                <a:defRPr/>
              </a:pPr>
              <a:t>2019-04-23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78219-07B5-4148-997E-A7DDE09EB8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C64C9-F16B-4DE8-933A-BAEAA6628FAE}" type="datetime1">
              <a:rPr lang="zh-CN" altLang="en-US"/>
              <a:pPr>
                <a:defRPr/>
              </a:pPr>
              <a:t>2019-04-23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3E0F3-BB66-4F3F-BEBE-C22B60663A7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3850" y="1268413"/>
            <a:ext cx="4171950" cy="32924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268413"/>
            <a:ext cx="4171950" cy="32924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A72C5-3D5B-4006-805A-3CF5D2755375}" type="datetime1">
              <a:rPr lang="zh-CN" altLang="en-US"/>
              <a:pPr>
                <a:defRPr/>
              </a:pPr>
              <a:t>2019-04-23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C3ECA-25A7-4E8C-8BA8-319910F2354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Franklin Gothic Book" panose="020B05030201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42862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323850" y="274638"/>
            <a:ext cx="6219825" cy="42862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10B88-88B0-467D-AE45-034FD76AACB3}" type="datetime1">
              <a:rPr lang="zh-CN" altLang="en-US"/>
              <a:pPr>
                <a:defRPr/>
              </a:pPr>
              <a:t>2019-04-23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FC8F6-74A4-46F0-88BD-86B4FC51205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7F419-D182-462C-8539-650346499990}" type="datetime1">
              <a:rPr lang="zh-CN" altLang="en-US"/>
              <a:pPr>
                <a:defRPr/>
              </a:pPr>
              <a:t>2019-04-23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6FB92-B552-47C1-8BC6-7A5E42BE8B2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8A6DB-58B6-4097-A0B5-CCE97C0E803D}" type="datetime1">
              <a:rPr lang="zh-CN" altLang="en-US"/>
              <a:pPr>
                <a:defRPr/>
              </a:pPr>
              <a:t>2019-04-23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457DF-3CE4-414A-9E61-6532F52A69C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3A55E-EFAA-4877-A96D-39A6427A2B3C}" type="datetime1">
              <a:rPr lang="zh-CN" altLang="en-US"/>
              <a:pPr>
                <a:defRPr/>
              </a:pPr>
              <a:t>2019-04-23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3B1C4-B54B-48DA-97EA-D73BBFCAFB0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BC2B1-CCCE-4D0C-9553-813A355194C0}" type="datetime1">
              <a:rPr lang="zh-CN" altLang="en-US"/>
              <a:pPr>
                <a:defRPr/>
              </a:pPr>
              <a:t>2019-04-23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0B22D-2CFC-40FA-B2CA-B643AB058C3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86131-80EA-4BF1-95D8-F77AEA967802}" type="datetime1">
              <a:rPr lang="zh-CN" altLang="en-US"/>
              <a:pPr>
                <a:defRPr/>
              </a:pPr>
              <a:t>2019-04-23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3856C-B454-4792-A2E7-9A630616F39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57C5D-64C6-4033-8EA4-EDD5A6A8E849}" type="datetime1">
              <a:rPr lang="zh-CN" altLang="en-US"/>
              <a:pPr>
                <a:defRPr/>
              </a:pPr>
              <a:t>2019-04-23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385B4-0AAD-4543-B3A7-072C353A9B3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3390A-A787-4544-8F7C-891D02EF0C37}" type="datetime1">
              <a:rPr lang="zh-CN" altLang="en-US"/>
              <a:pPr>
                <a:defRPr/>
              </a:pPr>
              <a:t>2019-04-23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C53A4-3C7D-4C5B-83B1-BBBB2CD3740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0F5D7-28B5-4406-89A5-6D2CF24D2F8A}" type="datetime1">
              <a:rPr lang="zh-CN" altLang="en-US"/>
              <a:pPr>
                <a:defRPr/>
              </a:pPr>
              <a:t>2019-04-23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C1A9A-C6E4-49DE-9AA9-3E26BEFE149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921C5-AEF7-45BB-808A-D85F3AA056E7}" type="datetime1">
              <a:rPr lang="zh-CN" altLang="en-US"/>
              <a:pPr>
                <a:defRPr/>
              </a:pPr>
              <a:t>2019-04-23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35158-9877-4A58-84D0-18A97B0814B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BC9FD-8BB2-4207-B0B4-59493CC29BD6}" type="datetime1">
              <a:rPr lang="zh-CN" altLang="en-US"/>
              <a:pPr>
                <a:defRPr/>
              </a:pPr>
              <a:t>2019-04-23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6D951-A6B1-4D83-B93C-889BF9E89A8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6C13D-7E5D-4F31-80EE-DA28A1C815B8}" type="datetime1">
              <a:rPr lang="zh-CN" altLang="en-US"/>
              <a:pPr>
                <a:defRPr/>
              </a:pPr>
              <a:t>2019-04-23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BB894-AA27-4189-941C-26AF65B1B27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3850" y="1268413"/>
            <a:ext cx="4171950" cy="32924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268413"/>
            <a:ext cx="4171950" cy="32924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95C08-A06B-47C5-B178-06F3F032CB1F}" type="datetime1">
              <a:rPr lang="zh-CN" altLang="en-US"/>
              <a:pPr>
                <a:defRPr/>
              </a:pPr>
              <a:t>2019-04-23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F9304-F080-427E-A88A-22B44441C68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Franklin Gothic Book" panose="020B05030201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42862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323850" y="274638"/>
            <a:ext cx="6219825" cy="42862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0" i="0">
                <a:latin typeface="微軟正黑體" charset="-120"/>
                <a:ea typeface="微軟正黑體" charset="-12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微軟正黑體" charset="-120"/>
                <a:ea typeface="微軟正黑體" charset="-12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7504" y="4896612"/>
            <a:ext cx="2895600" cy="246888"/>
          </a:xfrm>
        </p:spPr>
        <p:txBody>
          <a:bodyPr/>
          <a:lstStyle>
            <a:lvl1pPr>
              <a:defRPr b="0" i="0">
                <a:ea typeface="微軟正黑體" charset="-120"/>
              </a:defRPr>
            </a:lvl1pPr>
          </a:lstStyle>
          <a:p>
            <a:fld id="{B67B59A1-2FCC-4617-B2BB-BEC44985B672}" type="datetime1">
              <a:rPr lang="zh-CN" altLang="en-US" smtClean="0"/>
              <a:pPr/>
              <a:t>2019-04-23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83968" y="4887924"/>
            <a:ext cx="1066800" cy="246888"/>
          </a:xfrm>
        </p:spPr>
        <p:txBody>
          <a:bodyPr/>
          <a:lstStyle>
            <a:lvl1pPr>
              <a:defRPr b="0" i="0">
                <a:ea typeface="微軟正黑體" charset="-12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893175" y="303610"/>
            <a:ext cx="914400" cy="685800"/>
          </a:xfrm>
        </p:spPr>
        <p:txBody>
          <a:bodyPr/>
          <a:lstStyle>
            <a:lvl1pPr>
              <a:defRPr b="0" i="0">
                <a:latin typeface="微軟正黑體" charset="-120"/>
                <a:ea typeface="微軟正黑體" charset="-120"/>
              </a:defRPr>
            </a:lvl1pPr>
            <a:lvl2pPr>
              <a:defRPr b="0" i="0">
                <a:latin typeface="微軟正黑體" charset="-120"/>
                <a:ea typeface="微軟正黑體" charset="-120"/>
              </a:defRPr>
            </a:lvl2pPr>
            <a:lvl3pPr>
              <a:defRPr b="0" i="0">
                <a:latin typeface="微軟正黑體" charset="-120"/>
                <a:ea typeface="微軟正黑體" charset="-120"/>
              </a:defRPr>
            </a:lvl3pPr>
            <a:lvl4pPr>
              <a:defRPr b="0" i="0">
                <a:latin typeface="微軟正黑體" charset="-120"/>
                <a:ea typeface="微軟正黑體" charset="-120"/>
              </a:defRPr>
            </a:lvl4pPr>
            <a:lvl5pPr>
              <a:defRPr b="0" i="0">
                <a:latin typeface="微軟正黑體" charset="-120"/>
                <a:ea typeface="微軟正黑體" charset="-12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1589291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97247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43550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9A499-E5CA-4C04-85F3-DBAA98C8B1B1}" type="datetime1">
              <a:rPr lang="zh-CN" altLang="en-US"/>
              <a:pPr>
                <a:defRPr/>
              </a:pPr>
              <a:t>2019-04-23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C4C3-9833-4E13-8C40-B5BC9D56410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70714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3329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0798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5303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44153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47218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67889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8536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51579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36501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6CC50-4659-4264-AEC5-60C709FFEA21}" type="datetime1">
              <a:rPr lang="zh-CN" altLang="en-US"/>
              <a:pPr>
                <a:defRPr/>
              </a:pPr>
              <a:t>2019-04-23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1019E-8D65-46C2-9872-70ECE7C0E36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7346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20121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63CCD-BB9F-424D-9A7E-F409C1EFAFDE}" type="datetime1">
              <a:rPr lang="zh-CN" altLang="en-US"/>
              <a:pPr>
                <a:defRPr/>
              </a:pPr>
              <a:t>2019-04-23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7C0D6-EEF7-4875-8403-3605B6A561B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CA23F-F7EF-43C2-BF7B-4DDF77F32B62}" type="datetime1">
              <a:rPr lang="zh-CN" altLang="en-US"/>
              <a:pPr>
                <a:defRPr/>
              </a:pPr>
              <a:t>2019-04-23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9EBF5-BA07-462F-B0F0-9B5CD949CC6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E58BC-8E42-4F10-A4DF-ED11F625C03B}" type="datetime1">
              <a:rPr lang="zh-CN" altLang="en-US"/>
              <a:pPr>
                <a:defRPr/>
              </a:pPr>
              <a:t>2019-04-23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FF5D9-1E9F-4F44-90F6-09E57707E40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theme" Target="../theme/theme4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/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/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/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0D9F488-4201-47BE-AFE2-3B4546888EF9}" type="datetime1">
              <a:rPr lang="zh-CN" altLang="en-US"/>
              <a:pPr>
                <a:defRPr/>
              </a:pPr>
              <a:t>2019-04-23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/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/>
          <a:lstStyle>
            <a:lvl1pPr algn="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8E9462D-3B0B-4001-AEB9-9335CFCE2B5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zh-CN">
                <a:sym typeface="Franklin Gothic Book" panose="020B0503020102020204" pitchFamily="34" charset="0"/>
              </a:rPr>
              <a:t>First level</a:t>
            </a:r>
          </a:p>
          <a:p>
            <a:pPr lvl="1"/>
            <a:r>
              <a:rPr lang="zh-CN" altLang="zh-CN">
                <a:sym typeface="Franklin Gothic Book" panose="020B0503020102020204" pitchFamily="34" charset="0"/>
              </a:rPr>
              <a:t>Second level</a:t>
            </a:r>
          </a:p>
          <a:p>
            <a:pPr lvl="2"/>
            <a:r>
              <a:rPr lang="zh-CN" altLang="zh-CN">
                <a:sym typeface="Franklin Gothic Book" panose="020B0503020102020204" pitchFamily="34" charset="0"/>
              </a:rPr>
              <a:t>Third level</a:t>
            </a:r>
          </a:p>
          <a:p>
            <a:pPr lvl="3"/>
            <a:r>
              <a:rPr lang="zh-CN" altLang="zh-CN">
                <a:sym typeface="Franklin Gothic Book" panose="020B0503020102020204" pitchFamily="34" charset="0"/>
              </a:rPr>
              <a:t>Fourth level</a:t>
            </a:r>
          </a:p>
          <a:p>
            <a:pPr lvl="4"/>
            <a:r>
              <a:rPr lang="zh-CN" altLang="zh-CN">
                <a:sym typeface="Franklin Gothic Book" panose="020B0503020102020204" pitchFamily="34" charset="0"/>
              </a:rPr>
              <a:t>Fifth level</a:t>
            </a:r>
          </a:p>
        </p:txBody>
      </p:sp>
      <p:sp>
        <p:nvSpPr>
          <p:cNvPr id="2051" name="TextBox 9"/>
          <p:cNvSpPr>
            <a:spLocks noChangeArrowheads="1"/>
          </p:cNvSpPr>
          <p:nvPr/>
        </p:nvSpPr>
        <p:spPr bwMode="auto">
          <a:xfrm>
            <a:off x="7938" y="4976813"/>
            <a:ext cx="18954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56561" tIns="0" rIns="0" bIns="0">
            <a:spAutoFit/>
          </a:bodyPr>
          <a:lstStyle>
            <a:lvl1pPr marL="133350" indent="-1333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Clr>
                <a:schemeClr val="bg1"/>
              </a:buClr>
              <a:buFont typeface="Arial" pitchFamily="34" charset="0"/>
              <a:buChar char="©"/>
              <a:defRPr/>
            </a:pPr>
            <a:r>
              <a:rPr lang="en-US" altLang="zh-CN" sz="600">
                <a:solidFill>
                  <a:schemeClr val="bg1"/>
                </a:solidFill>
                <a:latin typeface="Verdana" pitchFamily="34" charset="0"/>
              </a:rPr>
              <a:t>2014 Weaver  </a:t>
            </a:r>
            <a:r>
              <a:rPr lang="zh-CN" altLang="en-US" sz="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Software</a:t>
            </a:r>
            <a:r>
              <a:rPr lang="zh-CN" altLang="en-US" sz="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600">
                <a:solidFill>
                  <a:schemeClr val="bg1"/>
                </a:solidFill>
                <a:latin typeface="Verdana" pitchFamily="34" charset="0"/>
              </a:rPr>
              <a:t> All rights reserved.</a:t>
            </a:r>
            <a:endParaRPr lang="zh-CN" altLang="en-US"/>
          </a:p>
        </p:txBody>
      </p:sp>
      <p:sp>
        <p:nvSpPr>
          <p:cNvPr id="2052" name="TextBox 33"/>
          <p:cNvSpPr>
            <a:spLocks noChangeArrowheads="1"/>
          </p:cNvSpPr>
          <p:nvPr/>
        </p:nvSpPr>
        <p:spPr bwMode="auto">
          <a:xfrm>
            <a:off x="2578100" y="4992688"/>
            <a:ext cx="1603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0" tIns="0" rIns="56561" bIns="0">
            <a:spAutoFit/>
          </a:bodyPr>
          <a:lstStyle>
            <a:lvl1pPr marL="93980" indent="-9398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buClr>
                <a:schemeClr val="accent2"/>
              </a:buClr>
              <a:buFont typeface="Arial" pitchFamily="34" charset="0"/>
              <a:buNone/>
              <a:defRPr/>
            </a:pPr>
            <a:fld id="{B6EE5A40-7497-4F4E-A12A-907434D12286}" type="slidenum">
              <a:rPr lang="en-US" altLang="zh-CN" sz="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pPr algn="r" eaLnBrk="1" hangingPunct="1">
                <a:buClr>
                  <a:schemeClr val="accent2"/>
                </a:buClr>
                <a:buFont typeface="Arial" pitchFamily="34" charset="0"/>
                <a:buNone/>
                <a:defRPr/>
              </a:pPr>
              <a:t>‹#›</a:t>
            </a:fld>
            <a:endParaRPr lang="en-US" altLang="zh-CN" sz="6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53" name="矩形 6"/>
          <p:cNvSpPr>
            <a:spLocks noChangeArrowheads="1"/>
          </p:cNvSpPr>
          <p:nvPr/>
        </p:nvSpPr>
        <p:spPr bwMode="auto">
          <a:xfrm>
            <a:off x="406400" y="444500"/>
            <a:ext cx="482600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395E8A"/>
                </a:solidFill>
                <a:bevel/>
              </a14:hiddenLine>
            </a:ext>
          </a:extLst>
        </p:spPr>
        <p:txBody>
          <a:bodyPr lIns="71832" tIns="35915" rIns="71832" bIns="35915" anchor="ctr"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11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54" name="矩形 8"/>
          <p:cNvSpPr>
            <a:spLocks noChangeArrowheads="1"/>
          </p:cNvSpPr>
          <p:nvPr/>
        </p:nvSpPr>
        <p:spPr bwMode="auto">
          <a:xfrm>
            <a:off x="273050" y="571500"/>
            <a:ext cx="158750" cy="106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395E8A"/>
                </a:solidFill>
                <a:bevel/>
              </a14:hiddenLine>
            </a:ext>
          </a:extLst>
        </p:spPr>
        <p:txBody>
          <a:bodyPr lIns="71832" tIns="35915" rIns="71832" bIns="35915" anchor="ctr"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11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55" name="矩形 14"/>
          <p:cNvSpPr>
            <a:spLocks noChangeArrowheads="1"/>
          </p:cNvSpPr>
          <p:nvPr/>
        </p:nvSpPr>
        <p:spPr bwMode="auto">
          <a:xfrm>
            <a:off x="88900" y="141288"/>
            <a:ext cx="98425" cy="4429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395E8A"/>
                </a:solidFill>
                <a:bevel/>
              </a14:hiddenLine>
            </a:ext>
          </a:extLst>
        </p:spPr>
        <p:txBody>
          <a:bodyPr lIns="68576" tIns="34289" rIns="68576" bIns="34289" anchor="ctr"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11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056" name="组合 7"/>
          <p:cNvGrpSpPr/>
          <p:nvPr/>
        </p:nvGrpSpPr>
        <p:grpSpPr bwMode="auto">
          <a:xfrm>
            <a:off x="7993063" y="4462463"/>
            <a:ext cx="1277937" cy="642937"/>
            <a:chOff x="0" y="0"/>
            <a:chExt cx="2423592" cy="1169655"/>
          </a:xfrm>
        </p:grpSpPr>
        <p:sp>
          <p:nvSpPr>
            <p:cNvPr id="2057" name="文本框 7"/>
            <p:cNvSpPr>
              <a:spLocks noChangeArrowheads="1"/>
            </p:cNvSpPr>
            <p:nvPr/>
          </p:nvSpPr>
          <p:spPr bwMode="auto">
            <a:xfrm>
              <a:off x="511815" y="566056"/>
              <a:ext cx="1911777" cy="47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10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泛微软件</a:t>
              </a:r>
            </a:p>
          </p:txBody>
        </p:sp>
        <p:sp>
          <p:nvSpPr>
            <p:cNvPr id="2058" name="文本框 8"/>
            <p:cNvSpPr>
              <a:spLocks noChangeArrowheads="1"/>
            </p:cNvSpPr>
            <p:nvPr/>
          </p:nvSpPr>
          <p:spPr bwMode="auto">
            <a:xfrm>
              <a:off x="526867" y="834642"/>
              <a:ext cx="1490285" cy="335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600">
                  <a:ea typeface="Batang" pitchFamily="2" charset="-127"/>
                  <a:sym typeface="Arial" pitchFamily="34" charset="0"/>
                </a:rPr>
                <a:t>Weaver Software</a:t>
              </a:r>
              <a:endParaRPr lang="zh-CN" altLang="en-US" sz="600">
                <a:ea typeface="Batang" pitchFamily="2" charset="-127"/>
                <a:sym typeface="Arial" pitchFamily="34" charset="0"/>
              </a:endParaRPr>
            </a:p>
          </p:txBody>
        </p:sp>
        <p:pic>
          <p:nvPicPr>
            <p:cNvPr id="2059" name="图片 11" descr="图片1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36104" cy="1019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kern="1200">
          <a:solidFill>
            <a:schemeClr val="tx1"/>
          </a:solidFill>
          <a:latin typeface="+mj-lt"/>
          <a:ea typeface="+mj-ea"/>
          <a:cs typeface="+mj-cs"/>
          <a:sym typeface="Franklin Gothic Medium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黑体" pitchFamily="49" charset="-122"/>
          <a:ea typeface="黑体" pitchFamily="49" charset="-122"/>
          <a:sym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黑体" pitchFamily="49" charset="-122"/>
          <a:ea typeface="黑体" pitchFamily="49" charset="-122"/>
          <a:sym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黑体" pitchFamily="49" charset="-122"/>
          <a:ea typeface="黑体" pitchFamily="49" charset="-122"/>
          <a:sym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黑体" pitchFamily="49" charset="-122"/>
          <a:ea typeface="黑体" pitchFamily="49" charset="-122"/>
          <a:sym typeface="Franklin Gothic Medium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黑体" pitchFamily="49" charset="-122"/>
          <a:ea typeface="黑体" pitchFamily="49" charset="-122"/>
          <a:sym typeface="Franklin Gothic Medium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黑体" pitchFamily="49" charset="-122"/>
          <a:ea typeface="黑体" pitchFamily="49" charset="-122"/>
          <a:sym typeface="Franklin Gothic Medium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黑体" pitchFamily="49" charset="-122"/>
          <a:ea typeface="黑体" pitchFamily="49" charset="-122"/>
          <a:sym typeface="Franklin Gothic Medium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黑体" pitchFamily="49" charset="-122"/>
          <a:ea typeface="黑体" pitchFamily="49" charset="-122"/>
          <a:sym typeface="Franklin Gothic Medium" pitchFamily="34" charset="0"/>
        </a:defRPr>
      </a:lvl9pPr>
    </p:titleStyle>
    <p:bodyStyle>
      <a:lvl1pPr marL="269875" indent="-269875" algn="l" defTabSz="0" rtl="0" eaLnBrk="0" fontAlgn="base" hangingPunct="0">
        <a:spcBef>
          <a:spcPts val="1275"/>
        </a:spcBef>
        <a:spcAft>
          <a:spcPct val="0"/>
        </a:spcAft>
        <a:buClr>
          <a:schemeClr val="accent1"/>
        </a:buClr>
        <a:buSzPct val="80000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1pPr>
      <a:lvl2pPr marL="584200" indent="-224155" algn="l" defTabSz="0" rtl="0" eaLnBrk="0" fontAlgn="base" hangingPunct="0">
        <a:spcBef>
          <a:spcPts val="39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2pPr>
      <a:lvl3pPr marL="212725" indent="-141605" algn="l" defTabSz="0" rtl="0" eaLnBrk="0" fontAlgn="base" hangingPunct="0">
        <a:spcBef>
          <a:spcPts val="34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"/>
        <a:defRPr sz="1200" b="1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3pPr>
      <a:lvl4pPr marL="351155" indent="-138430" algn="l" defTabSz="0" rtl="0" eaLnBrk="0" fontAlgn="base" hangingPunct="0">
        <a:spcBef>
          <a:spcPts val="340"/>
        </a:spcBef>
        <a:spcAft>
          <a:spcPct val="0"/>
        </a:spcAft>
        <a:buClr>
          <a:schemeClr val="accent2"/>
        </a:buClr>
        <a:buSzPct val="100000"/>
        <a:buFont typeface="Arial" pitchFamily="34" charset="0"/>
        <a:buChar char="–"/>
        <a:defRPr sz="1100" b="1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4pPr>
      <a:lvl5pPr marL="492125" indent="-139700" algn="l" defTabSz="0" rtl="0" eaLnBrk="0" fontAlgn="base" hangingPunct="0">
        <a:spcBef>
          <a:spcPts val="200"/>
        </a:spcBef>
        <a:spcAft>
          <a:spcPct val="0"/>
        </a:spcAft>
        <a:buClr>
          <a:schemeClr val="accent2"/>
        </a:buClr>
        <a:buSzPct val="100000"/>
        <a:buFont typeface="Courier New" pitchFamily="49" charset="0"/>
        <a:buChar char="o"/>
        <a:defRPr sz="1100" b="1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4" tIns="34289" rIns="68574" bIns="34289" numCol="1" anchor="ctr" anchorCtr="0" compatLnSpc="1"/>
          <a:lstStyle>
            <a:lvl1pPr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F198B4-67B1-40A0-845C-805366C0C744}" type="datetime1">
              <a:rPr lang="zh-CN" altLang="en-US"/>
              <a:pPr>
                <a:defRPr/>
              </a:pPr>
              <a:t>2019-04-23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07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4" tIns="34289" rIns="68574" bIns="34289" numCol="1" anchor="ctr" anchorCtr="0" compatLnSpc="1"/>
          <a:lstStyle>
            <a:lvl1pPr algn="ctr"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4" tIns="34289" rIns="68574" bIns="34289" numCol="1" anchor="ctr" anchorCtr="0" compatLnSpc="1"/>
          <a:lstStyle>
            <a:lvl1pPr algn="r"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52CD834-6E36-47C4-B65E-E1E354F03C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/>
  <p:txStyles>
    <p:titleStyle>
      <a:lvl1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2pPr>
      <a:lvl3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3pPr>
      <a:lvl4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4pPr>
      <a:lvl5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5pPr>
      <a:lvl6pPr marL="11430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6002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0574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5146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zh-CN">
                <a:sym typeface="Franklin Gothic Book" panose="020B0503020102020204" pitchFamily="34" charset="0"/>
              </a:rPr>
              <a:t>First level</a:t>
            </a:r>
          </a:p>
          <a:p>
            <a:pPr lvl="1"/>
            <a:r>
              <a:rPr lang="zh-CN" altLang="zh-CN">
                <a:sym typeface="Franklin Gothic Book" panose="020B0503020102020204" pitchFamily="34" charset="0"/>
              </a:rPr>
              <a:t>Second level</a:t>
            </a:r>
          </a:p>
          <a:p>
            <a:pPr lvl="2"/>
            <a:r>
              <a:rPr lang="zh-CN" altLang="zh-CN">
                <a:sym typeface="Franklin Gothic Book" panose="020B0503020102020204" pitchFamily="34" charset="0"/>
              </a:rPr>
              <a:t>Third level</a:t>
            </a:r>
          </a:p>
          <a:p>
            <a:pPr lvl="3"/>
            <a:r>
              <a:rPr lang="zh-CN" altLang="zh-CN">
                <a:sym typeface="Franklin Gothic Book" panose="020B0503020102020204" pitchFamily="34" charset="0"/>
              </a:rPr>
              <a:t>Fourth level</a:t>
            </a:r>
          </a:p>
          <a:p>
            <a:pPr lvl="4"/>
            <a:r>
              <a:rPr lang="zh-CN" altLang="zh-CN">
                <a:sym typeface="Franklin Gothic Book" panose="020B0503020102020204" pitchFamily="34" charset="0"/>
              </a:rPr>
              <a:t>Fifth level</a:t>
            </a:r>
          </a:p>
        </p:txBody>
      </p:sp>
      <p:sp>
        <p:nvSpPr>
          <p:cNvPr id="4099" name="TextBox 9"/>
          <p:cNvSpPr>
            <a:spLocks noChangeArrowheads="1"/>
          </p:cNvSpPr>
          <p:nvPr/>
        </p:nvSpPr>
        <p:spPr bwMode="auto">
          <a:xfrm>
            <a:off x="7938" y="4976813"/>
            <a:ext cx="18954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56563" tIns="0" rIns="0" bIns="0">
            <a:spAutoFit/>
          </a:bodyPr>
          <a:lstStyle>
            <a:lvl1pPr marL="133350" indent="-1333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Arial" pitchFamily="34" charset="0"/>
              <a:buChar char="©"/>
              <a:defRPr/>
            </a:pPr>
            <a:r>
              <a:rPr lang="en-US" altLang="zh-CN" sz="600">
                <a:solidFill>
                  <a:srgbClr val="FFFFFF"/>
                </a:solidFill>
                <a:latin typeface="Verdana" pitchFamily="34" charset="0"/>
              </a:rPr>
              <a:t>2014 Weaver  </a:t>
            </a:r>
            <a:r>
              <a:rPr lang="zh-CN" altLang="en-US" sz="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Software</a:t>
            </a:r>
            <a:r>
              <a:rPr lang="zh-CN" altLang="en-US" sz="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600">
                <a:solidFill>
                  <a:srgbClr val="FFFFFF"/>
                </a:solidFill>
                <a:latin typeface="Verdana" pitchFamily="34" charset="0"/>
              </a:rPr>
              <a:t> All rights reserved.</a:t>
            </a:r>
            <a:endParaRPr lang="zh-CN" altLang="en-US"/>
          </a:p>
        </p:txBody>
      </p:sp>
      <p:sp>
        <p:nvSpPr>
          <p:cNvPr id="4100" name="TextBox 33"/>
          <p:cNvSpPr>
            <a:spLocks noChangeArrowheads="1"/>
          </p:cNvSpPr>
          <p:nvPr/>
        </p:nvSpPr>
        <p:spPr bwMode="auto">
          <a:xfrm>
            <a:off x="2578100" y="4992688"/>
            <a:ext cx="1603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0" tIns="0" rIns="56563" bIns="0">
            <a:spAutoFit/>
          </a:bodyPr>
          <a:lstStyle>
            <a:lvl1pPr marL="93980" indent="-9398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buClr>
                <a:srgbClr val="C0504D"/>
              </a:buClr>
              <a:buFont typeface="Arial" pitchFamily="34" charset="0"/>
              <a:buNone/>
              <a:defRPr/>
            </a:pPr>
            <a:fld id="{0AE68312-6D6F-4B65-AD3B-4496756B753A}" type="slidenum">
              <a:rPr lang="en-US" altLang="zh-CN" sz="6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pPr algn="r" eaLnBrk="1" hangingPunct="1">
                <a:buClr>
                  <a:srgbClr val="C0504D"/>
                </a:buClr>
                <a:buFont typeface="Arial" pitchFamily="34" charset="0"/>
                <a:buNone/>
                <a:defRPr/>
              </a:pPr>
              <a:t>‹#›</a:t>
            </a:fld>
            <a:endParaRPr lang="en-US" altLang="zh-CN" sz="6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101" name="矩形 6"/>
          <p:cNvSpPr>
            <a:spLocks noChangeArrowheads="1"/>
          </p:cNvSpPr>
          <p:nvPr/>
        </p:nvSpPr>
        <p:spPr bwMode="auto">
          <a:xfrm>
            <a:off x="406400" y="444500"/>
            <a:ext cx="482600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395E8A"/>
                </a:solidFill>
                <a:bevel/>
              </a14:hiddenLine>
            </a:ext>
          </a:extLst>
        </p:spPr>
        <p:txBody>
          <a:bodyPr lIns="71834" tIns="35916" rIns="71834" bIns="35916" anchor="ctr"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11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102" name="矩形 8"/>
          <p:cNvSpPr>
            <a:spLocks noChangeArrowheads="1"/>
          </p:cNvSpPr>
          <p:nvPr/>
        </p:nvSpPr>
        <p:spPr bwMode="auto">
          <a:xfrm>
            <a:off x="273050" y="571500"/>
            <a:ext cx="158750" cy="106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395E8A"/>
                </a:solidFill>
                <a:bevel/>
              </a14:hiddenLine>
            </a:ext>
          </a:extLst>
        </p:spPr>
        <p:txBody>
          <a:bodyPr lIns="71834" tIns="35916" rIns="71834" bIns="35916" anchor="ctr"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11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103" name="矩形 14"/>
          <p:cNvSpPr>
            <a:spLocks noChangeArrowheads="1"/>
          </p:cNvSpPr>
          <p:nvPr/>
        </p:nvSpPr>
        <p:spPr bwMode="auto">
          <a:xfrm>
            <a:off x="88900" y="141288"/>
            <a:ext cx="98425" cy="4429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395E8A"/>
                </a:solidFill>
                <a:bevel/>
              </a14:hiddenLine>
            </a:ext>
          </a:extLst>
        </p:spPr>
        <p:txBody>
          <a:bodyPr lIns="68577" tIns="34289" rIns="68577" bIns="34289" anchor="ctr"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11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104" name="组合 7"/>
          <p:cNvGrpSpPr/>
          <p:nvPr/>
        </p:nvGrpSpPr>
        <p:grpSpPr bwMode="auto">
          <a:xfrm>
            <a:off x="7993063" y="4462463"/>
            <a:ext cx="1277937" cy="642937"/>
            <a:chOff x="0" y="0"/>
            <a:chExt cx="2423592" cy="1169655"/>
          </a:xfrm>
        </p:grpSpPr>
        <p:sp>
          <p:nvSpPr>
            <p:cNvPr id="4105" name="文本框 7"/>
            <p:cNvSpPr>
              <a:spLocks noChangeArrowheads="1"/>
            </p:cNvSpPr>
            <p:nvPr/>
          </p:nvSpPr>
          <p:spPr bwMode="auto">
            <a:xfrm>
              <a:off x="511815" y="566056"/>
              <a:ext cx="1911777" cy="47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1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泛微软件</a:t>
              </a:r>
              <a:endParaRPr lang="zh-CN" altLang="en-US"/>
            </a:p>
          </p:txBody>
        </p:sp>
        <p:sp>
          <p:nvSpPr>
            <p:cNvPr id="4106" name="文本框 8"/>
            <p:cNvSpPr>
              <a:spLocks noChangeArrowheads="1"/>
            </p:cNvSpPr>
            <p:nvPr/>
          </p:nvSpPr>
          <p:spPr bwMode="auto">
            <a:xfrm>
              <a:off x="526867" y="834642"/>
              <a:ext cx="1490285" cy="335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600">
                  <a:solidFill>
                    <a:srgbClr val="000000"/>
                  </a:solidFill>
                  <a:ea typeface="Batang" pitchFamily="2" charset="-127"/>
                  <a:sym typeface="Arial" pitchFamily="34" charset="0"/>
                </a:rPr>
                <a:t>Weaver Software</a:t>
              </a:r>
              <a:endParaRPr lang="zh-CN" altLang="en-US" sz="600">
                <a:solidFill>
                  <a:srgbClr val="000000"/>
                </a:solidFill>
                <a:ea typeface="Batang" pitchFamily="2" charset="-127"/>
                <a:sym typeface="Arial" pitchFamily="34" charset="0"/>
              </a:endParaRPr>
            </a:p>
          </p:txBody>
        </p:sp>
        <p:pic>
          <p:nvPicPr>
            <p:cNvPr id="4107" name="图片 11" descr="图片1.png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36104" cy="1019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9" r:id="rId13"/>
    <p:sldLayoutId id="2147483701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kern="1200">
          <a:solidFill>
            <a:schemeClr val="tx1"/>
          </a:solidFill>
          <a:latin typeface="+mj-lt"/>
          <a:ea typeface="+mj-ea"/>
          <a:cs typeface="+mj-cs"/>
          <a:sym typeface="Franklin Gothic Medium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黑体" pitchFamily="49" charset="-122"/>
          <a:ea typeface="黑体" pitchFamily="49" charset="-122"/>
          <a:sym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黑体" pitchFamily="49" charset="-122"/>
          <a:ea typeface="黑体" pitchFamily="49" charset="-122"/>
          <a:sym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黑体" pitchFamily="49" charset="-122"/>
          <a:ea typeface="黑体" pitchFamily="49" charset="-122"/>
          <a:sym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黑体" pitchFamily="49" charset="-122"/>
          <a:ea typeface="黑体" pitchFamily="49" charset="-122"/>
          <a:sym typeface="Franklin Gothic Medium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黑体" pitchFamily="49" charset="-122"/>
          <a:ea typeface="黑体" pitchFamily="49" charset="-122"/>
          <a:sym typeface="Franklin Gothic Medium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黑体" pitchFamily="49" charset="-122"/>
          <a:ea typeface="黑体" pitchFamily="49" charset="-122"/>
          <a:sym typeface="Franklin Gothic Medium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黑体" pitchFamily="49" charset="-122"/>
          <a:ea typeface="黑体" pitchFamily="49" charset="-122"/>
          <a:sym typeface="Franklin Gothic Medium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黑体" pitchFamily="49" charset="-122"/>
          <a:ea typeface="黑体" pitchFamily="49" charset="-122"/>
          <a:sym typeface="Franklin Gothic Medium" pitchFamily="34" charset="0"/>
        </a:defRPr>
      </a:lvl9pPr>
    </p:titleStyle>
    <p:bodyStyle>
      <a:lvl1pPr marL="269875" indent="-269875" algn="l" defTabSz="0" rtl="0" eaLnBrk="0" fontAlgn="base" hangingPunct="0">
        <a:spcBef>
          <a:spcPts val="1275"/>
        </a:spcBef>
        <a:spcAft>
          <a:spcPct val="0"/>
        </a:spcAft>
        <a:buClr>
          <a:schemeClr val="accent1"/>
        </a:buClr>
        <a:buSzPct val="80000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1pPr>
      <a:lvl2pPr marL="584200" indent="-224155" algn="l" defTabSz="0" rtl="0" eaLnBrk="0" fontAlgn="base" hangingPunct="0">
        <a:spcBef>
          <a:spcPts val="39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2pPr>
      <a:lvl3pPr marL="212725" indent="-141605" algn="l" defTabSz="0" rtl="0" eaLnBrk="0" fontAlgn="base" hangingPunct="0">
        <a:spcBef>
          <a:spcPts val="34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"/>
        <a:defRPr sz="1200" b="1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3pPr>
      <a:lvl4pPr marL="351155" indent="-138430" algn="l" defTabSz="0" rtl="0" eaLnBrk="0" fontAlgn="base" hangingPunct="0">
        <a:spcBef>
          <a:spcPts val="340"/>
        </a:spcBef>
        <a:spcAft>
          <a:spcPct val="0"/>
        </a:spcAft>
        <a:buClr>
          <a:schemeClr val="accent2"/>
        </a:buClr>
        <a:buSzPct val="100000"/>
        <a:buFont typeface="Arial" pitchFamily="34" charset="0"/>
        <a:buChar char="–"/>
        <a:defRPr sz="1100" b="1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4pPr>
      <a:lvl5pPr marL="492125" indent="-139700" algn="l" defTabSz="0" rtl="0" eaLnBrk="0" fontAlgn="base" hangingPunct="0">
        <a:spcBef>
          <a:spcPts val="200"/>
        </a:spcBef>
        <a:spcAft>
          <a:spcPct val="0"/>
        </a:spcAft>
        <a:buClr>
          <a:schemeClr val="accent2"/>
        </a:buClr>
        <a:buSzPct val="100000"/>
        <a:buFont typeface="Courier New" pitchFamily="49" charset="0"/>
        <a:buChar char="o"/>
        <a:defRPr sz="1100" b="1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>
            <a:spLocks noGrp="1" noChangeArrowheads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fld id="{90CCF857-8588-4B3B-BAB8-9719B24BAD5B}" type="slidenum">
              <a:rPr lang="zh-CN" altLang="en-US" sz="1800">
                <a:latin typeface="Arial" pitchFamily="34" charset="0"/>
              </a:rPr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t>1</a:t>
            </a:fld>
            <a:endParaRPr lang="zh-CN" altLang="en-US" sz="1800">
              <a:latin typeface="Arial" pitchFamily="34" charset="0"/>
            </a:endParaRPr>
          </a:p>
        </p:txBody>
      </p:sp>
      <p:sp>
        <p:nvSpPr>
          <p:cNvPr id="6147" name="矩形 3"/>
          <p:cNvSpPr>
            <a:spLocks noChangeArrowheads="1"/>
          </p:cNvSpPr>
          <p:nvPr/>
        </p:nvSpPr>
        <p:spPr bwMode="auto">
          <a:xfrm>
            <a:off x="-19318" y="0"/>
            <a:ext cx="9144000" cy="5156200"/>
          </a:xfrm>
          <a:prstGeom prst="rect">
            <a:avLst/>
          </a:prstGeom>
          <a:solidFill>
            <a:srgbClr val="0070C0"/>
          </a:solidFill>
          <a:ln w="25400">
            <a:solidFill>
              <a:srgbClr val="0070C0"/>
            </a:solidFill>
            <a:bevel/>
          </a:ln>
        </p:spPr>
        <p:txBody>
          <a:bodyPr lIns="68576" tIns="34289" rIns="68576" bIns="34289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defTabSz="914400"/>
            <a:endParaRPr lang="zh-CN" altLang="en-US" sz="1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8" name="矩形 5"/>
          <p:cNvSpPr>
            <a:spLocks noChangeArrowheads="1"/>
          </p:cNvSpPr>
          <p:nvPr/>
        </p:nvSpPr>
        <p:spPr bwMode="auto">
          <a:xfrm>
            <a:off x="0" y="1276350"/>
            <a:ext cx="9144000" cy="62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6" tIns="34289" rIns="68576" bIns="34289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defTabSz="914400">
              <a:buNone/>
            </a:pP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Ecology8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基础应用培训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149" name="组合 14"/>
          <p:cNvGrpSpPr/>
          <p:nvPr/>
        </p:nvGrpSpPr>
        <p:grpSpPr bwMode="auto">
          <a:xfrm>
            <a:off x="7306995" y="3825875"/>
            <a:ext cx="1817687" cy="765175"/>
            <a:chOff x="0" y="0"/>
            <a:chExt cx="2423592" cy="1019313"/>
          </a:xfrm>
        </p:grpSpPr>
        <p:sp>
          <p:nvSpPr>
            <p:cNvPr id="6151" name="文本框 7"/>
            <p:cNvSpPr>
              <a:spLocks noChangeArrowheads="1"/>
            </p:cNvSpPr>
            <p:nvPr/>
          </p:nvSpPr>
          <p:spPr bwMode="auto">
            <a:xfrm>
              <a:off x="511039" y="566767"/>
              <a:ext cx="1912553" cy="45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1600">
                  <a:solidFill>
                    <a:srgbClr val="FDFDFD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泛微华南</a:t>
              </a:r>
            </a:p>
          </p:txBody>
        </p:sp>
        <p:pic>
          <p:nvPicPr>
            <p:cNvPr id="6152" name="图片 13" descr="图片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36104" cy="1019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41325" y="753457"/>
            <a:ext cx="8392795" cy="4266565"/>
          </a:xfrm>
        </p:spPr>
        <p:txBody>
          <a:bodyPr>
            <a:normAutofit/>
          </a:bodyPr>
          <a:lstStyle/>
          <a:p>
            <a:pPr marL="0" lvl="1" algn="l">
              <a:lnSpc>
                <a:spcPct val="150000"/>
              </a:lnSpc>
            </a:pPr>
            <a:r>
              <a:rPr lang="zh-CN" altLang="en-US" sz="18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流程表单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JS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开发说明</a:t>
            </a:r>
          </a:p>
          <a:p>
            <a:pPr marL="285750" lvl="1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流程表单中的字段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ID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是以“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feild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”开头</a:t>
            </a:r>
            <a:endParaRPr lang="en-US" altLang="zh-CN" sz="1600" b="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342900" lvl="2" algn="l">
              <a:lnSpc>
                <a:spcPct val="150000"/>
              </a:lnSpc>
            </a:pPr>
            <a:r>
              <a:rPr lang="zh-CN" altLang="en-US" sz="14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例如主表字段</a:t>
            </a:r>
            <a:r>
              <a:rPr lang="en-US" altLang="zh-CN" sz="14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feild8391</a:t>
            </a:r>
            <a:r>
              <a:rPr lang="zh-CN" altLang="en-US" sz="14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，如果是明细行字段，则为</a:t>
            </a:r>
            <a:r>
              <a:rPr lang="en-US" altLang="zh-CN" sz="14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feild6271_0, feild6271_1,</a:t>
            </a:r>
            <a:r>
              <a:rPr lang="zh-CN" altLang="en-US" sz="14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其中</a:t>
            </a:r>
            <a:r>
              <a:rPr lang="en-US" altLang="zh-CN" sz="14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_0</a:t>
            </a:r>
            <a:r>
              <a:rPr lang="zh-CN" altLang="en-US" sz="14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CN" sz="14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_1</a:t>
            </a:r>
            <a:r>
              <a:rPr lang="zh-CN" altLang="en-US" sz="14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表示明细行行标，明细行标从</a:t>
            </a:r>
            <a:r>
              <a:rPr lang="en-US" altLang="zh-CN" sz="14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0</a:t>
            </a:r>
            <a:r>
              <a:rPr lang="zh-CN" altLang="en-US" sz="14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开始</a:t>
            </a:r>
          </a:p>
          <a:p>
            <a:pPr marL="285750" lvl="1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表单中隐藏字段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indexnum0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表示下一次明细行行标，每当点击明细的“新增”按钮时，则该字段的值自动加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1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，如果是第二个明细，则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indexnum1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，依次类推</a:t>
            </a:r>
          </a:p>
          <a:p>
            <a:pPr marL="285750" lvl="1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表单中隐藏字段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nodeid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表示当前节点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ID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；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</a:rPr>
              <a:t>requestid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</a:rPr>
              <a:t>表示当前流程唯一标识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</a:rPr>
              <a:t>ID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</a:rPr>
              <a:t>，若流程未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</a:rPr>
              <a:t>-1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</a:rPr>
              <a:t>，表示该流程还未创建；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</a:rPr>
              <a:t>needcheck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</a:rPr>
              <a:t>表示必填字段，有多个字段必填，中间用逗号隔开，例如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“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feild9821,feild2619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”</a:t>
            </a:r>
            <a:endParaRPr lang="zh-CN" altLang="en-US" sz="1800" b="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页脚占位符 1"/>
          <p:cNvSpPr txBox="1"/>
          <p:nvPr/>
        </p:nvSpPr>
        <p:spPr>
          <a:xfrm>
            <a:off x="323646" y="123546"/>
            <a:ext cx="6789420" cy="40132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defRPr sz="2400">
                <a:solidFill>
                  <a:schemeClr val="tx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开发说明</a:t>
            </a:r>
          </a:p>
        </p:txBody>
      </p:sp>
    </p:spTree>
    <p:extLst>
      <p:ext uri="{BB962C8B-B14F-4D97-AF65-F5344CB8AC3E}">
        <p14:creationId xmlns:p14="http://schemas.microsoft.com/office/powerpoint/2010/main" xmlns="" val="1030801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/>
        </p:nvSpPr>
        <p:spPr>
          <a:xfrm>
            <a:off x="323646" y="771600"/>
            <a:ext cx="8392795" cy="4266565"/>
          </a:xfrm>
        </p:spPr>
        <p:txBody>
          <a:bodyPr>
            <a:no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3429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6858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0287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17145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流程表单</a:t>
            </a:r>
            <a:r>
              <a:rPr lang="en-US" altLang="zh-CN" sz="1800" dirty="0">
                <a:solidFill>
                  <a:schemeClr val="tx1"/>
                </a:solidFill>
                <a:sym typeface="Wingdings" panose="05000000000000000000" pitchFamily="2" charset="2"/>
              </a:rPr>
              <a:t>JS</a:t>
            </a:r>
            <a:r>
              <a:rPr lang="zh-CN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开发说明</a:t>
            </a:r>
          </a:p>
          <a:p>
            <a:pPr marL="285750" lvl="1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表单的字段一般会有“显示的值”和“存到数据库的值”两部分，例如人力资源字段，“显示的值”是张三，“存到数据库的值”是其对应的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ID 67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，其中“存到数据库的值”一般为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feild8391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，而“显示的值”一般是在后面加上一个“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span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”，例如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feild8391span</a:t>
            </a:r>
          </a:p>
          <a:p>
            <a:pPr marL="285750" lvl="1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如果表单中的某个单行文本框字段的值是通过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JS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赋值得出来的，不能手工输入，那么该字段后台设置时建议设置为“可编辑”，然后在通过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JS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代码将其设置为只读，不要直接在后台设置为“只读”。</a:t>
            </a:r>
          </a:p>
          <a:p>
            <a:pPr marL="285750" lvl="1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bindPropertyChange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</a:rPr>
              <a:t>为值或者属性发生变化时触发事件，已封装好的事件、可兼容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</a:rPr>
              <a:t>IE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</a:rPr>
              <a:t>chrome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</a:rPr>
              <a:t>等多种主流浏览器</a:t>
            </a:r>
          </a:p>
          <a:p>
            <a:pPr marL="285750" lvl="1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lvl="1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8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646" y="195552"/>
            <a:ext cx="23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6138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6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395E8A"/>
                </a:solidFill>
                <a:bevel/>
              </a14:hiddenLine>
            </a:ext>
          </a:extLst>
        </p:spPr>
        <p:txBody>
          <a:bodyPr lIns="68576" tIns="34289" rIns="68576" bIns="34289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 sz="14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矩形 14"/>
          <p:cNvSpPr>
            <a:spLocks noChangeArrowheads="1"/>
          </p:cNvSpPr>
          <p:nvPr/>
        </p:nvSpPr>
        <p:spPr bwMode="auto">
          <a:xfrm>
            <a:off x="2195802" y="1827851"/>
            <a:ext cx="5418416" cy="50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※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开发应用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364" name="矩形 11"/>
          <p:cNvSpPr>
            <a:spLocks noChangeArrowheads="1"/>
          </p:cNvSpPr>
          <p:nvPr/>
        </p:nvSpPr>
        <p:spPr bwMode="auto">
          <a:xfrm>
            <a:off x="1996404" y="1619130"/>
            <a:ext cx="107950" cy="917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395E8A"/>
                </a:solidFill>
                <a:bevel/>
              </a14:hiddenLine>
            </a:ext>
          </a:extLst>
        </p:spPr>
        <p:txBody>
          <a:bodyPr lIns="68576" tIns="34289" rIns="68576" bIns="34289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14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557" y="1870207"/>
            <a:ext cx="138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486" y="1899493"/>
            <a:ext cx="3834383" cy="27084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获取表单</a:t>
            </a:r>
            <a:r>
              <a:rPr lang="zh-CN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赋值文本框、下拉框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赋值日期、浏览按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钮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绑定主表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Ajax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控制某一行或者区域显隐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提交事件校验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如何使用按钮控件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必填、编辑、只读的使用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创建新页面如何获取当前操作人的属性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表单如何加载自定义页面</a:t>
            </a:r>
          </a:p>
        </p:txBody>
      </p:sp>
    </p:spTree>
    <p:extLst>
      <p:ext uri="{BB962C8B-B14F-4D97-AF65-F5344CB8AC3E}">
        <p14:creationId xmlns:p14="http://schemas.microsoft.com/office/powerpoint/2010/main" xmlns="" val="18704844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/>
          <p:cNvSpPr txBox="1"/>
          <p:nvPr/>
        </p:nvSpPr>
        <p:spPr>
          <a:xfrm>
            <a:off x="323646" y="123546"/>
            <a:ext cx="6789420" cy="40132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defRPr sz="2400">
                <a:solidFill>
                  <a:schemeClr val="tx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开发应用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1700" y="771600"/>
            <a:ext cx="7987610" cy="41857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获取表单数据：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jQuery(‘#field4001’).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、赋值文本框、下拉框数据：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jQuery(“#field4001”).val('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实际的值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');</a:t>
            </a:r>
          </a:p>
          <a:p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、赋值日期、浏览按钮：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jQuery(“#field4001”).val('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jQuery(“#field4001”).html('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');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261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/>
          <p:cNvSpPr txBox="1"/>
          <p:nvPr/>
        </p:nvSpPr>
        <p:spPr>
          <a:xfrm>
            <a:off x="251640" y="123546"/>
            <a:ext cx="6789420" cy="40132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defRPr sz="2400">
                <a:solidFill>
                  <a:schemeClr val="tx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开发应用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4505" y="1650098"/>
            <a:ext cx="747903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按钮、日期控件解析后赋值字段是个隐藏域type='hidden'，不支持onchange事件，在流程HTML下直接通过bindPropertyChange来进行事件绑定。</a:t>
            </a: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2693136"/>
            <a:ext cx="5206041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绑定主表事件</a:t>
            </a: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jQuery("#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field1111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").bindPropertyChange(function(){</a:t>
            </a: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alert(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绑定主表事件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6904" y="985652"/>
            <a:ext cx="233557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、绑定主表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5346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/>
          <p:cNvSpPr txBox="1"/>
          <p:nvPr/>
        </p:nvSpPr>
        <p:spPr>
          <a:xfrm>
            <a:off x="251640" y="194945"/>
            <a:ext cx="6789420" cy="40132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defRPr sz="2400">
                <a:solidFill>
                  <a:schemeClr val="tx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开发应用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4107" y="3984794"/>
            <a:ext cx="453906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jQuery("#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field1234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").bind("change",function(){</a:t>
            </a: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alert("绑定主表事件");</a:t>
            </a: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74107" y="1059582"/>
            <a:ext cx="8553385" cy="24618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绑定明细表事件</a:t>
            </a:r>
          </a:p>
          <a:p>
            <a:pPr algn="l"/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jQuery("#indexnum0").bindPropertyChange(function(){</a:t>
            </a:r>
          </a:p>
          <a:p>
            <a:pPr algn="l"/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//获取到明细下标</a:t>
            </a:r>
          </a:p>
          <a:p>
            <a:pPr algn="l"/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var index = jQuery("#indexnum0").val()-1;</a:t>
            </a:r>
          </a:p>
          <a:p>
            <a:pPr algn="l"/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//给新增的明细行字段添加监听事件</a:t>
            </a:r>
          </a:p>
          <a:p>
            <a:pPr algn="l"/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//jQuery("#field9163_"+index).bind("change",function(){</a:t>
            </a:r>
          </a:p>
          <a:p>
            <a:pPr algn="l"/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	jQuery("#field9163_"+index).bindPropertyChange(function(){</a:t>
            </a:r>
          </a:p>
          <a:p>
            <a:pPr algn="l"/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	   top.Dialog.alert("</a:t>
            </a:r>
            <a:r>
              <a:rPr 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绑定明细表事件</a:t>
            </a:r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	            		</a:t>
            </a:r>
          </a:p>
          <a:p>
            <a:pPr algn="l"/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});</a:t>
            </a:r>
          </a:p>
          <a:p>
            <a:pPr algn="l"/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xmlns="" val="2124251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 txBox="1"/>
          <p:nvPr/>
        </p:nvSpPr>
        <p:spPr>
          <a:xfrm>
            <a:off x="395652" y="185378"/>
            <a:ext cx="6789420" cy="40132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defRPr sz="2400">
                <a:solidFill>
                  <a:schemeClr val="tx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开发应用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16" y="1480208"/>
            <a:ext cx="7439151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即“Asynchronous Javascript And XML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 JavaScript 和 XML），是指一种创建交互式网页应用的网页开发技术。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通过在后台与服务器进行少量数据交换，Ajax 可以使网页实现异步更新。这意味着可以在不重新加载整个网页的情况下，对网页的某部分进行更新。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2379" y="968856"/>
            <a:ext cx="11782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Ajax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120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627534"/>
            <a:ext cx="8472063" cy="38779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jQuery.ajax({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type:"POST",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//要求为String类型的参数，请求方式（post或get）默认为get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url: "/westvalley/workflowServlet.jsp?cmd=getHrToBumryyd",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//要求为String类型的参数，（默认为当前页地址）发送请求的地址。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data: 'jiablx='+this.value,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//要求为Object或String类型的参数，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发送到服务器的数据。get请求中将附加在url后。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dataType:"text"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//要求为String类型的参数，预期服务器返回的数据类型。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如果不指定，可用的类型如下：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json：返回JSON数据。</a:t>
            </a:r>
          </a:p>
          <a:p>
            <a:pPr algn="l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text：返回纯文本字符串。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success: function(data){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	 $("#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fieldXXXX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").val(data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.message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}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08295" y="3147814"/>
            <a:ext cx="3735705" cy="7385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要求为Function类型的参数，请求成功后</a:t>
            </a: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调用的回调函数，由服务器返回，并根据</a:t>
            </a: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dataType参数进行处理后的数据。</a:t>
            </a:r>
          </a:p>
        </p:txBody>
      </p:sp>
    </p:spTree>
    <p:extLst>
      <p:ext uri="{BB962C8B-B14F-4D97-AF65-F5344CB8AC3E}">
        <p14:creationId xmlns:p14="http://schemas.microsoft.com/office/powerpoint/2010/main" xmlns="" val="20948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1600" y="915566"/>
            <a:ext cx="7619009" cy="24929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jQuery.ajax({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type:"POST",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url: "/westvalley/workflowServlet.jsp?cmd=getHrToBumryyd",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data: 'jiablx='+this.value,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dataType:"text",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success: function(data){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	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$("#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fieldXXXX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").val(data);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xmlns="" val="177767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664" y="411570"/>
            <a:ext cx="19961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/workflowServlet.jsp</a:t>
            </a:r>
            <a:endParaRPr lang="en-US" altLang="zh-CN" sz="16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52" y="843606"/>
            <a:ext cx="7628948" cy="41549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&lt;%@ page language="java" contentType="text/html; charset=UTF-8" %&gt;</a:t>
            </a:r>
          </a:p>
          <a:p>
            <a:pPr algn="l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&lt;%@ page import="weaver.general.*" %&gt;</a:t>
            </a:r>
          </a:p>
          <a:p>
            <a:pPr algn="l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&lt;%@ page import="java.sql.*" %&gt;</a:t>
            </a:r>
          </a:p>
          <a:p>
            <a:pPr algn="l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&lt;%@ page import="weaver.conn.RecordSet" %&gt;</a:t>
            </a:r>
          </a:p>
          <a:p>
            <a:pPr algn="l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&lt;%@ page import="weaver.conn.RecordSetDataSource" %&gt;</a:t>
            </a:r>
          </a:p>
          <a:p>
            <a:pPr algn="l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if("getHrToBumryyd".equals(cmd)){//获取中台数据</a:t>
            </a:r>
          </a:p>
          <a:p>
            <a:pPr algn="l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try {</a:t>
            </a:r>
          </a:p>
          <a:p>
            <a:pPr algn="l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String jiablx = Util.null2String(request.getParameter("jiablx"));//日期</a:t>
            </a:r>
          </a:p>
          <a:p>
            <a:pPr algn="l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String msg = "对的";</a:t>
            </a:r>
          </a:p>
          <a:p>
            <a:pPr algn="l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String jsonJbsc = "{msg:'"+jiablx+"'}";</a:t>
            </a:r>
          </a:p>
          <a:p>
            <a:pPr algn="l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response.setContentType("text/html;charset=UTF-8");</a:t>
            </a:r>
          </a:p>
          <a:p>
            <a:pPr algn="l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response.getWriter().print(jsonJbsc.toString());</a:t>
            </a:r>
          </a:p>
          <a:p>
            <a:pPr algn="l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 catch (Exception e) {</a:t>
            </a:r>
          </a:p>
          <a:p>
            <a:pPr algn="l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e.printStackTrace();</a:t>
            </a:r>
          </a:p>
          <a:p>
            <a:pPr algn="l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log("获取数据异常："+e);</a:t>
            </a:r>
          </a:p>
          <a:p>
            <a:pPr algn="l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 algn="l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10393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646" y="19555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开发培训的目的是什么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0311" y="2585613"/>
            <a:ext cx="78182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軟正黑體" charset="-120"/>
              </a:rPr>
              <a:t>学会：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軟正黑體" charset="-120"/>
              </a:rPr>
              <a:t>简单的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軟正黑體" charset="-120"/>
              </a:rPr>
              <a:t>JS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軟正黑體" charset="-120"/>
              </a:rPr>
              <a:t>应用开发，满足日常表单的取值、赋值、校验。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664" y="1779684"/>
            <a:ext cx="768667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軟正黑體" charset="-120"/>
              </a:rPr>
              <a:t>前提：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軟正黑體" charset="-120"/>
              </a:rPr>
              <a:t>能配置完成的尽量使用系统功能配置。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5695" y="3391542"/>
            <a:ext cx="7700999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軟正黑體" charset="-120"/>
              </a:rPr>
              <a:t>了解：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軟正黑體" charset="-120"/>
              </a:rPr>
              <a:t>了解备案流程，对于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軟正黑體" charset="-120"/>
              </a:rPr>
              <a:t>JS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軟正黑體" charset="-120"/>
              </a:rPr>
              <a:t>开发的文件需要在泛微备案，以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軟正黑體" charset="-120"/>
            </a:endParaRP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軟正黑體" charset="-120"/>
              </a:rPr>
              <a:t>          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軟正黑體" charset="-120"/>
              </a:rPr>
              <a:t>免导致版本升级功能失效。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45325" y="-17094"/>
            <a:ext cx="2098675" cy="11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792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73838" y="937100"/>
            <a:ext cx="848106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控制某一行或者区域显隐</a:t>
            </a:r>
          </a:p>
        </p:txBody>
      </p:sp>
      <p:sp>
        <p:nvSpPr>
          <p:cNvPr id="2" name="页脚占位符 1"/>
          <p:cNvSpPr txBox="1"/>
          <p:nvPr/>
        </p:nvSpPr>
        <p:spPr>
          <a:xfrm>
            <a:off x="251640" y="150623"/>
            <a:ext cx="6789420" cy="40132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defRPr sz="2400">
                <a:solidFill>
                  <a:schemeClr val="tx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开发应用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2866" y="1397278"/>
            <a:ext cx="409868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jQuery('#field2122').hide();//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jQuery('#field2122').show();//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122964"/>
            <a:ext cx="7320576" cy="302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4608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 txBox="1"/>
          <p:nvPr/>
        </p:nvSpPr>
        <p:spPr>
          <a:xfrm>
            <a:off x="323646" y="210800"/>
            <a:ext cx="6789420" cy="40132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defRPr sz="2400">
                <a:solidFill>
                  <a:schemeClr val="tx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开发应用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9631" y="965205"/>
            <a:ext cx="84810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提交事件校验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2509" y="1598692"/>
            <a:ext cx="6641626" cy="27699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of = window.doSubmit;</a:t>
            </a: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window.doSubmit = function(p){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index = jQuery("#indexnum0").val() * 1.0;</a:t>
            </a: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for (var i = 0; i &lt; index; i++) {</a:t>
            </a: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alert(jQuery("#"+t1.kaisrq+"_"+i).val());</a:t>
            </a: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return false;</a:t>
            </a: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of(p);</a:t>
            </a: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25124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75884" y="957172"/>
            <a:ext cx="84810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如何使用按钮控件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15616" y="1554278"/>
            <a:ext cx="7513019" cy="33855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addRowsFun = window.addRow0;</a:t>
            </a: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//绑定到相应的明细表的添加按钮 onclick="addRow0(0)"</a:t>
            </a: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window.addRow0 = function(){	</a:t>
            </a:r>
          </a:p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addRowsFun(0);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var j= jQuery("#indexnum0").val() * 1.0 - 1;</a:t>
            </a: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jQuery("#"+t1.name+"_"+j).val("MM");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jQuery("input[id^='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fieldXXXX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_']").each(function (){</a:t>
            </a: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var feildId1 =jQuery(this).attr("id").split("_")[1];</a:t>
            </a: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setYsxxO(feildId1);</a:t>
            </a: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});</a:t>
            </a: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8" name="页脚占位符 1"/>
          <p:cNvSpPr txBox="1"/>
          <p:nvPr/>
        </p:nvSpPr>
        <p:spPr>
          <a:xfrm>
            <a:off x="467658" y="123546"/>
            <a:ext cx="6789420" cy="40132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defRPr sz="2400">
                <a:solidFill>
                  <a:schemeClr val="tx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开发应用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258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0267" y="1105868"/>
            <a:ext cx="84810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必填、编辑、只读的使用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2203" y="1851246"/>
            <a:ext cx="745248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&lt;img src="/images/BacoError_wev8.gif" align="absmiddle"&gt;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38480" y="2628359"/>
            <a:ext cx="84810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创建新页面如何获取当前操作人的属性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50520" y="3265790"/>
            <a:ext cx="7236789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&lt;%@ include file="/systeminfo/init_wev8.jsp"%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user.getLoginid()</a:t>
            </a:r>
          </a:p>
          <a:p>
            <a:pPr algn="l"/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页脚占位符 1"/>
          <p:cNvSpPr txBox="1"/>
          <p:nvPr/>
        </p:nvSpPr>
        <p:spPr>
          <a:xfrm>
            <a:off x="323646" y="210800"/>
            <a:ext cx="6789420" cy="40132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defRPr sz="2400">
                <a:solidFill>
                  <a:schemeClr val="tx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开发应用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66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7330" y="918210"/>
            <a:ext cx="848106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表单如何加载自定义页面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9440" y="1357630"/>
            <a:ext cx="5245735" cy="3521075"/>
          </a:xfrm>
          <a:prstGeom prst="rect">
            <a:avLst/>
          </a:prstGeom>
        </p:spPr>
      </p:pic>
      <p:sp>
        <p:nvSpPr>
          <p:cNvPr id="18" name="页脚占位符 1"/>
          <p:cNvSpPr txBox="1"/>
          <p:nvPr/>
        </p:nvSpPr>
        <p:spPr>
          <a:xfrm>
            <a:off x="323646" y="210800"/>
            <a:ext cx="6789420" cy="40132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defRPr sz="2400">
                <a:solidFill>
                  <a:schemeClr val="tx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开发应用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2662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843558"/>
            <a:ext cx="7231403" cy="40626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表单可以获取的数据盘点：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requestid = jQuery("input[name='requestid']").val();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//获取当前节点ID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jQuery("input[name='nodeid']").val();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//workflowId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jQuery("input[name=workflowid]").val();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是否创建流程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iscreate = jQuery("input[name=iscreate]").val();</a:t>
            </a:r>
          </a:p>
        </p:txBody>
      </p:sp>
      <p:sp>
        <p:nvSpPr>
          <p:cNvPr id="3" name="页脚占位符 1"/>
          <p:cNvSpPr txBox="1"/>
          <p:nvPr/>
        </p:nvSpPr>
        <p:spPr>
          <a:xfrm>
            <a:off x="323646" y="210800"/>
            <a:ext cx="6789420" cy="40132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defRPr sz="2400">
                <a:solidFill>
                  <a:schemeClr val="tx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开发应用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5253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652" y="195552"/>
            <a:ext cx="110286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2353" y="975261"/>
            <a:ext cx="593344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代码，如何打断点调试？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815" y="1582420"/>
            <a:ext cx="6834505" cy="318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7400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2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 w="25400">
            <a:solidFill>
              <a:srgbClr val="0070C0"/>
            </a:solidFill>
            <a:bevel/>
          </a:ln>
        </p:spPr>
        <p:txBody>
          <a:bodyPr lIns="68576" tIns="34289" rIns="68576" bIns="34289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itchFamily="34" charset="0"/>
              <a:buNone/>
            </a:pPr>
            <a:endParaRPr lang="zh-CN" altLang="zh-CN" sz="2700">
              <a:solidFill>
                <a:srgbClr val="EE3635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0483" name="组合 6"/>
          <p:cNvGrpSpPr/>
          <p:nvPr/>
        </p:nvGrpSpPr>
        <p:grpSpPr bwMode="auto">
          <a:xfrm>
            <a:off x="4216400" y="1352550"/>
            <a:ext cx="4532313" cy="427038"/>
            <a:chOff x="0" y="0"/>
            <a:chExt cx="6617750" cy="569774"/>
          </a:xfrm>
        </p:grpSpPr>
        <p:sp>
          <p:nvSpPr>
            <p:cNvPr id="20487" name="文本框 7"/>
            <p:cNvSpPr>
              <a:spLocks noChangeArrowheads="1"/>
            </p:cNvSpPr>
            <p:nvPr/>
          </p:nvSpPr>
          <p:spPr bwMode="auto">
            <a:xfrm>
              <a:off x="0" y="0"/>
              <a:ext cx="6617750" cy="43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1500">
                  <a:solidFill>
                    <a:srgbClr val="FDFDFD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泛微软件</a:t>
              </a: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0488" name="文本框 8"/>
            <p:cNvSpPr>
              <a:spLocks noChangeArrowheads="1"/>
            </p:cNvSpPr>
            <p:nvPr/>
          </p:nvSpPr>
          <p:spPr bwMode="auto">
            <a:xfrm>
              <a:off x="0" y="282516"/>
              <a:ext cx="3233377" cy="287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800">
                  <a:solidFill>
                    <a:srgbClr val="FDFDFD"/>
                  </a:solidFill>
                  <a:latin typeface="Arial" pitchFamily="34" charset="0"/>
                  <a:ea typeface="Batang" pitchFamily="2" charset="-127"/>
                  <a:sym typeface="Arial" pitchFamily="34" charset="0"/>
                </a:rPr>
                <a:t>Weaver Software</a:t>
              </a:r>
              <a:endParaRPr lang="zh-CN" altLang="en-US" sz="800">
                <a:solidFill>
                  <a:srgbClr val="FDFDFD"/>
                </a:solidFill>
                <a:latin typeface="Arial" pitchFamily="34" charset="0"/>
                <a:ea typeface="Batang" pitchFamily="2" charset="-127"/>
                <a:sym typeface="Arial" pitchFamily="34" charset="0"/>
              </a:endParaRPr>
            </a:p>
          </p:txBody>
        </p:sp>
      </p:grpSp>
      <p:pic>
        <p:nvPicPr>
          <p:cNvPr id="20484" name="图片 10" descr="图片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76650" y="806450"/>
            <a:ext cx="823913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矩形 9"/>
          <p:cNvSpPr>
            <a:spLocks noChangeArrowheads="1"/>
          </p:cNvSpPr>
          <p:nvPr/>
        </p:nvSpPr>
        <p:spPr bwMode="auto">
          <a:xfrm>
            <a:off x="2051050" y="2139950"/>
            <a:ext cx="58324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6" tIns="34289" rIns="68576" bIns="34289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泛微与您一起构建新一代协同平台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20486" name="矩形 12"/>
          <p:cNvSpPr>
            <a:spLocks noChangeArrowheads="1"/>
          </p:cNvSpPr>
          <p:nvPr/>
        </p:nvSpPr>
        <p:spPr bwMode="auto">
          <a:xfrm>
            <a:off x="3860800" y="2787650"/>
            <a:ext cx="16065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6" tIns="34289" rIns="68576" bIns="34289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7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未来</a:t>
            </a:r>
            <a:r>
              <a:rPr lang="en-US" altLang="zh-CN" sz="27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r>
              <a:rPr lang="zh-CN" altLang="en-US" sz="27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已来</a:t>
            </a:r>
            <a:endParaRPr lang="zh-CN" altLang="en-US" sz="2700">
              <a:solidFill>
                <a:srgbClr val="EE3635"/>
              </a:solidFill>
              <a:sym typeface="宋体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196850" y="379413"/>
            <a:ext cx="21828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6" tIns="34289" rIns="68576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1600">
                <a:solidFill>
                  <a:srgbClr val="000000"/>
                </a:solidFill>
                <a:ea typeface="Batang" pitchFamily="2" charset="-127"/>
                <a:sym typeface="Arial" pitchFamily="34" charset="0"/>
              </a:rPr>
              <a:t>Contents of the Report</a:t>
            </a:r>
          </a:p>
        </p:txBody>
      </p:sp>
      <p:sp>
        <p:nvSpPr>
          <p:cNvPr id="8195" name="TextBox 2"/>
          <p:cNvSpPr>
            <a:spLocks noChangeArrowheads="1"/>
          </p:cNvSpPr>
          <p:nvPr/>
        </p:nvSpPr>
        <p:spPr bwMode="auto">
          <a:xfrm>
            <a:off x="196850" y="111125"/>
            <a:ext cx="5937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6" tIns="34289" rIns="68576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黑体" pitchFamily="49" charset="-122"/>
                <a:ea typeface="微软雅黑" pitchFamily="34" charset="-122"/>
                <a:sym typeface="黑体" pitchFamily="49" charset="-122"/>
              </a:rPr>
              <a:t>目录</a:t>
            </a:r>
          </a:p>
        </p:txBody>
      </p:sp>
      <p:sp>
        <p:nvSpPr>
          <p:cNvPr id="5" name="TextBox 112"/>
          <p:cNvSpPr txBox="1"/>
          <p:nvPr/>
        </p:nvSpPr>
        <p:spPr>
          <a:xfrm>
            <a:off x="982698" y="1635672"/>
            <a:ext cx="611116" cy="570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solidFill>
                  <a:schemeClr val="bg1"/>
                </a:solidFill>
                <a:latin typeface="+mn-ea"/>
              </a:rPr>
              <a:t>0</a:t>
            </a:r>
            <a:r>
              <a:rPr lang="en-US" sz="2400" dirty="0">
                <a:solidFill>
                  <a:schemeClr val="bg1"/>
                </a:solidFill>
                <a:latin typeface="+mn-ea"/>
              </a:rPr>
              <a:t>1</a:t>
            </a:r>
            <a:endParaRPr lang="id-ID" sz="2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组合 4"/>
          <p:cNvGrpSpPr/>
          <p:nvPr/>
        </p:nvGrpSpPr>
        <p:grpSpPr>
          <a:xfrm>
            <a:off x="1187718" y="1203636"/>
            <a:ext cx="5677476" cy="3313226"/>
            <a:chOff x="1073692" y="1062829"/>
            <a:chExt cx="4037736" cy="3088303"/>
          </a:xfrm>
        </p:grpSpPr>
        <p:sp>
          <p:nvSpPr>
            <p:cNvPr id="8" name="Oval 111"/>
            <p:cNvSpPr/>
            <p:nvPr/>
          </p:nvSpPr>
          <p:spPr>
            <a:xfrm>
              <a:off x="1074040" y="1062829"/>
              <a:ext cx="599325" cy="684660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>
                <a:latin typeface="+mn-ea"/>
              </a:endParaRPr>
            </a:p>
          </p:txBody>
        </p:sp>
        <p:sp>
          <p:nvSpPr>
            <p:cNvPr id="9" name="TextBox 112"/>
            <p:cNvSpPr txBox="1"/>
            <p:nvPr/>
          </p:nvSpPr>
          <p:spPr>
            <a:xfrm>
              <a:off x="1146827" y="1172415"/>
              <a:ext cx="490377" cy="532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>
                  <a:solidFill>
                    <a:schemeClr val="bg1"/>
                  </a:solidFill>
                  <a:latin typeface="+mn-ea"/>
                </a:rPr>
                <a:t>0</a:t>
              </a:r>
              <a:r>
                <a:rPr lang="en-US" sz="24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id-ID" sz="2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TextBox 11"/>
            <p:cNvSpPr txBox="1"/>
            <p:nvPr/>
          </p:nvSpPr>
          <p:spPr>
            <a:xfrm>
              <a:off x="1775302" y="1198278"/>
              <a:ext cx="1550076" cy="430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基础配置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Oval 111"/>
            <p:cNvSpPr/>
            <p:nvPr/>
          </p:nvSpPr>
          <p:spPr>
            <a:xfrm>
              <a:off x="1074040" y="1867921"/>
              <a:ext cx="599325" cy="6846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>
                <a:latin typeface="+mn-ea"/>
              </a:endParaRPr>
            </a:p>
          </p:txBody>
        </p:sp>
        <p:sp>
          <p:nvSpPr>
            <p:cNvPr id="12" name="TextBox 112"/>
            <p:cNvSpPr txBox="1"/>
            <p:nvPr/>
          </p:nvSpPr>
          <p:spPr>
            <a:xfrm>
              <a:off x="1146442" y="2005425"/>
              <a:ext cx="490377" cy="532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>
                  <a:solidFill>
                    <a:schemeClr val="bg1"/>
                  </a:solidFill>
                  <a:latin typeface="+mn-ea"/>
                </a:rPr>
                <a:t>0</a:t>
              </a:r>
              <a:r>
                <a:rPr lang="en-US" sz="24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id-ID" sz="2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" name="TextBox 11"/>
            <p:cNvSpPr txBox="1"/>
            <p:nvPr/>
          </p:nvSpPr>
          <p:spPr>
            <a:xfrm>
              <a:off x="1709221" y="1939664"/>
              <a:ext cx="3402207" cy="430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脚本开发注意要点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111"/>
            <p:cNvSpPr/>
            <p:nvPr/>
          </p:nvSpPr>
          <p:spPr>
            <a:xfrm>
              <a:off x="1074040" y="2667197"/>
              <a:ext cx="599325" cy="684660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>
                <a:latin typeface="+mn-ea"/>
              </a:endParaRPr>
            </a:p>
          </p:txBody>
        </p:sp>
        <p:sp>
          <p:nvSpPr>
            <p:cNvPr id="15" name="TextBox 112"/>
            <p:cNvSpPr txBox="1"/>
            <p:nvPr/>
          </p:nvSpPr>
          <p:spPr>
            <a:xfrm>
              <a:off x="1148222" y="2803014"/>
              <a:ext cx="490377" cy="532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>
                  <a:solidFill>
                    <a:schemeClr val="bg1"/>
                  </a:solidFill>
                  <a:latin typeface="+mn-ea"/>
                </a:rPr>
                <a:t>0</a:t>
              </a:r>
              <a:r>
                <a:rPr lang="en-US" sz="24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id-ID" sz="2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TextBox 11"/>
            <p:cNvSpPr txBox="1"/>
            <p:nvPr/>
          </p:nvSpPr>
          <p:spPr>
            <a:xfrm>
              <a:off x="1775302" y="2772502"/>
              <a:ext cx="3336126" cy="430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开发说明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111"/>
            <p:cNvSpPr/>
            <p:nvPr/>
          </p:nvSpPr>
          <p:spPr>
            <a:xfrm>
              <a:off x="1073692" y="3466472"/>
              <a:ext cx="599325" cy="6846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>
                <a:latin typeface="+mn-ea"/>
              </a:endParaRPr>
            </a:p>
          </p:txBody>
        </p:sp>
        <p:sp>
          <p:nvSpPr>
            <p:cNvPr id="18" name="TextBox 112"/>
            <p:cNvSpPr txBox="1"/>
            <p:nvPr/>
          </p:nvSpPr>
          <p:spPr>
            <a:xfrm>
              <a:off x="1148222" y="3603977"/>
              <a:ext cx="490377" cy="532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>
                  <a:solidFill>
                    <a:schemeClr val="bg1"/>
                  </a:solidFill>
                  <a:latin typeface="+mn-ea"/>
                </a:rPr>
                <a:t>0</a:t>
              </a:r>
              <a:r>
                <a:rPr lang="en-US" sz="24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id-ID" sz="2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TextBox 11"/>
            <p:cNvSpPr txBox="1"/>
            <p:nvPr/>
          </p:nvSpPr>
          <p:spPr>
            <a:xfrm>
              <a:off x="1775302" y="3598240"/>
              <a:ext cx="1306074" cy="430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开发应用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526" name="直线连接符 8525"/>
          <p:cNvCxnSpPr/>
          <p:nvPr/>
        </p:nvCxnSpPr>
        <p:spPr bwMode="auto">
          <a:xfrm>
            <a:off x="1820057" y="1892114"/>
            <a:ext cx="301896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77" name="直线连接符 376"/>
          <p:cNvCxnSpPr/>
          <p:nvPr/>
        </p:nvCxnSpPr>
        <p:spPr bwMode="auto">
          <a:xfrm>
            <a:off x="1774513" y="3659375"/>
            <a:ext cx="301896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78" name="直线连接符 377"/>
          <p:cNvCxnSpPr/>
          <p:nvPr/>
        </p:nvCxnSpPr>
        <p:spPr bwMode="auto">
          <a:xfrm>
            <a:off x="1774513" y="2873865"/>
            <a:ext cx="301896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79" name="直线连接符 378"/>
          <p:cNvCxnSpPr/>
          <p:nvPr/>
        </p:nvCxnSpPr>
        <p:spPr bwMode="auto">
          <a:xfrm>
            <a:off x="1774513" y="4516862"/>
            <a:ext cx="301896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xmlns="" val="11988544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6"/>
          <p:cNvSpPr>
            <a:spLocks noChangeArrowheads="1"/>
          </p:cNvSpPr>
          <p:nvPr/>
        </p:nvSpPr>
        <p:spPr bwMode="auto">
          <a:xfrm>
            <a:off x="-30302" y="18932"/>
            <a:ext cx="9144000" cy="51435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395E8A"/>
                </a:solidFill>
                <a:bevel/>
              </a14:hiddenLine>
            </a:ext>
          </a:extLst>
        </p:spPr>
        <p:txBody>
          <a:bodyPr lIns="68576" tIns="34289" rIns="68576" bIns="34289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 sz="14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矩形 14"/>
          <p:cNvSpPr>
            <a:spLocks noChangeArrowheads="1"/>
          </p:cNvSpPr>
          <p:nvPr/>
        </p:nvSpPr>
        <p:spPr bwMode="auto">
          <a:xfrm>
            <a:off x="2195802" y="1827851"/>
            <a:ext cx="5418416" cy="50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※ JS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基础配置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364" name="矩形 11"/>
          <p:cNvSpPr>
            <a:spLocks noChangeArrowheads="1"/>
          </p:cNvSpPr>
          <p:nvPr/>
        </p:nvSpPr>
        <p:spPr bwMode="auto">
          <a:xfrm>
            <a:off x="1996404" y="1619130"/>
            <a:ext cx="107950" cy="917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395E8A"/>
                </a:solidFill>
                <a:bevel/>
              </a14:hiddenLine>
            </a:ext>
          </a:extLst>
        </p:spPr>
        <p:txBody>
          <a:bodyPr lIns="68576" tIns="34289" rIns="68576" bIns="34289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14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557" y="1870207"/>
            <a:ext cx="138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3989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814158" y="914512"/>
            <a:ext cx="7349692" cy="2016224"/>
          </a:xfrm>
        </p:spPr>
        <p:txBody>
          <a:bodyPr>
            <a:noAutofit/>
          </a:bodyPr>
          <a:lstStyle>
            <a:lvl1pPr marL="269875" indent="-269875" algn="l" defTabSz="0" rtl="0" eaLnBrk="0" fontAlgn="base" hangingPunct="0">
              <a:spcBef>
                <a:spcPts val="1275"/>
              </a:spcBef>
              <a:spcAft>
                <a:spcPct val="0"/>
              </a:spcAft>
              <a:buClr>
                <a:schemeClr val="accent1"/>
              </a:buClr>
              <a:buSzPct val="8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ranklin Gothic Book" panose="020B0503020102020204" pitchFamily="34" charset="0"/>
              </a:defRPr>
            </a:lvl1pPr>
            <a:lvl2pPr marL="584200" indent="-224155" algn="l" defTabSz="0" rtl="0" eaLnBrk="0" fontAlgn="base" hangingPunct="0">
              <a:spcBef>
                <a:spcPts val="39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ranklin Gothic Book" panose="020B0503020102020204" pitchFamily="34" charset="0"/>
              </a:defRPr>
            </a:lvl2pPr>
            <a:lvl3pPr marL="212725" indent="-141605" algn="l" defTabSz="0" rtl="0" eaLnBrk="0" fontAlgn="base" hangingPunct="0">
              <a:spcBef>
                <a:spcPts val="34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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ranklin Gothic Book" panose="020B0503020102020204" pitchFamily="34" charset="0"/>
              </a:defRPr>
            </a:lvl3pPr>
            <a:lvl4pPr marL="351155" indent="-138430" algn="l" defTabSz="0" rtl="0" eaLnBrk="0" fontAlgn="base" hangingPunct="0">
              <a:spcBef>
                <a:spcPts val="34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ranklin Gothic Book" panose="020B0503020102020204" pitchFamily="34" charset="0"/>
              </a:defRPr>
            </a:lvl4pPr>
            <a:lvl5pPr marL="492125" indent="-139700" algn="l" defTabSz="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itchFamily="49" charset="0"/>
              <a:buChar char="o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ranklin Gothic Book" panose="020B05030201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en-US" altLang="zh-CN" b="0" dirty="0" smtClean="0">
                <a:latin typeface="微软雅黑" panose="020B0503020204020204" pitchFamily="34" charset="-122"/>
                <a:sym typeface="Wingdings" panose="05000000000000000000" pitchFamily="2" charset="2"/>
              </a:rPr>
              <a:t>Ecology</a:t>
            </a:r>
            <a:r>
              <a:rPr lang="zh-CN" altLang="en-US" b="0" dirty="0" smtClean="0">
                <a:latin typeface="微软雅黑" panose="020B0503020204020204" pitchFamily="34" charset="-122"/>
                <a:sym typeface="Wingdings" panose="05000000000000000000" pitchFamily="2" charset="2"/>
              </a:rPr>
              <a:t>中需要使用到</a:t>
            </a:r>
            <a:r>
              <a:rPr lang="en-US" altLang="zh-CN" b="0" dirty="0" smtClean="0">
                <a:latin typeface="微软雅黑" panose="020B0503020204020204" pitchFamily="34" charset="-122"/>
                <a:sym typeface="Wingdings" panose="05000000000000000000" pitchFamily="2" charset="2"/>
              </a:rPr>
              <a:t>JS</a:t>
            </a:r>
            <a:r>
              <a:rPr lang="zh-CN" altLang="en-US" b="0" dirty="0" smtClean="0">
                <a:latin typeface="微软雅黑" panose="020B0503020204020204" pitchFamily="34" charset="-122"/>
                <a:sym typeface="Wingdings" panose="05000000000000000000" pitchFamily="2" charset="2"/>
              </a:rPr>
              <a:t>脚本的大部分是在流程中，流程模块使用</a:t>
            </a:r>
            <a:r>
              <a:rPr lang="en-US" altLang="zh-CN" b="0" dirty="0" smtClean="0">
                <a:latin typeface="微软雅黑" panose="020B0503020204020204" pitchFamily="34" charset="-122"/>
                <a:sym typeface="Wingdings" panose="05000000000000000000" pitchFamily="2" charset="2"/>
              </a:rPr>
              <a:t>JS</a:t>
            </a:r>
            <a:r>
              <a:rPr lang="zh-CN" altLang="en-US" b="0" dirty="0" smtClean="0">
                <a:latin typeface="微软雅黑" panose="020B0503020204020204" pitchFamily="34" charset="-122"/>
                <a:sym typeface="Wingdings" panose="05000000000000000000" pitchFamily="2" charset="2"/>
              </a:rPr>
              <a:t>通过流程表单编辑器的“插入代码块”实现，常用方式有两种：</a:t>
            </a:r>
          </a:p>
          <a:p>
            <a:pPr marL="342900" lvl="2">
              <a:lnSpc>
                <a:spcPct val="150000"/>
              </a:lnSpc>
            </a:pPr>
            <a:r>
              <a:rPr lang="zh-CN" altLang="en-US" sz="1800" b="0" dirty="0" smtClean="0">
                <a:latin typeface="微软雅黑" panose="020B0503020204020204" pitchFamily="34" charset="-122"/>
                <a:sym typeface="Wingdings" panose="05000000000000000000" pitchFamily="2" charset="2"/>
              </a:rPr>
              <a:t>①直接在代码块编辑框中输入</a:t>
            </a:r>
            <a:r>
              <a:rPr lang="en-US" altLang="zh-CN" sz="1800" b="0" dirty="0" smtClean="0">
                <a:latin typeface="微软雅黑" panose="020B0503020204020204" pitchFamily="34" charset="-122"/>
                <a:sym typeface="Wingdings" panose="05000000000000000000" pitchFamily="2" charset="2"/>
              </a:rPr>
              <a:t>JS</a:t>
            </a:r>
            <a:r>
              <a:rPr lang="zh-CN" altLang="en-US" sz="1800" b="0" dirty="0" smtClean="0">
                <a:latin typeface="微软雅黑" panose="020B0503020204020204" pitchFamily="34" charset="-122"/>
                <a:sym typeface="Wingdings" panose="05000000000000000000" pitchFamily="2" charset="2"/>
              </a:rPr>
              <a:t>代码</a:t>
            </a:r>
          </a:p>
          <a:p>
            <a:pPr marL="342900" lvl="2">
              <a:lnSpc>
                <a:spcPct val="150000"/>
              </a:lnSpc>
            </a:pPr>
            <a:r>
              <a:rPr lang="zh-CN" altLang="en-US" sz="1800" b="0" dirty="0" smtClean="0">
                <a:latin typeface="微软雅黑" panose="020B0503020204020204" pitchFamily="34" charset="-122"/>
                <a:sym typeface="Wingdings" panose="05000000000000000000" pitchFamily="2" charset="2"/>
              </a:rPr>
              <a:t>②单独写一个</a:t>
            </a:r>
            <a:r>
              <a:rPr lang="en-US" altLang="zh-CN" sz="1800" b="0" dirty="0" smtClean="0">
                <a:latin typeface="微软雅黑" panose="020B0503020204020204" pitchFamily="34" charset="-122"/>
                <a:sym typeface="Wingdings" panose="05000000000000000000" pitchFamily="2" charset="2"/>
              </a:rPr>
              <a:t>JS</a:t>
            </a:r>
            <a:r>
              <a:rPr lang="zh-CN" altLang="en-US" sz="1800" b="0" dirty="0" smtClean="0">
                <a:latin typeface="微软雅黑" panose="020B0503020204020204" pitchFamily="34" charset="-122"/>
                <a:sym typeface="Wingdings" panose="05000000000000000000" pitchFamily="2" charset="2"/>
              </a:rPr>
              <a:t>文件，在代码块编辑器中引用该文件（推荐，较大的优点是调试方便）</a:t>
            </a:r>
            <a:endParaRPr lang="en-US" altLang="zh-CN" sz="1800" b="0" dirty="0">
              <a:latin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D319A81-8557-4674-9035-1E10019DB4E0}"/>
              </a:ext>
            </a:extLst>
          </p:cNvPr>
          <p:cNvSpPr/>
          <p:nvPr/>
        </p:nvSpPr>
        <p:spPr>
          <a:xfrm>
            <a:off x="814158" y="3266188"/>
            <a:ext cx="720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第二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种引用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方式，需要将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文件放在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服务器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ecology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的某个文件夹下面，例如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文件名为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a.js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ecology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下面自己建立一个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test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文件，编辑器的引用格式如下：</a:t>
            </a:r>
          </a:p>
          <a:p>
            <a:pPr marL="0"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&lt;script type="text/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javascript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" 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= "/test/a.js"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&gt;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0718" y="2172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97178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6"/>
          <p:cNvSpPr>
            <a:spLocks noChangeArrowheads="1"/>
          </p:cNvSpPr>
          <p:nvPr/>
        </p:nvSpPr>
        <p:spPr bwMode="auto">
          <a:xfrm>
            <a:off x="-30302" y="18932"/>
            <a:ext cx="9144000" cy="51435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395E8A"/>
                </a:solidFill>
                <a:bevel/>
              </a14:hiddenLine>
            </a:ext>
          </a:extLst>
        </p:spPr>
        <p:txBody>
          <a:bodyPr lIns="68576" tIns="34289" rIns="68576" bIns="34289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 sz="14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矩形 14"/>
          <p:cNvSpPr>
            <a:spLocks noChangeArrowheads="1"/>
          </p:cNvSpPr>
          <p:nvPr/>
        </p:nvSpPr>
        <p:spPr bwMode="auto">
          <a:xfrm>
            <a:off x="2195802" y="1827851"/>
            <a:ext cx="5418416" cy="50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1" indent="0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※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JS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脚本开发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注意点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15364" name="矩形 11"/>
          <p:cNvSpPr>
            <a:spLocks noChangeArrowheads="1"/>
          </p:cNvSpPr>
          <p:nvPr/>
        </p:nvSpPr>
        <p:spPr bwMode="auto">
          <a:xfrm>
            <a:off x="1996404" y="1619130"/>
            <a:ext cx="107950" cy="917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395E8A"/>
                </a:solidFill>
                <a:bevel/>
              </a14:hiddenLine>
            </a:ext>
          </a:extLst>
        </p:spPr>
        <p:txBody>
          <a:bodyPr lIns="68576" tIns="34289" rIns="68576" bIns="34289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14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557" y="1870207"/>
            <a:ext cx="138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1572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77700" y="761365"/>
            <a:ext cx="7601790" cy="2023267"/>
          </a:xfrm>
        </p:spPr>
        <p:txBody>
          <a:bodyPr>
            <a:noAutofit/>
          </a:bodyPr>
          <a:lstStyle/>
          <a:p>
            <a:pPr marL="0" lvl="1" algn="l">
              <a:lnSpc>
                <a:spcPct val="150000"/>
              </a:lnSpc>
            </a:pPr>
            <a:r>
              <a:rPr lang="zh-CN" altLang="en-US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① 若通过第二种引用</a:t>
            </a:r>
            <a:r>
              <a:rPr lang="en-US" altLang="zh-CN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JS</a:t>
            </a:r>
            <a:r>
              <a:rPr lang="zh-CN" altLang="en-US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方式</a:t>
            </a:r>
            <a:endParaRPr lang="en-US" altLang="zh-CN" b="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0" lvl="1" algn="l">
              <a:lnSpc>
                <a:spcPct val="150000"/>
              </a:lnSpc>
            </a:pPr>
            <a:r>
              <a:rPr lang="en-US" altLang="zh-CN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    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js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修改过代码后，需要在引用的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js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后面任意增加一串不同的字符串，例如  </a:t>
            </a:r>
            <a:endParaRPr lang="en-US" altLang="zh-CN" sz="1600" b="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0" lvl="1" algn="l">
              <a:lnSpc>
                <a:spcPct val="150000"/>
              </a:lnSpc>
            </a:pPr>
            <a:r>
              <a:rPr lang="en-US" altLang="zh-CN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&lt;script type="text/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javascript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" </a:t>
            </a:r>
            <a:r>
              <a:rPr lang="en-US" altLang="zh-CN" sz="1600" b="0" dirty="0" err="1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src</a:t>
            </a:r>
            <a:r>
              <a:rPr lang="en-US" altLang="zh-CN" sz="1600" b="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= "/test/a.js?V123" 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&gt;</a:t>
            </a:r>
          </a:p>
          <a:p>
            <a:pPr marL="0" lvl="1" algn="l">
              <a:lnSpc>
                <a:spcPct val="150000"/>
              </a:lnSpc>
            </a:pPr>
            <a:r>
              <a:rPr lang="zh-CN" altLang="en-US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每次代码修改后需要将“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?V123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”更改成不同的任意字符串，例如“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?223dc1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”，否则不会生效，因为还是读取之前的缓存。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18" y="965754"/>
            <a:ext cx="4200525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764510" y="2787774"/>
            <a:ext cx="7479898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zh-CN" sz="900" dirty="0">
              <a:solidFill>
                <a:schemeClr val="tx1"/>
              </a:solidFill>
              <a:latin typeface="微軟正黑體" charset="-12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考虑到开发阶段若每次都手工修改后面的字符串会比较麻烦，故可给字符串加上一个自动生成的随机数，每次都加载一个新的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  <a:ea typeface="+mn-ea"/>
              </a:rPr>
              <a:t>js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，这样就不需要每次手工修改，等系统上线后，再换成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  <a:ea typeface="+mn-ea"/>
              </a:rPr>
              <a:t>src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形式。</a:t>
            </a:r>
          </a:p>
          <a:p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var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js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 = "&lt;script type='text/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javascript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' 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src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='/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kangmindong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js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/kwah_01.js?v"+Math.random()+"'&gt;&lt;/"+"script&gt;";</a:t>
            </a:r>
          </a:p>
          <a:p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document.write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js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);</a:t>
            </a:r>
          </a:p>
          <a:p>
            <a:endParaRPr lang="en-US" altLang="zh-CN" sz="1000" dirty="0">
              <a:solidFill>
                <a:schemeClr val="tx1">
                  <a:tint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1869" y="3579862"/>
            <a:ext cx="5622131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页脚占位符 1"/>
          <p:cNvSpPr txBox="1"/>
          <p:nvPr/>
        </p:nvSpPr>
        <p:spPr>
          <a:xfrm>
            <a:off x="323646" y="14925"/>
            <a:ext cx="6789420" cy="53355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defRPr sz="2400">
                <a:solidFill>
                  <a:schemeClr val="tx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defRPr>
            </a:lvl1pPr>
          </a:lstStyle>
          <a:p>
            <a:pPr marL="0" lvl="1">
              <a:lnSpc>
                <a:spcPct val="150000"/>
              </a:lnSpc>
            </a:pPr>
            <a:r>
              <a:rPr lang="en-US" altLang="zh-CN" sz="2400" dirty="0">
                <a:ea typeface="微软雅黑" panose="020B0503020204020204" pitchFamily="34" charset="-122"/>
                <a:sym typeface="Wingdings" panose="05000000000000000000" pitchFamily="2" charset="2"/>
              </a:rPr>
              <a:t>JS</a:t>
            </a:r>
            <a:r>
              <a:rPr lang="zh-CN" altLang="en-US" sz="2400" dirty="0">
                <a:ea typeface="微软雅黑" panose="020B0503020204020204" pitchFamily="34" charset="-122"/>
                <a:sym typeface="Wingdings" panose="05000000000000000000" pitchFamily="2" charset="2"/>
              </a:rPr>
              <a:t>脚本开发注意点</a:t>
            </a:r>
          </a:p>
        </p:txBody>
      </p:sp>
    </p:spTree>
    <p:extLst>
      <p:ext uri="{BB962C8B-B14F-4D97-AF65-F5344CB8AC3E}">
        <p14:creationId xmlns:p14="http://schemas.microsoft.com/office/powerpoint/2010/main" xmlns="" val="82487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24510" y="904240"/>
            <a:ext cx="8206105" cy="3820795"/>
          </a:xfrm>
        </p:spPr>
        <p:txBody>
          <a:bodyPr>
            <a:noAutofit/>
          </a:bodyPr>
          <a:lstStyle/>
          <a:p>
            <a:pPr marL="0" lvl="1" algn="l">
              <a:lnSpc>
                <a:spcPct val="150000"/>
              </a:lnSpc>
            </a:pP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② 编码格式</a:t>
            </a: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 algn="l">
              <a:lnSpc>
                <a:spcPct val="150000"/>
              </a:lnSpc>
            </a:pP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     在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ecology8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中所有的文件（例如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JS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JSP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Java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CSS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等）的编码格式都必须是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UTF-8</a:t>
            </a:r>
          </a:p>
          <a:p>
            <a:pPr marL="0" lvl="1" algn="l">
              <a:lnSpc>
                <a:spcPct val="150000"/>
              </a:lnSpc>
            </a:pP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 algn="l">
              <a:lnSpc>
                <a:spcPct val="150000"/>
              </a:lnSpc>
            </a:pP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③ 尽量使用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jQuery</a:t>
            </a:r>
          </a:p>
          <a:p>
            <a:pPr marL="0" lvl="1" algn="l">
              <a:lnSpc>
                <a:spcPct val="150000"/>
              </a:lnSpc>
            </a:pP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     由于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兼容性好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建议涉及到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JS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代码的统一使用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，尽量不动原生的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JS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，因为有些原生代码会出现浏览器不兼容的问题</a:t>
            </a:r>
          </a:p>
        </p:txBody>
      </p:sp>
      <p:sp>
        <p:nvSpPr>
          <p:cNvPr id="4" name="页脚占位符 1"/>
          <p:cNvSpPr txBox="1"/>
          <p:nvPr/>
        </p:nvSpPr>
        <p:spPr>
          <a:xfrm>
            <a:off x="251640" y="123546"/>
            <a:ext cx="6789420" cy="40132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defRPr sz="2400">
                <a:solidFill>
                  <a:schemeClr val="tx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defRPr>
            </a:lvl1pPr>
          </a:lstStyle>
          <a:p>
            <a:pPr marL="0" lvl="1">
              <a:lnSpc>
                <a:spcPct val="150000"/>
              </a:lnSpc>
            </a:pPr>
            <a:r>
              <a:rPr lang="en-US" altLang="zh-CN" sz="2400" dirty="0">
                <a:ea typeface="微软雅黑" panose="020B0503020204020204" pitchFamily="34" charset="-122"/>
                <a:sym typeface="Wingdings" panose="05000000000000000000" pitchFamily="2" charset="2"/>
              </a:rPr>
              <a:t>JS</a:t>
            </a:r>
            <a:r>
              <a:rPr lang="zh-CN" altLang="en-US" sz="2400" dirty="0">
                <a:ea typeface="微软雅黑" panose="020B0503020204020204" pitchFamily="34" charset="-122"/>
                <a:sym typeface="Wingdings" panose="05000000000000000000" pitchFamily="2" charset="2"/>
              </a:rPr>
              <a:t>脚本开发注意点</a:t>
            </a:r>
          </a:p>
        </p:txBody>
      </p:sp>
    </p:spTree>
    <p:extLst>
      <p:ext uri="{BB962C8B-B14F-4D97-AF65-F5344CB8AC3E}">
        <p14:creationId xmlns:p14="http://schemas.microsoft.com/office/powerpoint/2010/main" xmlns="" val="712682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6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395E8A"/>
                </a:solidFill>
                <a:bevel/>
              </a14:hiddenLine>
            </a:ext>
          </a:extLst>
        </p:spPr>
        <p:txBody>
          <a:bodyPr lIns="68576" tIns="34289" rIns="68576" bIns="34289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 sz="14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矩形 14"/>
          <p:cNvSpPr>
            <a:spLocks noChangeArrowheads="1"/>
          </p:cNvSpPr>
          <p:nvPr/>
        </p:nvSpPr>
        <p:spPr bwMode="auto">
          <a:xfrm>
            <a:off x="2195802" y="1827851"/>
            <a:ext cx="5418416" cy="50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※ JS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开发说明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364" name="矩形 11"/>
          <p:cNvSpPr>
            <a:spLocks noChangeArrowheads="1"/>
          </p:cNvSpPr>
          <p:nvPr/>
        </p:nvSpPr>
        <p:spPr bwMode="auto">
          <a:xfrm>
            <a:off x="1996404" y="1619130"/>
            <a:ext cx="107950" cy="917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395E8A"/>
                </a:solidFill>
                <a:bevel/>
              </a14:hiddenLine>
            </a:ext>
          </a:extLst>
        </p:spPr>
        <p:txBody>
          <a:bodyPr lIns="68576" tIns="34289" rIns="68576" bIns="34289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14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557" y="1870207"/>
            <a:ext cx="138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52909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aver_2014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weaver_2014">
      <a:majorFont>
        <a:latin typeface="黑体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blank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weaver_2014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weaver_2014">
      <a:majorFont>
        <a:latin typeface="黑体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1585</Words>
  <Application>Microsoft Office PowerPoint</Application>
  <PresentationFormat>全屏显示(16:9)</PresentationFormat>
  <Paragraphs>208</Paragraphs>
  <Slides>27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Office 主题</vt:lpstr>
      <vt:lpstr>weaver_2014</vt:lpstr>
      <vt:lpstr>blank</vt:lpstr>
      <vt:lpstr>1_weaver_2014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应用场景</dc:title>
  <dc:creator>陈世贵</dc:creator>
  <cp:lastModifiedBy>suiqing</cp:lastModifiedBy>
  <cp:revision>559</cp:revision>
  <dcterms:created xsi:type="dcterms:W3CDTF">2015-03-23T05:18:00Z</dcterms:created>
  <dcterms:modified xsi:type="dcterms:W3CDTF">2019-04-23T07:18:35Z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