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4" r:id="rId1"/>
  </p:sldMasterIdLst>
  <p:sldIdLst>
    <p:sldId id="256" r:id="rId2"/>
    <p:sldId id="261" r:id="rId3"/>
    <p:sldId id="265" r:id="rId4"/>
    <p:sldId id="266" r:id="rId5"/>
    <p:sldId id="271" r:id="rId6"/>
    <p:sldId id="267" r:id="rId7"/>
    <p:sldId id="268" r:id="rId8"/>
    <p:sldId id="269" r:id="rId9"/>
    <p:sldId id="273" r:id="rId10"/>
    <p:sldId id="274" r:id="rId11"/>
    <p:sldId id="272" r:id="rId12"/>
    <p:sldId id="275" r:id="rId13"/>
    <p:sldId id="27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54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3200400"/>
            <a:ext cx="100584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4724400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114E-6B60-4F85-8BDD-B49FCA2D4FAD}" type="datetimeFigureOut">
              <a:rPr lang="zh-CN" altLang="en-US" smtClean="0"/>
              <a:t>2019-12-02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EE48-0F12-416D-8744-56914B9B0BD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685800"/>
            <a:ext cx="9652000" cy="38862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114E-6B60-4F85-8BDD-B49FCA2D4FAD}" type="datetimeFigureOut">
              <a:rPr lang="zh-CN" altLang="en-US" smtClean="0"/>
              <a:t>2019-12-02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EE48-0F12-416D-8744-56914B9B0B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6000" y="685802"/>
            <a:ext cx="2438400" cy="541019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685801"/>
            <a:ext cx="7620000" cy="48768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114E-6B60-4F85-8BDD-B49FCA2D4FAD}" type="datetimeFigureOut">
              <a:rPr lang="zh-CN" altLang="en-US" smtClean="0"/>
              <a:t>2019-12-02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EE48-0F12-416D-8744-56914B9B0B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114E-6B60-4F85-8BDD-B49FCA2D4FAD}" type="datetimeFigureOut">
              <a:rPr lang="zh-CN" altLang="en-US" smtClean="0"/>
              <a:t>2019-12-02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EE48-0F12-416D-8744-56914B9B0B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3276600"/>
            <a:ext cx="100584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4953000"/>
            <a:ext cx="9144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114E-6B60-4F85-8BDD-B49FCA2D4FAD}" type="datetimeFigureOut">
              <a:rPr lang="zh-CN" altLang="en-US" smtClean="0"/>
              <a:t>2019-12-02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EE48-0F12-416D-8744-56914B9B0BD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114E-6B60-4F85-8BDD-B49FCA2D4FAD}" type="datetimeFigureOut">
              <a:rPr lang="zh-CN" altLang="en-US" smtClean="0"/>
              <a:t>2019-12-02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EE48-0F12-416D-8744-56914B9B0B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9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19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5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114E-6B60-4F85-8BDD-B49FCA2D4FAD}" type="datetimeFigureOut">
              <a:rPr lang="zh-CN" altLang="en-US" smtClean="0"/>
              <a:t>2019-12-02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EE48-0F12-416D-8744-56914B9B0BD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119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935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114E-6B60-4F85-8BDD-B49FCA2D4FAD}" type="datetimeFigureOut">
              <a:rPr lang="zh-CN" altLang="en-US" smtClean="0"/>
              <a:t>2019-12-02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EE48-0F12-416D-8744-56914B9B0B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114E-6B60-4F85-8BDD-B49FCA2D4FAD}" type="datetimeFigureOut">
              <a:rPr lang="zh-CN" altLang="en-US" smtClean="0"/>
              <a:t>2019-12-02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EE48-0F12-416D-8744-56914B9B0B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821" y="457201"/>
            <a:ext cx="6126579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457200"/>
            <a:ext cx="3564876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114E-6B60-4F85-8BDD-B49FCA2D4FAD}" type="datetimeFigureOut">
              <a:rPr lang="zh-CN" altLang="en-US" smtClean="0"/>
              <a:t>2019-12-02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EE48-0F12-416D-8744-56914B9B0BD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871259" y="2514336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936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320" y="457200"/>
            <a:ext cx="100584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856" y="3505200"/>
            <a:ext cx="98552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114E-6B60-4F85-8BDD-B49FCA2D4FAD}" type="datetimeFigureOut">
              <a:rPr lang="zh-CN" altLang="en-US" smtClean="0"/>
              <a:t>2019-12-02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EE48-0F12-416D-8744-56914B9B0B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24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685800"/>
            <a:ext cx="100584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1200" y="620877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0EAA114E-6B60-4F85-8BDD-B49FCA2D4FAD}" type="datetimeFigureOut">
              <a:rPr lang="zh-CN" altLang="en-US" smtClean="0"/>
              <a:t>2019-12-02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5999" y="6208777"/>
            <a:ext cx="6498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5687569"/>
            <a:ext cx="101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42AEE48-0F12-416D-8744-56914B9B0BD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1036320" y="0"/>
            <a:ext cx="10058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9700" y="419105"/>
            <a:ext cx="9448800" cy="1825096"/>
          </a:xfrm>
        </p:spPr>
        <p:txBody>
          <a:bodyPr/>
          <a:lstStyle/>
          <a:p>
            <a:r>
              <a:rPr lang="zh-CN" altLang="en-US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流程深度应用培训课件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583" y="3238500"/>
            <a:ext cx="9448800" cy="2743200"/>
          </a:xfrm>
        </p:spPr>
        <p:txBody>
          <a:bodyPr>
            <a:noAutofit/>
          </a:bodyPr>
          <a:lstStyle/>
          <a:p>
            <a:pPr algn="l"/>
            <a:r>
              <a:rPr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1、利用批次</a:t>
            </a:r>
            <a:r>
              <a:rPr 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简化</a:t>
            </a:r>
            <a:r>
              <a:rPr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审批路径设置的方法。</a:t>
            </a:r>
          </a:p>
          <a:p>
            <a:pPr algn="l"/>
            <a:r>
              <a:rPr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2、协同区定义及用法（表单）</a:t>
            </a:r>
          </a:p>
          <a:p>
            <a:pPr algn="l"/>
            <a:r>
              <a:rPr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3、协同区定义及用法（协同区）</a:t>
            </a:r>
          </a:p>
          <a:p>
            <a:pPr algn="l"/>
            <a:r>
              <a:rPr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4、父子流程（父流程拆分数据到子流程，子流程填报后返回父流程）</a:t>
            </a:r>
            <a:endParaRPr 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、流程自动生成制式文档</a:t>
            </a:r>
            <a:endParaRPr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、流程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存为</a:t>
            </a:r>
            <a:r>
              <a:rPr sz="16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、多个下拉框联动</a:t>
            </a:r>
          </a:p>
          <a:p>
            <a:pPr algn="l"/>
            <a:r>
              <a:rPr 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、分叉流程介绍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4216" y="368513"/>
            <a:ext cx="10392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五</a:t>
            </a:r>
            <a:r>
              <a:rPr lang="zh-CN" altLang="en-US" dirty="0" smtClean="0"/>
              <a:t>、通过流程中的相关字段信息自动生成制式文档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152525"/>
            <a:ext cx="10990263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212850"/>
            <a:ext cx="10818813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1406525"/>
            <a:ext cx="11599863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554162"/>
            <a:ext cx="10999787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099" y="1212850"/>
            <a:ext cx="8532813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" y="1146175"/>
            <a:ext cx="10847387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1147763"/>
            <a:ext cx="5610225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24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4216" y="470113"/>
            <a:ext cx="8161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五</a:t>
            </a:r>
            <a:r>
              <a:rPr lang="zh-CN" altLang="en-US" dirty="0" smtClean="0"/>
              <a:t>、其他深度应用功能介绍</a:t>
            </a:r>
            <a:r>
              <a:rPr lang="en-US" altLang="zh-CN" dirty="0" smtClean="0"/>
              <a:t>-</a:t>
            </a:r>
            <a:r>
              <a:rPr lang="zh-CN" altLang="en-US" dirty="0" smtClean="0"/>
              <a:t>流程转存为文档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2" y="1555257"/>
            <a:ext cx="10971213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54619"/>
            <a:ext cx="11247438" cy="519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3" y="1285875"/>
            <a:ext cx="6770687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316519"/>
            <a:ext cx="10799763" cy="5200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601" y="1298575"/>
            <a:ext cx="9561513" cy="525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277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1516" y="457413"/>
            <a:ext cx="10448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五</a:t>
            </a:r>
            <a:r>
              <a:rPr lang="zh-CN" altLang="en-US" dirty="0" smtClean="0"/>
              <a:t>、其他深度应用功能介绍</a:t>
            </a:r>
            <a:r>
              <a:rPr lang="en-US" altLang="zh-CN" dirty="0" smtClean="0"/>
              <a:t>-</a:t>
            </a:r>
            <a:r>
              <a:rPr lang="zh-CN" altLang="en-US" dirty="0">
                <a:cs typeface="微软雅黑" panose="020B0503020204020204" pitchFamily="34" charset="-122"/>
              </a:rPr>
              <a:t>多个下拉框</a:t>
            </a:r>
            <a:r>
              <a:rPr lang="zh-CN" altLang="en-US" dirty="0" smtClean="0">
                <a:cs typeface="微软雅黑" panose="020B0503020204020204" pitchFamily="34" charset="-122"/>
              </a:rPr>
              <a:t>联动</a:t>
            </a:r>
            <a:endParaRPr lang="zh-CN" altLang="en-US" dirty="0">
              <a:cs typeface="微软雅黑" panose="020B0503020204020204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2011363"/>
            <a:ext cx="10304463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4" y="1858963"/>
            <a:ext cx="10456863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2" y="1727199"/>
            <a:ext cx="8704263" cy="461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338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1516" y="457413"/>
            <a:ext cx="10448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五</a:t>
            </a:r>
            <a:r>
              <a:rPr lang="zh-CN" altLang="en-US" dirty="0" smtClean="0"/>
              <a:t>、其他深度应用功能介绍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分叉流程</a:t>
            </a:r>
            <a:endParaRPr lang="zh-CN" altLang="en-US" dirty="0">
              <a:cs typeface="微软雅黑" panose="020B0503020204020204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57" y="1687031"/>
            <a:ext cx="1074261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526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4851" y="439633"/>
            <a:ext cx="7091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一、利用批次简化审批路径设置的方法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3978" y="5417820"/>
            <a:ext cx="61944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前提：假设某 企业除总经理外，所有人员请假都需要走流程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78" y="1729245"/>
            <a:ext cx="10291962" cy="3338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4851" y="439633"/>
            <a:ext cx="7091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一、利用批次简化审批路径设置的方法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5460" y="1353820"/>
            <a:ext cx="9709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分析：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普通员工请假（一天以内部门负责人批准即可，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天以内除部门负责人批准外还需要分管领导批准，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天以上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则需要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副总和总经理批准才可请假）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如果请假人是部门经理？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如果请假人是分管领导或副总？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189" y="3385145"/>
            <a:ext cx="8353425" cy="2646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4851" y="439633"/>
            <a:ext cx="7091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一、利用批次简化审批路径设置的方法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5460" y="1353820"/>
            <a:ext cx="97091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解决方法：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通过安全级别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批次条件的方法来实现流程路径的简化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假设安全级别如下：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普通员工安全级别：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部门负责人：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分管领导：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60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副总经理：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70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总经理：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80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0" y="3552825"/>
            <a:ext cx="10403205" cy="2577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4851" y="439633"/>
            <a:ext cx="7091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一、利用批次简化审批路径设置的方法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5460" y="1252220"/>
            <a:ext cx="97091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解决方法</a:t>
            </a:r>
            <a:r>
              <a:rPr 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（不适用于带条件的流程）</a:t>
            </a:r>
            <a:r>
              <a:rPr 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manager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的用法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利用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manager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能自动带出当前操作人上级的特性来简化路径设置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4851" y="3305810"/>
            <a:ext cx="1159256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举例：假设一个企业常规审批是：申请人（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科长（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部门负责人（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分管领导（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总经理（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流程路径：</a:t>
            </a: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申请人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上级审批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总经理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1" y="1223327"/>
            <a:ext cx="8294687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760" y="2279808"/>
            <a:ext cx="8130540" cy="380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12" y="1252220"/>
            <a:ext cx="11018837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1491456"/>
            <a:ext cx="981233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47" y="1223327"/>
            <a:ext cx="10152653" cy="4861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4851" y="439633"/>
            <a:ext cx="10749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二、协同区的应用，提升流程的管理价值（表单上的协同）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93" y="1232957"/>
            <a:ext cx="11359515" cy="479488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59" y="1232957"/>
            <a:ext cx="10020142" cy="479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38" y="1232957"/>
            <a:ext cx="4733925" cy="479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232957"/>
            <a:ext cx="5838825" cy="479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4851" y="439633"/>
            <a:ext cx="9530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协同区的应用，提升流程的管理价值（协同区）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1397000"/>
            <a:ext cx="9321800" cy="4514955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397000"/>
            <a:ext cx="9861550" cy="469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51" y="1397000"/>
            <a:ext cx="11061574" cy="475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4216" y="40661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四</a:t>
            </a:r>
            <a:r>
              <a:rPr lang="zh-CN" altLang="en-US" dirty="0" smtClean="0"/>
              <a:t>、</a:t>
            </a:r>
            <a:r>
              <a:rPr lang="zh-CN" altLang="en-US" dirty="0"/>
              <a:t>父子流程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485" y="1473200"/>
            <a:ext cx="9066530" cy="37884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2940" y="5110479"/>
            <a:ext cx="9617075" cy="111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父流程根据主表中的多人力字段自动拆分触发子流程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子流程填写明细表反馈回父流程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流程根据明细表中的多人力字段自动拆分触发子流程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子流程填写主表后不反馈回父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流程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" y="1426763"/>
            <a:ext cx="10334514" cy="3834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" y="1473199"/>
            <a:ext cx="10334514" cy="4754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381" y="1426763"/>
            <a:ext cx="6408737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4216" y="432013"/>
            <a:ext cx="9212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五</a:t>
            </a:r>
            <a:r>
              <a:rPr lang="zh-CN" altLang="en-US" dirty="0" smtClean="0"/>
              <a:t>、通过流程中的相关字段信息自动生成制式文档</a:t>
            </a:r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8" y="1238250"/>
            <a:ext cx="9075737" cy="448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2247900"/>
            <a:ext cx="1110456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46" y="1238250"/>
            <a:ext cx="11129169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772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313</TotalTime>
  <Words>437</Words>
  <Application>Microsoft Office PowerPoint</Application>
  <PresentationFormat>自定义</PresentationFormat>
  <Paragraphs>48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NewsPrint</vt:lpstr>
      <vt:lpstr>流程深度应用培训课件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系统管理基础培训课程</dc:title>
  <dc:creator>HL2019</dc:creator>
  <cp:lastModifiedBy>系统管理员</cp:lastModifiedBy>
  <cp:revision>50</cp:revision>
  <dcterms:created xsi:type="dcterms:W3CDTF">2019-09-09T07:29:00Z</dcterms:created>
  <dcterms:modified xsi:type="dcterms:W3CDTF">2019-12-02T09:31:48Z</dcterms:modified>
  <cp:contentStatus>最终状态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  <property fmtid="{D5CDD505-2E9C-101B-9397-08002B2CF9AE}" pid="3" name="_MarkAsFinal">
    <vt:bool>true</vt:bool>
  </property>
</Properties>
</file>