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23" r:id="rId2"/>
    <p:sldId id="820" r:id="rId3"/>
    <p:sldId id="815" r:id="rId4"/>
    <p:sldId id="821" r:id="rId5"/>
    <p:sldId id="816" r:id="rId6"/>
    <p:sldId id="817" r:id="rId7"/>
    <p:sldId id="818" r:id="rId8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14004" initials="O" lastIdx="1" clrIdx="0">
    <p:extLst>
      <p:ext uri="{19B8F6BF-5375-455C-9EA6-DF929625EA0E}">
        <p15:presenceInfo xmlns:p15="http://schemas.microsoft.com/office/powerpoint/2012/main" userId="O1400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0000"/>
    <a:srgbClr val="0000FF"/>
    <a:srgbClr val="00CC66"/>
    <a:srgbClr val="6AA8C1"/>
    <a:srgbClr val="FFCCCC"/>
    <a:srgbClr val="F2F2F2"/>
    <a:srgbClr val="EFFFB3"/>
    <a:srgbClr val="F7FEB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2088" y="102"/>
      </p:cViewPr>
      <p:guideLst>
        <p:guide orient="horz" pos="2160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610" y="6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20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2" tIns="47391" rIns="94782" bIns="47391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1" y="0"/>
            <a:ext cx="307920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2" tIns="47391" rIns="94782" bIns="47391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920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2" tIns="47391" rIns="94782" bIns="47391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1" y="9722309"/>
            <a:ext cx="307920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2" tIns="47391" rIns="94782" bIns="4739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D0299D-B60A-4896-8397-6469664CBF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5985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20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2" tIns="47391" rIns="94782" bIns="47391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861" y="0"/>
            <a:ext cx="307920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2" tIns="47391" rIns="94782" bIns="47391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861156"/>
            <a:ext cx="5209425" cy="460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2" tIns="47391" rIns="94782" bIns="473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920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2" tIns="47391" rIns="94782" bIns="47391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861" y="9722309"/>
            <a:ext cx="307920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2" tIns="47391" rIns="94782" bIns="4739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9CEF302-C0C4-41F5-9E57-DF55FCB3FB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8776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CEF302-C0C4-41F5-9E57-DF55FCB3FB84}" type="slidenum">
              <a:rPr lang="ko-KR" altLang="en-US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559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71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615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50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6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38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1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2"/>
          <p:cNvSpPr>
            <a:spLocks noChangeShapeType="1"/>
          </p:cNvSpPr>
          <p:nvPr userDrawn="1"/>
        </p:nvSpPr>
        <p:spPr bwMode="auto">
          <a:xfrm>
            <a:off x="228600" y="6480175"/>
            <a:ext cx="8686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auto">
          <a:xfrm>
            <a:off x="228600" y="6477000"/>
            <a:ext cx="8686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8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lIns="91440" tIns="45720" rIns="91440" bIns="45720"/>
          <a:lstStyle>
            <a:lvl1pPr>
              <a:defRPr sz="3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altLang="ko-KR" noProof="0" dirty="0"/>
              <a:t>Arial Black 30 font &amp; Bold</a:t>
            </a:r>
          </a:p>
        </p:txBody>
      </p:sp>
      <p:sp>
        <p:nvSpPr>
          <p:cNvPr id="15399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lIns="91440" tIns="45720" rIns="91440" bIns="45720"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ko-KR" noProof="0" dirty="0"/>
              <a:t>Arial 24 font &amp; Bold</a:t>
            </a:r>
          </a:p>
        </p:txBody>
      </p:sp>
      <p:graphicFrame>
        <p:nvGraphicFramePr>
          <p:cNvPr id="13" name="Group 4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10214106"/>
              </p:ext>
            </p:extLst>
          </p:nvPr>
        </p:nvGraphicFramePr>
        <p:xfrm>
          <a:off x="106128" y="354284"/>
          <a:ext cx="8926360" cy="937827"/>
        </p:xfrm>
        <a:graphic>
          <a:graphicData uri="http://schemas.openxmlformats.org/drawingml/2006/table">
            <a:tbl>
              <a:tblPr/>
              <a:tblGrid>
                <a:gridCol w="981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78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476250"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9525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9060" marR="99060" horzOverflow="overflow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476250"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9525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9060" marR="99060" horzOverflow="overflow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476250"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9525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9060" marR="99060" horzOverflow="overflow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46"/>
          <p:cNvSpPr>
            <a:spLocks noChangeArrowheads="1"/>
          </p:cNvSpPr>
          <p:nvPr userDrawn="1"/>
        </p:nvSpPr>
        <p:spPr bwMode="auto">
          <a:xfrm>
            <a:off x="84343" y="87726"/>
            <a:ext cx="8948145" cy="27482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lIns="108032" tIns="54016" rIns="108032" bIns="54016" anchor="ctr"/>
          <a:lstStyle>
            <a:lvl1pPr>
              <a:defRPr kumimoji="1" sz="3000" b="1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>
              <a:defRPr kumimoji="1" sz="3000" b="1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>
              <a:defRPr kumimoji="1" sz="3000" b="1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>
              <a:defRPr kumimoji="1" sz="3000" b="1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>
              <a:defRPr kumimoji="1" sz="3000" b="1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en-US" altLang="ko-KR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Korea </a:t>
            </a:r>
            <a:r>
              <a:rPr lang="en-US" altLang="ko-KR" sz="1600" b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Lunar Exploration Program - KPLO</a:t>
            </a:r>
            <a:endParaRPr lang="en-US" altLang="ko-KR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텍스트 개체 틀 22"/>
          <p:cNvSpPr>
            <a:spLocks noGrp="1"/>
          </p:cNvSpPr>
          <p:nvPr>
            <p:ph type="body" sz="quarter" idx="11" hasCustomPrompt="1"/>
          </p:nvPr>
        </p:nvSpPr>
        <p:spPr>
          <a:xfrm>
            <a:off x="1081968" y="443989"/>
            <a:ext cx="6397102" cy="707344"/>
          </a:xfrm>
        </p:spPr>
        <p:txBody>
          <a:bodyPr anchor="ctr">
            <a:noAutofit/>
          </a:bodyPr>
          <a:lstStyle>
            <a:lvl1pPr marL="190500" marR="0" indent="-19050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lang="ko-KR" altLang="en-US" sz="4000" b="1" kern="1200" dirty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190500" marR="0" lvl="0" indent="-19050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3300" dirty="0">
                <a:solidFill>
                  <a:schemeClr val="tx1"/>
                </a:solidFill>
              </a:rPr>
              <a:t>KPLO DTN</a:t>
            </a:r>
            <a:endParaRPr lang="ko-KR" altLang="en-US" sz="3300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9181" y="396346"/>
            <a:ext cx="862787" cy="864024"/>
          </a:xfrm>
          <a:prstGeom prst="rect">
            <a:avLst/>
          </a:prstGeom>
        </p:spPr>
      </p:pic>
      <p:pic>
        <p:nvPicPr>
          <p:cNvPr id="17" name="Picture 2" descr="F:\업무\ETRI활동\행정문서\CIS\새CI\signature_4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701" y="556035"/>
            <a:ext cx="1262699" cy="45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510338"/>
            <a:ext cx="947582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170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4175" y="131763"/>
            <a:ext cx="2165350" cy="60975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3363" y="131763"/>
            <a:ext cx="6348412" cy="60975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9355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36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5471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3363" y="981075"/>
            <a:ext cx="4256087" cy="52482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1850" y="981075"/>
            <a:ext cx="4257675" cy="52482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895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4313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1888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77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872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2660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2"/>
          <p:cNvSpPr>
            <a:spLocks noChangeShapeType="1"/>
          </p:cNvSpPr>
          <p:nvPr userDrawn="1"/>
        </p:nvSpPr>
        <p:spPr bwMode="auto">
          <a:xfrm>
            <a:off x="228600" y="6480175"/>
            <a:ext cx="8686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/>
          </a:p>
        </p:txBody>
      </p:sp>
      <p:sp>
        <p:nvSpPr>
          <p:cNvPr id="1027" name="Line 84"/>
          <p:cNvSpPr>
            <a:spLocks noChangeShapeType="1"/>
          </p:cNvSpPr>
          <p:nvPr userDrawn="1"/>
        </p:nvSpPr>
        <p:spPr bwMode="auto">
          <a:xfrm>
            <a:off x="228600" y="6477000"/>
            <a:ext cx="8686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b="0"/>
          </a:p>
        </p:txBody>
      </p:sp>
      <p:sp>
        <p:nvSpPr>
          <p:cNvPr id="1029" name="Line 89"/>
          <p:cNvSpPr>
            <a:spLocks noChangeShapeType="1"/>
          </p:cNvSpPr>
          <p:nvPr userDrawn="1"/>
        </p:nvSpPr>
        <p:spPr bwMode="auto">
          <a:xfrm flipV="1">
            <a:off x="228600" y="876300"/>
            <a:ext cx="8686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2" name="Rectangle 93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31763"/>
            <a:ext cx="67056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Arial 24 font &amp; bold</a:t>
            </a:r>
          </a:p>
        </p:txBody>
      </p:sp>
      <p:sp>
        <p:nvSpPr>
          <p:cNvPr id="1033" name="Rectangle 9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981075"/>
            <a:ext cx="8666162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Arial 18 font &amp; bold</a:t>
            </a:r>
          </a:p>
          <a:p>
            <a:pPr lvl="1"/>
            <a:r>
              <a:rPr lang="en-US" altLang="ko-KR" dirty="0"/>
              <a:t>Arial 16 font &amp; bold</a:t>
            </a:r>
            <a:endParaRPr lang="ko-KR" altLang="en-US"/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5" name="Text Box 86"/>
          <p:cNvSpPr txBox="1">
            <a:spLocks noChangeArrowheads="1"/>
          </p:cNvSpPr>
          <p:nvPr userDrawn="1"/>
        </p:nvSpPr>
        <p:spPr bwMode="auto">
          <a:xfrm>
            <a:off x="7524750" y="6510338"/>
            <a:ext cx="14859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BD253322-42C0-4748-AAA5-F0068379097A}" type="slidenum">
              <a:rPr lang="en-US" altLang="ko-KR" sz="1200" b="0" smtClean="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1200" b="0" dirty="0">
              <a:solidFill>
                <a:schemeClr val="tx1"/>
              </a:solidFill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2239622" y="6514041"/>
            <a:ext cx="4653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0" dirty="0">
                <a:solidFill>
                  <a:schemeClr val="tx1"/>
                </a:solidFill>
                <a:latin typeface="+mn-lt"/>
              </a:rPr>
              <a:t>Confidential,</a:t>
            </a:r>
            <a:r>
              <a:rPr lang="en-US" altLang="ko-KR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+mn-lt"/>
              </a:rPr>
              <a:t>Distribution Limited</a:t>
            </a:r>
            <a:endParaRPr lang="ko-KR" altLang="en-US" sz="12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94487" y="-23213"/>
            <a:ext cx="862787" cy="864024"/>
          </a:xfrm>
          <a:prstGeom prst="rect">
            <a:avLst/>
          </a:prstGeom>
        </p:spPr>
      </p:pic>
      <p:pic>
        <p:nvPicPr>
          <p:cNvPr id="13" name="Picture 2" descr="F:\업무\ETRI활동\행정문서\CIS\새CI\signature_4.wm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45" y="244061"/>
            <a:ext cx="1262699" cy="45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510338"/>
            <a:ext cx="947582" cy="2762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5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400" b="1" kern="1200" baseline="0">
          <a:solidFill>
            <a:schemeClr val="tx2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anose="020B0604020202020204" pitchFamily="34" charset="0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anose="020B0604020202020204" pitchFamily="34" charset="0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anose="020B0604020202020204" pitchFamily="34" charset="0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anose="020B0604020202020204" pitchFamily="34" charset="0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anose="020B0604020202020204" pitchFamily="34" charset="0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anose="020B0604020202020204" pitchFamily="34" charset="0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anose="020B0604020202020204" pitchFamily="34" charset="0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anose="020B0604020202020204" pitchFamily="34" charset="0"/>
          <a:ea typeface="굴림" panose="020B0600000101010101" pitchFamily="50" charset="-127"/>
        </a:defRPr>
      </a:lvl9pPr>
    </p:titleStyle>
    <p:bodyStyle>
      <a:lvl1pPr marL="190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b="1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538163" indent="-1905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896938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1255713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1614488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86075"/>
            <a:ext cx="7772400" cy="2460476"/>
          </a:xfrm>
        </p:spPr>
        <p:txBody>
          <a:bodyPr/>
          <a:lstStyle/>
          <a:p>
            <a:r>
              <a:rPr lang="en-US" altLang="ko-KR" sz="3600" dirty="0"/>
              <a:t>DHCC</a:t>
            </a:r>
            <a:br>
              <a:rPr lang="en-US" altLang="ko-KR" sz="3600" dirty="0"/>
            </a:br>
            <a:r>
              <a:rPr lang="ko-KR" altLang="en-US" sz="3600" dirty="0"/>
              <a:t>시험환경 </a:t>
            </a:r>
            <a:r>
              <a:rPr lang="en-US" altLang="ko-KR" sz="3600" dirty="0"/>
              <a:t>setting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2400" b="0" dirty="0"/>
              <a:t>’20.10.27</a:t>
            </a:r>
            <a:br>
              <a:rPr lang="en-US" altLang="ko-KR" sz="2400" b="0" dirty="0"/>
            </a:br>
            <a:r>
              <a:rPr lang="en-US" altLang="ko-KR" sz="2400" b="0" dirty="0" err="1"/>
              <a:t>Lumir</a:t>
            </a:r>
            <a:endParaRPr lang="ko-KR" altLang="en-US" sz="2400" b="0" dirty="0"/>
          </a:p>
        </p:txBody>
      </p:sp>
      <p:sp>
        <p:nvSpPr>
          <p:cNvPr id="4" name="텍스트 개체 틀 22"/>
          <p:cNvSpPr>
            <a:spLocks noGrp="1"/>
          </p:cNvSpPr>
          <p:nvPr>
            <p:ph type="body" sz="quarter" idx="11" hasCustomPrompt="1"/>
          </p:nvPr>
        </p:nvSpPr>
        <p:spPr>
          <a:xfrm>
            <a:off x="1081968" y="443989"/>
            <a:ext cx="6397102" cy="707344"/>
          </a:xfrm>
        </p:spPr>
        <p:txBody>
          <a:bodyPr anchor="ctr">
            <a:noAutofit/>
          </a:bodyPr>
          <a:lstStyle>
            <a:lvl1pPr marL="190500" marR="0" indent="-19050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lang="ko-KR" altLang="en-US" sz="4000" b="1" kern="1200" dirty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190500" marR="0" lvl="0" indent="-19050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3300" dirty="0">
                <a:solidFill>
                  <a:schemeClr val="tx1"/>
                </a:solidFill>
              </a:rPr>
              <a:t>DHCC</a:t>
            </a:r>
            <a:endParaRPr lang="ko-KR" altLang="en-US" sz="3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7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시험환경 구성</a:t>
            </a:r>
            <a:endParaRPr lang="en-US" altLang="ko-KR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1F8692-52A7-4BDC-8258-9D8B24B4814C}"/>
              </a:ext>
            </a:extLst>
          </p:cNvPr>
          <p:cNvSpPr txBox="1"/>
          <p:nvPr/>
        </p:nvSpPr>
        <p:spPr>
          <a:xfrm>
            <a:off x="526459" y="1085070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b="1"/>
              <a:t>시험 환경 개략도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C6D205D-8EA4-4E5F-9013-931FE906B367}"/>
              </a:ext>
            </a:extLst>
          </p:cNvPr>
          <p:cNvGrpSpPr/>
          <p:nvPr/>
        </p:nvGrpSpPr>
        <p:grpSpPr>
          <a:xfrm>
            <a:off x="356619" y="2119507"/>
            <a:ext cx="8322573" cy="1401595"/>
            <a:chOff x="356619" y="2119507"/>
            <a:chExt cx="8322573" cy="140159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A2CDA98-2173-4B37-8CF4-09708D1F0B73}"/>
                </a:ext>
              </a:extLst>
            </p:cNvPr>
            <p:cNvGrpSpPr/>
            <p:nvPr/>
          </p:nvGrpSpPr>
          <p:grpSpPr>
            <a:xfrm>
              <a:off x="620950" y="2119507"/>
              <a:ext cx="1846216" cy="1193075"/>
              <a:chOff x="1767840" y="1593668"/>
              <a:chExt cx="3561805" cy="2307772"/>
            </a:xfrm>
          </p:grpSpPr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375FD091-2CF1-483D-B9F6-B36C47507939}"/>
                  </a:ext>
                </a:extLst>
              </p:cNvPr>
              <p:cNvSpPr/>
              <p:nvPr/>
            </p:nvSpPr>
            <p:spPr bwMode="auto">
              <a:xfrm>
                <a:off x="2458865" y="1593668"/>
                <a:ext cx="2870780" cy="1612392"/>
              </a:xfrm>
              <a:prstGeom prst="cube">
                <a:avLst>
                  <a:gd name="adj" fmla="val 5465"/>
                </a:avLst>
              </a:prstGeom>
              <a:solidFill>
                <a:schemeClr val="bg1">
                  <a:lumMod val="7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F22F7365-014D-457A-8269-7615691B5609}"/>
                  </a:ext>
                </a:extLst>
              </p:cNvPr>
              <p:cNvSpPr/>
              <p:nvPr/>
            </p:nvSpPr>
            <p:spPr bwMode="auto">
              <a:xfrm>
                <a:off x="1767840" y="3071948"/>
                <a:ext cx="3466011" cy="829492"/>
              </a:xfrm>
              <a:prstGeom prst="cube">
                <a:avLst>
                  <a:gd name="adj" fmla="val 83718"/>
                </a:avLst>
              </a:prstGeom>
              <a:solidFill>
                <a:schemeClr val="bg1">
                  <a:lumMod val="7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5" name="순서도: 데이터 24">
                <a:extLst>
                  <a:ext uri="{FF2B5EF4-FFF2-40B4-BE49-F238E27FC236}">
                    <a16:creationId xmlns:a16="http://schemas.microsoft.com/office/drawing/2014/main" id="{18B2BBBB-693E-48AA-8BBB-3008E968B84B}"/>
                  </a:ext>
                </a:extLst>
              </p:cNvPr>
              <p:cNvSpPr/>
              <p:nvPr/>
            </p:nvSpPr>
            <p:spPr bwMode="auto">
              <a:xfrm>
                <a:off x="2065455" y="3136174"/>
                <a:ext cx="2870780" cy="585651"/>
              </a:xfrm>
              <a:prstGeom prst="flowChartInputOutput">
                <a:avLst/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C10E1B1-714E-4149-8104-3E402F453420}"/>
                  </a:ext>
                </a:extLst>
              </p:cNvPr>
              <p:cNvSpPr/>
              <p:nvPr/>
            </p:nvSpPr>
            <p:spPr bwMode="auto">
              <a:xfrm>
                <a:off x="2664823" y="1846217"/>
                <a:ext cx="2420983" cy="1110342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BA7724C-F1E9-43E4-B5F8-DE0ECE0282CC}"/>
                  </a:ext>
                </a:extLst>
              </p:cNvPr>
              <p:cNvCxnSpPr/>
              <p:nvPr/>
            </p:nvCxnSpPr>
            <p:spPr bwMode="auto">
              <a:xfrm flipH="1">
                <a:off x="2561082" y="3136174"/>
                <a:ext cx="505098" cy="58565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DC251B0-16FD-45E2-A23C-3ADDC291DE2D}"/>
                  </a:ext>
                </a:extLst>
              </p:cNvPr>
              <p:cNvCxnSpPr/>
              <p:nvPr/>
            </p:nvCxnSpPr>
            <p:spPr bwMode="auto">
              <a:xfrm flipH="1">
                <a:off x="2915848" y="3136173"/>
                <a:ext cx="505098" cy="58565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50E2DE3B-BB52-4E1E-A6C0-04D4F55A5BAE}"/>
                  </a:ext>
                </a:extLst>
              </p:cNvPr>
              <p:cNvCxnSpPr/>
              <p:nvPr/>
            </p:nvCxnSpPr>
            <p:spPr bwMode="auto">
              <a:xfrm flipH="1">
                <a:off x="3217057" y="3136172"/>
                <a:ext cx="505098" cy="58565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77309D4B-1DC1-4171-9512-8DE91BF4BAD1}"/>
                  </a:ext>
                </a:extLst>
              </p:cNvPr>
              <p:cNvCxnSpPr/>
              <p:nvPr/>
            </p:nvCxnSpPr>
            <p:spPr bwMode="auto">
              <a:xfrm flipH="1">
                <a:off x="3514672" y="3136172"/>
                <a:ext cx="505098" cy="58565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D2EA9F3-6CD4-476C-8F0E-8492F77F69B8}"/>
                  </a:ext>
                </a:extLst>
              </p:cNvPr>
              <p:cNvCxnSpPr/>
              <p:nvPr/>
            </p:nvCxnSpPr>
            <p:spPr bwMode="auto">
              <a:xfrm flipH="1">
                <a:off x="3870688" y="3136170"/>
                <a:ext cx="505098" cy="58565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DA6FC92-6193-438C-9750-3940847FA162}"/>
                  </a:ext>
                </a:extLst>
              </p:cNvPr>
              <p:cNvCxnSpPr/>
              <p:nvPr/>
            </p:nvCxnSpPr>
            <p:spPr bwMode="auto">
              <a:xfrm flipH="1">
                <a:off x="2538795" y="3288574"/>
                <a:ext cx="2233502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2E6E854A-657D-4BD8-B2EA-BD1E3EA6D115}"/>
                  </a:ext>
                </a:extLst>
              </p:cNvPr>
              <p:cNvCxnSpPr/>
              <p:nvPr/>
            </p:nvCxnSpPr>
            <p:spPr bwMode="auto">
              <a:xfrm flipH="1">
                <a:off x="2395866" y="3430083"/>
                <a:ext cx="2233502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F9D2FBBE-908D-4A63-8DD8-82D347ADBE2A}"/>
                  </a:ext>
                </a:extLst>
              </p:cNvPr>
              <p:cNvCxnSpPr/>
              <p:nvPr/>
            </p:nvCxnSpPr>
            <p:spPr bwMode="auto">
              <a:xfrm flipH="1">
                <a:off x="2250106" y="3580312"/>
                <a:ext cx="2233502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FC63B2D7-13C5-4575-A5F6-FC7D0550B760}"/>
                </a:ext>
              </a:extLst>
            </p:cNvPr>
            <p:cNvGrpSpPr/>
            <p:nvPr/>
          </p:nvGrpSpPr>
          <p:grpSpPr>
            <a:xfrm>
              <a:off x="5817325" y="2471804"/>
              <a:ext cx="998612" cy="783535"/>
              <a:chOff x="6270172" y="3022111"/>
              <a:chExt cx="998612" cy="783535"/>
            </a:xfrm>
          </p:grpSpPr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23662AB5-7601-4C75-A35A-D29B8B578BCF}"/>
                  </a:ext>
                </a:extLst>
              </p:cNvPr>
              <p:cNvSpPr/>
              <p:nvPr/>
            </p:nvSpPr>
            <p:spPr bwMode="auto">
              <a:xfrm>
                <a:off x="6270172" y="3022111"/>
                <a:ext cx="998612" cy="783535"/>
              </a:xfrm>
              <a:prstGeom prst="cube">
                <a:avLst>
                  <a:gd name="adj" fmla="val 17365"/>
                </a:avLst>
              </a:prstGeom>
              <a:solidFill>
                <a:schemeClr val="tx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3" name="원통형 42">
                <a:extLst>
                  <a:ext uri="{FF2B5EF4-FFF2-40B4-BE49-F238E27FC236}">
                    <a16:creationId xmlns:a16="http://schemas.microsoft.com/office/drawing/2014/main" id="{64EE0EE8-EF32-439A-810C-33C943C6F8AD}"/>
                  </a:ext>
                </a:extLst>
              </p:cNvPr>
              <p:cNvSpPr/>
              <p:nvPr/>
            </p:nvSpPr>
            <p:spPr bwMode="auto">
              <a:xfrm rot="14199658">
                <a:off x="6490861" y="3303148"/>
                <a:ext cx="345755" cy="477930"/>
              </a:xfrm>
              <a:prstGeom prst="can">
                <a:avLst>
                  <a:gd name="adj" fmla="val 67225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25EBF89-BD87-46B1-9F1A-73D570947AF9}"/>
                </a:ext>
              </a:extLst>
            </p:cNvPr>
            <p:cNvGrpSpPr/>
            <p:nvPr/>
          </p:nvGrpSpPr>
          <p:grpSpPr>
            <a:xfrm>
              <a:off x="3497103" y="2964631"/>
              <a:ext cx="1244100" cy="464369"/>
              <a:chOff x="4319655" y="3395518"/>
              <a:chExt cx="1244100" cy="464369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D43F68-9627-4182-BEB0-B6F1D903D939}"/>
                  </a:ext>
                </a:extLst>
              </p:cNvPr>
              <p:cNvSpPr/>
              <p:nvPr/>
            </p:nvSpPr>
            <p:spPr bwMode="auto">
              <a:xfrm>
                <a:off x="4319655" y="3395518"/>
                <a:ext cx="1166949" cy="464369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882DC9-FB7C-427E-BCA8-8BA3A67714EE}"/>
                  </a:ext>
                </a:extLst>
              </p:cNvPr>
              <p:cNvSpPr txBox="1"/>
              <p:nvPr/>
            </p:nvSpPr>
            <p:spPr>
              <a:xfrm>
                <a:off x="4319655" y="3429000"/>
                <a:ext cx="12441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젠더</a:t>
                </a:r>
                <a:endParaRPr lang="en-US" altLang="ko-KR" sz="1100" dirty="0"/>
              </a:p>
              <a:p>
                <a:r>
                  <a:rPr lang="en-US" altLang="ko-KR" sz="1100" dirty="0"/>
                  <a:t>(USB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to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Ethernet)</a:t>
                </a:r>
                <a:endParaRPr lang="ko-KR" altLang="en-US" sz="1100" dirty="0"/>
              </a:p>
            </p:txBody>
          </p:sp>
        </p:grp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321BC94C-1F80-4738-A345-3378AD934380}"/>
                </a:ext>
              </a:extLst>
            </p:cNvPr>
            <p:cNvSpPr/>
            <p:nvPr/>
          </p:nvSpPr>
          <p:spPr bwMode="auto">
            <a:xfrm>
              <a:off x="3500844" y="3203087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25AC3A9-EA96-4F5E-9964-94A1CED8E056}"/>
                </a:ext>
              </a:extLst>
            </p:cNvPr>
            <p:cNvSpPr/>
            <p:nvPr/>
          </p:nvSpPr>
          <p:spPr bwMode="auto">
            <a:xfrm>
              <a:off x="7680580" y="2600653"/>
              <a:ext cx="998612" cy="358327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전원</a:t>
              </a: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(12</a:t>
              </a:r>
              <a:r>
                <a:rPr lang="en-US" altLang="ko-KR" sz="1200" dirty="0"/>
                <a:t>V,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5A</a:t>
              </a: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)</a:t>
              </a: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4BB3FFF-4B01-4566-98CC-7E95CF63BE24}"/>
                </a:ext>
              </a:extLst>
            </p:cNvPr>
            <p:cNvCxnSpPr>
              <a:cxnSpLocks/>
              <a:stCxn id="61" idx="1"/>
            </p:cNvCxnSpPr>
            <p:nvPr/>
          </p:nvCxnSpPr>
          <p:spPr bwMode="auto">
            <a:xfrm flipH="1">
              <a:off x="6923314" y="2779817"/>
              <a:ext cx="757266" cy="1445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8A79A5AE-DD9E-4A51-BEEF-92C91CA84D85}"/>
                </a:ext>
              </a:extLst>
            </p:cNvPr>
            <p:cNvCxnSpPr>
              <a:cxnSpLocks/>
              <a:stCxn id="83" idx="3"/>
            </p:cNvCxnSpPr>
            <p:nvPr/>
          </p:nvCxnSpPr>
          <p:spPr bwMode="auto">
            <a:xfrm>
              <a:off x="4816642" y="2459354"/>
              <a:ext cx="845184" cy="15271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C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8E9C852-E6AD-452D-995E-D1B7663BB35C}"/>
                </a:ext>
              </a:extLst>
            </p:cNvPr>
            <p:cNvCxnSpPr/>
            <p:nvPr/>
          </p:nvCxnSpPr>
          <p:spPr bwMode="auto">
            <a:xfrm flipV="1">
              <a:off x="4703185" y="2991806"/>
              <a:ext cx="987750" cy="19888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C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99E30F28-66ED-4CDA-A7D1-805B2D760A1D}"/>
                </a:ext>
              </a:extLst>
            </p:cNvPr>
            <p:cNvCxnSpPr/>
            <p:nvPr/>
          </p:nvCxnSpPr>
          <p:spPr bwMode="auto">
            <a:xfrm flipV="1">
              <a:off x="2573922" y="2537083"/>
              <a:ext cx="886201" cy="3264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C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B4CCB9EE-A2C3-4AF9-86CD-5AD6F44EA7EA}"/>
                </a:ext>
              </a:extLst>
            </p:cNvPr>
            <p:cNvCxnSpPr>
              <a:endCxn id="47" idx="1"/>
            </p:cNvCxnSpPr>
            <p:nvPr/>
          </p:nvCxnSpPr>
          <p:spPr bwMode="auto">
            <a:xfrm>
              <a:off x="2386817" y="3146565"/>
              <a:ext cx="1110286" cy="5025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C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F372417-238A-44EE-837F-8A16728F033F}"/>
                </a:ext>
              </a:extLst>
            </p:cNvPr>
            <p:cNvGrpSpPr/>
            <p:nvPr/>
          </p:nvGrpSpPr>
          <p:grpSpPr>
            <a:xfrm>
              <a:off x="3572542" y="2210428"/>
              <a:ext cx="1244100" cy="464369"/>
              <a:chOff x="4319655" y="3395518"/>
              <a:chExt cx="1244100" cy="464369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BCA0BD0-DBBF-48DD-BB8B-3525C7F97564}"/>
                  </a:ext>
                </a:extLst>
              </p:cNvPr>
              <p:cNvSpPr/>
              <p:nvPr/>
            </p:nvSpPr>
            <p:spPr bwMode="auto">
              <a:xfrm>
                <a:off x="4319655" y="3395518"/>
                <a:ext cx="1166949" cy="464369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A683B4E-B181-443C-A4AF-DA939C31D697}"/>
                  </a:ext>
                </a:extLst>
              </p:cNvPr>
              <p:cNvSpPr txBox="1"/>
              <p:nvPr/>
            </p:nvSpPr>
            <p:spPr>
              <a:xfrm>
                <a:off x="4319655" y="3429000"/>
                <a:ext cx="12441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젠더</a:t>
                </a:r>
                <a:endParaRPr lang="en-US" altLang="ko-KR" sz="1100" dirty="0"/>
              </a:p>
              <a:p>
                <a:r>
                  <a:rPr lang="en-US" altLang="ko-KR" sz="1100" dirty="0"/>
                  <a:t>(USB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to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UART)</a:t>
                </a:r>
                <a:endParaRPr lang="ko-KR" altLang="en-US" sz="1100" dirty="0"/>
              </a:p>
            </p:txBody>
          </p:sp>
        </p:grp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42238C10-B1C8-46E3-83D5-15B3EE2944E3}"/>
                </a:ext>
              </a:extLst>
            </p:cNvPr>
            <p:cNvSpPr/>
            <p:nvPr/>
          </p:nvSpPr>
          <p:spPr bwMode="auto">
            <a:xfrm>
              <a:off x="2263247" y="3068337"/>
              <a:ext cx="161191" cy="154763"/>
            </a:xfrm>
            <a:prstGeom prst="ellipse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7D9AF27-11BA-4E62-9BCB-73E05BCCD38C}"/>
                </a:ext>
              </a:extLst>
            </p:cNvPr>
            <p:cNvSpPr/>
            <p:nvPr/>
          </p:nvSpPr>
          <p:spPr bwMode="auto">
            <a:xfrm>
              <a:off x="2468465" y="2794273"/>
              <a:ext cx="161191" cy="154763"/>
            </a:xfrm>
            <a:prstGeom prst="ellipse">
              <a:avLst/>
            </a:prstGeom>
            <a:solidFill>
              <a:srgbClr val="0070C0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A569847-6B25-4B17-9AB6-21ADC6F47255}"/>
                </a:ext>
              </a:extLst>
            </p:cNvPr>
            <p:cNvSpPr txBox="1"/>
            <p:nvPr/>
          </p:nvSpPr>
          <p:spPr>
            <a:xfrm>
              <a:off x="2404507" y="2462889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+mn-ea"/>
                  <a:ea typeface="+mn-ea"/>
                </a:rPr>
                <a:t>USB(3.0)</a:t>
              </a:r>
              <a:endParaRPr lang="ko-KR" altLang="en-US" sz="1100" b="1" dirty="0">
                <a:latin typeface="+mn-ea"/>
                <a:ea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24D5F9B-8C18-4BDD-946A-8979E36BD4FB}"/>
                </a:ext>
              </a:extLst>
            </p:cNvPr>
            <p:cNvSpPr txBox="1"/>
            <p:nvPr/>
          </p:nvSpPr>
          <p:spPr>
            <a:xfrm>
              <a:off x="2105387" y="3259492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n-ea"/>
                  <a:ea typeface="+mn-ea"/>
                </a:rPr>
                <a:t>이더넷</a:t>
              </a: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51749B85-D7BF-4845-A9C4-36B15C19F411}"/>
                </a:ext>
              </a:extLst>
            </p:cNvPr>
            <p:cNvSpPr/>
            <p:nvPr/>
          </p:nvSpPr>
          <p:spPr bwMode="auto">
            <a:xfrm>
              <a:off x="5631349" y="2912120"/>
              <a:ext cx="161191" cy="154763"/>
            </a:xfrm>
            <a:prstGeom prst="ellipse">
              <a:avLst/>
            </a:prstGeom>
            <a:solidFill>
              <a:srgbClr val="0070C0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693556F-860E-450B-88E8-012FEFD9D619}"/>
                </a:ext>
              </a:extLst>
            </p:cNvPr>
            <p:cNvSpPr txBox="1"/>
            <p:nvPr/>
          </p:nvSpPr>
          <p:spPr>
            <a:xfrm>
              <a:off x="5118328" y="3082751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+mn-ea"/>
                  <a:ea typeface="+mn-ea"/>
                </a:rPr>
                <a:t>USB(3.0)</a:t>
              </a:r>
              <a:endParaRPr lang="ko-KR" altLang="en-US" sz="1100" b="1" dirty="0">
                <a:latin typeface="+mn-ea"/>
                <a:ea typeface="+mn-ea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0911B39-4FCB-47F5-A25F-1C7D10C48F94}"/>
                </a:ext>
              </a:extLst>
            </p:cNvPr>
            <p:cNvSpPr/>
            <p:nvPr/>
          </p:nvSpPr>
          <p:spPr bwMode="auto">
            <a:xfrm>
              <a:off x="5610339" y="2542624"/>
              <a:ext cx="161191" cy="154763"/>
            </a:xfrm>
            <a:prstGeom prst="ellipse">
              <a:avLst/>
            </a:prstGeom>
            <a:solidFill>
              <a:srgbClr val="7030A0"/>
            </a:solidFill>
            <a:ln w="57150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9E85EAF-DD55-4074-AA2C-8165ADD5A933}"/>
                </a:ext>
              </a:extLst>
            </p:cNvPr>
            <p:cNvSpPr txBox="1"/>
            <p:nvPr/>
          </p:nvSpPr>
          <p:spPr>
            <a:xfrm>
              <a:off x="5311218" y="2245895"/>
              <a:ext cx="1236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+mn-ea"/>
                  <a:ea typeface="+mn-ea"/>
                </a:rPr>
                <a:t>UART(Rx, Tx </a:t>
              </a:r>
              <a:r>
                <a:rPr lang="ko-KR" altLang="en-US" sz="1100" b="1" dirty="0">
                  <a:latin typeface="+mn-ea"/>
                  <a:ea typeface="+mn-ea"/>
                </a:rPr>
                <a:t>핀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endParaRPr lang="ko-KR" altLang="en-US" sz="1100" b="1" dirty="0">
                <a:latin typeface="+mn-ea"/>
                <a:ea typeface="+mn-ea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77087DD-8D82-4243-AF12-4B8961B1302D}"/>
                </a:ext>
              </a:extLst>
            </p:cNvPr>
            <p:cNvSpPr txBox="1"/>
            <p:nvPr/>
          </p:nvSpPr>
          <p:spPr>
            <a:xfrm>
              <a:off x="356619" y="2698984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n-ea"/>
                  <a:ea typeface="+mn-ea"/>
                </a:rPr>
                <a:t>컴퓨터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2D41FF6-C54C-45D9-897D-EDAE3ABD3E08}"/>
                </a:ext>
              </a:extLst>
            </p:cNvPr>
            <p:cNvSpPr txBox="1"/>
            <p:nvPr/>
          </p:nvSpPr>
          <p:spPr>
            <a:xfrm>
              <a:off x="6687413" y="3166455"/>
              <a:ext cx="10583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err="1">
                  <a:latin typeface="+mn-ea"/>
                  <a:ea typeface="+mn-ea"/>
                </a:rPr>
                <a:t>초분각</a:t>
              </a:r>
              <a:r>
                <a:rPr lang="ko-KR" altLang="en-US" sz="1100" b="1" dirty="0">
                  <a:latin typeface="+mn-ea"/>
                  <a:ea typeface="+mn-ea"/>
                </a:rPr>
                <a:t> 카메라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62A4E9EF-9762-42F9-A1A6-14451349775D}"/>
              </a:ext>
            </a:extLst>
          </p:cNvPr>
          <p:cNvSpPr txBox="1"/>
          <p:nvPr/>
        </p:nvSpPr>
        <p:spPr>
          <a:xfrm>
            <a:off x="590773" y="4569478"/>
            <a:ext cx="66366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프로그램에서 설정된 서버 및 클라이언트 </a:t>
            </a:r>
            <a:r>
              <a:rPr lang="en-US" altLang="ko-KR" sz="1600" dirty="0"/>
              <a:t>TCP/IP</a:t>
            </a:r>
            <a:r>
              <a:rPr lang="ko-KR" altLang="en-US" sz="1600" dirty="0"/>
              <a:t> 설정 값은 아래와 같다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IP: 192.168.0.60</a:t>
            </a:r>
          </a:p>
          <a:p>
            <a:r>
              <a:rPr lang="en-US" altLang="ko-KR" sz="1600" dirty="0"/>
              <a:t>PORT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4510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820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</a:t>
            </a:r>
            <a:r>
              <a:rPr lang="ko-KR" altLang="en-US" dirty="0"/>
              <a:t>방법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8BCA3-3CA3-46ED-B04F-D3139F72ABD3}"/>
              </a:ext>
            </a:extLst>
          </p:cNvPr>
          <p:cNvSpPr txBox="1"/>
          <p:nvPr/>
        </p:nvSpPr>
        <p:spPr>
          <a:xfrm>
            <a:off x="531223" y="1071155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이더넷 주소 변경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8DC2A13-753F-4FD6-BA62-945526F30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4" y="2063933"/>
            <a:ext cx="4868434" cy="31107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64CB38-1015-49BA-ABAF-391118743E51}"/>
              </a:ext>
            </a:extLst>
          </p:cNvPr>
          <p:cNvSpPr txBox="1"/>
          <p:nvPr/>
        </p:nvSpPr>
        <p:spPr>
          <a:xfrm>
            <a:off x="6093595" y="2185852"/>
            <a:ext cx="2780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제어판</a:t>
            </a:r>
            <a:r>
              <a:rPr lang="en-US" altLang="ko-KR" sz="1200" dirty="0">
                <a:latin typeface="+mn-ea"/>
                <a:ea typeface="+mn-ea"/>
              </a:rPr>
              <a:t>\</a:t>
            </a:r>
            <a:r>
              <a:rPr lang="ko-KR" altLang="en-US" sz="1200" dirty="0">
                <a:latin typeface="+mn-ea"/>
                <a:ea typeface="+mn-ea"/>
              </a:rPr>
              <a:t>네트워크 및 인터넷</a:t>
            </a:r>
            <a:r>
              <a:rPr lang="en-US" altLang="ko-KR" sz="1200" dirty="0">
                <a:latin typeface="+mn-ea"/>
                <a:ea typeface="+mn-ea"/>
              </a:rPr>
              <a:t>\</a:t>
            </a:r>
            <a:r>
              <a:rPr lang="ko-KR" altLang="en-US" sz="1200" dirty="0">
                <a:latin typeface="+mn-ea"/>
                <a:ea typeface="+mn-ea"/>
              </a:rPr>
              <a:t>네트워크 연결에 들어가 이더넷을 </a:t>
            </a:r>
            <a:r>
              <a:rPr lang="ko-KR" altLang="en-US" sz="1200" dirty="0" err="1">
                <a:latin typeface="+mn-ea"/>
                <a:ea typeface="+mn-ea"/>
              </a:rPr>
              <a:t>우클릭하여</a:t>
            </a:r>
            <a:r>
              <a:rPr lang="ko-KR" altLang="en-US" sz="1200" dirty="0">
                <a:latin typeface="+mn-ea"/>
                <a:ea typeface="+mn-ea"/>
              </a:rPr>
              <a:t> 속성 선택</a:t>
            </a: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인터넷 프로토콜 버전</a:t>
            </a:r>
            <a:r>
              <a:rPr lang="en-US" altLang="ko-KR" sz="1200" dirty="0">
                <a:latin typeface="+mn-ea"/>
                <a:ea typeface="+mn-ea"/>
              </a:rPr>
              <a:t>4(TCP/IPv4)</a:t>
            </a:r>
            <a:r>
              <a:rPr lang="ko-KR" altLang="en-US" sz="1200" dirty="0">
                <a:latin typeface="+mn-ea"/>
                <a:ea typeface="+mn-ea"/>
              </a:rPr>
              <a:t>를 선택하고 속성 버튼 클릭</a:t>
            </a: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아래와 같이 고정 </a:t>
            </a:r>
            <a:r>
              <a:rPr lang="en-US" altLang="ko-KR" sz="1200" dirty="0">
                <a:latin typeface="+mn-ea"/>
                <a:ea typeface="+mn-ea"/>
              </a:rPr>
              <a:t>IP </a:t>
            </a:r>
            <a:r>
              <a:rPr lang="ko-KR" altLang="en-US" sz="1200" dirty="0">
                <a:latin typeface="+mn-ea"/>
                <a:ea typeface="+mn-ea"/>
              </a:rPr>
              <a:t>주소로 변경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     </a:t>
            </a:r>
            <a:r>
              <a:rPr lang="en-US" altLang="ko-KR" sz="1200" dirty="0">
                <a:latin typeface="+mn-ea"/>
                <a:ea typeface="+mn-ea"/>
              </a:rPr>
              <a:t>: IP</a:t>
            </a:r>
            <a:r>
              <a:rPr lang="ko-KR" altLang="en-US" sz="1200" dirty="0">
                <a:latin typeface="+mn-ea"/>
                <a:ea typeface="+mn-ea"/>
              </a:rPr>
              <a:t>주소 </a:t>
            </a:r>
            <a:r>
              <a:rPr lang="en-US" altLang="ko-KR" sz="1200" dirty="0">
                <a:latin typeface="+mn-ea"/>
                <a:ea typeface="+mn-ea"/>
              </a:rPr>
              <a:t>: 192.168.0.100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: </a:t>
            </a:r>
            <a:r>
              <a:rPr lang="ko-KR" altLang="en-US" sz="1200" dirty="0" err="1">
                <a:latin typeface="+mn-ea"/>
                <a:ea typeface="+mn-ea"/>
              </a:rPr>
              <a:t>서브넷</a:t>
            </a:r>
            <a:r>
              <a:rPr lang="ko-KR" altLang="en-US" sz="1200" dirty="0">
                <a:latin typeface="+mn-ea"/>
                <a:ea typeface="+mn-ea"/>
              </a:rPr>
              <a:t> 마스크 </a:t>
            </a:r>
            <a:r>
              <a:rPr lang="en-US" altLang="ko-KR" sz="1200" dirty="0">
                <a:latin typeface="+mn-ea"/>
                <a:ea typeface="+mn-ea"/>
              </a:rPr>
              <a:t>: 255.255.255.0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: </a:t>
            </a:r>
            <a:r>
              <a:rPr lang="ko-KR" altLang="en-US" sz="1200" dirty="0" err="1">
                <a:latin typeface="+mn-ea"/>
                <a:ea typeface="+mn-ea"/>
              </a:rPr>
              <a:t>그외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미입력</a:t>
            </a:r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4. </a:t>
            </a:r>
            <a:r>
              <a:rPr lang="ko-KR" altLang="en-US" sz="1200" dirty="0">
                <a:latin typeface="+mn-ea"/>
                <a:ea typeface="+mn-ea"/>
              </a:rPr>
              <a:t>확인 버튼을 누르고 창 종료</a:t>
            </a:r>
          </a:p>
        </p:txBody>
      </p:sp>
    </p:spTree>
    <p:extLst>
      <p:ext uri="{BB962C8B-B14F-4D97-AF65-F5344CB8AC3E}">
        <p14:creationId xmlns:p14="http://schemas.microsoft.com/office/powerpoint/2010/main" val="390982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</a:t>
            </a:r>
            <a:r>
              <a:rPr lang="ko-KR" altLang="en-US" dirty="0"/>
              <a:t>방법</a:t>
            </a:r>
            <a:endParaRPr lang="en-US" altLang="ko-KR" dirty="0"/>
          </a:p>
        </p:txBody>
      </p:sp>
      <p:pic>
        <p:nvPicPr>
          <p:cNvPr id="16" name="그림 15" descr="모니터, 전자기기, 컴퓨터, 실내이(가) 표시된 사진&#10;&#10;자동 생성된 설명">
            <a:extLst>
              <a:ext uri="{FF2B5EF4-FFF2-40B4-BE49-F238E27FC236}">
                <a16:creationId xmlns:a16="http://schemas.microsoft.com/office/drawing/2014/main" id="{12DEC355-1B91-4448-B6B9-F4DBB7FFC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 b="12889"/>
          <a:stretch/>
        </p:blipFill>
        <p:spPr>
          <a:xfrm>
            <a:off x="635726" y="2054091"/>
            <a:ext cx="5164183" cy="3366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98BCA3-3CA3-46ED-B04F-D3139F72ABD3}"/>
              </a:ext>
            </a:extLst>
          </p:cNvPr>
          <p:cNvSpPr txBox="1"/>
          <p:nvPr/>
        </p:nvSpPr>
        <p:spPr>
          <a:xfrm>
            <a:off x="531223" y="1071155"/>
            <a:ext cx="5005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COMPORT </a:t>
            </a:r>
            <a:r>
              <a:rPr lang="ko-KR" altLang="en-US" dirty="0"/>
              <a:t>확인 및 </a:t>
            </a:r>
            <a:r>
              <a:rPr lang="en-US" altLang="ko-KR" dirty="0"/>
              <a:t>Tera term </a:t>
            </a:r>
            <a:r>
              <a:rPr lang="ko-KR" altLang="en-US" dirty="0"/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7A176-2DE4-418A-BCDA-73AE5E6691E9}"/>
              </a:ext>
            </a:extLst>
          </p:cNvPr>
          <p:cNvSpPr txBox="1"/>
          <p:nvPr/>
        </p:nvSpPr>
        <p:spPr>
          <a:xfrm>
            <a:off x="6128430" y="2722563"/>
            <a:ext cx="278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장치관리자 페이지에 들어가 연결된 포트를 확인</a:t>
            </a: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dirty="0" err="1">
                <a:latin typeface="+mn-ea"/>
                <a:ea typeface="+mn-ea"/>
              </a:rPr>
              <a:t>Teraterm</a:t>
            </a:r>
            <a:r>
              <a:rPr lang="ko-KR" altLang="en-US" sz="1200" dirty="0">
                <a:latin typeface="+mn-ea"/>
                <a:ea typeface="+mn-ea"/>
              </a:rPr>
              <a:t>을 실행하여 설정메뉴에 시리얼 포트 선택</a:t>
            </a: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포트에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번에서 확인 포트를 선택하고 속도는 </a:t>
            </a:r>
            <a:r>
              <a:rPr lang="en-US" altLang="ko-KR" sz="1200" dirty="0">
                <a:latin typeface="+mn-ea"/>
                <a:ea typeface="+mn-ea"/>
              </a:rPr>
              <a:t>115200</a:t>
            </a:r>
            <a:r>
              <a:rPr lang="ko-KR" altLang="en-US" sz="1200" dirty="0">
                <a:latin typeface="+mn-ea"/>
                <a:ea typeface="+mn-ea"/>
              </a:rPr>
              <a:t>으로 선택 후 확인 버튼 누르고 창 종료</a:t>
            </a:r>
          </a:p>
        </p:txBody>
      </p:sp>
    </p:spTree>
    <p:extLst>
      <p:ext uri="{BB962C8B-B14F-4D97-AF65-F5344CB8AC3E}">
        <p14:creationId xmlns:p14="http://schemas.microsoft.com/office/powerpoint/2010/main" val="354859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</a:t>
            </a:r>
            <a:r>
              <a:rPr lang="ko-KR" altLang="en-US" dirty="0"/>
              <a:t>방법</a:t>
            </a:r>
            <a:endParaRPr lang="en-US" altLang="ko-KR" dirty="0"/>
          </a:p>
        </p:txBody>
      </p:sp>
      <p:pic>
        <p:nvPicPr>
          <p:cNvPr id="10" name="그림 9" descr="모니터, 전자기기, 앉아있는, 화면이(가) 표시된 사진&#10;&#10;자동 생성된 설명">
            <a:extLst>
              <a:ext uri="{FF2B5EF4-FFF2-40B4-BE49-F238E27FC236}">
                <a16:creationId xmlns:a16="http://schemas.microsoft.com/office/drawing/2014/main" id="{7CAC9C8D-E1D1-4A65-B095-FF4BC2FF6A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0191" b="5524"/>
          <a:stretch/>
        </p:blipFill>
        <p:spPr>
          <a:xfrm>
            <a:off x="531223" y="2002971"/>
            <a:ext cx="4948441" cy="28520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8766B9-1598-4A7D-ACB7-02858CEB9E45}"/>
              </a:ext>
            </a:extLst>
          </p:cNvPr>
          <p:cNvSpPr txBox="1"/>
          <p:nvPr/>
        </p:nvSpPr>
        <p:spPr>
          <a:xfrm>
            <a:off x="531223" y="1071155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서버 로그인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ABF3-3288-418C-B8F8-B77E75CC24B8}"/>
              </a:ext>
            </a:extLst>
          </p:cNvPr>
          <p:cNvSpPr txBox="1"/>
          <p:nvPr/>
        </p:nvSpPr>
        <p:spPr>
          <a:xfrm>
            <a:off x="5893299" y="2739980"/>
            <a:ext cx="278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시리얼 포트로 연결된 후 로그인 입력창에 아래와 같이 입력</a:t>
            </a: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     </a:t>
            </a:r>
            <a:r>
              <a:rPr lang="en-US" altLang="ko-KR" sz="1200" dirty="0">
                <a:latin typeface="+mn-ea"/>
                <a:ea typeface="+mn-ea"/>
              </a:rPr>
              <a:t>: login : root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: pw : root</a:t>
            </a:r>
          </a:p>
        </p:txBody>
      </p:sp>
    </p:spTree>
    <p:extLst>
      <p:ext uri="{BB962C8B-B14F-4D97-AF65-F5344CB8AC3E}">
        <p14:creationId xmlns:p14="http://schemas.microsoft.com/office/powerpoint/2010/main" val="180498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</a:t>
            </a:r>
            <a:r>
              <a:rPr lang="ko-KR" altLang="en-US" dirty="0"/>
              <a:t>방법</a:t>
            </a:r>
            <a:endParaRPr lang="en-US" altLang="ko-KR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6E9EF32-0D3F-45A9-BDA6-A99ECD5B85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" t="21080" b="4889"/>
          <a:stretch/>
        </p:blipFill>
        <p:spPr>
          <a:xfrm>
            <a:off x="365884" y="2100304"/>
            <a:ext cx="5426733" cy="30987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25B4CC-A044-42F1-AE81-A0F96E5B1F24}"/>
              </a:ext>
            </a:extLst>
          </p:cNvPr>
          <p:cNvSpPr txBox="1"/>
          <p:nvPr/>
        </p:nvSpPr>
        <p:spPr>
          <a:xfrm>
            <a:off x="531223" y="1071155"/>
            <a:ext cx="385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IP </a:t>
            </a:r>
            <a:r>
              <a:rPr lang="ko-KR" altLang="en-US" dirty="0"/>
              <a:t>세팅 및 프로그램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CAC09C-179C-40C9-ABE6-716E85D768F1}"/>
              </a:ext>
            </a:extLst>
          </p:cNvPr>
          <p:cNvSpPr txBox="1"/>
          <p:nvPr/>
        </p:nvSpPr>
        <p:spPr>
          <a:xfrm>
            <a:off x="5997676" y="2739980"/>
            <a:ext cx="278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아래와 같은 순서대로 입력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     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     1) ifconfig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eth0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192.168.0.60 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2) cd /run/media/mmcblk0p1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3) ./lux2100 3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2. 3</a:t>
            </a:r>
            <a:r>
              <a:rPr lang="ko-KR" altLang="en-US" sz="1200" dirty="0">
                <a:latin typeface="+mn-ea"/>
                <a:ea typeface="+mn-ea"/>
              </a:rPr>
              <a:t>번까지 입력을 끝내면 프로그램이 가동되면서 시험환경 구성 완료됨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633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</a:t>
            </a:r>
            <a:r>
              <a:rPr lang="ko-KR" altLang="en-US" dirty="0"/>
              <a:t>방법</a:t>
            </a:r>
            <a:endParaRPr lang="en-US" altLang="ko-KR" dirty="0"/>
          </a:p>
        </p:txBody>
      </p:sp>
      <p:pic>
        <p:nvPicPr>
          <p:cNvPr id="4" name="그림 3" descr="전자기기, 모니터, 앉아있는, 컴퓨터이(가) 표시된 사진&#10;&#10;자동 생성된 설명">
            <a:extLst>
              <a:ext uri="{FF2B5EF4-FFF2-40B4-BE49-F238E27FC236}">
                <a16:creationId xmlns:a16="http://schemas.microsoft.com/office/drawing/2014/main" id="{F4252F4E-77A1-4B41-9655-3E189C9B9A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" t="18159" r="952" b="9206"/>
          <a:stretch/>
        </p:blipFill>
        <p:spPr>
          <a:xfrm>
            <a:off x="1332413" y="1715588"/>
            <a:ext cx="6278878" cy="35772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C3479-B182-4A09-85ED-5423AE8EFE3E}"/>
              </a:ext>
            </a:extLst>
          </p:cNvPr>
          <p:cNvSpPr txBox="1"/>
          <p:nvPr/>
        </p:nvSpPr>
        <p:spPr>
          <a:xfrm>
            <a:off x="531223" y="1071155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시험 환경 구성 완료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EB3F6-8B00-4555-9921-F4B2AD1F7206}"/>
              </a:ext>
            </a:extLst>
          </p:cNvPr>
          <p:cNvSpPr txBox="1"/>
          <p:nvPr/>
        </p:nvSpPr>
        <p:spPr>
          <a:xfrm>
            <a:off x="1958167" y="5421030"/>
            <a:ext cx="6046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위와 같이  메시지가 출력되었다면 환경 구성이 완료된 상태로 첨부된 프로그램을 구동하여 카메라로부터 이미지 획득 가능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53074A6-F5C8-415B-AA55-4E9742039E9A}"/>
              </a:ext>
            </a:extLst>
          </p:cNvPr>
          <p:cNvSpPr/>
          <p:nvPr/>
        </p:nvSpPr>
        <p:spPr bwMode="auto">
          <a:xfrm>
            <a:off x="1332413" y="5516879"/>
            <a:ext cx="313509" cy="269966"/>
          </a:xfrm>
          <a:prstGeom prst="rightArrow">
            <a:avLst/>
          </a:prstGeom>
          <a:solidFill>
            <a:srgbClr val="FF000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82854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42706</TotalTime>
  <Words>272</Words>
  <Application>Microsoft Office PowerPoint</Application>
  <PresentationFormat>화면 슬라이드 쇼(4:3)</PresentationFormat>
  <Paragraphs>57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Arial Black</vt:lpstr>
      <vt:lpstr>Times New Roman</vt:lpstr>
      <vt:lpstr>Wingdings</vt:lpstr>
      <vt:lpstr>기본 디자인</vt:lpstr>
      <vt:lpstr>DHCC 시험환경 setting   ’20.10.27 Lumir</vt:lpstr>
      <vt:lpstr>시험환경 구성</vt:lpstr>
      <vt:lpstr>Setting 방법</vt:lpstr>
      <vt:lpstr>Setting 방법</vt:lpstr>
      <vt:lpstr>Setting 방법</vt:lpstr>
      <vt:lpstr>Setting 방법</vt:lpstr>
      <vt:lpstr>Setting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한동인</dc:creator>
  <cp:lastModifiedBy>신 정한</cp:lastModifiedBy>
  <cp:revision>1717</cp:revision>
  <cp:lastPrinted>2020-07-30T04:06:34Z</cp:lastPrinted>
  <dcterms:created xsi:type="dcterms:W3CDTF">1601-01-01T00:00:00Z</dcterms:created>
  <dcterms:modified xsi:type="dcterms:W3CDTF">2020-10-27T07:58:59Z</dcterms:modified>
</cp:coreProperties>
</file>