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2"/>
    <p:sldId id="258" r:id="rId3"/>
    <p:sldId id="260" r:id="rId4"/>
    <p:sldId id="259" r:id="rId5"/>
    <p:sldId id="261" r:id="rId6"/>
    <p:sldId id="262" r:id="rId7"/>
    <p:sldId id="263" r:id="rId8"/>
    <p:sldId id="265" r:id="rId9"/>
    <p:sldId id="266" r:id="rId10"/>
    <p:sldId id="267" r:id="rId11"/>
    <p:sldId id="268" r:id="rId12"/>
    <p:sldId id="264" r:id="rId13"/>
    <p:sldId id="269" r:id="rId14"/>
    <p:sldId id="272" r:id="rId15"/>
    <p:sldId id="270" r:id="rId16"/>
    <p:sldId id="277" r:id="rId17"/>
    <p:sldId id="273" r:id="rId18"/>
    <p:sldId id="276" r:id="rId19"/>
    <p:sldId id="274" r:id="rId20"/>
    <p:sldId id="275" r:id="rId2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BB31D"/>
    <a:srgbClr val="005A96"/>
    <a:srgbClr val="7277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629" autoAdjust="0"/>
    <p:restoredTop sz="94660"/>
  </p:normalViewPr>
  <p:slideViewPr>
    <p:cSldViewPr snapToGrid="0">
      <p:cViewPr>
        <p:scale>
          <a:sx n="60" d="100"/>
          <a:sy n="60" d="100"/>
        </p:scale>
        <p:origin x="-1027" y="-26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124" d="100"/>
          <a:sy n="124" d="100"/>
        </p:scale>
        <p:origin x="495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7B9070-9281-4B15-842B-9B135EE24603}" type="datetimeFigureOut">
              <a:rPr lang="de-AT" smtClean="0"/>
              <a:t>24.01.2022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7FC8AE-2100-403C-A265-5E8967C6F3B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6523369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27D1A6-DD3C-4091-BBBF-B0376104DACB}" type="datetimeFigureOut">
              <a:rPr lang="de-AT" smtClean="0"/>
              <a:t>24.01.2022</a:t>
            </a:fld>
            <a:endParaRPr lang="de-A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F2E0C9-D86E-43E7-B2B5-361CA62199A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5477839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Foto Technikum Ta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elplatzhalter 1"/>
          <p:cNvSpPr>
            <a:spLocks noGrp="1"/>
          </p:cNvSpPr>
          <p:nvPr>
            <p:ph type="title"/>
          </p:nvPr>
        </p:nvSpPr>
        <p:spPr>
          <a:xfrm>
            <a:off x="4443664" y="4379495"/>
            <a:ext cx="7748336" cy="57751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rgbClr val="72777A"/>
                </a:solidFill>
              </a:defRPr>
            </a:lvl1pPr>
          </a:lstStyle>
          <a:p>
            <a:r>
              <a:rPr lang="de-DE" dirty="0"/>
              <a:t>Titelmasterformat durch Klicken</a:t>
            </a:r>
            <a:endParaRPr lang="de-AT" dirty="0"/>
          </a:p>
        </p:txBody>
      </p:sp>
      <p:pic>
        <p:nvPicPr>
          <p:cNvPr id="6" name="Grafik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189" y="1207295"/>
            <a:ext cx="6987396" cy="4399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494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02 Wei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feld 8"/>
          <p:cNvSpPr txBox="1"/>
          <p:nvPr userDrawn="1"/>
        </p:nvSpPr>
        <p:spPr>
          <a:xfrm>
            <a:off x="11598839" y="6456080"/>
            <a:ext cx="5931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5731E80-4BE5-4F56-8A80-5B26181FFF5D}" type="slidenum">
              <a:rPr lang="de-DE" sz="1200" smtClean="0">
                <a:solidFill>
                  <a:srgbClr val="717679"/>
                </a:solidFill>
              </a:rPr>
              <a:t>‹Nr.›</a:t>
            </a:fld>
            <a:endParaRPr lang="de-AT" sz="1200" dirty="0">
              <a:solidFill>
                <a:srgbClr val="717679"/>
              </a:solidFill>
            </a:endParaRPr>
          </a:p>
        </p:txBody>
      </p:sp>
      <p:cxnSp>
        <p:nvCxnSpPr>
          <p:cNvPr id="10" name="Gerader Verbinder 9"/>
          <p:cNvCxnSpPr/>
          <p:nvPr userDrawn="1"/>
        </p:nvCxnSpPr>
        <p:spPr>
          <a:xfrm>
            <a:off x="11622903" y="6356851"/>
            <a:ext cx="0" cy="444844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55575" y="152400"/>
            <a:ext cx="11880850" cy="5855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cxnSp>
        <p:nvCxnSpPr>
          <p:cNvPr id="24" name="Gerader Verbinder 23"/>
          <p:cNvCxnSpPr/>
          <p:nvPr userDrawn="1"/>
        </p:nvCxnSpPr>
        <p:spPr>
          <a:xfrm>
            <a:off x="0" y="6305929"/>
            <a:ext cx="12192000" cy="0"/>
          </a:xfrm>
          <a:prstGeom prst="line">
            <a:avLst/>
          </a:prstGeom>
          <a:ln w="12700">
            <a:solidFill>
              <a:srgbClr val="7277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Grafik 2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75" y="6377633"/>
            <a:ext cx="780698" cy="398315"/>
          </a:xfrm>
          <a:prstGeom prst="rect">
            <a:avLst/>
          </a:prstGeom>
        </p:spPr>
      </p:pic>
      <p:sp>
        <p:nvSpPr>
          <p:cNvPr id="4" name="Inhaltsplatzhalter 3"/>
          <p:cNvSpPr>
            <a:spLocks noGrp="1"/>
          </p:cNvSpPr>
          <p:nvPr>
            <p:ph sz="quarter" idx="11" hasCustomPrompt="1"/>
          </p:nvPr>
        </p:nvSpPr>
        <p:spPr>
          <a:xfrm>
            <a:off x="155575" y="812800"/>
            <a:ext cx="5762146" cy="5357813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  <a:lvl2pPr>
              <a:defRPr b="1">
                <a:solidFill>
                  <a:schemeClr val="tx1"/>
                </a:solidFill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 sz="1800">
                <a:solidFill>
                  <a:schemeClr val="tx1"/>
                </a:solidFill>
              </a:defRPr>
            </a:lvl3pPr>
            <a:lvl4pPr marL="17145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 sz="1600" b="1">
                <a:solidFill>
                  <a:schemeClr val="tx1"/>
                </a:solidFill>
              </a:defRPr>
            </a:lvl4pPr>
          </a:lstStyle>
          <a:p>
            <a:pPr lvl="0"/>
            <a:r>
              <a:rPr lang="de-DE" dirty="0"/>
              <a:t>Überschrift 2 (Arial </a:t>
            </a:r>
            <a:r>
              <a:rPr lang="de-DE" dirty="0" err="1"/>
              <a:t>Bold</a:t>
            </a:r>
            <a:r>
              <a:rPr lang="de-DE" dirty="0"/>
              <a:t>, 28pt)</a:t>
            </a:r>
          </a:p>
          <a:p>
            <a:pPr lvl="1"/>
            <a:r>
              <a:rPr lang="de-DE" dirty="0"/>
              <a:t>Überschrift 3 (Arial </a:t>
            </a:r>
            <a:r>
              <a:rPr lang="de-DE" dirty="0" err="1"/>
              <a:t>Bold</a:t>
            </a:r>
            <a:r>
              <a:rPr lang="de-DE" dirty="0"/>
              <a:t>, 24pt)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lang="de-DE" dirty="0"/>
              <a:t>Laufschrift </a:t>
            </a:r>
            <a:r>
              <a:rPr lang="de-DE" dirty="0" err="1"/>
              <a:t>mindestgröße</a:t>
            </a:r>
            <a:r>
              <a:rPr lang="de-DE" dirty="0"/>
              <a:t> (Arial, 18pt)</a:t>
            </a:r>
          </a:p>
          <a:p>
            <a:pPr marL="17145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lang="de-DE" dirty="0"/>
              <a:t>Laufschrift </a:t>
            </a:r>
            <a:r>
              <a:rPr lang="de-DE" dirty="0" err="1"/>
              <a:t>mindestgröße</a:t>
            </a:r>
            <a:r>
              <a:rPr lang="de-DE" dirty="0"/>
              <a:t> (Arial </a:t>
            </a:r>
            <a:r>
              <a:rPr lang="de-DE" dirty="0" err="1"/>
              <a:t>Bold</a:t>
            </a:r>
            <a:r>
              <a:rPr lang="de-DE" dirty="0"/>
              <a:t>, 16pt)</a:t>
            </a:r>
          </a:p>
        </p:txBody>
      </p:sp>
      <p:sp>
        <p:nvSpPr>
          <p:cNvPr id="11" name="Inhaltsplatzhalter 3"/>
          <p:cNvSpPr>
            <a:spLocks noGrp="1"/>
          </p:cNvSpPr>
          <p:nvPr>
            <p:ph sz="quarter" idx="12" hasCustomPrompt="1"/>
          </p:nvPr>
        </p:nvSpPr>
        <p:spPr>
          <a:xfrm>
            <a:off x="6274279" y="812800"/>
            <a:ext cx="5762146" cy="5357813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  <a:lvl2pPr>
              <a:defRPr b="1">
                <a:solidFill>
                  <a:schemeClr val="tx1"/>
                </a:solidFill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 sz="1800">
                <a:solidFill>
                  <a:schemeClr val="tx1"/>
                </a:solidFill>
              </a:defRPr>
            </a:lvl3pPr>
            <a:lvl4pPr marL="17145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 sz="1600" b="1">
                <a:solidFill>
                  <a:schemeClr val="tx1"/>
                </a:solidFill>
              </a:defRPr>
            </a:lvl4pPr>
          </a:lstStyle>
          <a:p>
            <a:pPr lvl="0"/>
            <a:r>
              <a:rPr lang="de-DE" dirty="0"/>
              <a:t>Überschrift 2 (Arial </a:t>
            </a:r>
            <a:r>
              <a:rPr lang="de-DE" dirty="0" err="1"/>
              <a:t>Bold</a:t>
            </a:r>
            <a:r>
              <a:rPr lang="de-DE" dirty="0"/>
              <a:t>, 28pt)</a:t>
            </a:r>
          </a:p>
          <a:p>
            <a:pPr lvl="1"/>
            <a:r>
              <a:rPr lang="de-DE" dirty="0"/>
              <a:t>Überschrift 3 (Arial </a:t>
            </a:r>
            <a:r>
              <a:rPr lang="de-DE" dirty="0" err="1"/>
              <a:t>Bold</a:t>
            </a:r>
            <a:r>
              <a:rPr lang="de-DE" dirty="0"/>
              <a:t>, 24pt)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lang="de-DE" dirty="0"/>
              <a:t>Laufschrift </a:t>
            </a:r>
            <a:r>
              <a:rPr lang="de-DE" dirty="0" err="1"/>
              <a:t>mindestgröße</a:t>
            </a:r>
            <a:r>
              <a:rPr lang="de-DE" dirty="0"/>
              <a:t> (Arial, 18pt)</a:t>
            </a:r>
          </a:p>
          <a:p>
            <a:pPr marL="17145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lang="de-DE" dirty="0"/>
              <a:t>Laufschrift </a:t>
            </a:r>
            <a:r>
              <a:rPr lang="de-DE" dirty="0" err="1"/>
              <a:t>mindestgröße</a:t>
            </a:r>
            <a:r>
              <a:rPr lang="de-DE" dirty="0"/>
              <a:t> (Arial </a:t>
            </a:r>
            <a:r>
              <a:rPr lang="de-DE" dirty="0" err="1"/>
              <a:t>Bold</a:t>
            </a:r>
            <a:r>
              <a:rPr lang="de-DE" dirty="0"/>
              <a:t>, 16pt)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86F7912A-B1C2-49C3-B410-DC00AF98748F}"/>
              </a:ext>
            </a:extLst>
          </p:cNvPr>
          <p:cNvSpPr txBox="1"/>
          <p:nvPr userDrawn="1"/>
        </p:nvSpPr>
        <p:spPr>
          <a:xfrm>
            <a:off x="7827445" y="6377633"/>
            <a:ext cx="37593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AT" sz="1000" dirty="0"/>
              <a:t>Florian Hafner &amp; Odo Luo | Data Science |</a:t>
            </a:r>
          </a:p>
          <a:p>
            <a:pPr algn="r"/>
            <a:r>
              <a:rPr lang="de-AT" sz="1000" dirty="0"/>
              <a:t>Solution </a:t>
            </a:r>
            <a:r>
              <a:rPr lang="de-AT" sz="1000" dirty="0" err="1"/>
              <a:t>Deployment</a:t>
            </a:r>
            <a:r>
              <a:rPr lang="de-AT" sz="1000" dirty="0"/>
              <a:t> and Communication |FH Technikum Wien</a:t>
            </a:r>
          </a:p>
        </p:txBody>
      </p:sp>
    </p:spTree>
    <p:extLst>
      <p:ext uri="{BB962C8B-B14F-4D97-AF65-F5344CB8AC3E}">
        <p14:creationId xmlns:p14="http://schemas.microsoft.com/office/powerpoint/2010/main" val="2915513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01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 userDrawn="1"/>
        </p:nvSpPr>
        <p:spPr>
          <a:xfrm>
            <a:off x="0" y="-1"/>
            <a:ext cx="12192000" cy="6305929"/>
          </a:xfrm>
          <a:prstGeom prst="rect">
            <a:avLst/>
          </a:prstGeom>
          <a:solidFill>
            <a:srgbClr val="7277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9" name="Textfeld 8"/>
          <p:cNvSpPr txBox="1"/>
          <p:nvPr userDrawn="1"/>
        </p:nvSpPr>
        <p:spPr>
          <a:xfrm>
            <a:off x="11598839" y="6456080"/>
            <a:ext cx="5931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5731E80-4BE5-4F56-8A80-5B26181FFF5D}" type="slidenum">
              <a:rPr lang="de-DE" sz="1200" smtClean="0">
                <a:solidFill>
                  <a:srgbClr val="717679"/>
                </a:solidFill>
              </a:rPr>
              <a:t>‹Nr.›</a:t>
            </a:fld>
            <a:endParaRPr lang="de-AT" sz="1200" dirty="0">
              <a:solidFill>
                <a:srgbClr val="717679"/>
              </a:solidFill>
            </a:endParaRPr>
          </a:p>
        </p:txBody>
      </p:sp>
      <p:cxnSp>
        <p:nvCxnSpPr>
          <p:cNvPr id="10" name="Gerader Verbinder 9"/>
          <p:cNvCxnSpPr/>
          <p:nvPr userDrawn="1"/>
        </p:nvCxnSpPr>
        <p:spPr>
          <a:xfrm>
            <a:off x="11622903" y="6356851"/>
            <a:ext cx="0" cy="444844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55575" y="152400"/>
            <a:ext cx="11880850" cy="5855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cxnSp>
        <p:nvCxnSpPr>
          <p:cNvPr id="24" name="Gerader Verbinder 23"/>
          <p:cNvCxnSpPr/>
          <p:nvPr userDrawn="1"/>
        </p:nvCxnSpPr>
        <p:spPr>
          <a:xfrm>
            <a:off x="0" y="6305929"/>
            <a:ext cx="12192000" cy="0"/>
          </a:xfrm>
          <a:prstGeom prst="line">
            <a:avLst/>
          </a:prstGeom>
          <a:ln w="12700">
            <a:solidFill>
              <a:srgbClr val="7277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Grafik 2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75" y="6377633"/>
            <a:ext cx="780698" cy="398315"/>
          </a:xfrm>
          <a:prstGeom prst="rect">
            <a:avLst/>
          </a:prstGeom>
        </p:spPr>
      </p:pic>
      <p:sp>
        <p:nvSpPr>
          <p:cNvPr id="4" name="Inhaltsplatzhalter 3"/>
          <p:cNvSpPr>
            <a:spLocks noGrp="1"/>
          </p:cNvSpPr>
          <p:nvPr>
            <p:ph sz="quarter" idx="11" hasCustomPrompt="1"/>
          </p:nvPr>
        </p:nvSpPr>
        <p:spPr>
          <a:xfrm>
            <a:off x="155575" y="812800"/>
            <a:ext cx="11880850" cy="5357813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lvl2pPr>
              <a:defRPr b="1">
                <a:solidFill>
                  <a:schemeClr val="bg1"/>
                </a:solidFill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 sz="1800">
                <a:solidFill>
                  <a:schemeClr val="bg1"/>
                </a:solidFill>
              </a:defRPr>
            </a:lvl3pPr>
            <a:lvl4pPr marL="17145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 sz="1600" b="1">
                <a:solidFill>
                  <a:schemeClr val="bg1"/>
                </a:solidFill>
              </a:defRPr>
            </a:lvl4pPr>
          </a:lstStyle>
          <a:p>
            <a:pPr lvl="0"/>
            <a:r>
              <a:rPr lang="de-DE" dirty="0"/>
              <a:t>Überschrift 2 (Arial </a:t>
            </a:r>
            <a:r>
              <a:rPr lang="de-DE" dirty="0" err="1"/>
              <a:t>Bold</a:t>
            </a:r>
            <a:r>
              <a:rPr lang="de-DE" dirty="0"/>
              <a:t>, 28pt)</a:t>
            </a:r>
          </a:p>
          <a:p>
            <a:pPr lvl="1"/>
            <a:r>
              <a:rPr lang="de-DE" dirty="0"/>
              <a:t>Überschrift 3 (Arial </a:t>
            </a:r>
            <a:r>
              <a:rPr lang="de-DE" dirty="0" err="1"/>
              <a:t>Bold</a:t>
            </a:r>
            <a:r>
              <a:rPr lang="de-DE" dirty="0"/>
              <a:t>, 24pt)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lang="de-DE" dirty="0"/>
              <a:t>Laufschrift </a:t>
            </a:r>
            <a:r>
              <a:rPr lang="de-DE" dirty="0" err="1"/>
              <a:t>mindestgröße</a:t>
            </a:r>
            <a:r>
              <a:rPr lang="de-DE" dirty="0"/>
              <a:t> (Arial, 18pt)</a:t>
            </a:r>
          </a:p>
          <a:p>
            <a:pPr marL="17145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lang="de-DE" dirty="0"/>
              <a:t>Laufschrift </a:t>
            </a:r>
            <a:r>
              <a:rPr lang="de-DE" dirty="0" err="1"/>
              <a:t>mindestgröße</a:t>
            </a:r>
            <a:r>
              <a:rPr lang="de-DE" dirty="0"/>
              <a:t> (Arial </a:t>
            </a:r>
            <a:r>
              <a:rPr lang="de-DE" dirty="0" err="1"/>
              <a:t>Bold</a:t>
            </a:r>
            <a:r>
              <a:rPr lang="de-DE" dirty="0"/>
              <a:t>, 16pt)</a:t>
            </a:r>
          </a:p>
        </p:txBody>
      </p:sp>
    </p:spTree>
    <p:extLst>
      <p:ext uri="{BB962C8B-B14F-4D97-AF65-F5344CB8AC3E}">
        <p14:creationId xmlns:p14="http://schemas.microsoft.com/office/powerpoint/2010/main" val="37547586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02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 userDrawn="1"/>
        </p:nvSpPr>
        <p:spPr>
          <a:xfrm>
            <a:off x="0" y="-1"/>
            <a:ext cx="12192000" cy="6305929"/>
          </a:xfrm>
          <a:prstGeom prst="rect">
            <a:avLst/>
          </a:prstGeom>
          <a:solidFill>
            <a:srgbClr val="7277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9" name="Textfeld 8"/>
          <p:cNvSpPr txBox="1"/>
          <p:nvPr userDrawn="1"/>
        </p:nvSpPr>
        <p:spPr>
          <a:xfrm>
            <a:off x="11598839" y="6456080"/>
            <a:ext cx="5931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5731E80-4BE5-4F56-8A80-5B26181FFF5D}" type="slidenum">
              <a:rPr lang="de-DE" sz="1200" smtClean="0">
                <a:solidFill>
                  <a:srgbClr val="717679"/>
                </a:solidFill>
              </a:rPr>
              <a:t>‹Nr.›</a:t>
            </a:fld>
            <a:endParaRPr lang="de-AT" sz="1200" dirty="0">
              <a:solidFill>
                <a:srgbClr val="717679"/>
              </a:solidFill>
            </a:endParaRPr>
          </a:p>
        </p:txBody>
      </p:sp>
      <p:cxnSp>
        <p:nvCxnSpPr>
          <p:cNvPr id="10" name="Gerader Verbinder 9"/>
          <p:cNvCxnSpPr/>
          <p:nvPr userDrawn="1"/>
        </p:nvCxnSpPr>
        <p:spPr>
          <a:xfrm>
            <a:off x="11622903" y="6356851"/>
            <a:ext cx="0" cy="444844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55575" y="152400"/>
            <a:ext cx="11880850" cy="5855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cxnSp>
        <p:nvCxnSpPr>
          <p:cNvPr id="24" name="Gerader Verbinder 23"/>
          <p:cNvCxnSpPr/>
          <p:nvPr userDrawn="1"/>
        </p:nvCxnSpPr>
        <p:spPr>
          <a:xfrm>
            <a:off x="0" y="6305929"/>
            <a:ext cx="12192000" cy="0"/>
          </a:xfrm>
          <a:prstGeom prst="line">
            <a:avLst/>
          </a:prstGeom>
          <a:ln w="12700">
            <a:solidFill>
              <a:srgbClr val="7277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Grafik 2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75" y="6377633"/>
            <a:ext cx="780698" cy="398315"/>
          </a:xfrm>
          <a:prstGeom prst="rect">
            <a:avLst/>
          </a:prstGeom>
        </p:spPr>
      </p:pic>
      <p:sp>
        <p:nvSpPr>
          <p:cNvPr id="12" name="Inhaltsplatzhalter 3"/>
          <p:cNvSpPr>
            <a:spLocks noGrp="1"/>
          </p:cNvSpPr>
          <p:nvPr>
            <p:ph sz="quarter" idx="11" hasCustomPrompt="1"/>
          </p:nvPr>
        </p:nvSpPr>
        <p:spPr>
          <a:xfrm>
            <a:off x="155575" y="812800"/>
            <a:ext cx="5762146" cy="5357813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lvl2pPr>
              <a:defRPr b="1">
                <a:solidFill>
                  <a:schemeClr val="bg1"/>
                </a:solidFill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 sz="1800">
                <a:solidFill>
                  <a:schemeClr val="bg1"/>
                </a:solidFill>
              </a:defRPr>
            </a:lvl3pPr>
            <a:lvl4pPr marL="17145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 sz="1600" b="1">
                <a:solidFill>
                  <a:schemeClr val="bg1"/>
                </a:solidFill>
              </a:defRPr>
            </a:lvl4pPr>
          </a:lstStyle>
          <a:p>
            <a:pPr lvl="0"/>
            <a:r>
              <a:rPr lang="de-DE" dirty="0"/>
              <a:t>Überschrift 2 (Arial </a:t>
            </a:r>
            <a:r>
              <a:rPr lang="de-DE" dirty="0" err="1"/>
              <a:t>Bold</a:t>
            </a:r>
            <a:r>
              <a:rPr lang="de-DE" dirty="0"/>
              <a:t>, 28pt)</a:t>
            </a:r>
          </a:p>
          <a:p>
            <a:pPr lvl="1"/>
            <a:r>
              <a:rPr lang="de-DE" dirty="0"/>
              <a:t>Überschrift 3 (Arial </a:t>
            </a:r>
            <a:r>
              <a:rPr lang="de-DE" dirty="0" err="1"/>
              <a:t>Bold</a:t>
            </a:r>
            <a:r>
              <a:rPr lang="de-DE" dirty="0"/>
              <a:t>, 24pt)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lang="de-DE" dirty="0"/>
              <a:t>Laufschrift </a:t>
            </a:r>
            <a:r>
              <a:rPr lang="de-DE" dirty="0" err="1"/>
              <a:t>mindestgröße</a:t>
            </a:r>
            <a:r>
              <a:rPr lang="de-DE" dirty="0"/>
              <a:t> (Arial, 18pt)</a:t>
            </a:r>
          </a:p>
          <a:p>
            <a:pPr marL="17145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lang="de-DE" dirty="0"/>
              <a:t>Laufschrift </a:t>
            </a:r>
            <a:r>
              <a:rPr lang="de-DE" dirty="0" err="1"/>
              <a:t>mindestgröße</a:t>
            </a:r>
            <a:r>
              <a:rPr lang="de-DE" dirty="0"/>
              <a:t> (Arial </a:t>
            </a:r>
            <a:r>
              <a:rPr lang="de-DE" dirty="0" err="1"/>
              <a:t>Bold</a:t>
            </a:r>
            <a:r>
              <a:rPr lang="de-DE" dirty="0"/>
              <a:t>, 16pt)</a:t>
            </a:r>
          </a:p>
        </p:txBody>
      </p:sp>
      <p:sp>
        <p:nvSpPr>
          <p:cNvPr id="13" name="Inhaltsplatzhalter 3"/>
          <p:cNvSpPr>
            <a:spLocks noGrp="1"/>
          </p:cNvSpPr>
          <p:nvPr>
            <p:ph sz="quarter" idx="12" hasCustomPrompt="1"/>
          </p:nvPr>
        </p:nvSpPr>
        <p:spPr>
          <a:xfrm>
            <a:off x="6274279" y="812800"/>
            <a:ext cx="5762146" cy="5357813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lvl2pPr>
              <a:defRPr b="1">
                <a:solidFill>
                  <a:schemeClr val="bg1"/>
                </a:solidFill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 sz="1800">
                <a:solidFill>
                  <a:schemeClr val="bg1"/>
                </a:solidFill>
              </a:defRPr>
            </a:lvl3pPr>
            <a:lvl4pPr marL="17145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 sz="1600" b="1">
                <a:solidFill>
                  <a:schemeClr val="bg1"/>
                </a:solidFill>
              </a:defRPr>
            </a:lvl4pPr>
          </a:lstStyle>
          <a:p>
            <a:pPr lvl="0"/>
            <a:r>
              <a:rPr lang="de-DE" dirty="0"/>
              <a:t>Überschrift 2 (Arial </a:t>
            </a:r>
            <a:r>
              <a:rPr lang="de-DE" dirty="0" err="1"/>
              <a:t>Bold</a:t>
            </a:r>
            <a:r>
              <a:rPr lang="de-DE" dirty="0"/>
              <a:t>, 28pt)</a:t>
            </a:r>
          </a:p>
          <a:p>
            <a:pPr lvl="1"/>
            <a:r>
              <a:rPr lang="de-DE" dirty="0"/>
              <a:t>Überschrift 3 (Arial </a:t>
            </a:r>
            <a:r>
              <a:rPr lang="de-DE" dirty="0" err="1"/>
              <a:t>Bold</a:t>
            </a:r>
            <a:r>
              <a:rPr lang="de-DE" dirty="0"/>
              <a:t>, 24pt)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lang="de-DE" dirty="0"/>
              <a:t>Laufschrift </a:t>
            </a:r>
            <a:r>
              <a:rPr lang="de-DE" dirty="0" err="1"/>
              <a:t>mindestgröße</a:t>
            </a:r>
            <a:r>
              <a:rPr lang="de-DE" dirty="0"/>
              <a:t> (Arial, 18pt)</a:t>
            </a:r>
          </a:p>
          <a:p>
            <a:pPr marL="17145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lang="de-DE" dirty="0"/>
              <a:t>Laufschrift </a:t>
            </a:r>
            <a:r>
              <a:rPr lang="de-DE" dirty="0" err="1"/>
              <a:t>mindestgröße</a:t>
            </a:r>
            <a:r>
              <a:rPr lang="de-DE" dirty="0"/>
              <a:t> (Arial </a:t>
            </a:r>
            <a:r>
              <a:rPr lang="de-DE" dirty="0" err="1"/>
              <a:t>Bold</a:t>
            </a:r>
            <a:r>
              <a:rPr lang="de-DE" dirty="0"/>
              <a:t>, 16pt)</a:t>
            </a:r>
          </a:p>
        </p:txBody>
      </p:sp>
    </p:spTree>
    <p:extLst>
      <p:ext uri="{BB962C8B-B14F-4D97-AF65-F5344CB8AC3E}">
        <p14:creationId xmlns:p14="http://schemas.microsoft.com/office/powerpoint/2010/main" val="9762448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01 Grü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 userDrawn="1"/>
        </p:nvSpPr>
        <p:spPr>
          <a:xfrm>
            <a:off x="0" y="-1"/>
            <a:ext cx="12192000" cy="6305929"/>
          </a:xfrm>
          <a:prstGeom prst="rect">
            <a:avLst/>
          </a:prstGeom>
          <a:solidFill>
            <a:srgbClr val="8BB3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>
              <a:solidFill>
                <a:schemeClr val="tx1"/>
              </a:solidFill>
            </a:endParaRPr>
          </a:p>
        </p:txBody>
      </p:sp>
      <p:sp>
        <p:nvSpPr>
          <p:cNvPr id="9" name="Textfeld 8"/>
          <p:cNvSpPr txBox="1"/>
          <p:nvPr userDrawn="1"/>
        </p:nvSpPr>
        <p:spPr>
          <a:xfrm>
            <a:off x="11598839" y="6456080"/>
            <a:ext cx="5931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5731E80-4BE5-4F56-8A80-5B26181FFF5D}" type="slidenum">
              <a:rPr lang="de-DE" sz="1200" smtClean="0">
                <a:solidFill>
                  <a:srgbClr val="717679"/>
                </a:solidFill>
              </a:rPr>
              <a:t>‹Nr.›</a:t>
            </a:fld>
            <a:endParaRPr lang="de-AT" sz="1200" dirty="0">
              <a:solidFill>
                <a:srgbClr val="717679"/>
              </a:solidFill>
            </a:endParaRPr>
          </a:p>
        </p:txBody>
      </p:sp>
      <p:cxnSp>
        <p:nvCxnSpPr>
          <p:cNvPr id="10" name="Gerader Verbinder 9"/>
          <p:cNvCxnSpPr/>
          <p:nvPr userDrawn="1"/>
        </p:nvCxnSpPr>
        <p:spPr>
          <a:xfrm>
            <a:off x="11622903" y="6356851"/>
            <a:ext cx="0" cy="444844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55575" y="152400"/>
            <a:ext cx="11880850" cy="5855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cxnSp>
        <p:nvCxnSpPr>
          <p:cNvPr id="24" name="Gerader Verbinder 23"/>
          <p:cNvCxnSpPr/>
          <p:nvPr userDrawn="1"/>
        </p:nvCxnSpPr>
        <p:spPr>
          <a:xfrm>
            <a:off x="0" y="6305929"/>
            <a:ext cx="12192000" cy="0"/>
          </a:xfrm>
          <a:prstGeom prst="line">
            <a:avLst/>
          </a:prstGeom>
          <a:ln w="12700">
            <a:solidFill>
              <a:srgbClr val="7277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Grafik 2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75" y="6377633"/>
            <a:ext cx="780698" cy="398315"/>
          </a:xfrm>
          <a:prstGeom prst="rect">
            <a:avLst/>
          </a:prstGeom>
        </p:spPr>
      </p:pic>
      <p:sp>
        <p:nvSpPr>
          <p:cNvPr id="4" name="Inhaltsplatzhalter 3"/>
          <p:cNvSpPr>
            <a:spLocks noGrp="1"/>
          </p:cNvSpPr>
          <p:nvPr>
            <p:ph sz="quarter" idx="11" hasCustomPrompt="1"/>
          </p:nvPr>
        </p:nvSpPr>
        <p:spPr>
          <a:xfrm>
            <a:off x="155575" y="812800"/>
            <a:ext cx="11880850" cy="5357813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  <a:lvl2pPr>
              <a:defRPr b="1">
                <a:solidFill>
                  <a:schemeClr val="tx1"/>
                </a:solidFill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 sz="1800">
                <a:solidFill>
                  <a:schemeClr val="tx1"/>
                </a:solidFill>
              </a:defRPr>
            </a:lvl3pPr>
            <a:lvl4pPr marL="17145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 sz="1600" b="1">
                <a:solidFill>
                  <a:schemeClr val="tx1"/>
                </a:solidFill>
              </a:defRPr>
            </a:lvl4pPr>
          </a:lstStyle>
          <a:p>
            <a:pPr lvl="0"/>
            <a:r>
              <a:rPr lang="de-DE" dirty="0"/>
              <a:t>Überschrift 2 (Arial </a:t>
            </a:r>
            <a:r>
              <a:rPr lang="de-DE" dirty="0" err="1"/>
              <a:t>Bold</a:t>
            </a:r>
            <a:r>
              <a:rPr lang="de-DE" dirty="0"/>
              <a:t>, 28pt)</a:t>
            </a:r>
          </a:p>
          <a:p>
            <a:pPr lvl="1"/>
            <a:r>
              <a:rPr lang="de-DE" dirty="0"/>
              <a:t>Überschrift 3 (Arial </a:t>
            </a:r>
            <a:r>
              <a:rPr lang="de-DE" dirty="0" err="1"/>
              <a:t>Bold</a:t>
            </a:r>
            <a:r>
              <a:rPr lang="de-DE" dirty="0"/>
              <a:t>, 24pt)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lang="de-DE" dirty="0"/>
              <a:t>Laufschrift </a:t>
            </a:r>
            <a:r>
              <a:rPr lang="de-DE" dirty="0" err="1"/>
              <a:t>mindestgröße</a:t>
            </a:r>
            <a:r>
              <a:rPr lang="de-DE" dirty="0"/>
              <a:t> (Arial, 18pt)</a:t>
            </a:r>
          </a:p>
          <a:p>
            <a:pPr marL="17145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lang="de-DE" dirty="0"/>
              <a:t>Laufschrift </a:t>
            </a:r>
            <a:r>
              <a:rPr lang="de-DE" dirty="0" err="1"/>
              <a:t>mindestgröße</a:t>
            </a:r>
            <a:r>
              <a:rPr lang="de-DE" dirty="0"/>
              <a:t> (Arial </a:t>
            </a:r>
            <a:r>
              <a:rPr lang="de-DE" dirty="0" err="1"/>
              <a:t>Bold</a:t>
            </a:r>
            <a:r>
              <a:rPr lang="de-DE" dirty="0"/>
              <a:t>, 16pt)</a:t>
            </a:r>
          </a:p>
        </p:txBody>
      </p:sp>
    </p:spTree>
    <p:extLst>
      <p:ext uri="{BB962C8B-B14F-4D97-AF65-F5344CB8AC3E}">
        <p14:creationId xmlns:p14="http://schemas.microsoft.com/office/powerpoint/2010/main" val="17527721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02 Grü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 userDrawn="1"/>
        </p:nvSpPr>
        <p:spPr>
          <a:xfrm>
            <a:off x="0" y="-1"/>
            <a:ext cx="12192000" cy="6305929"/>
          </a:xfrm>
          <a:prstGeom prst="rect">
            <a:avLst/>
          </a:prstGeom>
          <a:solidFill>
            <a:srgbClr val="8BB3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>
              <a:solidFill>
                <a:schemeClr val="tx1"/>
              </a:solidFill>
            </a:endParaRPr>
          </a:p>
        </p:txBody>
      </p:sp>
      <p:sp>
        <p:nvSpPr>
          <p:cNvPr id="9" name="Textfeld 8"/>
          <p:cNvSpPr txBox="1"/>
          <p:nvPr userDrawn="1"/>
        </p:nvSpPr>
        <p:spPr>
          <a:xfrm>
            <a:off x="11598839" y="6456080"/>
            <a:ext cx="5931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5731E80-4BE5-4F56-8A80-5B26181FFF5D}" type="slidenum">
              <a:rPr lang="de-DE" sz="1200" smtClean="0">
                <a:solidFill>
                  <a:srgbClr val="717679"/>
                </a:solidFill>
              </a:rPr>
              <a:t>‹Nr.›</a:t>
            </a:fld>
            <a:endParaRPr lang="de-AT" sz="1200" dirty="0">
              <a:solidFill>
                <a:srgbClr val="717679"/>
              </a:solidFill>
            </a:endParaRPr>
          </a:p>
        </p:txBody>
      </p:sp>
      <p:cxnSp>
        <p:nvCxnSpPr>
          <p:cNvPr id="10" name="Gerader Verbinder 9"/>
          <p:cNvCxnSpPr/>
          <p:nvPr userDrawn="1"/>
        </p:nvCxnSpPr>
        <p:spPr>
          <a:xfrm>
            <a:off x="11622903" y="6356851"/>
            <a:ext cx="0" cy="444844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55575" y="152400"/>
            <a:ext cx="11880850" cy="5855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cxnSp>
        <p:nvCxnSpPr>
          <p:cNvPr id="24" name="Gerader Verbinder 23"/>
          <p:cNvCxnSpPr/>
          <p:nvPr userDrawn="1"/>
        </p:nvCxnSpPr>
        <p:spPr>
          <a:xfrm>
            <a:off x="0" y="6305929"/>
            <a:ext cx="12192000" cy="0"/>
          </a:xfrm>
          <a:prstGeom prst="line">
            <a:avLst/>
          </a:prstGeom>
          <a:ln w="12700">
            <a:solidFill>
              <a:srgbClr val="7277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Grafik 2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75" y="6377633"/>
            <a:ext cx="780698" cy="398315"/>
          </a:xfrm>
          <a:prstGeom prst="rect">
            <a:avLst/>
          </a:prstGeom>
        </p:spPr>
      </p:pic>
      <p:sp>
        <p:nvSpPr>
          <p:cNvPr id="12" name="Inhaltsplatzhalter 3"/>
          <p:cNvSpPr>
            <a:spLocks noGrp="1"/>
          </p:cNvSpPr>
          <p:nvPr>
            <p:ph sz="quarter" idx="11" hasCustomPrompt="1"/>
          </p:nvPr>
        </p:nvSpPr>
        <p:spPr>
          <a:xfrm>
            <a:off x="155575" y="812800"/>
            <a:ext cx="5762146" cy="5357813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  <a:lvl2pPr>
              <a:defRPr b="1">
                <a:solidFill>
                  <a:schemeClr val="tx1"/>
                </a:solidFill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 sz="1800">
                <a:solidFill>
                  <a:schemeClr val="tx1"/>
                </a:solidFill>
              </a:defRPr>
            </a:lvl3pPr>
            <a:lvl4pPr marL="17145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 sz="1600" b="1">
                <a:solidFill>
                  <a:schemeClr val="tx1"/>
                </a:solidFill>
              </a:defRPr>
            </a:lvl4pPr>
          </a:lstStyle>
          <a:p>
            <a:pPr lvl="0"/>
            <a:r>
              <a:rPr lang="de-DE" dirty="0"/>
              <a:t>Überschrift 2 (Arial </a:t>
            </a:r>
            <a:r>
              <a:rPr lang="de-DE" dirty="0" err="1"/>
              <a:t>Bold</a:t>
            </a:r>
            <a:r>
              <a:rPr lang="de-DE" dirty="0"/>
              <a:t>, 28pt)</a:t>
            </a:r>
          </a:p>
          <a:p>
            <a:pPr lvl="1"/>
            <a:r>
              <a:rPr lang="de-DE" dirty="0"/>
              <a:t>Überschrift 3 (Arial </a:t>
            </a:r>
            <a:r>
              <a:rPr lang="de-DE" dirty="0" err="1"/>
              <a:t>Bold</a:t>
            </a:r>
            <a:r>
              <a:rPr lang="de-DE" dirty="0"/>
              <a:t>, 24pt)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lang="de-DE" dirty="0"/>
              <a:t>Laufschrift </a:t>
            </a:r>
            <a:r>
              <a:rPr lang="de-DE" dirty="0" err="1"/>
              <a:t>mindestgröße</a:t>
            </a:r>
            <a:r>
              <a:rPr lang="de-DE" dirty="0"/>
              <a:t> (Arial, 18pt)</a:t>
            </a:r>
          </a:p>
          <a:p>
            <a:pPr marL="17145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lang="de-DE" dirty="0"/>
              <a:t>Laufschrift </a:t>
            </a:r>
            <a:r>
              <a:rPr lang="de-DE" dirty="0" err="1"/>
              <a:t>mindestgröße</a:t>
            </a:r>
            <a:r>
              <a:rPr lang="de-DE" dirty="0"/>
              <a:t> (Arial </a:t>
            </a:r>
            <a:r>
              <a:rPr lang="de-DE" dirty="0" err="1"/>
              <a:t>Bold</a:t>
            </a:r>
            <a:r>
              <a:rPr lang="de-DE" dirty="0"/>
              <a:t>, 16pt)</a:t>
            </a:r>
          </a:p>
        </p:txBody>
      </p:sp>
      <p:sp>
        <p:nvSpPr>
          <p:cNvPr id="13" name="Inhaltsplatzhalter 3"/>
          <p:cNvSpPr>
            <a:spLocks noGrp="1"/>
          </p:cNvSpPr>
          <p:nvPr>
            <p:ph sz="quarter" idx="12" hasCustomPrompt="1"/>
          </p:nvPr>
        </p:nvSpPr>
        <p:spPr>
          <a:xfrm>
            <a:off x="6274279" y="812800"/>
            <a:ext cx="5762146" cy="5357813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  <a:lvl2pPr>
              <a:defRPr b="1">
                <a:solidFill>
                  <a:schemeClr val="tx1"/>
                </a:solidFill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 sz="1800">
                <a:solidFill>
                  <a:schemeClr val="tx1"/>
                </a:solidFill>
              </a:defRPr>
            </a:lvl3pPr>
            <a:lvl4pPr marL="17145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 sz="1600" b="1">
                <a:solidFill>
                  <a:schemeClr val="tx1"/>
                </a:solidFill>
              </a:defRPr>
            </a:lvl4pPr>
          </a:lstStyle>
          <a:p>
            <a:pPr lvl="0"/>
            <a:r>
              <a:rPr lang="de-DE" dirty="0"/>
              <a:t>Überschrift 2 (Arial </a:t>
            </a:r>
            <a:r>
              <a:rPr lang="de-DE" dirty="0" err="1"/>
              <a:t>Bold</a:t>
            </a:r>
            <a:r>
              <a:rPr lang="de-DE" dirty="0"/>
              <a:t>, 28pt)</a:t>
            </a:r>
          </a:p>
          <a:p>
            <a:pPr lvl="1"/>
            <a:r>
              <a:rPr lang="de-DE" dirty="0"/>
              <a:t>Überschrift 3 (Arial </a:t>
            </a:r>
            <a:r>
              <a:rPr lang="de-DE" dirty="0" err="1"/>
              <a:t>Bold</a:t>
            </a:r>
            <a:r>
              <a:rPr lang="de-DE" dirty="0"/>
              <a:t>, 24pt)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lang="de-DE" dirty="0"/>
              <a:t>Laufschrift </a:t>
            </a:r>
            <a:r>
              <a:rPr lang="de-DE" dirty="0" err="1"/>
              <a:t>mindestgröße</a:t>
            </a:r>
            <a:r>
              <a:rPr lang="de-DE" dirty="0"/>
              <a:t> (Arial, 18pt)</a:t>
            </a:r>
          </a:p>
          <a:p>
            <a:pPr marL="17145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lang="de-DE" dirty="0"/>
              <a:t>Laufschrift </a:t>
            </a:r>
            <a:r>
              <a:rPr lang="de-DE" dirty="0" err="1"/>
              <a:t>mindestgröße</a:t>
            </a:r>
            <a:r>
              <a:rPr lang="de-DE" dirty="0"/>
              <a:t> (Arial </a:t>
            </a:r>
            <a:r>
              <a:rPr lang="de-DE" dirty="0" err="1"/>
              <a:t>Bold</a:t>
            </a:r>
            <a:r>
              <a:rPr lang="de-DE" dirty="0"/>
              <a:t>, 16pt)</a:t>
            </a:r>
          </a:p>
        </p:txBody>
      </p:sp>
    </p:spTree>
    <p:extLst>
      <p:ext uri="{BB962C8B-B14F-4D97-AF65-F5344CB8AC3E}">
        <p14:creationId xmlns:p14="http://schemas.microsoft.com/office/powerpoint/2010/main" val="37885851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01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 userDrawn="1"/>
        </p:nvSpPr>
        <p:spPr>
          <a:xfrm>
            <a:off x="0" y="-1"/>
            <a:ext cx="12192000" cy="6305929"/>
          </a:xfrm>
          <a:prstGeom prst="rect">
            <a:avLst/>
          </a:prstGeom>
          <a:solidFill>
            <a:srgbClr val="005A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9" name="Textfeld 8"/>
          <p:cNvSpPr txBox="1"/>
          <p:nvPr userDrawn="1"/>
        </p:nvSpPr>
        <p:spPr>
          <a:xfrm>
            <a:off x="11598839" y="6456080"/>
            <a:ext cx="5931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5731E80-4BE5-4F56-8A80-5B26181FFF5D}" type="slidenum">
              <a:rPr lang="de-DE" sz="1200" smtClean="0">
                <a:solidFill>
                  <a:srgbClr val="717679"/>
                </a:solidFill>
              </a:rPr>
              <a:t>‹Nr.›</a:t>
            </a:fld>
            <a:endParaRPr lang="de-AT" sz="1200" dirty="0">
              <a:solidFill>
                <a:srgbClr val="717679"/>
              </a:solidFill>
            </a:endParaRPr>
          </a:p>
        </p:txBody>
      </p:sp>
      <p:cxnSp>
        <p:nvCxnSpPr>
          <p:cNvPr id="10" name="Gerader Verbinder 9"/>
          <p:cNvCxnSpPr/>
          <p:nvPr userDrawn="1"/>
        </p:nvCxnSpPr>
        <p:spPr>
          <a:xfrm>
            <a:off x="11622903" y="6356851"/>
            <a:ext cx="0" cy="444844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55575" y="152400"/>
            <a:ext cx="11880850" cy="5855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cxnSp>
        <p:nvCxnSpPr>
          <p:cNvPr id="24" name="Gerader Verbinder 23"/>
          <p:cNvCxnSpPr/>
          <p:nvPr userDrawn="1"/>
        </p:nvCxnSpPr>
        <p:spPr>
          <a:xfrm>
            <a:off x="0" y="6305929"/>
            <a:ext cx="12192000" cy="0"/>
          </a:xfrm>
          <a:prstGeom prst="line">
            <a:avLst/>
          </a:prstGeom>
          <a:ln w="12700">
            <a:solidFill>
              <a:srgbClr val="7277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Grafik 2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75" y="6377633"/>
            <a:ext cx="780698" cy="398315"/>
          </a:xfrm>
          <a:prstGeom prst="rect">
            <a:avLst/>
          </a:prstGeom>
        </p:spPr>
      </p:pic>
      <p:sp>
        <p:nvSpPr>
          <p:cNvPr id="4" name="Inhaltsplatzhalter 3"/>
          <p:cNvSpPr>
            <a:spLocks noGrp="1"/>
          </p:cNvSpPr>
          <p:nvPr>
            <p:ph sz="quarter" idx="11" hasCustomPrompt="1"/>
          </p:nvPr>
        </p:nvSpPr>
        <p:spPr>
          <a:xfrm>
            <a:off x="155575" y="812800"/>
            <a:ext cx="11880850" cy="5357813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lvl2pPr>
              <a:defRPr b="1">
                <a:solidFill>
                  <a:schemeClr val="bg1"/>
                </a:solidFill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 sz="1800">
                <a:solidFill>
                  <a:schemeClr val="bg1"/>
                </a:solidFill>
              </a:defRPr>
            </a:lvl3pPr>
            <a:lvl4pPr marL="17145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 sz="1600" b="1">
                <a:solidFill>
                  <a:schemeClr val="bg1"/>
                </a:solidFill>
              </a:defRPr>
            </a:lvl4pPr>
          </a:lstStyle>
          <a:p>
            <a:pPr lvl="0"/>
            <a:r>
              <a:rPr lang="de-DE" dirty="0"/>
              <a:t>Überschrift 2 (Arial </a:t>
            </a:r>
            <a:r>
              <a:rPr lang="de-DE" dirty="0" err="1"/>
              <a:t>Bold</a:t>
            </a:r>
            <a:r>
              <a:rPr lang="de-DE" dirty="0"/>
              <a:t>, 28pt)</a:t>
            </a:r>
          </a:p>
          <a:p>
            <a:pPr lvl="1"/>
            <a:r>
              <a:rPr lang="de-DE" dirty="0"/>
              <a:t>Überschrift 3 (Arial </a:t>
            </a:r>
            <a:r>
              <a:rPr lang="de-DE" dirty="0" err="1"/>
              <a:t>Bold</a:t>
            </a:r>
            <a:r>
              <a:rPr lang="de-DE" dirty="0"/>
              <a:t>, 24pt)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lang="de-DE" dirty="0"/>
              <a:t>Laufschrift </a:t>
            </a:r>
            <a:r>
              <a:rPr lang="de-DE" dirty="0" err="1"/>
              <a:t>mindestgröße</a:t>
            </a:r>
            <a:r>
              <a:rPr lang="de-DE" dirty="0"/>
              <a:t> (Arial, 18pt)</a:t>
            </a:r>
          </a:p>
          <a:p>
            <a:pPr marL="17145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lang="de-DE" dirty="0"/>
              <a:t>Laufschrift </a:t>
            </a:r>
            <a:r>
              <a:rPr lang="de-DE" dirty="0" err="1"/>
              <a:t>mindestgröße</a:t>
            </a:r>
            <a:r>
              <a:rPr lang="de-DE" dirty="0"/>
              <a:t> (Arial </a:t>
            </a:r>
            <a:r>
              <a:rPr lang="de-DE" dirty="0" err="1"/>
              <a:t>Bold</a:t>
            </a:r>
            <a:r>
              <a:rPr lang="de-DE" dirty="0"/>
              <a:t>, 16pt)</a:t>
            </a:r>
          </a:p>
        </p:txBody>
      </p:sp>
    </p:spTree>
    <p:extLst>
      <p:ext uri="{BB962C8B-B14F-4D97-AF65-F5344CB8AC3E}">
        <p14:creationId xmlns:p14="http://schemas.microsoft.com/office/powerpoint/2010/main" val="10611297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02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 userDrawn="1"/>
        </p:nvSpPr>
        <p:spPr>
          <a:xfrm>
            <a:off x="0" y="-1"/>
            <a:ext cx="12192000" cy="6305929"/>
          </a:xfrm>
          <a:prstGeom prst="rect">
            <a:avLst/>
          </a:prstGeom>
          <a:solidFill>
            <a:srgbClr val="005A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9" name="Textfeld 8"/>
          <p:cNvSpPr txBox="1"/>
          <p:nvPr userDrawn="1"/>
        </p:nvSpPr>
        <p:spPr>
          <a:xfrm>
            <a:off x="11598839" y="6456080"/>
            <a:ext cx="5931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5731E80-4BE5-4F56-8A80-5B26181FFF5D}" type="slidenum">
              <a:rPr lang="de-DE" sz="1200" smtClean="0">
                <a:solidFill>
                  <a:srgbClr val="717679"/>
                </a:solidFill>
              </a:rPr>
              <a:t>‹Nr.›</a:t>
            </a:fld>
            <a:endParaRPr lang="de-AT" sz="1200" dirty="0">
              <a:solidFill>
                <a:srgbClr val="717679"/>
              </a:solidFill>
            </a:endParaRPr>
          </a:p>
        </p:txBody>
      </p:sp>
      <p:cxnSp>
        <p:nvCxnSpPr>
          <p:cNvPr id="10" name="Gerader Verbinder 9"/>
          <p:cNvCxnSpPr/>
          <p:nvPr userDrawn="1"/>
        </p:nvCxnSpPr>
        <p:spPr>
          <a:xfrm>
            <a:off x="11622903" y="6356851"/>
            <a:ext cx="0" cy="444844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55575" y="152400"/>
            <a:ext cx="11880850" cy="5855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cxnSp>
        <p:nvCxnSpPr>
          <p:cNvPr id="24" name="Gerader Verbinder 23"/>
          <p:cNvCxnSpPr/>
          <p:nvPr userDrawn="1"/>
        </p:nvCxnSpPr>
        <p:spPr>
          <a:xfrm>
            <a:off x="0" y="6305929"/>
            <a:ext cx="12192000" cy="0"/>
          </a:xfrm>
          <a:prstGeom prst="line">
            <a:avLst/>
          </a:prstGeom>
          <a:ln w="12700">
            <a:solidFill>
              <a:srgbClr val="7277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Grafik 2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75" y="6377633"/>
            <a:ext cx="780698" cy="398315"/>
          </a:xfrm>
          <a:prstGeom prst="rect">
            <a:avLst/>
          </a:prstGeom>
        </p:spPr>
      </p:pic>
      <p:sp>
        <p:nvSpPr>
          <p:cNvPr id="12" name="Inhaltsplatzhalter 3"/>
          <p:cNvSpPr>
            <a:spLocks noGrp="1"/>
          </p:cNvSpPr>
          <p:nvPr>
            <p:ph sz="quarter" idx="11" hasCustomPrompt="1"/>
          </p:nvPr>
        </p:nvSpPr>
        <p:spPr>
          <a:xfrm>
            <a:off x="155575" y="812800"/>
            <a:ext cx="5762146" cy="5357813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lvl2pPr>
              <a:defRPr b="1">
                <a:solidFill>
                  <a:schemeClr val="bg1"/>
                </a:solidFill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 sz="1800">
                <a:solidFill>
                  <a:schemeClr val="bg1"/>
                </a:solidFill>
              </a:defRPr>
            </a:lvl3pPr>
            <a:lvl4pPr marL="17145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 sz="1600" b="1">
                <a:solidFill>
                  <a:schemeClr val="bg1"/>
                </a:solidFill>
              </a:defRPr>
            </a:lvl4pPr>
          </a:lstStyle>
          <a:p>
            <a:pPr lvl="0"/>
            <a:r>
              <a:rPr lang="de-DE" dirty="0"/>
              <a:t>Überschrift 2 (Arial </a:t>
            </a:r>
            <a:r>
              <a:rPr lang="de-DE" dirty="0" err="1"/>
              <a:t>Bold</a:t>
            </a:r>
            <a:r>
              <a:rPr lang="de-DE" dirty="0"/>
              <a:t>, 28pt)</a:t>
            </a:r>
          </a:p>
          <a:p>
            <a:pPr lvl="1"/>
            <a:r>
              <a:rPr lang="de-DE" dirty="0"/>
              <a:t>Überschrift 3 (Arial </a:t>
            </a:r>
            <a:r>
              <a:rPr lang="de-DE" dirty="0" err="1"/>
              <a:t>Bold</a:t>
            </a:r>
            <a:r>
              <a:rPr lang="de-DE" dirty="0"/>
              <a:t>, 24pt)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lang="de-DE" dirty="0"/>
              <a:t>Laufschrift </a:t>
            </a:r>
            <a:r>
              <a:rPr lang="de-DE" dirty="0" err="1"/>
              <a:t>mindestgröße</a:t>
            </a:r>
            <a:r>
              <a:rPr lang="de-DE" dirty="0"/>
              <a:t> (Arial, 18pt)</a:t>
            </a:r>
          </a:p>
          <a:p>
            <a:pPr marL="17145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lang="de-DE" dirty="0"/>
              <a:t>Laufschrift </a:t>
            </a:r>
            <a:r>
              <a:rPr lang="de-DE" dirty="0" err="1"/>
              <a:t>mindestgröße</a:t>
            </a:r>
            <a:r>
              <a:rPr lang="de-DE" dirty="0"/>
              <a:t> (Arial </a:t>
            </a:r>
            <a:r>
              <a:rPr lang="de-DE" dirty="0" err="1"/>
              <a:t>Bold</a:t>
            </a:r>
            <a:r>
              <a:rPr lang="de-DE" dirty="0"/>
              <a:t>, 16pt)</a:t>
            </a:r>
          </a:p>
        </p:txBody>
      </p:sp>
      <p:sp>
        <p:nvSpPr>
          <p:cNvPr id="13" name="Inhaltsplatzhalter 3"/>
          <p:cNvSpPr>
            <a:spLocks noGrp="1"/>
          </p:cNvSpPr>
          <p:nvPr>
            <p:ph sz="quarter" idx="12" hasCustomPrompt="1"/>
          </p:nvPr>
        </p:nvSpPr>
        <p:spPr>
          <a:xfrm>
            <a:off x="6274279" y="812800"/>
            <a:ext cx="5762146" cy="5357813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lvl2pPr>
              <a:defRPr b="1">
                <a:solidFill>
                  <a:schemeClr val="bg1"/>
                </a:solidFill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 sz="1800">
                <a:solidFill>
                  <a:schemeClr val="bg1"/>
                </a:solidFill>
              </a:defRPr>
            </a:lvl3pPr>
            <a:lvl4pPr marL="17145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 sz="1600" b="1">
                <a:solidFill>
                  <a:schemeClr val="bg1"/>
                </a:solidFill>
              </a:defRPr>
            </a:lvl4pPr>
          </a:lstStyle>
          <a:p>
            <a:pPr lvl="0"/>
            <a:r>
              <a:rPr lang="de-DE" dirty="0"/>
              <a:t>Überschrift 2 (Arial </a:t>
            </a:r>
            <a:r>
              <a:rPr lang="de-DE" dirty="0" err="1"/>
              <a:t>Bold</a:t>
            </a:r>
            <a:r>
              <a:rPr lang="de-DE" dirty="0"/>
              <a:t>, 28pt)</a:t>
            </a:r>
          </a:p>
          <a:p>
            <a:pPr lvl="1"/>
            <a:r>
              <a:rPr lang="de-DE" dirty="0"/>
              <a:t>Überschrift 3 (Arial </a:t>
            </a:r>
            <a:r>
              <a:rPr lang="de-DE" dirty="0" err="1"/>
              <a:t>Bold</a:t>
            </a:r>
            <a:r>
              <a:rPr lang="de-DE" dirty="0"/>
              <a:t>, 24pt)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lang="de-DE" dirty="0"/>
              <a:t>Laufschrift </a:t>
            </a:r>
            <a:r>
              <a:rPr lang="de-DE" dirty="0" err="1"/>
              <a:t>mindestgröße</a:t>
            </a:r>
            <a:r>
              <a:rPr lang="de-DE" dirty="0"/>
              <a:t> (Arial, 18pt)</a:t>
            </a:r>
          </a:p>
          <a:p>
            <a:pPr marL="17145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lang="de-DE" dirty="0"/>
              <a:t>Laufschrift </a:t>
            </a:r>
            <a:r>
              <a:rPr lang="de-DE" dirty="0" err="1"/>
              <a:t>mindestgröße</a:t>
            </a:r>
            <a:r>
              <a:rPr lang="de-DE" dirty="0"/>
              <a:t> (Arial </a:t>
            </a:r>
            <a:r>
              <a:rPr lang="de-DE" dirty="0" err="1"/>
              <a:t>Bold</a:t>
            </a:r>
            <a:r>
              <a:rPr lang="de-DE" dirty="0"/>
              <a:t>, 16pt)</a:t>
            </a:r>
          </a:p>
        </p:txBody>
      </p:sp>
    </p:spTree>
    <p:extLst>
      <p:ext uri="{BB962C8B-B14F-4D97-AF65-F5344CB8AC3E}">
        <p14:creationId xmlns:p14="http://schemas.microsoft.com/office/powerpoint/2010/main" val="235048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Foto Technikum Nac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elplatzhalter 1"/>
          <p:cNvSpPr>
            <a:spLocks noGrp="1"/>
          </p:cNvSpPr>
          <p:nvPr>
            <p:ph type="title"/>
          </p:nvPr>
        </p:nvSpPr>
        <p:spPr>
          <a:xfrm>
            <a:off x="4443664" y="4379495"/>
            <a:ext cx="7748336" cy="57751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rgbClr val="72777A"/>
                </a:solidFill>
              </a:defRPr>
            </a:lvl1pPr>
          </a:lstStyle>
          <a:p>
            <a:r>
              <a:rPr lang="de-DE" dirty="0"/>
              <a:t>Titelmasterformat durch Klicken</a:t>
            </a:r>
            <a:endParaRPr lang="de-AT" dirty="0"/>
          </a:p>
        </p:txBody>
      </p:sp>
      <p:pic>
        <p:nvPicPr>
          <p:cNvPr id="6" name="Grafik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189" y="1207295"/>
            <a:ext cx="6987396" cy="4399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188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alken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platzhalter 1"/>
          <p:cNvSpPr>
            <a:spLocks noGrp="1"/>
          </p:cNvSpPr>
          <p:nvPr>
            <p:ph type="title"/>
          </p:nvPr>
        </p:nvSpPr>
        <p:spPr>
          <a:xfrm>
            <a:off x="4443664" y="4379495"/>
            <a:ext cx="7748336" cy="577516"/>
          </a:xfrm>
          <a:prstGeom prst="rect">
            <a:avLst/>
          </a:prstGeom>
          <a:solidFill>
            <a:srgbClr val="72777A"/>
          </a:solidFill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 durch Klicken</a:t>
            </a:r>
            <a:endParaRPr lang="de-AT" dirty="0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411" y="1961070"/>
            <a:ext cx="5468795" cy="2908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216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alken Grü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platzhalter 1"/>
          <p:cNvSpPr>
            <a:spLocks noGrp="1"/>
          </p:cNvSpPr>
          <p:nvPr>
            <p:ph type="title"/>
          </p:nvPr>
        </p:nvSpPr>
        <p:spPr>
          <a:xfrm>
            <a:off x="4443664" y="4379495"/>
            <a:ext cx="7748336" cy="577516"/>
          </a:xfrm>
          <a:prstGeom prst="rect">
            <a:avLst/>
          </a:prstGeom>
          <a:solidFill>
            <a:srgbClr val="8BB31D"/>
          </a:solidFill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 durch Klicken</a:t>
            </a:r>
            <a:endParaRPr lang="de-AT" dirty="0"/>
          </a:p>
        </p:txBody>
      </p:sp>
      <p:pic>
        <p:nvPicPr>
          <p:cNvPr id="4" name="Grafik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411" y="1961070"/>
            <a:ext cx="5468795" cy="2908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380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alken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platzhalter 1"/>
          <p:cNvSpPr>
            <a:spLocks noGrp="1"/>
          </p:cNvSpPr>
          <p:nvPr>
            <p:ph type="title"/>
          </p:nvPr>
        </p:nvSpPr>
        <p:spPr>
          <a:xfrm>
            <a:off x="4443664" y="4379495"/>
            <a:ext cx="7748336" cy="577516"/>
          </a:xfrm>
          <a:prstGeom prst="rect">
            <a:avLst/>
          </a:prstGeom>
          <a:solidFill>
            <a:srgbClr val="005A96"/>
          </a:solidFill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 durch Klicken</a:t>
            </a:r>
            <a:endParaRPr lang="de-AT" dirty="0"/>
          </a:p>
        </p:txBody>
      </p:sp>
      <p:pic>
        <p:nvPicPr>
          <p:cNvPr id="4" name="Grafik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411" y="1961070"/>
            <a:ext cx="5468795" cy="2908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876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nur Text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88" y="4412863"/>
            <a:ext cx="3753853" cy="2364927"/>
          </a:xfrm>
          <a:prstGeom prst="rect">
            <a:avLst/>
          </a:prstGeom>
        </p:spPr>
      </p:pic>
      <p:sp>
        <p:nvSpPr>
          <p:cNvPr id="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55575" y="152401"/>
            <a:ext cx="11880850" cy="426046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6600" baseline="0">
                <a:solidFill>
                  <a:srgbClr val="72777A"/>
                </a:solidFill>
              </a:defRPr>
            </a:lvl1pPr>
          </a:lstStyle>
          <a:p>
            <a:r>
              <a:rPr lang="de-DE" dirty="0" err="1"/>
              <a:t>Präsentations</a:t>
            </a:r>
            <a:r>
              <a:rPr lang="de-DE" dirty="0"/>
              <a:t> Titel</a:t>
            </a:r>
            <a:br>
              <a:rPr lang="de-DE" dirty="0"/>
            </a:br>
            <a:r>
              <a:rPr lang="de-DE" dirty="0"/>
              <a:t>(Arial </a:t>
            </a:r>
            <a:r>
              <a:rPr lang="de-DE" dirty="0" err="1"/>
              <a:t>Bold</a:t>
            </a:r>
            <a:r>
              <a:rPr lang="de-DE" dirty="0"/>
              <a:t>, 66pt)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687007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nur Text Grü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88" y="4412863"/>
            <a:ext cx="3753853" cy="2364927"/>
          </a:xfrm>
          <a:prstGeom prst="rect">
            <a:avLst/>
          </a:prstGeom>
        </p:spPr>
      </p:pic>
      <p:sp>
        <p:nvSpPr>
          <p:cNvPr id="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55575" y="152401"/>
            <a:ext cx="11880850" cy="426046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6600" baseline="0">
                <a:solidFill>
                  <a:srgbClr val="8BB31D"/>
                </a:solidFill>
              </a:defRPr>
            </a:lvl1pPr>
          </a:lstStyle>
          <a:p>
            <a:r>
              <a:rPr lang="de-DE" dirty="0" err="1"/>
              <a:t>Präsentations</a:t>
            </a:r>
            <a:r>
              <a:rPr lang="de-DE" dirty="0"/>
              <a:t> Titel</a:t>
            </a:r>
            <a:br>
              <a:rPr lang="de-DE" dirty="0"/>
            </a:br>
            <a:r>
              <a:rPr lang="de-DE" dirty="0"/>
              <a:t>(Arial </a:t>
            </a:r>
            <a:r>
              <a:rPr lang="de-DE" dirty="0" err="1"/>
              <a:t>Bold</a:t>
            </a:r>
            <a:r>
              <a:rPr lang="de-DE" dirty="0"/>
              <a:t>, 66pt)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668812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nur Text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88" y="4412863"/>
            <a:ext cx="3753853" cy="2364927"/>
          </a:xfrm>
          <a:prstGeom prst="rect">
            <a:avLst/>
          </a:prstGeom>
        </p:spPr>
      </p:pic>
      <p:sp>
        <p:nvSpPr>
          <p:cNvPr id="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55575" y="152401"/>
            <a:ext cx="11880850" cy="426046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6600" baseline="0">
                <a:solidFill>
                  <a:srgbClr val="005A96"/>
                </a:solidFill>
              </a:defRPr>
            </a:lvl1pPr>
          </a:lstStyle>
          <a:p>
            <a:r>
              <a:rPr lang="de-DE" dirty="0" err="1"/>
              <a:t>Präsentations</a:t>
            </a:r>
            <a:r>
              <a:rPr lang="de-DE" dirty="0"/>
              <a:t> Titel</a:t>
            </a:r>
            <a:br>
              <a:rPr lang="de-DE" dirty="0"/>
            </a:br>
            <a:r>
              <a:rPr lang="de-DE" dirty="0"/>
              <a:t>(Arial </a:t>
            </a:r>
            <a:r>
              <a:rPr lang="de-DE" dirty="0" err="1"/>
              <a:t>Bold</a:t>
            </a:r>
            <a:r>
              <a:rPr lang="de-DE" dirty="0"/>
              <a:t>, 66pt)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993908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01 Wei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feld 8"/>
          <p:cNvSpPr txBox="1"/>
          <p:nvPr userDrawn="1"/>
        </p:nvSpPr>
        <p:spPr>
          <a:xfrm>
            <a:off x="11598839" y="6456080"/>
            <a:ext cx="5931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5731E80-4BE5-4F56-8A80-5B26181FFF5D}" type="slidenum">
              <a:rPr lang="de-DE" sz="1200" smtClean="0">
                <a:solidFill>
                  <a:srgbClr val="717679"/>
                </a:solidFill>
              </a:rPr>
              <a:t>‹Nr.›</a:t>
            </a:fld>
            <a:endParaRPr lang="de-AT" sz="1200" dirty="0">
              <a:solidFill>
                <a:srgbClr val="717679"/>
              </a:solidFill>
            </a:endParaRPr>
          </a:p>
        </p:txBody>
      </p:sp>
      <p:cxnSp>
        <p:nvCxnSpPr>
          <p:cNvPr id="10" name="Gerader Verbinder 9"/>
          <p:cNvCxnSpPr/>
          <p:nvPr userDrawn="1"/>
        </p:nvCxnSpPr>
        <p:spPr>
          <a:xfrm>
            <a:off x="11622903" y="6356851"/>
            <a:ext cx="0" cy="444844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55575" y="152400"/>
            <a:ext cx="11880850" cy="5855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cxnSp>
        <p:nvCxnSpPr>
          <p:cNvPr id="24" name="Gerader Verbinder 23"/>
          <p:cNvCxnSpPr/>
          <p:nvPr userDrawn="1"/>
        </p:nvCxnSpPr>
        <p:spPr>
          <a:xfrm>
            <a:off x="0" y="6305929"/>
            <a:ext cx="12192000" cy="0"/>
          </a:xfrm>
          <a:prstGeom prst="line">
            <a:avLst/>
          </a:prstGeom>
          <a:ln w="12700">
            <a:solidFill>
              <a:srgbClr val="7277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Grafik 2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75" y="6377633"/>
            <a:ext cx="780698" cy="398315"/>
          </a:xfrm>
          <a:prstGeom prst="rect">
            <a:avLst/>
          </a:prstGeom>
        </p:spPr>
      </p:pic>
      <p:sp>
        <p:nvSpPr>
          <p:cNvPr id="4" name="Inhaltsplatzhalter 3"/>
          <p:cNvSpPr>
            <a:spLocks noGrp="1"/>
          </p:cNvSpPr>
          <p:nvPr>
            <p:ph sz="quarter" idx="11" hasCustomPrompt="1"/>
          </p:nvPr>
        </p:nvSpPr>
        <p:spPr>
          <a:xfrm>
            <a:off x="155575" y="812800"/>
            <a:ext cx="11880850" cy="5357813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  <a:lvl2pPr>
              <a:defRPr b="1">
                <a:solidFill>
                  <a:schemeClr val="tx1"/>
                </a:solidFill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 sz="1800">
                <a:solidFill>
                  <a:schemeClr val="tx1"/>
                </a:solidFill>
              </a:defRPr>
            </a:lvl3pPr>
            <a:lvl4pPr marL="17145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 sz="1600" b="1">
                <a:solidFill>
                  <a:schemeClr val="tx1"/>
                </a:solidFill>
              </a:defRPr>
            </a:lvl4pPr>
          </a:lstStyle>
          <a:p>
            <a:pPr lvl="0"/>
            <a:r>
              <a:rPr lang="de-DE" dirty="0"/>
              <a:t>Überschrift 2 (Arial </a:t>
            </a:r>
            <a:r>
              <a:rPr lang="de-DE" dirty="0" err="1"/>
              <a:t>Bold</a:t>
            </a:r>
            <a:r>
              <a:rPr lang="de-DE" dirty="0"/>
              <a:t>, 28pt)</a:t>
            </a:r>
          </a:p>
          <a:p>
            <a:pPr lvl="1"/>
            <a:r>
              <a:rPr lang="de-DE" dirty="0"/>
              <a:t>Überschrift 3 (Arial </a:t>
            </a:r>
            <a:r>
              <a:rPr lang="de-DE" dirty="0" err="1"/>
              <a:t>Bold</a:t>
            </a:r>
            <a:r>
              <a:rPr lang="de-DE" dirty="0"/>
              <a:t>, 24pt)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lang="de-DE" dirty="0"/>
              <a:t>Laufschrift </a:t>
            </a:r>
            <a:r>
              <a:rPr lang="de-DE" dirty="0" err="1"/>
              <a:t>mindestgröße</a:t>
            </a:r>
            <a:r>
              <a:rPr lang="de-DE" dirty="0"/>
              <a:t> (Arial, 18pt)</a:t>
            </a:r>
          </a:p>
          <a:p>
            <a:pPr marL="17145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lang="de-DE" dirty="0"/>
              <a:t>Laufschrift </a:t>
            </a:r>
            <a:r>
              <a:rPr lang="de-DE" dirty="0" err="1"/>
              <a:t>mindestgröße</a:t>
            </a:r>
            <a:r>
              <a:rPr lang="de-DE" dirty="0"/>
              <a:t> (Arial </a:t>
            </a:r>
            <a:r>
              <a:rPr lang="de-DE" dirty="0" err="1"/>
              <a:t>Bold</a:t>
            </a:r>
            <a:r>
              <a:rPr lang="de-DE" dirty="0"/>
              <a:t>, 16pt)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92E96F56-C792-419F-82BE-FEB8BCDD97AA}"/>
              </a:ext>
            </a:extLst>
          </p:cNvPr>
          <p:cNvSpPr txBox="1"/>
          <p:nvPr userDrawn="1"/>
        </p:nvSpPr>
        <p:spPr>
          <a:xfrm>
            <a:off x="7827445" y="6377633"/>
            <a:ext cx="37593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AT" sz="1000" dirty="0"/>
              <a:t>Florian Hafner &amp; Odo Luo | Data Science |</a:t>
            </a:r>
          </a:p>
          <a:p>
            <a:pPr algn="r"/>
            <a:r>
              <a:rPr lang="de-AT" sz="1000" dirty="0"/>
              <a:t>Solution </a:t>
            </a:r>
            <a:r>
              <a:rPr lang="de-AT" sz="1000" dirty="0" err="1"/>
              <a:t>Deployment</a:t>
            </a:r>
            <a:r>
              <a:rPr lang="de-AT" sz="1000" dirty="0"/>
              <a:t> and Communication |FH Technikum Wien</a:t>
            </a:r>
          </a:p>
        </p:txBody>
      </p:sp>
    </p:spTree>
    <p:extLst>
      <p:ext uri="{BB962C8B-B14F-4D97-AF65-F5344CB8AC3E}">
        <p14:creationId xmlns:p14="http://schemas.microsoft.com/office/powerpoint/2010/main" val="52649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55575" y="152400"/>
            <a:ext cx="11880850" cy="5855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55575" y="919245"/>
            <a:ext cx="11880850" cy="53894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Überschrift 2 (Arial </a:t>
            </a:r>
            <a:r>
              <a:rPr lang="de-DE" dirty="0" err="1"/>
              <a:t>Bold</a:t>
            </a:r>
            <a:r>
              <a:rPr lang="de-DE" dirty="0"/>
              <a:t>, 28pt)</a:t>
            </a:r>
          </a:p>
          <a:p>
            <a:pPr lvl="1"/>
            <a:r>
              <a:rPr lang="de-DE" dirty="0"/>
              <a:t>Überschrift 3 (Arial </a:t>
            </a:r>
            <a:r>
              <a:rPr lang="de-DE" dirty="0" err="1"/>
              <a:t>Bold</a:t>
            </a:r>
            <a:r>
              <a:rPr lang="de-DE" dirty="0"/>
              <a:t>, 24pt)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lang="de-DE" dirty="0"/>
              <a:t>Laufschrift </a:t>
            </a:r>
            <a:r>
              <a:rPr lang="de-DE" dirty="0" err="1"/>
              <a:t>mindestgröße</a:t>
            </a:r>
            <a:r>
              <a:rPr lang="de-DE" dirty="0"/>
              <a:t> (Arial, 18pt)</a:t>
            </a:r>
          </a:p>
          <a:p>
            <a:pPr marL="17145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lang="de-DE" dirty="0"/>
              <a:t>Laufschrift </a:t>
            </a:r>
            <a:r>
              <a:rPr lang="de-DE" dirty="0" err="1"/>
              <a:t>mindestgröße</a:t>
            </a:r>
            <a:r>
              <a:rPr lang="de-DE" dirty="0"/>
              <a:t> (Arial </a:t>
            </a:r>
            <a:r>
              <a:rPr lang="de-DE" dirty="0" err="1"/>
              <a:t>Bold</a:t>
            </a:r>
            <a:r>
              <a:rPr lang="de-DE" dirty="0"/>
              <a:t>, 16pt)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4DCCBC8-209E-48C0-BB29-0058D0C6AC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75500" y="6376432"/>
            <a:ext cx="4213225" cy="406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pPr algn="r"/>
            <a:r>
              <a:rPr lang="de-DE" dirty="0"/>
              <a:t>Florian Hafner &amp; Odo Luo | Data Science | </a:t>
            </a:r>
            <a:br>
              <a:rPr lang="de-DE" dirty="0"/>
            </a:br>
            <a:r>
              <a:rPr lang="de-DE" dirty="0"/>
              <a:t>FH Technikum Wien |23.01.2022</a:t>
            </a:r>
            <a:endParaRPr lang="de-AT" dirty="0"/>
          </a:p>
          <a:p>
            <a:pPr algn="r"/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873087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60" r:id="rId6"/>
    <p:sldLayoutId id="2147483658" r:id="rId7"/>
    <p:sldLayoutId id="2147483659" r:id="rId8"/>
    <p:sldLayoutId id="2147483662" r:id="rId9"/>
    <p:sldLayoutId id="2147483665" r:id="rId10"/>
    <p:sldLayoutId id="2147483661" r:id="rId11"/>
    <p:sldLayoutId id="2147483666" r:id="rId12"/>
    <p:sldLayoutId id="2147483663" r:id="rId13"/>
    <p:sldLayoutId id="2147483667" r:id="rId14"/>
    <p:sldLayoutId id="2147483664" r:id="rId15"/>
    <p:sldLayoutId id="2147483668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 baseline="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Symbol" panose="05050102010706020507" pitchFamily="18" charset="2"/>
        <a:buChar char="-"/>
        <a:tabLst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7145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Symbol" panose="05050102010706020507" pitchFamily="18" charset="2"/>
        <a:buChar char="-"/>
        <a:tabLst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>
        <p15:guide id="1" pos="98" userDrawn="1">
          <p15:clr>
            <a:srgbClr val="F26B43"/>
          </p15:clr>
        </p15:guide>
        <p15:guide id="2" orient="horz" pos="96" userDrawn="1">
          <p15:clr>
            <a:srgbClr val="F26B43"/>
          </p15:clr>
        </p15:guide>
        <p15:guide id="3" orient="horz" pos="3974" userDrawn="1">
          <p15:clr>
            <a:srgbClr val="F26B43"/>
          </p15:clr>
        </p15:guide>
        <p15:guide id="4" pos="7582" userDrawn="1">
          <p15:clr>
            <a:srgbClr val="F26B43"/>
          </p15:clr>
        </p15:guide>
        <p15:guide id="5" orient="horz" pos="2160" userDrawn="1">
          <p15:clr>
            <a:srgbClr val="F26B43"/>
          </p15:clr>
        </p15:guide>
        <p15:guide id="6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rent-dashboard-backend.azurewebsites.net/" TargetMode="External"/><Relationship Id="rId2" Type="http://schemas.openxmlformats.org/officeDocument/2006/relationships/hyperlink" Target="http://rent-dashboard.azurewebsites.net/" TargetMode="Externa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derstandard.at/story/2000132625118/leistbares-eigentum-in-wien-mittlerweile-bei-5-000-euro-pro" TargetMode="External"/><Relationship Id="rId13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12" Type="http://schemas.openxmlformats.org/officeDocument/2006/relationships/hyperlink" Target="https://apa.at/news/energie-wohnen-und-restaurants-waren-preistreiber-2021-2/" TargetMode="External"/><Relationship Id="rId2" Type="http://schemas.openxmlformats.org/officeDocument/2006/relationships/hyperlink" Target="https://www.derstandard.at/story/2000132589738/mietenanstieg-im-vorigen-jahrzehnt-doppelt-so-stark-wie-inflation" TargetMode="External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orf.at/stories/3244327/" TargetMode="External"/><Relationship Id="rId11" Type="http://schemas.openxmlformats.org/officeDocument/2006/relationships/image" Target="../media/image11.png"/><Relationship Id="rId5" Type="http://schemas.openxmlformats.org/officeDocument/2006/relationships/image" Target="../media/image8.png"/><Relationship Id="rId10" Type="http://schemas.openxmlformats.org/officeDocument/2006/relationships/hyperlink" Target="https://kurier.at/wirtschaft/immobiz/der-preisanstieg-bei-wohnimmobilien-setzt-sich-fort/401878091" TargetMode="External"/><Relationship Id="rId4" Type="http://schemas.openxmlformats.org/officeDocument/2006/relationships/hyperlink" Target="https://oesterreich.orf.at/stories/3138925/" TargetMode="External"/><Relationship Id="rId9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pic.statistik.at/web_de/statistiken/menschen_und_gesellschaft/wohnen/wohnsituation/index.html" TargetMode="Externa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8A0B0BF-C482-4944-BF6B-B506C0EA7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3664" y="4397080"/>
            <a:ext cx="7748336" cy="577516"/>
          </a:xfrm>
        </p:spPr>
        <p:txBody>
          <a:bodyPr>
            <a:normAutofit fontScale="90000"/>
          </a:bodyPr>
          <a:lstStyle/>
          <a:p>
            <a:r>
              <a:rPr lang="de-AT" dirty="0"/>
              <a:t>Wohnsituation Österreich 	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xmlns="" id="{05568CB3-94C1-4713-982B-5C423E05F8A9}"/>
              </a:ext>
            </a:extLst>
          </p:cNvPr>
          <p:cNvSpPr txBox="1">
            <a:spLocks/>
          </p:cNvSpPr>
          <p:nvPr/>
        </p:nvSpPr>
        <p:spPr>
          <a:xfrm>
            <a:off x="4443664" y="4867718"/>
            <a:ext cx="7748336" cy="57751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 baseline="0">
                <a:solidFill>
                  <a:srgbClr val="72777A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de-AT" sz="1050" dirty="0"/>
              <a:t>Odo Luo | Florian Hafner</a:t>
            </a:r>
            <a:br>
              <a:rPr lang="de-AT" sz="1050" dirty="0"/>
            </a:br>
            <a:r>
              <a:rPr lang="de-AT" sz="1050" dirty="0"/>
              <a:t>Solution </a:t>
            </a:r>
            <a:r>
              <a:rPr lang="de-AT" sz="1050" dirty="0" err="1"/>
              <a:t>Deployment</a:t>
            </a:r>
            <a:r>
              <a:rPr lang="de-AT" sz="1050" dirty="0"/>
              <a:t> and Communication | FH Technikum Wien</a:t>
            </a:r>
          </a:p>
        </p:txBody>
      </p:sp>
    </p:spTree>
    <p:extLst>
      <p:ext uri="{BB962C8B-B14F-4D97-AF65-F5344CB8AC3E}">
        <p14:creationId xmlns:p14="http://schemas.microsoft.com/office/powerpoint/2010/main" val="6096101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xmlns="" id="{164C65C7-2E58-4020-8ACE-95955E42DB49}"/>
              </a:ext>
            </a:extLst>
          </p:cNvPr>
          <p:cNvSpPr txBox="1">
            <a:spLocks/>
          </p:cNvSpPr>
          <p:nvPr/>
        </p:nvSpPr>
        <p:spPr>
          <a:xfrm>
            <a:off x="53975" y="133082"/>
            <a:ext cx="11880850" cy="5855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 baseline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de-AT" sz="3200" dirty="0"/>
              <a:t>Preisentwicklung im Detail – Hauseigentum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C9CC2F0A-760E-420E-8B3D-A2488C6CF022}"/>
              </a:ext>
            </a:extLst>
          </p:cNvPr>
          <p:cNvSpPr txBox="1"/>
          <p:nvPr/>
        </p:nvSpPr>
        <p:spPr>
          <a:xfrm>
            <a:off x="53975" y="3253221"/>
            <a:ext cx="1141547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/>
              <a:t>Private Mieten (Andere Hauptmiete) am teuersten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AT" dirty="0"/>
              <a:t>mit Starken Anstieg</a:t>
            </a:r>
            <a:br>
              <a:rPr lang="de-AT" dirty="0"/>
            </a:br>
            <a:endParaRPr lang="de-A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/>
              <a:t>Hauseigentum auf Platz 2 der Preisentwicklung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A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/>
              <a:t>Gemeindewohnungen und Wohnungseigentum günstig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ACF36EB4-D95B-4071-A745-C975E98A45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425" y="590550"/>
            <a:ext cx="11520249" cy="2400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2016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xmlns="" id="{164C65C7-2E58-4020-8ACE-95955E42DB49}"/>
              </a:ext>
            </a:extLst>
          </p:cNvPr>
          <p:cNvSpPr txBox="1">
            <a:spLocks/>
          </p:cNvSpPr>
          <p:nvPr/>
        </p:nvSpPr>
        <p:spPr>
          <a:xfrm>
            <a:off x="53975" y="133082"/>
            <a:ext cx="11880850" cy="5855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 baseline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de-AT" sz="3200" dirty="0"/>
              <a:t>Preisentwicklung im Detail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6DF65E46-8D36-427B-9930-ECCFA736EB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25" y="718619"/>
            <a:ext cx="11520250" cy="215158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C9CC2F0A-760E-420E-8B3D-A2488C6CF022}"/>
              </a:ext>
            </a:extLst>
          </p:cNvPr>
          <p:cNvSpPr txBox="1"/>
          <p:nvPr/>
        </p:nvSpPr>
        <p:spPr>
          <a:xfrm>
            <a:off x="203200" y="3132571"/>
            <a:ext cx="1141547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/>
              <a:t>Private Mieten (Andere Hauptmiete) am teuersten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AT" dirty="0"/>
              <a:t>mit Starken Anstieg</a:t>
            </a:r>
            <a:br>
              <a:rPr lang="de-AT" dirty="0"/>
            </a:br>
            <a:endParaRPr lang="de-A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/>
              <a:t>Hauseigentum auf Platz 2 der Preisentwicklung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A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/>
              <a:t>Gemeindewohnungen und Wohnungseigentum günstig</a:t>
            </a:r>
          </a:p>
        </p:txBody>
      </p:sp>
    </p:spTree>
    <p:extLst>
      <p:ext uri="{BB962C8B-B14F-4D97-AF65-F5344CB8AC3E}">
        <p14:creationId xmlns:p14="http://schemas.microsoft.com/office/powerpoint/2010/main" val="5157038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2AF958B-F2ED-41BA-8233-0BBC9B36E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Wohnfläche und Anzahl der Räume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xmlns="" id="{9FCD6E95-F662-439A-9E10-F1665559C715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219075" y="1635798"/>
            <a:ext cx="5940425" cy="3586404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2C1EF677-835C-41AB-8EFB-D2F6B470C9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4280" y="1635799"/>
            <a:ext cx="5698646" cy="3586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902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6EAEC2F-C403-40E1-B819-57C323E36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Wohnfläche	</a:t>
            </a:r>
          </a:p>
        </p:txBody>
      </p:sp>
      <p:pic>
        <p:nvPicPr>
          <p:cNvPr id="4" name="Content Placeholder 5">
            <a:extLst>
              <a:ext uri="{FF2B5EF4-FFF2-40B4-BE49-F238E27FC236}">
                <a16:creationId xmlns:a16="http://schemas.microsoft.com/office/drawing/2014/main" xmlns="" id="{2D1B71BC-4EDB-4DD5-8AAF-6D788021A534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155575" y="930208"/>
            <a:ext cx="11880850" cy="3616392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E16116B7-D53F-45F6-83B5-64FA110DD294}"/>
              </a:ext>
            </a:extLst>
          </p:cNvPr>
          <p:cNvSpPr txBox="1"/>
          <p:nvPr/>
        </p:nvSpPr>
        <p:spPr>
          <a:xfrm>
            <a:off x="155575" y="4648200"/>
            <a:ext cx="118808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/>
              <a:t>Burgenländer mit 120qm führend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A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/>
              <a:t>Wiener =&gt; klein aber fein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7424875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31A1096-433A-4F0A-B1CE-6B9F42868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Vorhersagemodell Preis nach QM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xmlns="" id="{C2176CDC-F7EB-4618-8ED8-A895820E8C3E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262306" y="812800"/>
            <a:ext cx="5549163" cy="5357813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348B1202-366D-4F29-BA1F-9C498AD0DCB3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de-AT" dirty="0"/>
          </a:p>
          <a:p>
            <a:pPr marL="0" indent="0">
              <a:buNone/>
            </a:pPr>
            <a:r>
              <a:rPr lang="de-AT" dirty="0"/>
              <a:t>Wie viel kann ich mir leisten?</a:t>
            </a:r>
          </a:p>
          <a:p>
            <a:pPr marL="0" indent="0">
              <a:buNone/>
            </a:pPr>
            <a:endParaRPr lang="de-AT" dirty="0"/>
          </a:p>
          <a:p>
            <a:r>
              <a:rPr lang="de-AT" dirty="0"/>
              <a:t>Schätzwert</a:t>
            </a:r>
          </a:p>
          <a:p>
            <a:endParaRPr lang="de-AT" dirty="0"/>
          </a:p>
          <a:p>
            <a:r>
              <a:rPr lang="de-AT" dirty="0"/>
              <a:t>Objektiv</a:t>
            </a:r>
          </a:p>
          <a:p>
            <a:endParaRPr lang="de-AT" dirty="0"/>
          </a:p>
          <a:p>
            <a:r>
              <a:rPr lang="de-AT" dirty="0"/>
              <a:t>Aktuell</a:t>
            </a:r>
          </a:p>
        </p:txBody>
      </p:sp>
    </p:spTree>
    <p:extLst>
      <p:ext uri="{BB962C8B-B14F-4D97-AF65-F5344CB8AC3E}">
        <p14:creationId xmlns:p14="http://schemas.microsoft.com/office/powerpoint/2010/main" val="37053002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ADA3C13-A8B3-4236-BBEC-3AAE9B07E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Infrastruktur &amp; Frameworks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563CB63-5783-4556-A9DC-064E96876DBB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de-AT" dirty="0"/>
          </a:p>
          <a:p>
            <a:r>
              <a:rPr lang="de-AT" dirty="0" err="1"/>
              <a:t>Github</a:t>
            </a:r>
            <a:r>
              <a:rPr lang="de-AT" dirty="0"/>
              <a:t>, </a:t>
            </a:r>
            <a:r>
              <a:rPr lang="de-AT" dirty="0" err="1"/>
              <a:t>Dockerhub</a:t>
            </a:r>
            <a:r>
              <a:rPr lang="de-AT" dirty="0"/>
              <a:t> &amp; Azure </a:t>
            </a:r>
          </a:p>
          <a:p>
            <a:endParaRPr lang="de-AT" dirty="0"/>
          </a:p>
          <a:p>
            <a:r>
              <a:rPr lang="de-AT" dirty="0"/>
              <a:t>Dash, Dash-</a:t>
            </a:r>
            <a:r>
              <a:rPr lang="de-AT" dirty="0" err="1"/>
              <a:t>bootstrap</a:t>
            </a:r>
            <a:r>
              <a:rPr lang="de-AT" dirty="0"/>
              <a:t>, </a:t>
            </a:r>
            <a:r>
              <a:rPr lang="de-AT" dirty="0" err="1"/>
              <a:t>Plotly</a:t>
            </a:r>
            <a:r>
              <a:rPr lang="de-AT" dirty="0"/>
              <a:t>, Geopandas etc.</a:t>
            </a:r>
          </a:p>
          <a:p>
            <a:endParaRPr lang="de-AT" dirty="0"/>
          </a:p>
          <a:p>
            <a:r>
              <a:rPr lang="de-AT" dirty="0"/>
              <a:t>Frontend: </a:t>
            </a:r>
            <a:r>
              <a:rPr lang="en-US" b="0" i="0" u="sng" dirty="0">
                <a:effectLst/>
                <a:latin typeface="-apple-system"/>
                <a:hlinkClick r:id="rId2"/>
              </a:rPr>
              <a:t>http://rent-dashboard.azurewebsites.net/</a:t>
            </a:r>
            <a:endParaRPr lang="de-AT" dirty="0"/>
          </a:p>
          <a:p>
            <a:endParaRPr lang="de-AT" dirty="0"/>
          </a:p>
          <a:p>
            <a:r>
              <a:rPr lang="de-AT" dirty="0"/>
              <a:t>Backend: </a:t>
            </a:r>
            <a:r>
              <a:rPr lang="en-US" b="0" i="0" u="none" strike="noStrike" dirty="0">
                <a:effectLst/>
                <a:latin typeface="-apple-system"/>
                <a:hlinkClick r:id="rId3"/>
              </a:rPr>
              <a:t>http://rent-dashboard-backend.azurewebsites.net/</a:t>
            </a:r>
            <a:endParaRPr lang="de-AT" dirty="0"/>
          </a:p>
          <a:p>
            <a:endParaRPr lang="de-AT" dirty="0"/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4634685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ADA3C13-A8B3-4236-BBEC-3AAE9B07E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Github</a:t>
            </a:r>
            <a:r>
              <a:rPr lang="de-AT" dirty="0" smtClean="0"/>
              <a:t> Action</a:t>
            </a:r>
            <a:endParaRPr lang="de-A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563CB63-5783-4556-A9DC-064E96876DBB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de-AT" dirty="0"/>
          </a:p>
          <a:p>
            <a:r>
              <a:rPr lang="de-AT" dirty="0" err="1" smtClean="0"/>
              <a:t>Github</a:t>
            </a:r>
            <a:r>
              <a:rPr lang="de-AT" dirty="0" smtClean="0"/>
              <a:t> Action </a:t>
            </a:r>
            <a:r>
              <a:rPr lang="de-AT" dirty="0" err="1"/>
              <a:t>b</a:t>
            </a:r>
            <a:r>
              <a:rPr lang="de-AT" dirty="0" err="1" smtClean="0"/>
              <a:t>uilds</a:t>
            </a:r>
            <a:r>
              <a:rPr lang="de-AT" dirty="0" smtClean="0"/>
              <a:t> und </a:t>
            </a:r>
            <a:r>
              <a:rPr lang="de-AT" dirty="0" err="1" smtClean="0"/>
              <a:t>deploys</a:t>
            </a:r>
            <a:r>
              <a:rPr lang="de-AT" dirty="0" smtClean="0"/>
              <a:t> Backend und Frontend</a:t>
            </a:r>
            <a:r>
              <a:rPr lang="de-AT" dirty="0" smtClean="0"/>
              <a:t> </a:t>
            </a:r>
            <a:r>
              <a:rPr lang="de-AT" dirty="0"/>
              <a:t>simultan</a:t>
            </a:r>
            <a:endParaRPr lang="de-AT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550" y="2181225"/>
            <a:ext cx="9906000" cy="363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001359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1A77199-CB9F-4EF9-BA9A-34F781076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E389C49-6204-4CE1-A7AA-B4CC69C672A5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de-AT" dirty="0"/>
          </a:p>
          <a:p>
            <a:endParaRPr lang="de-AT" dirty="0"/>
          </a:p>
          <a:p>
            <a:r>
              <a:rPr lang="de-AT" dirty="0"/>
              <a:t>Geopandas </a:t>
            </a:r>
          </a:p>
          <a:p>
            <a:endParaRPr lang="de-AT" dirty="0"/>
          </a:p>
          <a:p>
            <a:r>
              <a:rPr lang="de-AT" dirty="0"/>
              <a:t>Design</a:t>
            </a:r>
          </a:p>
          <a:p>
            <a:endParaRPr lang="de-AT" dirty="0"/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8544947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1A77199-CB9F-4EF9-BA9A-34F781076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dirty="0" err="1"/>
              <a:t>Challenges</a:t>
            </a:r>
            <a:r>
              <a:rPr lang="de-AT" dirty="0"/>
              <a:t> Geopandas </a:t>
            </a:r>
            <a:br>
              <a:rPr lang="de-AT" dirty="0"/>
            </a:br>
            <a:endParaRPr lang="de-A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E389C49-6204-4CE1-A7AA-B4CC69C672A5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de-AT" dirty="0" smtClean="0"/>
          </a:p>
          <a:p>
            <a:endParaRPr lang="de-AT" dirty="0"/>
          </a:p>
          <a:p>
            <a:endParaRPr lang="de-AT" dirty="0" smtClean="0"/>
          </a:p>
          <a:p>
            <a:endParaRPr lang="de-AT" dirty="0"/>
          </a:p>
          <a:p>
            <a:pPr marL="0" indent="0">
              <a:buNone/>
            </a:pPr>
            <a:endParaRPr lang="de-AT" dirty="0" smtClean="0"/>
          </a:p>
          <a:p>
            <a:r>
              <a:rPr lang="de-AT" dirty="0"/>
              <a:t>RUN </a:t>
            </a:r>
            <a:r>
              <a:rPr lang="de-AT" dirty="0" err="1"/>
              <a:t>apt-get</a:t>
            </a:r>
            <a:r>
              <a:rPr lang="de-AT" dirty="0"/>
              <a:t> update &amp;&amp; </a:t>
            </a:r>
            <a:r>
              <a:rPr lang="de-AT" dirty="0" err="1"/>
              <a:t>apt-get</a:t>
            </a:r>
            <a:r>
              <a:rPr lang="de-AT" dirty="0"/>
              <a:t> </a:t>
            </a:r>
            <a:r>
              <a:rPr lang="de-AT" dirty="0" err="1"/>
              <a:t>install</a:t>
            </a:r>
            <a:r>
              <a:rPr lang="de-AT" dirty="0"/>
              <a:t> -y </a:t>
            </a:r>
            <a:r>
              <a:rPr lang="de-AT" dirty="0" err="1"/>
              <a:t>git</a:t>
            </a:r>
            <a:endParaRPr lang="de-AT" dirty="0"/>
          </a:p>
          <a:p>
            <a:r>
              <a:rPr lang="de-AT" dirty="0"/>
              <a:t>RUN </a:t>
            </a:r>
            <a:r>
              <a:rPr lang="de-AT" dirty="0" err="1"/>
              <a:t>apt-get</a:t>
            </a:r>
            <a:r>
              <a:rPr lang="de-AT" dirty="0"/>
              <a:t> </a:t>
            </a:r>
            <a:r>
              <a:rPr lang="de-AT" dirty="0" err="1"/>
              <a:t>install</a:t>
            </a:r>
            <a:r>
              <a:rPr lang="de-AT" dirty="0"/>
              <a:t> -y </a:t>
            </a:r>
            <a:r>
              <a:rPr lang="de-AT" dirty="0" err="1"/>
              <a:t>libproj-dev</a:t>
            </a:r>
            <a:r>
              <a:rPr lang="de-AT" dirty="0"/>
              <a:t> </a:t>
            </a:r>
            <a:r>
              <a:rPr lang="de-AT" dirty="0" err="1"/>
              <a:t>proj-data</a:t>
            </a:r>
            <a:r>
              <a:rPr lang="de-AT" dirty="0"/>
              <a:t> </a:t>
            </a:r>
            <a:r>
              <a:rPr lang="de-AT" dirty="0" err="1"/>
              <a:t>proj</a:t>
            </a:r>
            <a:r>
              <a:rPr lang="de-AT" dirty="0"/>
              <a:t>-bin  </a:t>
            </a:r>
          </a:p>
          <a:p>
            <a:r>
              <a:rPr lang="de-AT" dirty="0"/>
              <a:t>RUN </a:t>
            </a:r>
            <a:r>
              <a:rPr lang="de-AT" dirty="0" err="1"/>
              <a:t>apt-get</a:t>
            </a:r>
            <a:r>
              <a:rPr lang="de-AT" dirty="0"/>
              <a:t> </a:t>
            </a:r>
            <a:r>
              <a:rPr lang="de-AT" dirty="0" err="1"/>
              <a:t>install</a:t>
            </a:r>
            <a:r>
              <a:rPr lang="de-AT" dirty="0"/>
              <a:t> -y </a:t>
            </a:r>
            <a:r>
              <a:rPr lang="de-AT" dirty="0" err="1"/>
              <a:t>libgeos-dev</a:t>
            </a:r>
            <a:endParaRPr lang="de-AT" dirty="0"/>
          </a:p>
          <a:p>
            <a:r>
              <a:rPr lang="de-AT" dirty="0"/>
              <a:t>RUN </a:t>
            </a:r>
            <a:r>
              <a:rPr lang="de-AT" dirty="0" err="1"/>
              <a:t>apt-get</a:t>
            </a:r>
            <a:r>
              <a:rPr lang="de-AT" dirty="0"/>
              <a:t> </a:t>
            </a:r>
            <a:r>
              <a:rPr lang="de-AT" dirty="0" err="1"/>
              <a:t>install</a:t>
            </a:r>
            <a:r>
              <a:rPr lang="de-AT" dirty="0"/>
              <a:t> -y python3-dev</a:t>
            </a:r>
            <a:endParaRPr lang="de-AT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350" y="885824"/>
            <a:ext cx="11509375" cy="230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6741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BB1E26F-C118-407C-B30F-9FE480477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Weitere Erweiterungsmöglichkeiten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6E46ADC-7468-4E4D-A2E7-314E1AC08869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de-AT" dirty="0"/>
          </a:p>
          <a:p>
            <a:r>
              <a:rPr lang="de-AT" dirty="0"/>
              <a:t>Weitere Daten  - e.g.:</a:t>
            </a:r>
          </a:p>
          <a:p>
            <a:pPr lvl="1"/>
            <a:r>
              <a:rPr lang="de-AT" dirty="0"/>
              <a:t>Umwelt (Stichwort Flächenversiegelung) </a:t>
            </a:r>
          </a:p>
          <a:p>
            <a:pPr lvl="1"/>
            <a:r>
              <a:rPr lang="de-AT" dirty="0"/>
              <a:t>Wirtschaft (Inflation, BIP, etc.)</a:t>
            </a:r>
          </a:p>
          <a:p>
            <a:pPr lvl="1"/>
            <a:r>
              <a:rPr lang="de-AT" dirty="0"/>
              <a:t>Demographie(Bevölkerungswachstum, Anzahl Familienmitglieder, etc.)</a:t>
            </a:r>
          </a:p>
          <a:p>
            <a:pPr lvl="1"/>
            <a:endParaRPr lang="de-AT" dirty="0"/>
          </a:p>
          <a:p>
            <a:r>
              <a:rPr lang="de-AT" dirty="0"/>
              <a:t>Besseres Vorhersagemodell</a:t>
            </a:r>
          </a:p>
          <a:p>
            <a:pPr lvl="1">
              <a:buFont typeface="Symbol" panose="05050102010706020507" pitchFamily="18" charset="2"/>
              <a:buChar char="Þ"/>
            </a:pPr>
            <a:r>
              <a:rPr lang="de-AT" dirty="0"/>
              <a:t>Durch Einbezug von Einkommen, Stadtteil, etc.</a:t>
            </a:r>
          </a:p>
          <a:p>
            <a:pPr lvl="1">
              <a:buFont typeface="Symbol" panose="05050102010706020507" pitchFamily="18" charset="2"/>
              <a:buChar char="Þ"/>
            </a:pPr>
            <a:endParaRPr lang="de-AT" dirty="0"/>
          </a:p>
          <a:p>
            <a:pPr lvl="1">
              <a:buFont typeface="Symbol" panose="05050102010706020507" pitchFamily="18" charset="2"/>
              <a:buChar char="Þ"/>
            </a:pPr>
            <a:endParaRPr lang="de-AT" dirty="0"/>
          </a:p>
          <a:p>
            <a:pPr marL="457200" lvl="1" indent="0">
              <a:buNone/>
            </a:pPr>
            <a:r>
              <a:rPr lang="de-AT" dirty="0"/>
              <a:t>Fokus dieser LV: Solution </a:t>
            </a:r>
            <a:r>
              <a:rPr lang="de-AT" dirty="0" err="1"/>
              <a:t>Deployment</a:t>
            </a:r>
            <a:r>
              <a:rPr lang="de-AT" dirty="0"/>
              <a:t> and Communications</a:t>
            </a:r>
          </a:p>
        </p:txBody>
      </p:sp>
    </p:spTree>
    <p:extLst>
      <p:ext uri="{BB962C8B-B14F-4D97-AF65-F5344CB8AC3E}">
        <p14:creationId xmlns:p14="http://schemas.microsoft.com/office/powerpoint/2010/main" val="3512293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0DAF6A34-BD94-4029-B5DF-28F34EC04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Worum geht es?</a:t>
            </a:r>
          </a:p>
        </p:txBody>
      </p:sp>
      <p:pic>
        <p:nvPicPr>
          <p:cNvPr id="6" name="Content Placeholder 5" descr="https://www.derstandard.at/story/2000132589738/mietenanstieg-im-vorigen-jahrzehnt-doppelt-so-stark-wie-inflation&#10;">
            <a:hlinkClick r:id="rId2"/>
            <a:extLst>
              <a:ext uri="{FF2B5EF4-FFF2-40B4-BE49-F238E27FC236}">
                <a16:creationId xmlns:a16="http://schemas.microsoft.com/office/drawing/2014/main" xmlns="" id="{C7F2F5F2-0A32-4A63-BA0B-8B4C1EAEDE4A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3"/>
          <a:stretch>
            <a:fillRect/>
          </a:stretch>
        </p:blipFill>
        <p:spPr>
          <a:xfrm>
            <a:off x="1013795" y="1164206"/>
            <a:ext cx="4400318" cy="2618086"/>
          </a:xfrm>
        </p:spPr>
      </p:pic>
      <p:pic>
        <p:nvPicPr>
          <p:cNvPr id="8" name="Picture 7">
            <a:hlinkClick r:id="rId4"/>
            <a:extLst>
              <a:ext uri="{FF2B5EF4-FFF2-40B4-BE49-F238E27FC236}">
                <a16:creationId xmlns:a16="http://schemas.microsoft.com/office/drawing/2014/main" xmlns="" id="{C577DC8C-8360-4BCB-9392-F5D9ECD5F8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20196" y="3057759"/>
            <a:ext cx="6600825" cy="1476375"/>
          </a:xfrm>
          <a:prstGeom prst="rect">
            <a:avLst/>
          </a:prstGeom>
        </p:spPr>
      </p:pic>
      <p:pic>
        <p:nvPicPr>
          <p:cNvPr id="10" name="Picture 9">
            <a:hlinkClick r:id="rId6"/>
            <a:extLst>
              <a:ext uri="{FF2B5EF4-FFF2-40B4-BE49-F238E27FC236}">
                <a16:creationId xmlns:a16="http://schemas.microsoft.com/office/drawing/2014/main" xmlns="" id="{F5028D28-E2F9-4EA3-9736-2FC114C0732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40351" y="1461124"/>
            <a:ext cx="4580670" cy="1582980"/>
          </a:xfrm>
          <a:prstGeom prst="rect">
            <a:avLst/>
          </a:prstGeom>
        </p:spPr>
      </p:pic>
      <p:pic>
        <p:nvPicPr>
          <p:cNvPr id="12" name="Picture 11">
            <a:hlinkClick r:id="rId8"/>
            <a:extLst>
              <a:ext uri="{FF2B5EF4-FFF2-40B4-BE49-F238E27FC236}">
                <a16:creationId xmlns:a16="http://schemas.microsoft.com/office/drawing/2014/main" xmlns="" id="{0C01FD69-CC6A-43F4-AA43-7B6B469D2B0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86886" y="4335715"/>
            <a:ext cx="4506790" cy="1173301"/>
          </a:xfrm>
          <a:prstGeom prst="rect">
            <a:avLst/>
          </a:prstGeom>
        </p:spPr>
      </p:pic>
      <p:pic>
        <p:nvPicPr>
          <p:cNvPr id="14" name="Picture 13">
            <a:hlinkClick r:id="rId10"/>
            <a:extLst>
              <a:ext uri="{FF2B5EF4-FFF2-40B4-BE49-F238E27FC236}">
                <a16:creationId xmlns:a16="http://schemas.microsoft.com/office/drawing/2014/main" xmlns="" id="{85120E85-B88D-49FA-BED2-44053FC7CF9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093676" y="4471120"/>
            <a:ext cx="3808426" cy="1202930"/>
          </a:xfrm>
          <a:prstGeom prst="rect">
            <a:avLst/>
          </a:prstGeom>
        </p:spPr>
      </p:pic>
      <p:pic>
        <p:nvPicPr>
          <p:cNvPr id="16" name="Picture 15">
            <a:hlinkClick r:id="rId12"/>
            <a:extLst>
              <a:ext uri="{FF2B5EF4-FFF2-40B4-BE49-F238E27FC236}">
                <a16:creationId xmlns:a16="http://schemas.microsoft.com/office/drawing/2014/main" xmlns="" id="{53046AAB-2B6D-45F1-A8DF-A542F4881E1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803542" y="4250978"/>
            <a:ext cx="2695454" cy="1223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722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953C31A-8A10-4FFF-96D8-52D850E4D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266219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39A1530F-C884-4249-937B-5CA799C8E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Problem bei Status Quo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DE0677EB-6D08-4275-8655-648E0979338D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de-AT" dirty="0"/>
          </a:p>
          <a:p>
            <a:r>
              <a:rPr lang="de-AT" dirty="0"/>
              <a:t>Berichte erscheinen in (unregelmäßigen) Intervallen</a:t>
            </a:r>
          </a:p>
          <a:p>
            <a:endParaRPr lang="de-AT" dirty="0"/>
          </a:p>
          <a:p>
            <a:r>
              <a:rPr lang="de-AT" dirty="0"/>
              <a:t>Verschiedene Quellen &amp; Verschiedene Nachvollziehbarkeit</a:t>
            </a:r>
          </a:p>
          <a:p>
            <a:endParaRPr lang="de-AT" dirty="0"/>
          </a:p>
          <a:p>
            <a:r>
              <a:rPr lang="de-AT" dirty="0"/>
              <a:t>Unterschiedliche Genauigkeit</a:t>
            </a:r>
          </a:p>
          <a:p>
            <a:endParaRPr lang="de-AT" dirty="0"/>
          </a:p>
          <a:p>
            <a:r>
              <a:rPr lang="de-AT" dirty="0"/>
              <a:t>Unklare Gültigkeitsdauer</a:t>
            </a:r>
          </a:p>
        </p:txBody>
      </p:sp>
    </p:spTree>
    <p:extLst>
      <p:ext uri="{BB962C8B-B14F-4D97-AF65-F5344CB8AC3E}">
        <p14:creationId xmlns:p14="http://schemas.microsoft.com/office/powerpoint/2010/main" val="24267588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BCD51BA8-C9FA-43D1-A494-ACFD990AA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Zielsetzung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9B4A45E3-3045-412A-8FF1-D2C12BF0F2A3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de-AT" dirty="0"/>
          </a:p>
          <a:p>
            <a:pPr marL="0" indent="0" algn="ctr">
              <a:buNone/>
            </a:pPr>
            <a:r>
              <a:rPr lang="de-AT" sz="3600" dirty="0"/>
              <a:t>ÜBERBLICK ÜBER DIE WOHNSITUATION ÖSTERREICH</a:t>
            </a:r>
          </a:p>
          <a:p>
            <a:pPr marL="0" indent="0" algn="ctr">
              <a:buNone/>
            </a:pPr>
            <a:endParaRPr lang="de-AT" sz="1600" dirty="0"/>
          </a:p>
          <a:p>
            <a:pPr marL="0" indent="0" algn="ctr">
              <a:buNone/>
            </a:pPr>
            <a:r>
              <a:rPr lang="de-AT" sz="1600" dirty="0"/>
              <a:t>und zwar</a:t>
            </a:r>
          </a:p>
          <a:p>
            <a:pPr marL="0" indent="0" algn="ctr">
              <a:buNone/>
            </a:pPr>
            <a:endParaRPr lang="de-AT" sz="1600" dirty="0"/>
          </a:p>
          <a:p>
            <a:pPr marL="0" indent="0" algn="ctr">
              <a:buNone/>
            </a:pPr>
            <a:endParaRPr lang="de-AT" sz="1600" dirty="0"/>
          </a:p>
          <a:p>
            <a:pPr marL="0" indent="0">
              <a:buNone/>
            </a:pPr>
            <a:r>
              <a:rPr lang="de-AT" dirty="0"/>
              <a:t>		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3AEAF30-117C-44B4-BD8C-07256023989A}"/>
              </a:ext>
            </a:extLst>
          </p:cNvPr>
          <p:cNvSpPr txBox="1"/>
          <p:nvPr/>
        </p:nvSpPr>
        <p:spPr>
          <a:xfrm>
            <a:off x="1430215" y="3429000"/>
            <a:ext cx="20691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800" b="1" dirty="0"/>
              <a:t>Dauerhaft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5EA2CBF5-BE45-4A95-8ACA-4DA9459F608E}"/>
              </a:ext>
            </a:extLst>
          </p:cNvPr>
          <p:cNvSpPr txBox="1"/>
          <p:nvPr/>
        </p:nvSpPr>
        <p:spPr>
          <a:xfrm>
            <a:off x="8692661" y="3387969"/>
            <a:ext cx="20691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800" b="1" dirty="0"/>
              <a:t>Aktuell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B0787839-6C73-491B-B1F5-6CF2BEFD924D}"/>
              </a:ext>
            </a:extLst>
          </p:cNvPr>
          <p:cNvSpPr txBox="1"/>
          <p:nvPr/>
        </p:nvSpPr>
        <p:spPr>
          <a:xfrm>
            <a:off x="5868865" y="3446584"/>
            <a:ext cx="4542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800" b="1" dirty="0"/>
              <a:t>&amp;</a:t>
            </a:r>
          </a:p>
        </p:txBody>
      </p:sp>
    </p:spTree>
    <p:extLst>
      <p:ext uri="{BB962C8B-B14F-4D97-AF65-F5344CB8AC3E}">
        <p14:creationId xmlns:p14="http://schemas.microsoft.com/office/powerpoint/2010/main" val="2306686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AC27DCE3-B409-4A77-BD09-02257171B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Methodik	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1E7CDF4D-3DA4-4BCA-A4D4-F19518F6E959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de-AT" dirty="0"/>
          </a:p>
          <a:p>
            <a:r>
              <a:rPr lang="de-AT" dirty="0"/>
              <a:t>Quelle: </a:t>
            </a:r>
            <a:r>
              <a:rPr lang="de-AT" dirty="0">
                <a:hlinkClick r:id="rId2"/>
              </a:rPr>
              <a:t>Statistik Austria </a:t>
            </a:r>
            <a:r>
              <a:rPr lang="de-AT" dirty="0"/>
              <a:t/>
            </a:r>
            <a:br>
              <a:rPr lang="de-AT" dirty="0"/>
            </a:br>
            <a:endParaRPr lang="de-AT" dirty="0"/>
          </a:p>
          <a:p>
            <a:pPr lvl="1"/>
            <a:r>
              <a:rPr lang="de-AT" dirty="0"/>
              <a:t>Regelmäßige Berichte</a:t>
            </a:r>
            <a:br>
              <a:rPr lang="de-AT" dirty="0"/>
            </a:br>
            <a:endParaRPr lang="de-AT" dirty="0"/>
          </a:p>
          <a:p>
            <a:pPr lvl="1"/>
            <a:r>
              <a:rPr lang="de-AT" dirty="0"/>
              <a:t>Neutral </a:t>
            </a:r>
            <a:br>
              <a:rPr lang="de-AT" dirty="0"/>
            </a:br>
            <a:endParaRPr lang="de-AT" dirty="0"/>
          </a:p>
          <a:p>
            <a:pPr lvl="1"/>
            <a:r>
              <a:rPr lang="de-AT" dirty="0"/>
              <a:t>Finanziell Unabhängig</a:t>
            </a:r>
            <a:br>
              <a:rPr lang="de-AT" dirty="0"/>
            </a:br>
            <a:endParaRPr lang="de-AT" dirty="0"/>
          </a:p>
          <a:p>
            <a:r>
              <a:rPr lang="de-AT" dirty="0"/>
              <a:t>Visualisierung der Daten im </a:t>
            </a:r>
            <a:r>
              <a:rPr lang="de-AT" u="sng" dirty="0"/>
              <a:t>interaktiven</a:t>
            </a:r>
            <a:r>
              <a:rPr lang="de-AT" dirty="0"/>
              <a:t> Dashboard</a:t>
            </a:r>
          </a:p>
          <a:p>
            <a:pPr lvl="1"/>
            <a:endParaRPr lang="de-AT" dirty="0"/>
          </a:p>
          <a:p>
            <a:pPr lvl="1"/>
            <a:endParaRPr lang="de-AT" dirty="0"/>
          </a:p>
          <a:p>
            <a:pPr marL="457200" lvl="1" indent="0">
              <a:buNone/>
            </a:pP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6587085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391B1D8-1C17-4EBB-9287-DF0CD4E14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Das Dashboard	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42376D67-824A-4678-9729-528FE4E43ADB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155575" y="1223006"/>
            <a:ext cx="8683625" cy="314927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F5AF7E8F-4DB3-4A0D-AD1D-BC647D5E97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575" y="4426815"/>
            <a:ext cx="8683625" cy="149126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D3E46BAF-687A-4751-94C5-D373294151E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9750" y="1223006"/>
            <a:ext cx="2347538" cy="46950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C72E9DF8-039D-45BB-B2C7-A02996642EE7}"/>
              </a:ext>
            </a:extLst>
          </p:cNvPr>
          <p:cNvSpPr txBox="1"/>
          <p:nvPr/>
        </p:nvSpPr>
        <p:spPr>
          <a:xfrm>
            <a:off x="79375" y="853674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Desktop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6FBE7C5B-61CD-45A2-9250-AEC6A8E47955}"/>
              </a:ext>
            </a:extLst>
          </p:cNvPr>
          <p:cNvSpPr txBox="1"/>
          <p:nvPr/>
        </p:nvSpPr>
        <p:spPr>
          <a:xfrm>
            <a:off x="9372600" y="795805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Mobile</a:t>
            </a:r>
          </a:p>
        </p:txBody>
      </p:sp>
    </p:spTree>
    <p:extLst>
      <p:ext uri="{BB962C8B-B14F-4D97-AF65-F5344CB8AC3E}">
        <p14:creationId xmlns:p14="http://schemas.microsoft.com/office/powerpoint/2010/main" val="18007038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4CE216F-F64E-428C-80C1-216F86569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125" y="165099"/>
            <a:ext cx="11880850" cy="585537"/>
          </a:xfrm>
        </p:spPr>
        <p:txBody>
          <a:bodyPr>
            <a:normAutofit/>
          </a:bodyPr>
          <a:lstStyle/>
          <a:p>
            <a:r>
              <a:rPr lang="de-AT" sz="3200" dirty="0" err="1"/>
              <a:t>Heatmap</a:t>
            </a:r>
            <a:endParaRPr lang="de-AT" sz="32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A6D4942F-E215-4FAE-85EC-6B711B8CE3E2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155575" y="852505"/>
            <a:ext cx="11574225" cy="2525695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xmlns="" id="{164C65C7-2E58-4020-8ACE-95955E42DB49}"/>
              </a:ext>
            </a:extLst>
          </p:cNvPr>
          <p:cNvSpPr txBox="1">
            <a:spLocks/>
          </p:cNvSpPr>
          <p:nvPr/>
        </p:nvSpPr>
        <p:spPr>
          <a:xfrm>
            <a:off x="60325" y="3480069"/>
            <a:ext cx="11880850" cy="5855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 baseline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de-AT" sz="3200" dirty="0"/>
              <a:t>Preisentwicklung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6DF65E46-8D36-427B-9930-ECCFA736EB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575" y="3987800"/>
            <a:ext cx="11520250" cy="2151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2965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xmlns="" id="{164C65C7-2E58-4020-8ACE-95955E42DB49}"/>
              </a:ext>
            </a:extLst>
          </p:cNvPr>
          <p:cNvSpPr txBox="1">
            <a:spLocks/>
          </p:cNvSpPr>
          <p:nvPr/>
        </p:nvSpPr>
        <p:spPr>
          <a:xfrm>
            <a:off x="53975" y="133082"/>
            <a:ext cx="11880850" cy="5855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 baseline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de-AT" sz="3200" dirty="0"/>
              <a:t>Preisentwicklung im Detail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6DF65E46-8D36-427B-9930-ECCFA736EB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25" y="718619"/>
            <a:ext cx="11520250" cy="215158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C9CC2F0A-760E-420E-8B3D-A2488C6CF022}"/>
              </a:ext>
            </a:extLst>
          </p:cNvPr>
          <p:cNvSpPr txBox="1"/>
          <p:nvPr/>
        </p:nvSpPr>
        <p:spPr>
          <a:xfrm>
            <a:off x="203200" y="3132571"/>
            <a:ext cx="1141547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/>
              <a:t>Private Mieten (Andere Hauptmiete) am teuersten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AT" dirty="0"/>
              <a:t>mit Starken Anstieg</a:t>
            </a:r>
            <a:br>
              <a:rPr lang="de-AT" dirty="0"/>
            </a:br>
            <a:endParaRPr lang="de-A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/>
              <a:t>Hauseigentum auf Platz 2 der Preisentwicklung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A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/>
              <a:t>Gemeindewohnungen und Wohnungseigentum günstig</a:t>
            </a:r>
          </a:p>
        </p:txBody>
      </p:sp>
    </p:spTree>
    <p:extLst>
      <p:ext uri="{BB962C8B-B14F-4D97-AF65-F5344CB8AC3E}">
        <p14:creationId xmlns:p14="http://schemas.microsoft.com/office/powerpoint/2010/main" val="4901033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xmlns="" id="{164C65C7-2E58-4020-8ACE-95955E42DB49}"/>
              </a:ext>
            </a:extLst>
          </p:cNvPr>
          <p:cNvSpPr txBox="1">
            <a:spLocks/>
          </p:cNvSpPr>
          <p:nvPr/>
        </p:nvSpPr>
        <p:spPr>
          <a:xfrm>
            <a:off x="53975" y="133082"/>
            <a:ext cx="11880850" cy="5855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 baseline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de-AT" sz="3200" dirty="0"/>
              <a:t>Preisentwicklung im Detail – private Miete	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C9CC2F0A-760E-420E-8B3D-A2488C6CF022}"/>
              </a:ext>
            </a:extLst>
          </p:cNvPr>
          <p:cNvSpPr txBox="1"/>
          <p:nvPr/>
        </p:nvSpPr>
        <p:spPr>
          <a:xfrm>
            <a:off x="53975" y="3253221"/>
            <a:ext cx="1141547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/>
              <a:t>Private Mieten (Andere Hauptmiete) am teuersten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AT" dirty="0"/>
              <a:t>mit Starken Anstieg</a:t>
            </a:r>
            <a:br>
              <a:rPr lang="de-AT" dirty="0"/>
            </a:br>
            <a:endParaRPr lang="de-A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/>
              <a:t>Hauseigentum auf Platz 2 der Preisentwicklung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A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/>
              <a:t>Gemeindewohnungen und Wohnungseigentum günstig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109C0AD1-2D44-4DE2-9497-0EE0A673EC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12" y="673100"/>
            <a:ext cx="11520249" cy="2400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1269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FHTECHNIKUMFarbschema">
      <a:dk1>
        <a:sysClr val="windowText" lastClr="000000"/>
      </a:dk1>
      <a:lt1>
        <a:sysClr val="window" lastClr="FFFFFF"/>
      </a:lt1>
      <a:dk2>
        <a:srgbClr val="72777A"/>
      </a:dk2>
      <a:lt2>
        <a:srgbClr val="FFFFFF"/>
      </a:lt2>
      <a:accent1>
        <a:srgbClr val="72777A"/>
      </a:accent1>
      <a:accent2>
        <a:srgbClr val="AAADAF"/>
      </a:accent2>
      <a:accent3>
        <a:srgbClr val="8BB31D"/>
      </a:accent3>
      <a:accent4>
        <a:srgbClr val="B9D177"/>
      </a:accent4>
      <a:accent5>
        <a:srgbClr val="00649C"/>
      </a:accent5>
      <a:accent6>
        <a:srgbClr val="66A2C4"/>
      </a:accent6>
      <a:hlink>
        <a:srgbClr val="ADB9CA"/>
      </a:hlink>
      <a:folHlink>
        <a:srgbClr val="323F4F"/>
      </a:folHlink>
    </a:clrScheme>
    <a:fontScheme name="Benutzerdefiniert 1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264</Words>
  <Application>Microsoft Office PowerPoint</Application>
  <PresentationFormat>Benutzerdefiniert</PresentationFormat>
  <Paragraphs>115</Paragraphs>
  <Slides>20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20</vt:i4>
      </vt:variant>
    </vt:vector>
  </HeadingPairs>
  <TitlesOfParts>
    <vt:vector size="21" baseType="lpstr">
      <vt:lpstr>Office</vt:lpstr>
      <vt:lpstr>Wohnsituation Österreich  </vt:lpstr>
      <vt:lpstr>Worum geht es?</vt:lpstr>
      <vt:lpstr>Problem bei Status Quo</vt:lpstr>
      <vt:lpstr>Zielsetzung</vt:lpstr>
      <vt:lpstr>Methodik </vt:lpstr>
      <vt:lpstr>Das Dashboard </vt:lpstr>
      <vt:lpstr>Heatmap</vt:lpstr>
      <vt:lpstr>PowerPoint-Präsentation</vt:lpstr>
      <vt:lpstr>PowerPoint-Präsentation</vt:lpstr>
      <vt:lpstr>PowerPoint-Präsentation</vt:lpstr>
      <vt:lpstr>PowerPoint-Präsentation</vt:lpstr>
      <vt:lpstr>Wohnfläche und Anzahl der Räume</vt:lpstr>
      <vt:lpstr>Wohnfläche </vt:lpstr>
      <vt:lpstr>Vorhersagemodell Preis nach QM </vt:lpstr>
      <vt:lpstr>Infrastruktur &amp; Frameworks</vt:lpstr>
      <vt:lpstr>Github Action</vt:lpstr>
      <vt:lpstr>Challenges</vt:lpstr>
      <vt:lpstr>Challenges Geopandas  </vt:lpstr>
      <vt:lpstr>Weitere Erweiterungsmöglichkeiten</vt:lpstr>
      <vt:lpstr>DEMO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Simon Dean Wittrich</dc:creator>
  <cp:lastModifiedBy>fhafner</cp:lastModifiedBy>
  <cp:revision>94</cp:revision>
  <dcterms:created xsi:type="dcterms:W3CDTF">2020-03-10T15:13:27Z</dcterms:created>
  <dcterms:modified xsi:type="dcterms:W3CDTF">2022-01-24T15:24:41Z</dcterms:modified>
</cp:coreProperties>
</file>