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2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31D"/>
    <a:srgbClr val="005A96"/>
    <a:srgbClr val="727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4660"/>
  </p:normalViewPr>
  <p:slideViewPr>
    <p:cSldViewPr snapToGrid="0">
      <p:cViewPr>
        <p:scale>
          <a:sx n="150" d="100"/>
          <a:sy n="150" d="100"/>
        </p:scale>
        <p:origin x="96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22.01.2022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7D1A6-DD3C-4091-BBBF-B0376104DACB}" type="datetimeFigureOut">
              <a:rPr lang="de-AT" smtClean="0"/>
              <a:t>23.01.2022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E0C9-D86E-43E7-B2B5-361CA62199A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778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7912A-B1C2-49C3-B410-DC00AF98748F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752772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8BB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378858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1"/>
            <a:ext cx="12192000" cy="6305929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12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74279" y="812800"/>
            <a:ext cx="5762146" cy="535781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bg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72777A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9" y="1207295"/>
            <a:ext cx="6987396" cy="43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72777A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8BB31D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4443664" y="4379495"/>
            <a:ext cx="7748336" cy="577516"/>
          </a:xfrm>
          <a:prstGeom prst="rect">
            <a:avLst/>
          </a:prstGeom>
          <a:solidFill>
            <a:srgbClr val="005A96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1" y="1961070"/>
            <a:ext cx="5468795" cy="29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8BB31D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688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" y="4412863"/>
            <a:ext cx="3753853" cy="2364927"/>
          </a:xfrm>
          <a:prstGeom prst="rect">
            <a:avLst/>
          </a:prstGeom>
        </p:spPr>
      </p:pic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1"/>
            <a:ext cx="11880850" cy="42604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660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66pt)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11598839" y="6456080"/>
            <a:ext cx="59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5731E80-4BE5-4F56-8A80-5B26181FFF5D}" type="slidenum">
              <a:rPr lang="de-DE" sz="1200" smtClean="0">
                <a:solidFill>
                  <a:srgbClr val="717679"/>
                </a:solidFill>
              </a:rPr>
              <a:t>‹#›</a:t>
            </a:fld>
            <a:endParaRPr lang="de-AT" sz="1200" dirty="0">
              <a:solidFill>
                <a:srgbClr val="717679"/>
              </a:solidFill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11622903" y="6356851"/>
            <a:ext cx="0" cy="44484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cxnSp>
        <p:nvCxnSpPr>
          <p:cNvPr id="24" name="Gerader Verbinder 23"/>
          <p:cNvCxnSpPr/>
          <p:nvPr userDrawn="1"/>
        </p:nvCxnSpPr>
        <p:spPr>
          <a:xfrm>
            <a:off x="0" y="6305929"/>
            <a:ext cx="12192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6377633"/>
            <a:ext cx="780698" cy="39831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155575" y="812800"/>
            <a:ext cx="11880850" cy="535781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800">
                <a:solidFill>
                  <a:schemeClr val="tx1"/>
                </a:solidFill>
              </a:defRPr>
            </a:lvl3pPr>
            <a:lvl4pPr marL="17145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600" b="1">
                <a:solidFill>
                  <a:schemeClr val="tx1"/>
                </a:solidFill>
              </a:defRPr>
            </a:lvl4pPr>
          </a:lstStyle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96F56-C792-419F-82BE-FEB8BCDD97AA}"/>
              </a:ext>
            </a:extLst>
          </p:cNvPr>
          <p:cNvSpPr txBox="1"/>
          <p:nvPr userDrawn="1"/>
        </p:nvSpPr>
        <p:spPr>
          <a:xfrm>
            <a:off x="7827445" y="6377633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sz="1000" dirty="0"/>
              <a:t>Florian Hafner &amp; Odo Luo | Data Science |</a:t>
            </a:r>
          </a:p>
          <a:p>
            <a:pPr algn="r"/>
            <a:r>
              <a:rPr lang="de-AT" sz="1000" dirty="0"/>
              <a:t>Solution </a:t>
            </a:r>
            <a:r>
              <a:rPr lang="de-AT" sz="1000" dirty="0" err="1"/>
              <a:t>Deployment</a:t>
            </a:r>
            <a:r>
              <a:rPr lang="de-AT" sz="1000" dirty="0"/>
              <a:t> and Communication |FH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5575" y="919245"/>
            <a:ext cx="11880850" cy="538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7145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 </a:t>
            </a:r>
            <a:r>
              <a:rPr lang="de-DE" dirty="0" err="1"/>
              <a:t>Bold</a:t>
            </a:r>
            <a:r>
              <a:rPr lang="de-DE" dirty="0"/>
              <a:t>, 16pt)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CBC8-209E-48C0-BB29-0058D0C6A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5500" y="6376432"/>
            <a:ext cx="4213225" cy="40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de-DE" dirty="0"/>
              <a:t>Florian Hafner &amp; Odo Luo | Data Science | </a:t>
            </a:r>
            <a:br>
              <a:rPr lang="de-DE" dirty="0"/>
            </a:br>
            <a:r>
              <a:rPr lang="de-DE" dirty="0"/>
              <a:t>FH Technikum Wien |23.01.2022</a:t>
            </a:r>
            <a:endParaRPr lang="de-AT" dirty="0"/>
          </a:p>
          <a:p>
            <a:pPr algn="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60" r:id="rId6"/>
    <p:sldLayoutId id="2147483658" r:id="rId7"/>
    <p:sldLayoutId id="2147483659" r:id="rId8"/>
    <p:sldLayoutId id="2147483662" r:id="rId9"/>
    <p:sldLayoutId id="2147483665" r:id="rId10"/>
    <p:sldLayoutId id="2147483661" r:id="rId11"/>
    <p:sldLayoutId id="2147483666" r:id="rId12"/>
    <p:sldLayoutId id="2147483663" r:id="rId13"/>
    <p:sldLayoutId id="2147483667" r:id="rId14"/>
    <p:sldLayoutId id="2147483664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8" userDrawn="1">
          <p15:clr>
            <a:srgbClr val="F26B43"/>
          </p15:clr>
        </p15:guide>
        <p15:guide id="2" orient="horz" pos="9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7582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nt-dashboard-backend.azurewebsites.net/" TargetMode="External"/><Relationship Id="rId2" Type="http://schemas.openxmlformats.org/officeDocument/2006/relationships/hyperlink" Target="http://rent-dashboard.azurewebsites.ne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rstandard.at/story/2000132625118/leistbares-eigentum-in-wien-mittlerweile-bei-5-000-euro-pro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s://apa.at/news/energie-wohnen-und-restaurants-waren-preistreiber-2021-2/" TargetMode="External"/><Relationship Id="rId2" Type="http://schemas.openxmlformats.org/officeDocument/2006/relationships/hyperlink" Target="https://www.derstandard.at/story/2000132589738/mietenanstieg-im-vorigen-jahrzehnt-doppelt-so-stark-wie-inflati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rf.at/stories/3244327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kurier.at/wirtschaft/immobiz/der-preisanstieg-bei-wohnimmobilien-setzt-sich-fort/401878091" TargetMode="External"/><Relationship Id="rId4" Type="http://schemas.openxmlformats.org/officeDocument/2006/relationships/hyperlink" Target="https://oesterreich.orf.at/stories/3138925/" TargetMode="Externa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ic.statistik.at/web_de/statistiken/menschen_und_gesellschaft/wohnen/wohnsituation/index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B0BF-C482-4944-BF6B-B506C0EA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4" y="4397080"/>
            <a:ext cx="7748336" cy="577516"/>
          </a:xfrm>
        </p:spPr>
        <p:txBody>
          <a:bodyPr>
            <a:normAutofit fontScale="90000"/>
          </a:bodyPr>
          <a:lstStyle/>
          <a:p>
            <a:r>
              <a:rPr lang="de-AT" dirty="0"/>
              <a:t>Wohnsituation Österreich 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568CB3-94C1-4713-982B-5C423E05F8A9}"/>
              </a:ext>
            </a:extLst>
          </p:cNvPr>
          <p:cNvSpPr txBox="1">
            <a:spLocks/>
          </p:cNvSpPr>
          <p:nvPr/>
        </p:nvSpPr>
        <p:spPr>
          <a:xfrm>
            <a:off x="4443664" y="4867718"/>
            <a:ext cx="7748336" cy="5775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rgbClr val="72777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1050" dirty="0"/>
              <a:t>Odo Luo | Florian Hafner</a:t>
            </a:r>
            <a:br>
              <a:rPr lang="de-AT" sz="1050" dirty="0"/>
            </a:br>
            <a:r>
              <a:rPr lang="de-AT" sz="1050" dirty="0"/>
              <a:t>Solution </a:t>
            </a:r>
            <a:r>
              <a:rPr lang="de-AT" sz="1050" dirty="0" err="1"/>
              <a:t>Deployment</a:t>
            </a:r>
            <a:r>
              <a:rPr lang="de-AT" sz="1050" dirty="0"/>
              <a:t> and Communication |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60961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Hauseigentum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36EB4-D95B-4071-A745-C975E98A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5" y="59055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51570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958B-F2ED-41BA-8233-0BBC9B3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 und Anzahl der Räume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CD6E95-F662-439A-9E10-F1665559C7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9075" y="1635798"/>
            <a:ext cx="5940425" cy="35864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EF677-835C-41AB-8EFB-D2F6B470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80" y="1635799"/>
            <a:ext cx="5698646" cy="35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EC2F-C403-40E1-B819-57C323E3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Wohnfläche	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D1B71BC-4EDB-4DD5-8AAF-6D788021A5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930208"/>
            <a:ext cx="11880850" cy="36163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116B7-D53F-45F6-83B5-64FA110DD294}"/>
              </a:ext>
            </a:extLst>
          </p:cNvPr>
          <p:cNvSpPr txBox="1"/>
          <p:nvPr/>
        </p:nvSpPr>
        <p:spPr>
          <a:xfrm>
            <a:off x="155575" y="4648200"/>
            <a:ext cx="1188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Burgenländer mit 120qm führend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Wiener =&gt; klein aber fein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248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096-433A-4F0A-B1CE-6B9F4286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Vorhersagemodell Preis nach QM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76CDC-F7EB-4618-8ED8-A895820E8C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2306" y="812800"/>
            <a:ext cx="5549163" cy="53578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1202-366D-4F29-BA1F-9C498AD0DCB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AT" dirty="0"/>
          </a:p>
          <a:p>
            <a:pPr marL="0" indent="0">
              <a:buNone/>
            </a:pPr>
            <a:r>
              <a:rPr lang="de-AT" dirty="0"/>
              <a:t>Wie viel kann ich mir leisten?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Schätzwert</a:t>
            </a:r>
          </a:p>
          <a:p>
            <a:endParaRPr lang="de-AT" dirty="0"/>
          </a:p>
          <a:p>
            <a:r>
              <a:rPr lang="de-AT" dirty="0"/>
              <a:t>Objektiv</a:t>
            </a:r>
          </a:p>
          <a:p>
            <a:endParaRPr lang="de-AT" dirty="0"/>
          </a:p>
          <a:p>
            <a:r>
              <a:rPr lang="de-AT" dirty="0"/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70530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3C13-A8B3-4236-BBEC-3AAE9B0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CB63-5783-4556-A9DC-064E96876D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 err="1"/>
              <a:t>Github</a:t>
            </a:r>
            <a:r>
              <a:rPr lang="de-AT" dirty="0"/>
              <a:t>, </a:t>
            </a:r>
            <a:r>
              <a:rPr lang="de-AT" dirty="0" err="1"/>
              <a:t>Dockerhub</a:t>
            </a:r>
            <a:r>
              <a:rPr lang="de-AT" dirty="0"/>
              <a:t> &amp; Azure </a:t>
            </a:r>
          </a:p>
          <a:p>
            <a:endParaRPr lang="de-AT" dirty="0"/>
          </a:p>
          <a:p>
            <a:r>
              <a:rPr lang="de-AT" dirty="0"/>
              <a:t>Dash, Dash-</a:t>
            </a:r>
            <a:r>
              <a:rPr lang="de-AT" dirty="0" err="1"/>
              <a:t>bootstrap</a:t>
            </a:r>
            <a:r>
              <a:rPr lang="de-AT" dirty="0"/>
              <a:t>, </a:t>
            </a:r>
            <a:r>
              <a:rPr lang="de-AT" dirty="0" err="1"/>
              <a:t>Plotly</a:t>
            </a:r>
            <a:r>
              <a:rPr lang="de-AT" dirty="0"/>
              <a:t>, Geopandas etc.</a:t>
            </a:r>
          </a:p>
          <a:p>
            <a:endParaRPr lang="de-AT" dirty="0"/>
          </a:p>
          <a:p>
            <a:r>
              <a:rPr lang="de-AT" dirty="0"/>
              <a:t>Frontend: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http://rent-dashboard.azurewebsites.net/</a:t>
            </a:r>
            <a:endParaRPr lang="de-AT" dirty="0"/>
          </a:p>
          <a:p>
            <a:endParaRPr lang="de-AT" dirty="0"/>
          </a:p>
          <a:p>
            <a:r>
              <a:rPr lang="de-AT" dirty="0"/>
              <a:t>Backend: 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http://rent-dashboard-backend.azurewebsites.net/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6346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7199-CB9F-4EF9-BA9A-34F78107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9C49-6204-4CE1-A7AA-B4CC69C672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Geopandas </a:t>
            </a:r>
          </a:p>
          <a:p>
            <a:endParaRPr lang="de-AT" dirty="0"/>
          </a:p>
          <a:p>
            <a:r>
              <a:rPr lang="de-AT" dirty="0"/>
              <a:t>Design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449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E26F-C118-407C-B30F-9FE4804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Erweiterungsmöglichkeiten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6ADC-7468-4E4D-A2E7-314E1AC088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Daten  - e.g.:</a:t>
            </a:r>
          </a:p>
          <a:p>
            <a:pPr lvl="1"/>
            <a:r>
              <a:rPr lang="de-AT" dirty="0"/>
              <a:t>Umwelt (Stichwort Flächenversiegelung) </a:t>
            </a:r>
          </a:p>
          <a:p>
            <a:pPr lvl="1"/>
            <a:r>
              <a:rPr lang="de-AT" dirty="0"/>
              <a:t>Wirtschaft (Inflation, BIP, etc.)</a:t>
            </a:r>
          </a:p>
          <a:p>
            <a:pPr lvl="1"/>
            <a:r>
              <a:rPr lang="de-AT" dirty="0"/>
              <a:t>Demographie(Bevölkerungswachstum, Anzahl Familienmitglieder, etc.)</a:t>
            </a:r>
          </a:p>
          <a:p>
            <a:pPr lvl="1"/>
            <a:endParaRPr lang="de-AT" dirty="0"/>
          </a:p>
          <a:p>
            <a:r>
              <a:rPr lang="de-AT" dirty="0"/>
              <a:t>Besseres Vorhersagemodell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AT" dirty="0"/>
              <a:t>Durch Einbezug von Einkommen, Stadtteil, etc.</a:t>
            </a:r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lvl="1">
              <a:buFont typeface="Symbol" panose="05050102010706020507" pitchFamily="18" charset="2"/>
              <a:buChar char="Þ"/>
            </a:pPr>
            <a:endParaRPr lang="de-AT" dirty="0"/>
          </a:p>
          <a:p>
            <a:pPr marL="457200" lvl="1" indent="0">
              <a:buNone/>
            </a:pPr>
            <a:r>
              <a:rPr lang="de-AT" dirty="0"/>
              <a:t>Fokus dieser LV: Solution </a:t>
            </a:r>
            <a:r>
              <a:rPr lang="de-AT" dirty="0" err="1"/>
              <a:t>Deployment</a:t>
            </a:r>
            <a:r>
              <a:rPr lang="de-AT" dirty="0"/>
              <a:t> and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51229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C31A-8A10-4FFF-96D8-52D850E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62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F6A34-BD94-4029-B5DF-28F34EC0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Worum geht es?</a:t>
            </a:r>
          </a:p>
        </p:txBody>
      </p:sp>
      <p:pic>
        <p:nvPicPr>
          <p:cNvPr id="6" name="Content Placeholder 5" descr="https://www.derstandard.at/story/2000132589738/mietenanstieg-im-vorigen-jahrzehnt-doppelt-so-stark-wie-inflation&#10;">
            <a:hlinkClick r:id="rId2"/>
            <a:extLst>
              <a:ext uri="{FF2B5EF4-FFF2-40B4-BE49-F238E27FC236}">
                <a16:creationId xmlns:a16="http://schemas.microsoft.com/office/drawing/2014/main" id="{C7F2F5F2-0A32-4A63-BA0B-8B4C1EAEDE4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013795" y="1164206"/>
            <a:ext cx="4400318" cy="2618086"/>
          </a:xfr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C577DC8C-8360-4BCB-9392-F5D9ECD5F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96" y="3057759"/>
            <a:ext cx="6600825" cy="1476375"/>
          </a:xfrm>
          <a:prstGeom prst="rect">
            <a:avLst/>
          </a:prstGeom>
        </p:spPr>
      </p:pic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F5028D28-E2F9-4EA3-9736-2FC114C0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0351" y="1461124"/>
            <a:ext cx="4580670" cy="1582980"/>
          </a:xfrm>
          <a:prstGeom prst="rect">
            <a:avLst/>
          </a:prstGeom>
        </p:spPr>
      </p:pic>
      <p:pic>
        <p:nvPicPr>
          <p:cNvPr id="12" name="Picture 11">
            <a:hlinkClick r:id="rId8"/>
            <a:extLst>
              <a:ext uri="{FF2B5EF4-FFF2-40B4-BE49-F238E27FC236}">
                <a16:creationId xmlns:a16="http://schemas.microsoft.com/office/drawing/2014/main" id="{0C01FD69-CC6A-43F4-AA43-7B6B469D2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86" y="4335715"/>
            <a:ext cx="4506790" cy="1173301"/>
          </a:xfrm>
          <a:prstGeom prst="rect">
            <a:avLst/>
          </a:prstGeom>
        </p:spPr>
      </p:pic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85120E85-B88D-49FA-BED2-44053FC7CF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3676" y="4471120"/>
            <a:ext cx="3808426" cy="1202930"/>
          </a:xfrm>
          <a:prstGeom prst="rect">
            <a:avLst/>
          </a:prstGeom>
        </p:spPr>
      </p:pic>
      <p:pic>
        <p:nvPicPr>
          <p:cNvPr id="16" name="Picture 15">
            <a:hlinkClick r:id="rId12"/>
            <a:extLst>
              <a:ext uri="{FF2B5EF4-FFF2-40B4-BE49-F238E27FC236}">
                <a16:creationId xmlns:a16="http://schemas.microsoft.com/office/drawing/2014/main" id="{53046AAB-2B6D-45F1-A8DF-A542F4881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3542" y="4250978"/>
            <a:ext cx="2695454" cy="12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1530F-C884-4249-937B-5CA799C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bei Status Quo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77EB-6D08-4275-8655-648E097933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Berichte erscheinen in (unregelmäßigen) Intervallen</a:t>
            </a:r>
          </a:p>
          <a:p>
            <a:endParaRPr lang="de-AT" dirty="0"/>
          </a:p>
          <a:p>
            <a:r>
              <a:rPr lang="de-AT" dirty="0"/>
              <a:t>Verschiedene Quellen &amp; Verschiedene Nachvollziehbarkeit</a:t>
            </a:r>
          </a:p>
          <a:p>
            <a:endParaRPr lang="de-AT" dirty="0"/>
          </a:p>
          <a:p>
            <a:r>
              <a:rPr lang="de-AT" dirty="0"/>
              <a:t>Unterschiedliche Genauigkeit</a:t>
            </a:r>
          </a:p>
          <a:p>
            <a:endParaRPr lang="de-AT" dirty="0"/>
          </a:p>
          <a:p>
            <a:r>
              <a:rPr lang="de-AT" dirty="0"/>
              <a:t>Unklare Gültigkeitsdauer</a:t>
            </a:r>
          </a:p>
        </p:txBody>
      </p:sp>
    </p:spTree>
    <p:extLst>
      <p:ext uri="{BB962C8B-B14F-4D97-AF65-F5344CB8AC3E}">
        <p14:creationId xmlns:p14="http://schemas.microsoft.com/office/powerpoint/2010/main" val="24267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D51BA8-C9FA-43D1-A494-ACFD990A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Zielsetzung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45E3-3045-412A-8FF1-D2C12BF0F2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pPr marL="0" indent="0" algn="ctr">
              <a:buNone/>
            </a:pPr>
            <a:r>
              <a:rPr lang="de-AT" sz="3600" dirty="0"/>
              <a:t>ÜBERBLICK ÜBER DIE WOHNSITUATION ÖSTERREICH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r>
              <a:rPr lang="de-AT" sz="1600" dirty="0"/>
              <a:t>und zwar</a:t>
            </a:r>
          </a:p>
          <a:p>
            <a:pPr marL="0" indent="0" algn="ctr">
              <a:buNone/>
            </a:pPr>
            <a:endParaRPr lang="de-AT" sz="1600" dirty="0"/>
          </a:p>
          <a:p>
            <a:pPr marL="0" indent="0" algn="ctr">
              <a:buNone/>
            </a:pPr>
            <a:endParaRPr lang="de-AT" sz="1600" dirty="0"/>
          </a:p>
          <a:p>
            <a:pPr marL="0" indent="0">
              <a:buNone/>
            </a:pPr>
            <a:r>
              <a:rPr lang="de-AT" dirty="0"/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EAF30-117C-44B4-BD8C-07256023989A}"/>
              </a:ext>
            </a:extLst>
          </p:cNvPr>
          <p:cNvSpPr txBox="1"/>
          <p:nvPr/>
        </p:nvSpPr>
        <p:spPr>
          <a:xfrm>
            <a:off x="1430215" y="3429000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Dauerhaft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2CBF5-BE45-4A95-8ACA-4DA9459F608E}"/>
              </a:ext>
            </a:extLst>
          </p:cNvPr>
          <p:cNvSpPr txBox="1"/>
          <p:nvPr/>
        </p:nvSpPr>
        <p:spPr>
          <a:xfrm>
            <a:off x="8692661" y="3387969"/>
            <a:ext cx="206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Aktuell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87839-6C73-491B-B1F5-6CF2BEFD924D}"/>
              </a:ext>
            </a:extLst>
          </p:cNvPr>
          <p:cNvSpPr txBox="1"/>
          <p:nvPr/>
        </p:nvSpPr>
        <p:spPr>
          <a:xfrm>
            <a:off x="5868865" y="3446584"/>
            <a:ext cx="4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066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7DCE3-B409-4A77-BD09-02257171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Methodik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CDF4D-3DA4-4BCA-A4D4-F19518F6E9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Quelle: </a:t>
            </a:r>
            <a:r>
              <a:rPr lang="de-AT" dirty="0">
                <a:hlinkClick r:id="rId2"/>
              </a:rPr>
              <a:t>Statistik Austria 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Regelmäßige Berichte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Neutral </a:t>
            </a:r>
            <a:br>
              <a:rPr lang="de-AT" dirty="0"/>
            </a:br>
            <a:endParaRPr lang="de-AT" dirty="0"/>
          </a:p>
          <a:p>
            <a:pPr lvl="1"/>
            <a:r>
              <a:rPr lang="de-AT" dirty="0"/>
              <a:t>Finanziell Unabhängig</a:t>
            </a:r>
            <a:br>
              <a:rPr lang="de-AT" dirty="0"/>
            </a:br>
            <a:endParaRPr lang="de-AT" dirty="0"/>
          </a:p>
          <a:p>
            <a:r>
              <a:rPr lang="de-AT" dirty="0"/>
              <a:t>Visualisierung der Daten im </a:t>
            </a:r>
            <a:r>
              <a:rPr lang="de-AT" u="sng" dirty="0"/>
              <a:t>interaktiven</a:t>
            </a:r>
            <a:r>
              <a:rPr lang="de-AT" dirty="0"/>
              <a:t> Dashboard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587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B1D8-1C17-4EBB-9287-DF0CD4E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Dashboard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76D67-824A-4678-9729-528FE4E43AD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1223006"/>
            <a:ext cx="8683625" cy="3149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F7E8F-4DB3-4A0D-AD1D-BC647D5E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426815"/>
            <a:ext cx="8683625" cy="1491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E46BAF-687A-4751-94C5-D373294151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0" y="1223006"/>
            <a:ext cx="2347538" cy="469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E9DF8-039D-45BB-B2C7-A02996642EE7}"/>
              </a:ext>
            </a:extLst>
          </p:cNvPr>
          <p:cNvSpPr txBox="1"/>
          <p:nvPr/>
        </p:nvSpPr>
        <p:spPr>
          <a:xfrm>
            <a:off x="79375" y="85367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E7C5B-61CD-45A2-9250-AEC6A8E47955}"/>
              </a:ext>
            </a:extLst>
          </p:cNvPr>
          <p:cNvSpPr txBox="1"/>
          <p:nvPr/>
        </p:nvSpPr>
        <p:spPr>
          <a:xfrm>
            <a:off x="9372600" y="7958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8007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216F-F64E-428C-80C1-216F8656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5" y="165099"/>
            <a:ext cx="11880850" cy="585537"/>
          </a:xfrm>
        </p:spPr>
        <p:txBody>
          <a:bodyPr>
            <a:normAutofit/>
          </a:bodyPr>
          <a:lstStyle/>
          <a:p>
            <a:r>
              <a:rPr lang="de-AT" sz="3200" dirty="0" err="1"/>
              <a:t>Heatmap</a:t>
            </a:r>
            <a:endParaRPr lang="de-AT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4942F-E215-4FAE-85EC-6B711B8CE3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55575" y="852505"/>
            <a:ext cx="11574225" cy="25256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60325" y="3480069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987800"/>
            <a:ext cx="11520250" cy="21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65E46-8D36-427B-9930-ECCFA736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718619"/>
            <a:ext cx="11520250" cy="2151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203200" y="313257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</p:spTree>
    <p:extLst>
      <p:ext uri="{BB962C8B-B14F-4D97-AF65-F5344CB8AC3E}">
        <p14:creationId xmlns:p14="http://schemas.microsoft.com/office/powerpoint/2010/main" val="4901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64C65C7-2E58-4020-8ACE-95955E42DB49}"/>
              </a:ext>
            </a:extLst>
          </p:cNvPr>
          <p:cNvSpPr txBox="1">
            <a:spLocks/>
          </p:cNvSpPr>
          <p:nvPr/>
        </p:nvSpPr>
        <p:spPr>
          <a:xfrm>
            <a:off x="53975" y="133082"/>
            <a:ext cx="11880850" cy="58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AT" sz="3200" dirty="0"/>
              <a:t>Preisentwicklung im Detail – private Miete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C2F0A-760E-420E-8B3D-A2488C6CF022}"/>
              </a:ext>
            </a:extLst>
          </p:cNvPr>
          <p:cNvSpPr txBox="1"/>
          <p:nvPr/>
        </p:nvSpPr>
        <p:spPr>
          <a:xfrm>
            <a:off x="53975" y="3253221"/>
            <a:ext cx="11415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Private Mieten (Andere Hauptmiete) am teuersten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mit Starken Anstieg</a:t>
            </a:r>
            <a:br>
              <a:rPr lang="de-AT" dirty="0"/>
            </a:b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Hauseigentum auf Platz 2 der Preisentwicklung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Gemeindewohnungen und Wohnungseigentum günstig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C0AD1-2D44-4DE2-9497-0EE0A673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673100"/>
            <a:ext cx="11520249" cy="2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TECHNIKUMFarbschema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ADB9CA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309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Symbol</vt:lpstr>
      <vt:lpstr>Office</vt:lpstr>
      <vt:lpstr>Wohnsituation Österreich  </vt:lpstr>
      <vt:lpstr>Worum geht es?</vt:lpstr>
      <vt:lpstr>Problem bei Status Quo</vt:lpstr>
      <vt:lpstr>Zielsetzung</vt:lpstr>
      <vt:lpstr>Methodik </vt:lpstr>
      <vt:lpstr>Das Dashboard </vt:lpstr>
      <vt:lpstr>Heatmap</vt:lpstr>
      <vt:lpstr>PowerPoint Presentation</vt:lpstr>
      <vt:lpstr>PowerPoint Presentation</vt:lpstr>
      <vt:lpstr>PowerPoint Presentation</vt:lpstr>
      <vt:lpstr>PowerPoint Presentation</vt:lpstr>
      <vt:lpstr>Wohnfläche und Anzahl der Räume</vt:lpstr>
      <vt:lpstr>Wohnfläche </vt:lpstr>
      <vt:lpstr>Vorhersagemodell Preis nach QM </vt:lpstr>
      <vt:lpstr>Infrastruktur &amp; Frameworks</vt:lpstr>
      <vt:lpstr>Challenges</vt:lpstr>
      <vt:lpstr>Weitere Erweiterungsmöglichkeiten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Dean Wittrich</dc:creator>
  <cp:lastModifiedBy>Odo Luo</cp:lastModifiedBy>
  <cp:revision>93</cp:revision>
  <dcterms:created xsi:type="dcterms:W3CDTF">2020-03-10T15:13:27Z</dcterms:created>
  <dcterms:modified xsi:type="dcterms:W3CDTF">2022-01-23T15:05:57Z</dcterms:modified>
</cp:coreProperties>
</file>