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A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4495418-F88B-4191-ABED-69EABD08BE36}" v="1" dt="2022-12-16T15:49:18.59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96" y="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rnhard Wieland" userId="174c48ad-c6d6-4e6c-8078-9999f95c8a95" providerId="ADAL" clId="{44495418-F88B-4191-ABED-69EABD08BE36}"/>
    <pc:docChg chg="modSld">
      <pc:chgData name="Bernhard Wieland" userId="174c48ad-c6d6-4e6c-8078-9999f95c8a95" providerId="ADAL" clId="{44495418-F88B-4191-ABED-69EABD08BE36}" dt="2022-12-16T15:49:18.594" v="1" actId="5736"/>
      <pc:docMkLst>
        <pc:docMk/>
      </pc:docMkLst>
      <pc:sldChg chg="modSp">
        <pc:chgData name="Bernhard Wieland" userId="174c48ad-c6d6-4e6c-8078-9999f95c8a95" providerId="ADAL" clId="{44495418-F88B-4191-ABED-69EABD08BE36}" dt="2022-12-16T15:49:18.594" v="1" actId="5736"/>
        <pc:sldMkLst>
          <pc:docMk/>
          <pc:sldMk cId="627745445" sldId="260"/>
        </pc:sldMkLst>
        <pc:spChg chg="mod">
          <ac:chgData name="Bernhard Wieland" userId="174c48ad-c6d6-4e6c-8078-9999f95c8a95" providerId="ADAL" clId="{44495418-F88B-4191-ABED-69EABD08BE36}" dt="2022-12-16T15:49:18.594" v="1" actId="5736"/>
          <ac:spMkLst>
            <pc:docMk/>
            <pc:sldMk cId="627745445" sldId="260"/>
            <ac:spMk id="4" creationId="{53CBADD2-5DCB-0F7C-760C-6A2D418C5662}"/>
          </ac:spMkLst>
        </pc:spChg>
        <pc:spChg chg="mod">
          <ac:chgData name="Bernhard Wieland" userId="174c48ad-c6d6-4e6c-8078-9999f95c8a95" providerId="ADAL" clId="{44495418-F88B-4191-ABED-69EABD08BE36}" dt="2022-12-16T15:49:18.594" v="1" actId="5736"/>
          <ac:spMkLst>
            <pc:docMk/>
            <pc:sldMk cId="627745445" sldId="260"/>
            <ac:spMk id="5" creationId="{4480B1EE-3DD4-1FB5-9BC2-21AC505FF8F2}"/>
          </ac:spMkLst>
        </pc:spChg>
        <pc:spChg chg="mod">
          <ac:chgData name="Bernhard Wieland" userId="174c48ad-c6d6-4e6c-8078-9999f95c8a95" providerId="ADAL" clId="{44495418-F88B-4191-ABED-69EABD08BE36}" dt="2022-12-16T15:49:18.594" v="1" actId="5736"/>
          <ac:spMkLst>
            <pc:docMk/>
            <pc:sldMk cId="627745445" sldId="260"/>
            <ac:spMk id="6" creationId="{09A19309-1C14-4B72-281F-34DD1CFF0B21}"/>
          </ac:spMkLst>
        </pc:spChg>
        <pc:spChg chg="mod">
          <ac:chgData name="Bernhard Wieland" userId="174c48ad-c6d6-4e6c-8078-9999f95c8a95" providerId="ADAL" clId="{44495418-F88B-4191-ABED-69EABD08BE36}" dt="2022-12-16T15:49:18.594" v="1" actId="5736"/>
          <ac:spMkLst>
            <pc:docMk/>
            <pc:sldMk cId="627745445" sldId="260"/>
            <ac:spMk id="9" creationId="{A95E43E9-FB18-5E70-2DE3-D5AAAFB56FCF}"/>
          </ac:spMkLst>
        </pc:spChg>
        <pc:graphicFrameChg chg="mod">
          <ac:chgData name="Bernhard Wieland" userId="174c48ad-c6d6-4e6c-8078-9999f95c8a95" providerId="ADAL" clId="{44495418-F88B-4191-ABED-69EABD08BE36}" dt="2022-12-16T15:49:18.594" v="1" actId="5736"/>
          <ac:graphicFrameMkLst>
            <pc:docMk/>
            <pc:sldMk cId="627745445" sldId="260"/>
            <ac:graphicFrameMk id="8" creationId="{13D98BDB-83E5-863C-FD33-0F7A4C248561}"/>
          </ac:graphicFrameMkLst>
        </pc:graphicFrameChg>
      </pc:sldChg>
      <pc:sldChg chg="modSp mod">
        <pc:chgData name="Bernhard Wieland" userId="174c48ad-c6d6-4e6c-8078-9999f95c8a95" providerId="ADAL" clId="{44495418-F88B-4191-ABED-69EABD08BE36}" dt="2022-12-16T15:44:43.616" v="0" actId="1076"/>
        <pc:sldMkLst>
          <pc:docMk/>
          <pc:sldMk cId="2477912493" sldId="261"/>
        </pc:sldMkLst>
        <pc:spChg chg="mod">
          <ac:chgData name="Bernhard Wieland" userId="174c48ad-c6d6-4e6c-8078-9999f95c8a95" providerId="ADAL" clId="{44495418-F88B-4191-ABED-69EABD08BE36}" dt="2022-12-16T15:44:43.616" v="0" actId="1076"/>
          <ac:spMkLst>
            <pc:docMk/>
            <pc:sldMk cId="2477912493" sldId="261"/>
            <ac:spMk id="4" creationId="{53CBADD2-5DCB-0F7C-760C-6A2D418C566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4240DE-281D-C3A6-5295-53871BCD42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9282AAE-C978-797B-FC23-9D9FF91BDE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D42C3FA-6700-3253-935F-A9567993C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18580-79D7-40BD-AC0F-1C4B98F386E8}" type="datetimeFigureOut">
              <a:rPr lang="en-AT" smtClean="0"/>
              <a:t>12/16/2022</a:t>
            </a:fld>
            <a:endParaRPr lang="en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D473210-F040-A006-01B3-2301702D2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7B8F060-ED76-74ED-C63F-93FF63F5E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8D163-124B-4BCA-A224-70FC7E300F0E}" type="slidenum">
              <a:rPr lang="en-AT" smtClean="0"/>
              <a:t>‹Nr.›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61798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3E541A-C4E7-79EA-4D97-1AC4D94B1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EDB9403-D5E0-C3D2-2DD8-23C89CC1F6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EBC40D4-0C8D-1C4E-E0BA-F986E8FBF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18580-79D7-40BD-AC0F-1C4B98F386E8}" type="datetimeFigureOut">
              <a:rPr lang="en-AT" smtClean="0"/>
              <a:t>12/16/2022</a:t>
            </a:fld>
            <a:endParaRPr lang="en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E9E1AF7-EC11-5DFB-C4D9-EC617DD87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EE7B187-BC23-C62E-32AA-D882D9C0E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8D163-124B-4BCA-A224-70FC7E300F0E}" type="slidenum">
              <a:rPr lang="en-AT" smtClean="0"/>
              <a:t>‹Nr.›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244086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B213AF3-D447-FD43-FD1B-ACE4A0C04D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6000A94-94D5-5F07-975B-26A911E3BC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F6821A8-ADA5-E8A8-AB26-829D5417F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18580-79D7-40BD-AC0F-1C4B98F386E8}" type="datetimeFigureOut">
              <a:rPr lang="en-AT" smtClean="0"/>
              <a:t>12/16/2022</a:t>
            </a:fld>
            <a:endParaRPr lang="en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05B1A74-68B1-2C61-1932-3D489BFDC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B5160BD-DA5B-3862-78DB-5189E7CBF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8D163-124B-4BCA-A224-70FC7E300F0E}" type="slidenum">
              <a:rPr lang="en-AT" smtClean="0"/>
              <a:t>‹Nr.›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967895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5B5F3A-65B7-C527-98BB-01B5F770F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BDBBEBF-EC2C-3E01-31D8-05EC899776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18DD44A-141D-7485-F6EF-9BF0686D7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18580-79D7-40BD-AC0F-1C4B98F386E8}" type="datetimeFigureOut">
              <a:rPr lang="en-AT" smtClean="0"/>
              <a:t>12/16/2022</a:t>
            </a:fld>
            <a:endParaRPr lang="en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9C4F2B0-373B-5FA3-5A04-99E476C6D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025791E-996D-4B43-1B3A-A3D643889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8D163-124B-4BCA-A224-70FC7E300F0E}" type="slidenum">
              <a:rPr lang="en-AT" smtClean="0"/>
              <a:t>‹Nr.›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224563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9D6C77-DBBC-B33A-63B6-943BC4E29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07DA8E6-3E1D-87C8-8CDA-3F9FDF3FFE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EB5DF80-9026-8766-D3E5-B98B2D816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18580-79D7-40BD-AC0F-1C4B98F386E8}" type="datetimeFigureOut">
              <a:rPr lang="en-AT" smtClean="0"/>
              <a:t>12/16/2022</a:t>
            </a:fld>
            <a:endParaRPr lang="en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AACE9DF-4E1C-EE95-7A33-FE30AAA2C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55029C2-4AA1-CC62-2486-7C7D46367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8D163-124B-4BCA-A224-70FC7E300F0E}" type="slidenum">
              <a:rPr lang="en-AT" smtClean="0"/>
              <a:t>‹Nr.›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171459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16AB23-E0FA-03E5-3415-3C3FDC494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ADCBACD-3DE0-D9E1-C9C0-2625F03B6B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A764A07-CF9B-2079-DAA9-659B92DD17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49FD40D-D772-7FA4-C531-E5EB2CD9C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18580-79D7-40BD-AC0F-1C4B98F386E8}" type="datetimeFigureOut">
              <a:rPr lang="en-AT" smtClean="0"/>
              <a:t>12/16/2022</a:t>
            </a:fld>
            <a:endParaRPr lang="en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5A101FC-B629-347B-9199-87BE48E79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0C3DCDB-BDFC-8172-54DE-4259662DF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8D163-124B-4BCA-A224-70FC7E300F0E}" type="slidenum">
              <a:rPr lang="en-AT" smtClean="0"/>
              <a:t>‹Nr.›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26848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BAD8CD-86B8-E02C-0D06-E0F32C64A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CC2A1CB-AE43-B6E6-1DB7-72FFD8E590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30D24C1-71D4-A512-E6A0-8B69698175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196CB57-E632-2996-45B0-BBE1A0346D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202CD14-0432-F0BC-2817-3666732EC2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FF19565-23EA-A6EC-4E97-D847DA815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18580-79D7-40BD-AC0F-1C4B98F386E8}" type="datetimeFigureOut">
              <a:rPr lang="en-AT" smtClean="0"/>
              <a:t>12/16/2022</a:t>
            </a:fld>
            <a:endParaRPr lang="en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A5F51A9-B711-AFCE-A9C6-FC51F7ADF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825F5DF-F774-1571-E128-1F64589AE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8D163-124B-4BCA-A224-70FC7E300F0E}" type="slidenum">
              <a:rPr lang="en-AT" smtClean="0"/>
              <a:t>‹Nr.›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1407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3B6813-63EB-BA6D-0C06-D94310912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73B8105-668F-D135-22C0-B2B58337B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18580-79D7-40BD-AC0F-1C4B98F386E8}" type="datetimeFigureOut">
              <a:rPr lang="en-AT" smtClean="0"/>
              <a:t>12/16/2022</a:t>
            </a:fld>
            <a:endParaRPr lang="en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6AE0438-CEA1-4975-F81C-806A84E3A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DCAA953-44B7-7C58-CEF4-C6B5EAB8F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8D163-124B-4BCA-A224-70FC7E300F0E}" type="slidenum">
              <a:rPr lang="en-AT" smtClean="0"/>
              <a:t>‹Nr.›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589836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69CD024-7409-82E3-F83D-B926C89C0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18580-79D7-40BD-AC0F-1C4B98F386E8}" type="datetimeFigureOut">
              <a:rPr lang="en-AT" smtClean="0"/>
              <a:t>12/16/2022</a:t>
            </a:fld>
            <a:endParaRPr lang="en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9C60B5B-613A-5A63-B71A-7C4B852EE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8DE94D1-FE90-B82C-6474-9D9F99DD2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8D163-124B-4BCA-A224-70FC7E300F0E}" type="slidenum">
              <a:rPr lang="en-AT" smtClean="0"/>
              <a:t>‹Nr.›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927381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0154FE-E6E5-5074-FABA-FD25468E4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CEE62F5-CAE3-A545-6FE2-6795AD339E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DEECBE4-6BA3-77C5-7642-352D97EE32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377F65F-927C-514A-8ED7-5F7CC2BF8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18580-79D7-40BD-AC0F-1C4B98F386E8}" type="datetimeFigureOut">
              <a:rPr lang="en-AT" smtClean="0"/>
              <a:t>12/16/2022</a:t>
            </a:fld>
            <a:endParaRPr lang="en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F3C7A74-8AA4-6BC4-BFEF-EB1BEE634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03AF432-0BCB-908F-C108-7BEA5398D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8D163-124B-4BCA-A224-70FC7E300F0E}" type="slidenum">
              <a:rPr lang="en-AT" smtClean="0"/>
              <a:t>‹Nr.›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106114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123431-3189-5420-A9FB-54E0A7A38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3DE1169-B121-1512-0E0C-578FF6FC6B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F022ED9-E65B-C23E-98BD-640868D030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61A6151-46AA-1764-1F7D-263074A96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18580-79D7-40BD-AC0F-1C4B98F386E8}" type="datetimeFigureOut">
              <a:rPr lang="en-AT" smtClean="0"/>
              <a:t>12/16/2022</a:t>
            </a:fld>
            <a:endParaRPr lang="en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1A4D7BE-48EE-90F6-BCDD-CE012D5BE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C56A63B-B65A-3202-D9C9-310B9A142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8D163-124B-4BCA-A224-70FC7E300F0E}" type="slidenum">
              <a:rPr lang="en-AT" smtClean="0"/>
              <a:t>‹Nr.›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657639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853062C-0AB1-A9DF-5834-1A17471DB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1755D82-D656-7C3C-F9B5-C7C5D52073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E131716-EAF5-2E8D-E4E0-D6DC408CBB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618580-79D7-40BD-AC0F-1C4B98F386E8}" type="datetimeFigureOut">
              <a:rPr lang="en-AT" smtClean="0"/>
              <a:t>12/16/2022</a:t>
            </a:fld>
            <a:endParaRPr lang="en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E58F420-AE87-7378-1604-0492B309AA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F30D707-836B-CB42-4E55-A957BD1803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28D163-124B-4BCA-A224-70FC7E300F0E}" type="slidenum">
              <a:rPr lang="en-AT" smtClean="0"/>
              <a:t>‹Nr.›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92353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A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booking.com/api/index.html" TargetMode="External"/><Relationship Id="rId2" Type="http://schemas.openxmlformats.org/officeDocument/2006/relationships/hyperlink" Target="https://skyscanner.github.io/slate/#api-documentatio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AA90E4-212F-F4C7-749F-81081BF3EB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Holiday Planner</a:t>
            </a:r>
            <a:endParaRPr lang="en-AT" b="1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8611CDA-B814-A8E0-7BA8-EF9B0D900F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Perez Tortosa, Jorge Luis</a:t>
            </a:r>
          </a:p>
          <a:p>
            <a:r>
              <a:rPr lang="en-US" dirty="0" err="1"/>
              <a:t>Sahin</a:t>
            </a:r>
            <a:r>
              <a:rPr lang="en-US" dirty="0"/>
              <a:t>, </a:t>
            </a:r>
            <a:r>
              <a:rPr lang="en-US" dirty="0" err="1"/>
              <a:t>Özgür</a:t>
            </a:r>
            <a:endParaRPr lang="en-US" dirty="0"/>
          </a:p>
          <a:p>
            <a:r>
              <a:rPr lang="en-US" dirty="0"/>
              <a:t>Wieland, Bernhard</a:t>
            </a:r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4254326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AFB673-43C5-5A9B-B07A-22E4B24F4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3684"/>
            <a:ext cx="10515600" cy="1325563"/>
          </a:xfrm>
        </p:spPr>
        <p:txBody>
          <a:bodyPr/>
          <a:lstStyle/>
          <a:p>
            <a:r>
              <a:rPr lang="en-US" b="1" dirty="0"/>
              <a:t>Architecture</a:t>
            </a:r>
            <a:endParaRPr lang="en-AT" b="1" dirty="0"/>
          </a:p>
        </p:txBody>
      </p:sp>
      <p:pic>
        <p:nvPicPr>
          <p:cNvPr id="1026" name="Picture 2" descr="Apache Kafka: Real-time data stream | OVHcloud">
            <a:extLst>
              <a:ext uri="{FF2B5EF4-FFF2-40B4-BE49-F238E27FC236}">
                <a16:creationId xmlns:a16="http://schemas.microsoft.com/office/drawing/2014/main" id="{918EA9F0-6346-9E4E-8AD5-9CCA992299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0236" y="2801624"/>
            <a:ext cx="1506427" cy="58003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Api - Kostenlose computer Icons">
            <a:extLst>
              <a:ext uri="{FF2B5EF4-FFF2-40B4-BE49-F238E27FC236}">
                <a16:creationId xmlns:a16="http://schemas.microsoft.com/office/drawing/2014/main" id="{BCBACF57-9A01-185A-1FEF-219A418911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927" y="1880610"/>
            <a:ext cx="1010372" cy="1010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Api - Kostenlose computer Icons">
            <a:extLst>
              <a:ext uri="{FF2B5EF4-FFF2-40B4-BE49-F238E27FC236}">
                <a16:creationId xmlns:a16="http://schemas.microsoft.com/office/drawing/2014/main" id="{BA499C03-EC0E-7F68-B129-4C2C893C02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927" y="3279178"/>
            <a:ext cx="1010372" cy="1010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Green csv icon - Free green file icons">
            <a:extLst>
              <a:ext uri="{FF2B5EF4-FFF2-40B4-BE49-F238E27FC236}">
                <a16:creationId xmlns:a16="http://schemas.microsoft.com/office/drawing/2014/main" id="{C571750F-65F0-093C-C057-EE3E456CC7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927" y="5091546"/>
            <a:ext cx="886835" cy="886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Database - Free technology icons">
            <a:extLst>
              <a:ext uri="{FF2B5EF4-FFF2-40B4-BE49-F238E27FC236}">
                <a16:creationId xmlns:a16="http://schemas.microsoft.com/office/drawing/2014/main" id="{E5B83781-FCF0-31C3-4538-CDCCB479ED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7128" y="3677337"/>
            <a:ext cx="1071562" cy="1071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717426DF-6DD9-9FCB-4081-7E2B075A02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14435" y="5137327"/>
            <a:ext cx="998027" cy="795272"/>
          </a:xfrm>
          <a:prstGeom prst="rect">
            <a:avLst/>
          </a:prstGeom>
        </p:spPr>
      </p:pic>
      <p:pic>
        <p:nvPicPr>
          <p:cNvPr id="1040" name="Picture 16" descr="Apache Spark - Wikipedia">
            <a:extLst>
              <a:ext uri="{FF2B5EF4-FFF2-40B4-BE49-F238E27FC236}">
                <a16:creationId xmlns:a16="http://schemas.microsoft.com/office/drawing/2014/main" id="{D99D416C-2A57-340A-0A47-5E19C9EB06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2801" y="3907009"/>
            <a:ext cx="1179078" cy="612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Bar graph - Free marketing icons">
            <a:extLst>
              <a:ext uri="{FF2B5EF4-FFF2-40B4-BE49-F238E27FC236}">
                <a16:creationId xmlns:a16="http://schemas.microsoft.com/office/drawing/2014/main" id="{12DD38A0-DC4D-0A45-C211-5C8488BEB2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5990" y="3623578"/>
            <a:ext cx="1179077" cy="1179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Verbinder: gewinkelt 10">
            <a:extLst>
              <a:ext uri="{FF2B5EF4-FFF2-40B4-BE49-F238E27FC236}">
                <a16:creationId xmlns:a16="http://schemas.microsoft.com/office/drawing/2014/main" id="{58BDA8CC-9145-F41D-8D31-70869337D392}"/>
              </a:ext>
            </a:extLst>
          </p:cNvPr>
          <p:cNvCxnSpPr>
            <a:stCxn id="1032" idx="3"/>
            <a:endCxn id="1026" idx="1"/>
          </p:cNvCxnSpPr>
          <p:nvPr/>
        </p:nvCxnSpPr>
        <p:spPr>
          <a:xfrm>
            <a:off x="2033299" y="2385796"/>
            <a:ext cx="926937" cy="705847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Verbinder: gewinkelt 11">
            <a:extLst>
              <a:ext uri="{FF2B5EF4-FFF2-40B4-BE49-F238E27FC236}">
                <a16:creationId xmlns:a16="http://schemas.microsoft.com/office/drawing/2014/main" id="{B2E7492A-968D-C677-55BF-434C29F5AAA3}"/>
              </a:ext>
            </a:extLst>
          </p:cNvPr>
          <p:cNvCxnSpPr>
            <a:cxnSpLocks/>
            <a:stCxn id="7" idx="3"/>
            <a:endCxn id="1026" idx="1"/>
          </p:cNvCxnSpPr>
          <p:nvPr/>
        </p:nvCxnSpPr>
        <p:spPr>
          <a:xfrm flipV="1">
            <a:off x="2033299" y="3091643"/>
            <a:ext cx="926937" cy="692721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Verbinder: gewinkelt 18">
            <a:extLst>
              <a:ext uri="{FF2B5EF4-FFF2-40B4-BE49-F238E27FC236}">
                <a16:creationId xmlns:a16="http://schemas.microsoft.com/office/drawing/2014/main" id="{756D75FD-C200-FBBE-8B0B-619651C1128D}"/>
              </a:ext>
            </a:extLst>
          </p:cNvPr>
          <p:cNvCxnSpPr>
            <a:cxnSpLocks/>
            <a:stCxn id="1034" idx="3"/>
            <a:endCxn id="9" idx="1"/>
          </p:cNvCxnSpPr>
          <p:nvPr/>
        </p:nvCxnSpPr>
        <p:spPr>
          <a:xfrm flipV="1">
            <a:off x="1909762" y="5534963"/>
            <a:ext cx="1304673" cy="1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Verbinder: gewinkelt 23">
            <a:extLst>
              <a:ext uri="{FF2B5EF4-FFF2-40B4-BE49-F238E27FC236}">
                <a16:creationId xmlns:a16="http://schemas.microsoft.com/office/drawing/2014/main" id="{231B6F92-261B-57A3-2AA7-6A1BBE585AEC}"/>
              </a:ext>
            </a:extLst>
          </p:cNvPr>
          <p:cNvCxnSpPr>
            <a:cxnSpLocks/>
            <a:stCxn id="9" idx="3"/>
            <a:endCxn id="1036" idx="1"/>
          </p:cNvCxnSpPr>
          <p:nvPr/>
        </p:nvCxnSpPr>
        <p:spPr>
          <a:xfrm flipV="1">
            <a:off x="4212462" y="4213118"/>
            <a:ext cx="1324666" cy="1321845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Verbinder: gewinkelt 26">
            <a:extLst>
              <a:ext uri="{FF2B5EF4-FFF2-40B4-BE49-F238E27FC236}">
                <a16:creationId xmlns:a16="http://schemas.microsoft.com/office/drawing/2014/main" id="{3881A697-CB0D-9BEE-EEC9-BD19F3ED4987}"/>
              </a:ext>
            </a:extLst>
          </p:cNvPr>
          <p:cNvCxnSpPr>
            <a:cxnSpLocks/>
            <a:stCxn id="1026" idx="3"/>
            <a:endCxn id="1036" idx="1"/>
          </p:cNvCxnSpPr>
          <p:nvPr/>
        </p:nvCxnSpPr>
        <p:spPr>
          <a:xfrm>
            <a:off x="4466663" y="3091643"/>
            <a:ext cx="1070465" cy="1121475"/>
          </a:xfrm>
          <a:prstGeom prst="bentConnector3">
            <a:avLst>
              <a:gd name="adj1" fmla="val 37912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0" name="Gerade Verbindung mit Pfeil 1049">
            <a:extLst>
              <a:ext uri="{FF2B5EF4-FFF2-40B4-BE49-F238E27FC236}">
                <a16:creationId xmlns:a16="http://schemas.microsoft.com/office/drawing/2014/main" id="{A7B74A94-CCC5-8EB2-7B9B-BDD634B9BA79}"/>
              </a:ext>
            </a:extLst>
          </p:cNvPr>
          <p:cNvCxnSpPr>
            <a:stCxn id="1036" idx="3"/>
            <a:endCxn id="1040" idx="1"/>
          </p:cNvCxnSpPr>
          <p:nvPr/>
        </p:nvCxnSpPr>
        <p:spPr>
          <a:xfrm flipV="1">
            <a:off x="6608690" y="4213116"/>
            <a:ext cx="974111" cy="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1" name="Gerade Verbindung mit Pfeil 1050">
            <a:extLst>
              <a:ext uri="{FF2B5EF4-FFF2-40B4-BE49-F238E27FC236}">
                <a16:creationId xmlns:a16="http://schemas.microsoft.com/office/drawing/2014/main" id="{8E4BE1E5-814D-AAA4-D91C-9BC7CA138207}"/>
              </a:ext>
            </a:extLst>
          </p:cNvPr>
          <p:cNvCxnSpPr>
            <a:cxnSpLocks/>
            <a:stCxn id="1040" idx="3"/>
            <a:endCxn id="1042" idx="1"/>
          </p:cNvCxnSpPr>
          <p:nvPr/>
        </p:nvCxnSpPr>
        <p:spPr>
          <a:xfrm>
            <a:off x="8761879" y="4213116"/>
            <a:ext cx="974111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feld 2">
            <a:extLst>
              <a:ext uri="{FF2B5EF4-FFF2-40B4-BE49-F238E27FC236}">
                <a16:creationId xmlns:a16="http://schemas.microsoft.com/office/drawing/2014/main" id="{07626B90-A04F-8553-7F96-34CF2F11B4D7}"/>
              </a:ext>
            </a:extLst>
          </p:cNvPr>
          <p:cNvSpPr txBox="1"/>
          <p:nvPr/>
        </p:nvSpPr>
        <p:spPr>
          <a:xfrm>
            <a:off x="5446291" y="4772599"/>
            <a:ext cx="1324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PostgreSQL</a:t>
            </a:r>
            <a:endParaRPr lang="en-AT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256FF045-0010-5F39-67A1-FCB287A4122C}"/>
              </a:ext>
            </a:extLst>
          </p:cNvPr>
          <p:cNvSpPr txBox="1"/>
          <p:nvPr/>
        </p:nvSpPr>
        <p:spPr>
          <a:xfrm>
            <a:off x="9844407" y="4748899"/>
            <a:ext cx="1324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Streamlit</a:t>
            </a:r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3198177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8CB112-0FEE-DC25-246D-81001AA98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Sources</a:t>
            </a:r>
            <a:endParaRPr lang="en-AT" b="1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17126A3-427C-DDE1-149B-8F661420E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Flights -&gt; API: Skyscanner</a:t>
            </a:r>
          </a:p>
          <a:p>
            <a:pPr marL="0" indent="0">
              <a:buNone/>
            </a:pPr>
            <a:r>
              <a:rPr lang="en-US" b="0" i="0" dirty="0">
                <a:effectLst/>
                <a:latin typeface="-apple-system"/>
                <a:hlinkClick r:id="rId2" tooltip="https://skyscanner.github.io/slate/#api-documentation"/>
              </a:rPr>
              <a:t>API Documentation – API Reference (skyscanner.github.io)</a:t>
            </a:r>
            <a:endParaRPr lang="en-US" b="0" i="0" dirty="0">
              <a:effectLst/>
              <a:latin typeface="-apple-system"/>
            </a:endParaRP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Hotels -&gt; API: Booking/</a:t>
            </a:r>
            <a:r>
              <a:rPr lang="en-US" dirty="0" err="1"/>
              <a:t>Kajak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3"/>
              </a:rPr>
              <a:t>https://developers.booking.com/api/index.html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Monuments + Capitals -&gt; CSV Manually created</a:t>
            </a:r>
          </a:p>
        </p:txBody>
      </p:sp>
    </p:spTree>
    <p:extLst>
      <p:ext uri="{BB962C8B-B14F-4D97-AF65-F5344CB8AC3E}">
        <p14:creationId xmlns:p14="http://schemas.microsoft.com/office/powerpoint/2010/main" val="994304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C6D518-F395-A2A7-2E9B-DBA03DC93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Output</a:t>
            </a:r>
            <a:endParaRPr lang="en-AT" b="1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57CDFE6-823F-02E2-C1C4-AF4498B76B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Input: city name</a:t>
            </a:r>
          </a:p>
          <a:p>
            <a:r>
              <a:rPr lang="en-US" dirty="0"/>
              <a:t>Output:</a:t>
            </a:r>
          </a:p>
          <a:p>
            <a:pPr lvl="1"/>
            <a:r>
              <a:rPr lang="en-US" dirty="0"/>
              <a:t>Cheapest flight</a:t>
            </a:r>
          </a:p>
          <a:p>
            <a:pPr lvl="1"/>
            <a:r>
              <a:rPr lang="en-US" dirty="0"/>
              <a:t>5 best hotels</a:t>
            </a:r>
          </a:p>
          <a:p>
            <a:pPr lvl="1"/>
            <a:r>
              <a:rPr lang="en-US" dirty="0"/>
              <a:t>Monuments</a:t>
            </a:r>
          </a:p>
          <a:p>
            <a:pPr lvl="1"/>
            <a:r>
              <a:rPr lang="en-US" dirty="0"/>
              <a:t>30 days price comparison</a:t>
            </a:r>
          </a:p>
          <a:p>
            <a:r>
              <a:rPr lang="en-US" dirty="0"/>
              <a:t>Visualization:</a:t>
            </a:r>
          </a:p>
          <a:p>
            <a:pPr lvl="1"/>
            <a:r>
              <a:rPr lang="en-US" dirty="0"/>
              <a:t>Table with prices</a:t>
            </a:r>
          </a:p>
          <a:p>
            <a:pPr lvl="1"/>
            <a:r>
              <a:rPr lang="en-US" dirty="0"/>
              <a:t>Map + Info on monuments, hotels and flight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646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93A41A-A320-6788-2E75-F36D9795C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Application (1)</a:t>
            </a:r>
            <a:endParaRPr lang="en-AT" b="1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53CBADD2-5DCB-0F7C-760C-6A2D418C5662}"/>
              </a:ext>
            </a:extLst>
          </p:cNvPr>
          <p:cNvSpPr/>
          <p:nvPr/>
        </p:nvSpPr>
        <p:spPr>
          <a:xfrm>
            <a:off x="838199" y="1763486"/>
            <a:ext cx="10087947" cy="463731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4480B1EE-3DD4-1FB5-9BC2-21AC505FF8F2}"/>
              </a:ext>
            </a:extLst>
          </p:cNvPr>
          <p:cNvSpPr/>
          <p:nvPr/>
        </p:nvSpPr>
        <p:spPr>
          <a:xfrm>
            <a:off x="838200" y="1763486"/>
            <a:ext cx="2782078" cy="464664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09A19309-1C14-4B72-281F-34DD1CFF0B21}"/>
              </a:ext>
            </a:extLst>
          </p:cNvPr>
          <p:cNvSpPr txBox="1"/>
          <p:nvPr/>
        </p:nvSpPr>
        <p:spPr>
          <a:xfrm>
            <a:off x="1265853" y="2379306"/>
            <a:ext cx="179458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Country</a:t>
            </a:r>
            <a:endParaRPr lang="en-AT" dirty="0"/>
          </a:p>
        </p:txBody>
      </p:sp>
      <p:graphicFrame>
        <p:nvGraphicFramePr>
          <p:cNvPr id="8" name="Tabelle 8">
            <a:extLst>
              <a:ext uri="{FF2B5EF4-FFF2-40B4-BE49-F238E27FC236}">
                <a16:creationId xmlns:a16="http://schemas.microsoft.com/office/drawing/2014/main" id="{13D98BDB-83E5-863C-FD33-0F7A4C2485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0823357"/>
              </p:ext>
            </p:extLst>
          </p:nvPr>
        </p:nvGraphicFramePr>
        <p:xfrm>
          <a:off x="3833846" y="2884367"/>
          <a:ext cx="6878732" cy="2646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82676">
                  <a:extLst>
                    <a:ext uri="{9D8B030D-6E8A-4147-A177-3AD203B41FA5}">
                      <a16:colId xmlns:a16="http://schemas.microsoft.com/office/drawing/2014/main" val="4183467239"/>
                    </a:ext>
                  </a:extLst>
                </a:gridCol>
                <a:gridCol w="982676">
                  <a:extLst>
                    <a:ext uri="{9D8B030D-6E8A-4147-A177-3AD203B41FA5}">
                      <a16:colId xmlns:a16="http://schemas.microsoft.com/office/drawing/2014/main" val="1782578665"/>
                    </a:ext>
                  </a:extLst>
                </a:gridCol>
                <a:gridCol w="982676">
                  <a:extLst>
                    <a:ext uri="{9D8B030D-6E8A-4147-A177-3AD203B41FA5}">
                      <a16:colId xmlns:a16="http://schemas.microsoft.com/office/drawing/2014/main" val="3551931245"/>
                    </a:ext>
                  </a:extLst>
                </a:gridCol>
                <a:gridCol w="982676">
                  <a:extLst>
                    <a:ext uri="{9D8B030D-6E8A-4147-A177-3AD203B41FA5}">
                      <a16:colId xmlns:a16="http://schemas.microsoft.com/office/drawing/2014/main" val="187359602"/>
                    </a:ext>
                  </a:extLst>
                </a:gridCol>
                <a:gridCol w="982676">
                  <a:extLst>
                    <a:ext uri="{9D8B030D-6E8A-4147-A177-3AD203B41FA5}">
                      <a16:colId xmlns:a16="http://schemas.microsoft.com/office/drawing/2014/main" val="1032478205"/>
                    </a:ext>
                  </a:extLst>
                </a:gridCol>
                <a:gridCol w="982676">
                  <a:extLst>
                    <a:ext uri="{9D8B030D-6E8A-4147-A177-3AD203B41FA5}">
                      <a16:colId xmlns:a16="http://schemas.microsoft.com/office/drawing/2014/main" val="2715061127"/>
                    </a:ext>
                  </a:extLst>
                </a:gridCol>
                <a:gridCol w="982676">
                  <a:extLst>
                    <a:ext uri="{9D8B030D-6E8A-4147-A177-3AD203B41FA5}">
                      <a16:colId xmlns:a16="http://schemas.microsoft.com/office/drawing/2014/main" val="16555807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  <a:endParaRPr lang="en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Tu</a:t>
                      </a:r>
                      <a:endParaRPr lang="en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</a:t>
                      </a:r>
                      <a:endParaRPr lang="en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</a:t>
                      </a:r>
                      <a:endParaRPr lang="en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en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</a:t>
                      </a:r>
                      <a:endParaRPr lang="en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Su</a:t>
                      </a:r>
                      <a:endParaRPr lang="en-A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2248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13/12</a:t>
                      </a:r>
                      <a:endParaRPr lang="en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14/12</a:t>
                      </a:r>
                      <a:endParaRPr lang="en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15/12</a:t>
                      </a:r>
                      <a:endParaRPr lang="en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16/12</a:t>
                      </a:r>
                      <a:endParaRPr lang="en-A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8789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17/12</a:t>
                      </a:r>
                      <a:endParaRPr lang="en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18/12</a:t>
                      </a:r>
                    </a:p>
                    <a:p>
                      <a:r>
                        <a:rPr lang="en-US" sz="1400" dirty="0"/>
                        <a:t>132€</a:t>
                      </a:r>
                    </a:p>
                    <a:p>
                      <a:r>
                        <a:rPr lang="en-US" sz="1400" dirty="0"/>
                        <a:t>24€ / night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19/12</a:t>
                      </a:r>
                    </a:p>
                    <a:p>
                      <a:r>
                        <a:rPr lang="en-US" sz="1400" dirty="0"/>
                        <a:t>137€</a:t>
                      </a:r>
                    </a:p>
                    <a:p>
                      <a:r>
                        <a:rPr lang="en-US" sz="1400" dirty="0"/>
                        <a:t>25€ / night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20/12</a:t>
                      </a:r>
                      <a:endParaRPr lang="en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21/12</a:t>
                      </a:r>
                      <a:endParaRPr lang="en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22/12</a:t>
                      </a:r>
                      <a:endParaRPr lang="en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23/12</a:t>
                      </a:r>
                      <a:endParaRPr lang="en-A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8858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24/12</a:t>
                      </a:r>
                      <a:endParaRPr lang="en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25/12</a:t>
                      </a:r>
                      <a:endParaRPr lang="en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26/12</a:t>
                      </a:r>
                      <a:endParaRPr lang="en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27/12</a:t>
                      </a:r>
                      <a:endParaRPr lang="en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28/12</a:t>
                      </a:r>
                      <a:endParaRPr lang="en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29/12</a:t>
                      </a:r>
                      <a:endParaRPr lang="en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30/12</a:t>
                      </a:r>
                      <a:endParaRPr lang="en-A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825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31/12</a:t>
                      </a:r>
                      <a:endParaRPr lang="en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01/01</a:t>
                      </a:r>
                      <a:endParaRPr lang="en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02/01</a:t>
                      </a:r>
                      <a:endParaRPr lang="en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03/01</a:t>
                      </a:r>
                      <a:endParaRPr lang="en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04/01</a:t>
                      </a:r>
                      <a:endParaRPr lang="en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05/01</a:t>
                      </a:r>
                      <a:endParaRPr lang="en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06/01</a:t>
                      </a:r>
                      <a:endParaRPr lang="en-A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58095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07/01</a:t>
                      </a:r>
                      <a:endParaRPr lang="en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08/01</a:t>
                      </a:r>
                      <a:endParaRPr lang="en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09/01</a:t>
                      </a:r>
                      <a:endParaRPr lang="en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7174197"/>
                  </a:ext>
                </a:extLst>
              </a:tr>
            </a:tbl>
          </a:graphicData>
        </a:graphic>
      </p:graphicFrame>
      <p:sp>
        <p:nvSpPr>
          <p:cNvPr id="9" name="Textfeld 8">
            <a:extLst>
              <a:ext uri="{FF2B5EF4-FFF2-40B4-BE49-F238E27FC236}">
                <a16:creationId xmlns:a16="http://schemas.microsoft.com/office/drawing/2014/main" id="{A95E43E9-FB18-5E70-2DE3-D5AAAFB56FCF}"/>
              </a:ext>
            </a:extLst>
          </p:cNvPr>
          <p:cNvSpPr txBox="1"/>
          <p:nvPr/>
        </p:nvSpPr>
        <p:spPr>
          <a:xfrm>
            <a:off x="1265853" y="2995126"/>
            <a:ext cx="1794588" cy="553998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Day </a:t>
            </a:r>
          </a:p>
          <a:p>
            <a:r>
              <a:rPr lang="en-US" sz="1200" dirty="0"/>
              <a:t>(active on country sel.)</a:t>
            </a:r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627745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93A41A-A320-6788-2E75-F36D9795C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Application (2) </a:t>
            </a:r>
            <a:r>
              <a:rPr lang="en-US" sz="3200" dirty="0"/>
              <a:t>-&gt; Day and Country selected</a:t>
            </a:r>
            <a:endParaRPr lang="en-AT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53CBADD2-5DCB-0F7C-760C-6A2D418C5662}"/>
              </a:ext>
            </a:extLst>
          </p:cNvPr>
          <p:cNvSpPr/>
          <p:nvPr/>
        </p:nvSpPr>
        <p:spPr>
          <a:xfrm>
            <a:off x="838200" y="1763486"/>
            <a:ext cx="10087947" cy="463731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4480B1EE-3DD4-1FB5-9BC2-21AC505FF8F2}"/>
              </a:ext>
            </a:extLst>
          </p:cNvPr>
          <p:cNvSpPr/>
          <p:nvPr/>
        </p:nvSpPr>
        <p:spPr>
          <a:xfrm>
            <a:off x="838200" y="1763486"/>
            <a:ext cx="2782078" cy="464664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09A19309-1C14-4B72-281F-34DD1CFF0B21}"/>
              </a:ext>
            </a:extLst>
          </p:cNvPr>
          <p:cNvSpPr txBox="1"/>
          <p:nvPr/>
        </p:nvSpPr>
        <p:spPr>
          <a:xfrm>
            <a:off x="1265853" y="2379306"/>
            <a:ext cx="179458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Country</a:t>
            </a:r>
            <a:endParaRPr lang="en-AT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A95E43E9-FB18-5E70-2DE3-D5AAAFB56FCF}"/>
              </a:ext>
            </a:extLst>
          </p:cNvPr>
          <p:cNvSpPr txBox="1"/>
          <p:nvPr/>
        </p:nvSpPr>
        <p:spPr>
          <a:xfrm>
            <a:off x="1265853" y="2995126"/>
            <a:ext cx="179458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Day </a:t>
            </a:r>
          </a:p>
        </p:txBody>
      </p:sp>
      <p:pic>
        <p:nvPicPr>
          <p:cNvPr id="1028" name="Picture 4" descr="Map of Austria - GIS Geography">
            <a:extLst>
              <a:ext uri="{FF2B5EF4-FFF2-40B4-BE49-F238E27FC236}">
                <a16:creationId xmlns:a16="http://schemas.microsoft.com/office/drawing/2014/main" id="{4974877C-B1EE-802C-DE00-8DFFC42CCC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6281" y="2587010"/>
            <a:ext cx="5511743" cy="3058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Ellipse 11">
            <a:extLst>
              <a:ext uri="{FF2B5EF4-FFF2-40B4-BE49-F238E27FC236}">
                <a16:creationId xmlns:a16="http://schemas.microsoft.com/office/drawing/2014/main" id="{D4301E07-45D9-080D-3024-141CB36E7381}"/>
              </a:ext>
            </a:extLst>
          </p:cNvPr>
          <p:cNvSpPr/>
          <p:nvPr/>
        </p:nvSpPr>
        <p:spPr>
          <a:xfrm>
            <a:off x="4855029" y="4262535"/>
            <a:ext cx="167951" cy="16795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D68B3D1F-3749-4DBB-E177-03E5470D7330}"/>
              </a:ext>
            </a:extLst>
          </p:cNvPr>
          <p:cNvSpPr/>
          <p:nvPr/>
        </p:nvSpPr>
        <p:spPr>
          <a:xfrm>
            <a:off x="7189236" y="3990052"/>
            <a:ext cx="167951" cy="16795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 dirty="0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ABE42826-9E19-B666-E748-8390476A6A6A}"/>
              </a:ext>
            </a:extLst>
          </p:cNvPr>
          <p:cNvSpPr/>
          <p:nvPr/>
        </p:nvSpPr>
        <p:spPr>
          <a:xfrm>
            <a:off x="8535955" y="4346510"/>
            <a:ext cx="167951" cy="16795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 dirty="0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B65315E5-E1F0-FBAD-88A5-0F4843E43890}"/>
              </a:ext>
            </a:extLst>
          </p:cNvPr>
          <p:cNvSpPr/>
          <p:nvPr/>
        </p:nvSpPr>
        <p:spPr>
          <a:xfrm>
            <a:off x="9302620" y="3490912"/>
            <a:ext cx="167951" cy="16795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 dirty="0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82182023-EB0D-8716-9787-FE37AD1D9A3F}"/>
              </a:ext>
            </a:extLst>
          </p:cNvPr>
          <p:cNvSpPr/>
          <p:nvPr/>
        </p:nvSpPr>
        <p:spPr>
          <a:xfrm>
            <a:off x="9386597" y="3475653"/>
            <a:ext cx="167951" cy="1679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5F675C71-3C36-238F-3B1F-01A23C790F2A}"/>
              </a:ext>
            </a:extLst>
          </p:cNvPr>
          <p:cNvSpPr txBox="1"/>
          <p:nvPr/>
        </p:nvSpPr>
        <p:spPr>
          <a:xfrm>
            <a:off x="5456050" y="5839016"/>
            <a:ext cx="3872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Info on flight, hotel and monuments…</a:t>
            </a:r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24779124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172</Words>
  <Application>Microsoft Office PowerPoint</Application>
  <PresentationFormat>Breitbild</PresentationFormat>
  <Paragraphs>72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1" baseType="lpstr">
      <vt:lpstr>-apple-system</vt:lpstr>
      <vt:lpstr>Arial</vt:lpstr>
      <vt:lpstr>Calibri</vt:lpstr>
      <vt:lpstr>Calibri Light</vt:lpstr>
      <vt:lpstr>Office</vt:lpstr>
      <vt:lpstr>Holiday Planner</vt:lpstr>
      <vt:lpstr>Architecture</vt:lpstr>
      <vt:lpstr>Data Sources</vt:lpstr>
      <vt:lpstr>Data Output</vt:lpstr>
      <vt:lpstr>Application (1)</vt:lpstr>
      <vt:lpstr>Application (2) -&gt; Day and Country selected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DSI Project</dc:title>
  <dc:creator>Jorge Luis Perez Tortosa</dc:creator>
  <cp:lastModifiedBy>Bernhard Wieland</cp:lastModifiedBy>
  <cp:revision>16</cp:revision>
  <dcterms:created xsi:type="dcterms:W3CDTF">2022-12-03T20:41:29Z</dcterms:created>
  <dcterms:modified xsi:type="dcterms:W3CDTF">2022-12-16T15:49:20Z</dcterms:modified>
</cp:coreProperties>
</file>