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66" r:id="rId3"/>
    <p:sldId id="257" r:id="rId4"/>
    <p:sldId id="272" r:id="rId5"/>
    <p:sldId id="259" r:id="rId6"/>
    <p:sldId id="260" r:id="rId7"/>
    <p:sldId id="261" r:id="rId8"/>
    <p:sldId id="264" r:id="rId9"/>
    <p:sldId id="262" r:id="rId10"/>
    <p:sldId id="267" r:id="rId11"/>
    <p:sldId id="268" r:id="rId12"/>
    <p:sldId id="269" r:id="rId13"/>
    <p:sldId id="270" r:id="rId14"/>
    <p:sldId id="271" r:id="rId15"/>
    <p:sldId id="265"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493"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A8DAE-7B62-4049-A513-4040173DD1C6}" type="datetimeFigureOut">
              <a:rPr lang="en-US" smtClean="0"/>
              <a:t>6/8/2024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2E874-57B7-4F4E-A135-39984B4550C4}" type="slidenum">
              <a:rPr lang="en-US" smtClean="0"/>
              <a:t>‹N°›</a:t>
            </a:fld>
            <a:endParaRPr lang="en-US"/>
          </a:p>
        </p:txBody>
      </p:sp>
    </p:spTree>
    <p:extLst>
      <p:ext uri="{BB962C8B-B14F-4D97-AF65-F5344CB8AC3E}">
        <p14:creationId xmlns:p14="http://schemas.microsoft.com/office/powerpoint/2010/main" val="3747486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6</a:t>
            </a:fld>
            <a:endParaRPr lang="en-US"/>
          </a:p>
        </p:txBody>
      </p:sp>
    </p:spTree>
    <p:extLst>
      <p:ext uri="{BB962C8B-B14F-4D97-AF65-F5344CB8AC3E}">
        <p14:creationId xmlns:p14="http://schemas.microsoft.com/office/powerpoint/2010/main" val="2172561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L'application de gestion de notes universitaires vise à faciliter la gestion des notes et des résultats des étudiants au sein d'une université. Elle permettra aux étudiants de consulter leurs résultats de manière centralisée, d'obtenir un aperçu de leur performance académique et d'accéder à des informations pertinentes concernant leurs cours et leurs évaluations.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L'application fournira également aux professeurs et aux administrateurs un moyen efficace de gérer les résultats des étudiants, de saisir et de mettre à jour les notes, ainsi que de générer des rapports et des statistiques.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a:p>
            <a:endParaRPr lang="fr-FR" dirty="0"/>
          </a:p>
          <a:p>
            <a:pPr marL="342900" marR="0" lvl="0" indent="-342900">
              <a:lnSpc>
                <a:spcPct val="107000"/>
              </a:lnSpc>
              <a:spcBef>
                <a:spcPts val="0"/>
              </a:spcBef>
              <a:spcAft>
                <a:spcPts val="800"/>
              </a:spcAft>
              <a:buFont typeface="+mj-lt"/>
              <a:buAutoNum type="arabicPeriod"/>
              <a:tabLst>
                <a:tab pos="4572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Gestion des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étudiants</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administrateurs doivent pouvoir ajouter, modifier et supprimer des étudiants dans la base de données.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informations des étudiants, telles que leur nom, leur numéro d'identification, leur programme d'études, doivent être enregistrées.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Gestion des cours et des évaluations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professeurs doivent pouvoir créer, modifier et supprimer des cours.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cours doivent contenir des informations telles que le nom du cours, le nom du professeur, le programme d'études associé et les évaluations prévues.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évaluations peuvent inclure des examens, des devoirs, des projets, etc.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Saisie</a:t>
            </a:r>
            <a:r>
              <a:rPr lang="en-US" sz="1100" dirty="0">
                <a:effectLst/>
                <a:latin typeface="Calibri" panose="020F0502020204030204" pitchFamily="34" charset="0"/>
                <a:ea typeface="Calibri" panose="020F0502020204030204" pitchFamily="34" charset="0"/>
                <a:cs typeface="Times New Roman" panose="02020603050405020304" pitchFamily="18" charset="0"/>
              </a:rPr>
              <a:t> des notes :</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professeurs doivent pouvoir saisir et mettre à jour les notes des étudiants pour chaque évaluation.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notes peuvent être attribuées sous forme de notes numériques ou de lettres, en fonction des critères de notation du cours.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Consultation des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résultats</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étudiants doivent pouvoir consulter leurs résultats par cours et par évaluation.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fr-FR" sz="1100" dirty="0">
                <a:effectLst/>
                <a:latin typeface="Calibri" panose="020F0502020204030204" pitchFamily="34" charset="0"/>
                <a:ea typeface="Calibri" panose="020F0502020204030204" pitchFamily="34" charset="0"/>
                <a:cs typeface="Times New Roman" panose="02020603050405020304" pitchFamily="18" charset="0"/>
              </a:rPr>
              <a:t>Les résultats peuvent être affichés sous forme de notes numériques, de lettres ou de pourcentages.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4CF2E874-57B7-4F4E-A135-39984B4550C4}" type="slidenum">
              <a:rPr lang="en-US" smtClean="0"/>
              <a:t>7</a:t>
            </a:fld>
            <a:endParaRPr lang="en-US"/>
          </a:p>
        </p:txBody>
      </p:sp>
    </p:spTree>
    <p:extLst>
      <p:ext uri="{BB962C8B-B14F-4D97-AF65-F5344CB8AC3E}">
        <p14:creationId xmlns:p14="http://schemas.microsoft.com/office/powerpoint/2010/main" val="1516627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9</a:t>
            </a:fld>
            <a:endParaRPr lang="en-US"/>
          </a:p>
        </p:txBody>
      </p:sp>
    </p:spTree>
    <p:extLst>
      <p:ext uri="{BB962C8B-B14F-4D97-AF65-F5344CB8AC3E}">
        <p14:creationId xmlns:p14="http://schemas.microsoft.com/office/powerpoint/2010/main" val="4197059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approche favorise la collaboration, l'intégration continue, le déploiement continu et une gestion efficace des infrastructures.</a:t>
            </a:r>
          </a:p>
        </p:txBody>
      </p:sp>
      <p:sp>
        <p:nvSpPr>
          <p:cNvPr id="4" name="Espace réservé du numéro de diapositive 3"/>
          <p:cNvSpPr>
            <a:spLocks noGrp="1"/>
          </p:cNvSpPr>
          <p:nvPr>
            <p:ph type="sldNum" sz="quarter" idx="5"/>
          </p:nvPr>
        </p:nvSpPr>
        <p:spPr/>
        <p:txBody>
          <a:bodyPr/>
          <a:lstStyle/>
          <a:p>
            <a:fld id="{4CF2E874-57B7-4F4E-A135-39984B4550C4}" type="slidenum">
              <a:rPr lang="en-US" smtClean="0"/>
              <a:t>10</a:t>
            </a:fld>
            <a:endParaRPr lang="en-US"/>
          </a:p>
        </p:txBody>
      </p:sp>
    </p:spTree>
    <p:extLst>
      <p:ext uri="{BB962C8B-B14F-4D97-AF65-F5344CB8AC3E}">
        <p14:creationId xmlns:p14="http://schemas.microsoft.com/office/powerpoint/2010/main" val="4068004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Font typeface="Arial" panose="020B0604020202020204" pitchFamily="34" charset="0"/>
              <a:buChar char="•"/>
            </a:pPr>
            <a:r>
              <a:rPr lang="fr-FR" b="1" dirty="0"/>
              <a:t>Virtualisation au niveau du système d'exploitation :</a:t>
            </a:r>
            <a:endParaRPr lang="fr-FR" dirty="0"/>
          </a:p>
          <a:p>
            <a:pPr marL="742950" lvl="1" indent="-285750">
              <a:buFont typeface="Arial" panose="020B0604020202020204" pitchFamily="34" charset="0"/>
              <a:buChar char="•"/>
            </a:pPr>
            <a:r>
              <a:rPr lang="fr-FR" dirty="0"/>
              <a:t>Contrairement à la virtualisation traditionnelle qui crée des machines virtuelles avec leur propre système d'exploitation invité, Docker utilise le noyau du système d'exploitation hôte pour exécuter plusieurs conteneurs isolés.</a:t>
            </a:r>
          </a:p>
          <a:p>
            <a:pPr marL="742950" lvl="1" indent="-285750">
              <a:buFont typeface="Arial" panose="020B0604020202020204" pitchFamily="34" charset="0"/>
              <a:buChar char="•"/>
            </a:pPr>
            <a:r>
              <a:rPr lang="fr-FR" dirty="0"/>
              <a:t>Chaque conteneur fonctionne comme une application légère et autonome, contenant tout ce qui est nécessaire pour son exécution : code, bibliothèques, dépendances, etc.</a:t>
            </a:r>
          </a:p>
          <a:p>
            <a:pPr marL="742950" lvl="1" indent="-285750">
              <a:buFont typeface="Arial" panose="020B0604020202020204" pitchFamily="34" charset="0"/>
              <a:buChar char="•"/>
            </a:pPr>
            <a:r>
              <a:rPr lang="fr-FR" dirty="0"/>
              <a:t>Les conteneurs partagent le même noyau de l'OS hôte mais sont isolés les uns des autres grâce à des fonctionnalités du noyau telles que les espaces de noms (</a:t>
            </a:r>
            <a:r>
              <a:rPr lang="fr-FR" dirty="0" err="1"/>
              <a:t>namespaces</a:t>
            </a:r>
            <a:r>
              <a:rPr lang="fr-FR" dirty="0"/>
              <a:t>) et les groupes de contrôle (</a:t>
            </a:r>
            <a:r>
              <a:rPr lang="fr-FR" dirty="0" err="1"/>
              <a:t>cgroups</a:t>
            </a:r>
            <a:r>
              <a:rPr lang="fr-FR" dirty="0"/>
              <a:t>).</a:t>
            </a:r>
          </a:p>
          <a:p>
            <a:r>
              <a:rPr lang="fr-FR" b="1" dirty="0"/>
              <a:t>Avantages de cette approche :</a:t>
            </a:r>
          </a:p>
          <a:p>
            <a:pPr>
              <a:buFont typeface="Arial" panose="020B0604020202020204" pitchFamily="34" charset="0"/>
              <a:buChar char="•"/>
            </a:pPr>
            <a:r>
              <a:rPr lang="fr-FR" b="1" dirty="0"/>
              <a:t>Performance améliorée :</a:t>
            </a:r>
            <a:r>
              <a:rPr lang="fr-FR" dirty="0"/>
              <a:t> Les conteneurs démarrent plus rapidement et consomment moins de ressources que les machines virtuelles, car ils n'ont pas besoin de démarrer un système d'exploitation complet.</a:t>
            </a:r>
          </a:p>
          <a:p>
            <a:pPr>
              <a:buFont typeface="Arial" panose="020B0604020202020204" pitchFamily="34" charset="0"/>
              <a:buChar char="•"/>
            </a:pPr>
            <a:r>
              <a:rPr lang="fr-FR" b="1" dirty="0"/>
              <a:t>Portabilité :</a:t>
            </a:r>
            <a:r>
              <a:rPr lang="fr-FR" dirty="0"/>
              <a:t> Les applications conteneurisées peuvent être exécutées de manière cohérente sur n'importe quel environnement qui supporte Docker, ce qui facilite le déploiement et la gestion des applications.</a:t>
            </a:r>
          </a:p>
          <a:p>
            <a:pPr>
              <a:buFont typeface="Arial" panose="020B0604020202020204" pitchFamily="34" charset="0"/>
              <a:buChar char="•"/>
            </a:pPr>
            <a:r>
              <a:rPr lang="fr-FR" b="1" dirty="0"/>
              <a:t>Isolation :</a:t>
            </a:r>
            <a:r>
              <a:rPr lang="fr-FR" dirty="0"/>
              <a:t> Les conteneurs offrent une isolation des processus, des ressources et des fichiers systèmes, ce qui améliore la sécurité et la stabilité de l'application.</a:t>
            </a:r>
          </a:p>
          <a:p>
            <a:endParaRPr lang="fr-FR" dirty="0"/>
          </a:p>
        </p:txBody>
      </p:sp>
      <p:sp>
        <p:nvSpPr>
          <p:cNvPr id="4" name="Espace réservé du numéro de diapositive 3"/>
          <p:cNvSpPr>
            <a:spLocks noGrp="1"/>
          </p:cNvSpPr>
          <p:nvPr>
            <p:ph type="sldNum" sz="quarter" idx="5"/>
          </p:nvPr>
        </p:nvSpPr>
        <p:spPr/>
        <p:txBody>
          <a:bodyPr/>
          <a:lstStyle/>
          <a:p>
            <a:fld id="{4CF2E874-57B7-4F4E-A135-39984B4550C4}" type="slidenum">
              <a:rPr lang="en-US" smtClean="0"/>
              <a:t>12</a:t>
            </a:fld>
            <a:endParaRPr lang="en-US"/>
          </a:p>
        </p:txBody>
      </p:sp>
    </p:spTree>
    <p:extLst>
      <p:ext uri="{BB962C8B-B14F-4D97-AF65-F5344CB8AC3E}">
        <p14:creationId xmlns:p14="http://schemas.microsoft.com/office/powerpoint/2010/main" val="66356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Bénéfices observés : tests automatisés, livraison continue, amélioration des performances.</a:t>
            </a:r>
          </a:p>
        </p:txBody>
      </p:sp>
      <p:sp>
        <p:nvSpPr>
          <p:cNvPr id="4" name="Espace réservé du numéro de diapositive 3"/>
          <p:cNvSpPr>
            <a:spLocks noGrp="1"/>
          </p:cNvSpPr>
          <p:nvPr>
            <p:ph type="sldNum" sz="quarter" idx="5"/>
          </p:nvPr>
        </p:nvSpPr>
        <p:spPr/>
        <p:txBody>
          <a:bodyPr/>
          <a:lstStyle/>
          <a:p>
            <a:fld id="{4CF2E874-57B7-4F4E-A135-39984B4550C4}" type="slidenum">
              <a:rPr lang="en-US" smtClean="0"/>
              <a:t>13</a:t>
            </a:fld>
            <a:endParaRPr lang="en-US"/>
          </a:p>
        </p:txBody>
      </p:sp>
    </p:spTree>
    <p:extLst>
      <p:ext uri="{BB962C8B-B14F-4D97-AF65-F5344CB8AC3E}">
        <p14:creationId xmlns:p14="http://schemas.microsoft.com/office/powerpoint/2010/main" val="3313056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Résumé Oral :</a:t>
            </a:r>
            <a:endParaRPr lang="fr-FR" dirty="0"/>
          </a:p>
          <a:p>
            <a:r>
              <a:rPr lang="fr-FR" dirty="0"/>
              <a:t>En conclusion, cette présentation a mis en lumière l'importance de l'utilisation des microservices et des pratiques DevOps pour améliorer l'efficacité et la fiabilité des applications distribuées. Nous avons vu comment une architecture modulaire permet de bénéficier d'une scalabilité accrue, d'une indépendance des déploiements et d'une meilleure tolérance aux pannes, comme illustré par notre étude de cas sur le système de gestion des notes universitaires.</a:t>
            </a:r>
          </a:p>
          <a:p>
            <a:r>
              <a:rPr lang="fr-FR" dirty="0"/>
              <a:t>En intégrant des outils DevOps tels que Docker, </a:t>
            </a:r>
            <a:r>
              <a:rPr lang="fr-FR" dirty="0" err="1"/>
              <a:t>Kubernetes</a:t>
            </a:r>
            <a:r>
              <a:rPr lang="fr-FR" dirty="0"/>
              <a:t> et </a:t>
            </a:r>
            <a:r>
              <a:rPr lang="fr-FR" dirty="0" err="1"/>
              <a:t>GitLab</a:t>
            </a:r>
            <a:r>
              <a:rPr lang="fr-FR" dirty="0"/>
              <a:t> CI/CD, nous avons pu automatiser les tests, assurer une livraison continue et améliorer les performances globales du système. Ces pratiques nous ont permis de créer un pipeline de déploiement fluide et efficace, tout en réduisant les risques d'erreurs humaines et en augmentant la vitesse de mise en production des nouvelles fonctionnalités.</a:t>
            </a:r>
          </a:p>
          <a:p>
            <a:r>
              <a:rPr lang="fr-FR" b="1" dirty="0"/>
              <a:t>Travaux futurs :</a:t>
            </a:r>
            <a:endParaRPr lang="fr-FR" dirty="0"/>
          </a:p>
          <a:p>
            <a:r>
              <a:rPr lang="fr-FR" dirty="0"/>
              <a:t>Pour les travaux futurs, nous allons nous concentrer sur l'exploration de la surveillance distribuée. Il s'agira de montrer comment nous pouvons centraliser les logs provenant de chaque </a:t>
            </a:r>
            <a:r>
              <a:rPr lang="fr-FR" dirty="0" err="1"/>
              <a:t>microservice</a:t>
            </a:r>
            <a:r>
              <a:rPr lang="fr-FR" dirty="0"/>
              <a:t> afin de faciliter la détection et la résolution des problèmes, améliorer la visibilité sur les performances du système et assurer une maintenance proactive. Cette approche permettra de renforcer encore davantage la robustesse et la fiabilité de notre architecture microservices.</a:t>
            </a:r>
          </a:p>
          <a:p>
            <a:r>
              <a:rPr lang="fr-FR" dirty="0"/>
              <a:t>Nous envisageons d'utiliser des outils comme ELK (</a:t>
            </a:r>
            <a:r>
              <a:rPr lang="fr-FR" dirty="0" err="1"/>
              <a:t>Elasticsearch</a:t>
            </a:r>
            <a:r>
              <a:rPr lang="fr-FR" dirty="0"/>
              <a:t>, </a:t>
            </a:r>
            <a:r>
              <a:rPr lang="fr-FR" dirty="0" err="1"/>
              <a:t>Logstash</a:t>
            </a:r>
            <a:r>
              <a:rPr lang="fr-FR" dirty="0"/>
              <a:t>, </a:t>
            </a:r>
            <a:r>
              <a:rPr lang="fr-FR" dirty="0" err="1"/>
              <a:t>Kibana</a:t>
            </a:r>
            <a:r>
              <a:rPr lang="fr-FR" dirty="0"/>
              <a:t>) ou </a:t>
            </a:r>
            <a:r>
              <a:rPr lang="fr-FR" dirty="0" err="1"/>
              <a:t>Prometheus</a:t>
            </a:r>
            <a:r>
              <a:rPr lang="fr-FR" dirty="0"/>
              <a:t> pour centraliser et analyser les logs et les métriques en temps réel, ce qui constituera un pas significatif vers une gestion plus efficace et une surveillance renforcée de nos applications distribuées.</a:t>
            </a:r>
          </a:p>
          <a:p>
            <a:endParaRPr lang="fr-FR" dirty="0"/>
          </a:p>
        </p:txBody>
      </p:sp>
      <p:sp>
        <p:nvSpPr>
          <p:cNvPr id="4" name="Espace réservé du numéro de diapositive 3"/>
          <p:cNvSpPr>
            <a:spLocks noGrp="1"/>
          </p:cNvSpPr>
          <p:nvPr>
            <p:ph type="sldNum" sz="quarter" idx="5"/>
          </p:nvPr>
        </p:nvSpPr>
        <p:spPr/>
        <p:txBody>
          <a:bodyPr/>
          <a:lstStyle/>
          <a:p>
            <a:fld id="{4CF2E874-57B7-4F4E-A135-39984B4550C4}" type="slidenum">
              <a:rPr lang="en-US" smtClean="0"/>
              <a:t>14</a:t>
            </a:fld>
            <a:endParaRPr lang="en-US"/>
          </a:p>
        </p:txBody>
      </p:sp>
    </p:spTree>
    <p:extLst>
      <p:ext uri="{BB962C8B-B14F-4D97-AF65-F5344CB8AC3E}">
        <p14:creationId xmlns:p14="http://schemas.microsoft.com/office/powerpoint/2010/main" val="119117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CC23-EE92-4C89-BD7B-1F961806E85A}"/>
              </a:ext>
            </a:extLst>
          </p:cNvPr>
          <p:cNvSpPr>
            <a:spLocks noGrp="1"/>
          </p:cNvSpPr>
          <p:nvPr>
            <p:ph type="ctrTitle"/>
          </p:nvPr>
        </p:nvSpPr>
        <p:spPr>
          <a:xfrm>
            <a:off x="1847850" y="829734"/>
            <a:ext cx="9656761" cy="1625600"/>
          </a:xfrm>
        </p:spPr>
        <p:txBody>
          <a:bodyPr>
            <a:noAutofit/>
          </a:bodyPr>
          <a:lstStyle/>
          <a:p>
            <a:pPr algn="ctr"/>
            <a:r>
              <a:rPr lang="fr-FR" sz="3500" b="1" u="sng" dirty="0"/>
              <a:t>Thème :</a:t>
            </a:r>
            <a:r>
              <a:rPr lang="fr-FR" sz="3500" dirty="0"/>
              <a:t> </a:t>
            </a:r>
            <a:r>
              <a:rPr lang="fr-FR" sz="3500" b="1" dirty="0"/>
              <a:t>Approches DevOps et surveillance distribuée des applications basées sur les architectures microservices</a:t>
            </a:r>
          </a:p>
        </p:txBody>
      </p:sp>
      <p:sp>
        <p:nvSpPr>
          <p:cNvPr id="3" name="Subtitle 2">
            <a:extLst>
              <a:ext uri="{FF2B5EF4-FFF2-40B4-BE49-F238E27FC236}">
                <a16:creationId xmlns:a16="http://schemas.microsoft.com/office/drawing/2014/main" id="{13E291B1-78B4-437B-B91A-2AE514D5111A}"/>
              </a:ext>
            </a:extLst>
          </p:cNvPr>
          <p:cNvSpPr>
            <a:spLocks noGrp="1"/>
          </p:cNvSpPr>
          <p:nvPr>
            <p:ph type="subTitle" idx="1"/>
          </p:nvPr>
        </p:nvSpPr>
        <p:spPr>
          <a:xfrm>
            <a:off x="4598986" y="4362668"/>
            <a:ext cx="3640139" cy="518521"/>
          </a:xfrm>
        </p:spPr>
        <p:txBody>
          <a:bodyPr/>
          <a:lstStyle/>
          <a:p>
            <a:r>
              <a:rPr lang="en-US" b="1" dirty="0"/>
              <a:t>TEMGOUA PASSO Darius Steves</a:t>
            </a:r>
          </a:p>
        </p:txBody>
      </p:sp>
      <p:sp>
        <p:nvSpPr>
          <p:cNvPr id="4" name="Subtitle 2">
            <a:extLst>
              <a:ext uri="{FF2B5EF4-FFF2-40B4-BE49-F238E27FC236}">
                <a16:creationId xmlns:a16="http://schemas.microsoft.com/office/drawing/2014/main" id="{0B307826-7EEE-495D-B61B-B6C6F01E4843}"/>
              </a:ext>
            </a:extLst>
          </p:cNvPr>
          <p:cNvSpPr txBox="1">
            <a:spLocks/>
          </p:cNvSpPr>
          <p:nvPr/>
        </p:nvSpPr>
        <p:spPr>
          <a:xfrm>
            <a:off x="8239125" y="5265877"/>
            <a:ext cx="3648075" cy="5185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b="1" dirty="0"/>
              <a:t>Encadreur :</a:t>
            </a:r>
            <a:r>
              <a:rPr lang="en-US" dirty="0"/>
              <a:t> </a:t>
            </a:r>
            <a:r>
              <a:rPr lang="en-US" b="1" dirty="0"/>
              <a:t>Dr Monthe Valery</a:t>
            </a:r>
          </a:p>
        </p:txBody>
      </p:sp>
      <p:sp>
        <p:nvSpPr>
          <p:cNvPr id="5" name="Subtitle 2">
            <a:extLst>
              <a:ext uri="{FF2B5EF4-FFF2-40B4-BE49-F238E27FC236}">
                <a16:creationId xmlns:a16="http://schemas.microsoft.com/office/drawing/2014/main" id="{E37196C3-E0FD-404A-B16D-C4285923211A}"/>
              </a:ext>
            </a:extLst>
          </p:cNvPr>
          <p:cNvSpPr txBox="1">
            <a:spLocks/>
          </p:cNvSpPr>
          <p:nvPr/>
        </p:nvSpPr>
        <p:spPr>
          <a:xfrm>
            <a:off x="3713160" y="6169086"/>
            <a:ext cx="4945065" cy="5185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b="1" dirty="0"/>
              <a:t>Année Académique : 2023 - 2024</a:t>
            </a:r>
          </a:p>
        </p:txBody>
      </p:sp>
      <p:sp>
        <p:nvSpPr>
          <p:cNvPr id="6" name="Subtitle 2">
            <a:extLst>
              <a:ext uri="{FF2B5EF4-FFF2-40B4-BE49-F238E27FC236}">
                <a16:creationId xmlns:a16="http://schemas.microsoft.com/office/drawing/2014/main" id="{6CC6EDC6-DC36-4BE1-83A1-559B813C8751}"/>
              </a:ext>
            </a:extLst>
          </p:cNvPr>
          <p:cNvSpPr txBox="1">
            <a:spLocks/>
          </p:cNvSpPr>
          <p:nvPr/>
        </p:nvSpPr>
        <p:spPr>
          <a:xfrm>
            <a:off x="3514724" y="3342434"/>
            <a:ext cx="7553326" cy="51852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sz="2200" b="1" u="sng" dirty="0"/>
              <a:t>Sous-</a:t>
            </a:r>
            <a:r>
              <a:rPr lang="en-US" sz="2200" b="1" u="sng" dirty="0" err="1"/>
              <a:t>titre</a:t>
            </a:r>
            <a:r>
              <a:rPr lang="en-US" sz="2200" b="1" u="sng"/>
              <a:t> </a:t>
            </a:r>
            <a:r>
              <a:rPr lang="en-US" sz="2200" b="1" u="sng" dirty="0"/>
              <a:t>:</a:t>
            </a:r>
            <a:r>
              <a:rPr lang="en-US" sz="2200" b="1" dirty="0"/>
              <a:t> </a:t>
            </a:r>
            <a:r>
              <a:rPr lang="fr-FR" sz="2400" b="1" dirty="0"/>
              <a:t>compréhension général du thème</a:t>
            </a:r>
          </a:p>
          <a:p>
            <a:pPr algn="ctr"/>
            <a:r>
              <a:rPr lang="en-US" sz="2200" b="1" dirty="0"/>
              <a:t>  </a:t>
            </a:r>
          </a:p>
        </p:txBody>
      </p:sp>
    </p:spTree>
    <p:extLst>
      <p:ext uri="{BB962C8B-B14F-4D97-AF65-F5344CB8AC3E}">
        <p14:creationId xmlns:p14="http://schemas.microsoft.com/office/powerpoint/2010/main" val="33713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C123E-63E3-434B-A061-2DF1FC44AD1C}"/>
              </a:ext>
            </a:extLst>
          </p:cNvPr>
          <p:cNvSpPr>
            <a:spLocks noGrp="1"/>
          </p:cNvSpPr>
          <p:nvPr>
            <p:ph type="title"/>
          </p:nvPr>
        </p:nvSpPr>
        <p:spPr/>
        <p:txBody>
          <a:bodyPr>
            <a:normAutofit fontScale="90000"/>
          </a:bodyPr>
          <a:lstStyle/>
          <a:p>
            <a:r>
              <a:rPr lang="fr-FR" sz="4000" dirty="0"/>
              <a:t>Introduction à DevOps et outils principaux</a:t>
            </a:r>
            <a:br>
              <a:rPr lang="fr-FR" dirty="0"/>
            </a:br>
            <a:endParaRPr lang="fr-FR" dirty="0"/>
          </a:p>
        </p:txBody>
      </p:sp>
      <p:sp>
        <p:nvSpPr>
          <p:cNvPr id="3" name="Espace réservé du contenu 2">
            <a:extLst>
              <a:ext uri="{FF2B5EF4-FFF2-40B4-BE49-F238E27FC236}">
                <a16:creationId xmlns:a16="http://schemas.microsoft.com/office/drawing/2014/main" id="{75FF1C91-8206-4B50-BB41-1DCC0F691093}"/>
              </a:ext>
            </a:extLst>
          </p:cNvPr>
          <p:cNvSpPr>
            <a:spLocks noGrp="1"/>
          </p:cNvSpPr>
          <p:nvPr>
            <p:ph idx="1"/>
          </p:nvPr>
        </p:nvSpPr>
        <p:spPr>
          <a:xfrm>
            <a:off x="2589212" y="2133600"/>
            <a:ext cx="8915400" cy="4100290"/>
          </a:xfrm>
        </p:spPr>
        <p:txBody>
          <a:bodyPr>
            <a:normAutofit/>
          </a:bodyPr>
          <a:lstStyle/>
          <a:p>
            <a:pPr algn="just"/>
            <a:r>
              <a:rPr lang="fr-FR" dirty="0"/>
              <a:t>Le DevOps est une culture et un ensemble de pratiques visant à rapprocher les équipes de développement (Dev) et d'opérations (Ops) pour automatiser et accélérer le processus de développement logiciel. </a:t>
            </a:r>
          </a:p>
          <a:p>
            <a:pPr marL="0" indent="0" algn="just">
              <a:buNone/>
            </a:pPr>
            <a:endParaRPr lang="fr-FR" dirty="0"/>
          </a:p>
          <a:p>
            <a:pPr algn="just"/>
            <a:r>
              <a:rPr lang="fr-FR" dirty="0"/>
              <a:t>Outils utilisés : Docker, </a:t>
            </a:r>
            <a:r>
              <a:rPr lang="fr-FR" dirty="0" err="1"/>
              <a:t>Kubernetes</a:t>
            </a:r>
            <a:r>
              <a:rPr lang="fr-FR" dirty="0"/>
              <a:t>, </a:t>
            </a:r>
            <a:r>
              <a:rPr lang="fr-FR" dirty="0" err="1"/>
              <a:t>GitLab</a:t>
            </a:r>
            <a:r>
              <a:rPr lang="fr-FR" dirty="0"/>
              <a:t> CI/CD, etc…</a:t>
            </a:r>
          </a:p>
          <a:p>
            <a:pPr marL="0" indent="0" algn="just">
              <a:buNone/>
            </a:pPr>
            <a:endParaRPr lang="fr-FR" dirty="0"/>
          </a:p>
          <a:p>
            <a:pPr algn="just"/>
            <a:r>
              <a:rPr lang="fr-FR" dirty="0" err="1"/>
              <a:t>Avntages</a:t>
            </a:r>
            <a:r>
              <a:rPr lang="fr-FR" dirty="0"/>
              <a:t> :</a:t>
            </a:r>
          </a:p>
          <a:p>
            <a:pPr marL="0" indent="0" algn="just">
              <a:buNone/>
            </a:pPr>
            <a:endParaRPr lang="fr-FR" dirty="0"/>
          </a:p>
          <a:p>
            <a:pPr lvl="1" algn="just">
              <a:buFont typeface="Wingdings" panose="05000000000000000000" pitchFamily="2" charset="2"/>
              <a:buChar char="v"/>
            </a:pPr>
            <a:r>
              <a:rPr lang="fr-FR" dirty="0"/>
              <a:t>Gestion efficace des infrastructures</a:t>
            </a:r>
          </a:p>
          <a:p>
            <a:pPr lvl="1" algn="just">
              <a:buFont typeface="Wingdings" panose="05000000000000000000" pitchFamily="2" charset="2"/>
              <a:buChar char="v"/>
            </a:pPr>
            <a:r>
              <a:rPr lang="fr-FR" dirty="0"/>
              <a:t>Intégration continue</a:t>
            </a:r>
          </a:p>
          <a:p>
            <a:pPr lvl="1" algn="just">
              <a:buFont typeface="Wingdings" panose="05000000000000000000" pitchFamily="2" charset="2"/>
              <a:buChar char="v"/>
            </a:pPr>
            <a:r>
              <a:rPr lang="fr-FR" dirty="0"/>
              <a:t>Déploiement continu</a:t>
            </a:r>
          </a:p>
        </p:txBody>
      </p:sp>
    </p:spTree>
    <p:extLst>
      <p:ext uri="{BB962C8B-B14F-4D97-AF65-F5344CB8AC3E}">
        <p14:creationId xmlns:p14="http://schemas.microsoft.com/office/powerpoint/2010/main" val="338867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68A089-7E9D-4DD4-9036-6C7470A6F792}"/>
              </a:ext>
            </a:extLst>
          </p:cNvPr>
          <p:cNvSpPr>
            <a:spLocks noGrp="1"/>
          </p:cNvSpPr>
          <p:nvPr>
            <p:ph type="title"/>
          </p:nvPr>
        </p:nvSpPr>
        <p:spPr/>
        <p:txBody>
          <a:bodyPr/>
          <a:lstStyle/>
          <a:p>
            <a:r>
              <a:rPr lang="fr-FR" sz="3600" dirty="0"/>
              <a:t>Introduction à DevOps et outils principaux</a:t>
            </a:r>
            <a:endParaRPr lang="fr-FR" dirty="0"/>
          </a:p>
        </p:txBody>
      </p:sp>
      <p:pic>
        <p:nvPicPr>
          <p:cNvPr id="9" name="Espace réservé du contenu 8">
            <a:extLst>
              <a:ext uri="{FF2B5EF4-FFF2-40B4-BE49-F238E27FC236}">
                <a16:creationId xmlns:a16="http://schemas.microsoft.com/office/drawing/2014/main" id="{0280EA02-7FEC-48F5-BA66-B7F0364FB880}"/>
              </a:ext>
            </a:extLst>
          </p:cNvPr>
          <p:cNvPicPr>
            <a:picLocks noGrp="1" noChangeAspect="1"/>
          </p:cNvPicPr>
          <p:nvPr>
            <p:ph idx="1"/>
          </p:nvPr>
        </p:nvPicPr>
        <p:blipFill>
          <a:blip r:embed="rId2"/>
          <a:stretch>
            <a:fillRect/>
          </a:stretch>
        </p:blipFill>
        <p:spPr>
          <a:xfrm>
            <a:off x="2876549" y="2133600"/>
            <a:ext cx="7381875" cy="4100290"/>
          </a:xfrm>
        </p:spPr>
      </p:pic>
    </p:spTree>
    <p:extLst>
      <p:ext uri="{BB962C8B-B14F-4D97-AF65-F5344CB8AC3E}">
        <p14:creationId xmlns:p14="http://schemas.microsoft.com/office/powerpoint/2010/main" val="389113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B215B4-24CD-4E4B-B3A9-9A24F77CB584}"/>
              </a:ext>
            </a:extLst>
          </p:cNvPr>
          <p:cNvSpPr>
            <a:spLocks noGrp="1"/>
          </p:cNvSpPr>
          <p:nvPr>
            <p:ph type="title"/>
          </p:nvPr>
        </p:nvSpPr>
        <p:spPr/>
        <p:txBody>
          <a:bodyPr>
            <a:normAutofit fontScale="90000"/>
          </a:bodyPr>
          <a:lstStyle/>
          <a:p>
            <a:r>
              <a:rPr lang="fr-FR" sz="4000" dirty="0"/>
              <a:t>Intégration des outils DevOps dans le projet</a:t>
            </a:r>
            <a:br>
              <a:rPr lang="fr-FR" dirty="0"/>
            </a:br>
            <a:endParaRPr lang="fr-FR" dirty="0"/>
          </a:p>
        </p:txBody>
      </p:sp>
      <p:sp>
        <p:nvSpPr>
          <p:cNvPr id="3" name="Espace réservé du contenu 2">
            <a:extLst>
              <a:ext uri="{FF2B5EF4-FFF2-40B4-BE49-F238E27FC236}">
                <a16:creationId xmlns:a16="http://schemas.microsoft.com/office/drawing/2014/main" id="{EBB01A48-85D0-43DC-AA5A-3038E2E9B1D0}"/>
              </a:ext>
            </a:extLst>
          </p:cNvPr>
          <p:cNvSpPr>
            <a:spLocks noGrp="1"/>
          </p:cNvSpPr>
          <p:nvPr>
            <p:ph idx="1"/>
          </p:nvPr>
        </p:nvSpPr>
        <p:spPr>
          <a:xfrm>
            <a:off x="2589212" y="2133600"/>
            <a:ext cx="8915400" cy="2438400"/>
          </a:xfrm>
        </p:spPr>
        <p:txBody>
          <a:bodyPr/>
          <a:lstStyle/>
          <a:p>
            <a:r>
              <a:rPr lang="fr-FR" dirty="0"/>
              <a:t>Docker : conteneurisation et portabilité.</a:t>
            </a:r>
          </a:p>
          <a:p>
            <a:pPr marL="0" indent="0">
              <a:buNone/>
            </a:pPr>
            <a:endParaRPr lang="fr-FR" dirty="0"/>
          </a:p>
          <a:p>
            <a:r>
              <a:rPr lang="fr-FR" dirty="0" err="1"/>
              <a:t>Kubernetes</a:t>
            </a:r>
            <a:r>
              <a:rPr lang="fr-FR" dirty="0"/>
              <a:t> : orchestration et gestion des conteneurs.</a:t>
            </a:r>
          </a:p>
          <a:p>
            <a:pPr marL="0" indent="0">
              <a:buNone/>
            </a:pPr>
            <a:endParaRPr lang="fr-FR" dirty="0"/>
          </a:p>
          <a:p>
            <a:r>
              <a:rPr lang="fr-FR" dirty="0" err="1"/>
              <a:t>GitLab</a:t>
            </a:r>
            <a:r>
              <a:rPr lang="fr-FR" dirty="0"/>
              <a:t> CI/CD : intégration et déploiement continus.</a:t>
            </a:r>
          </a:p>
        </p:txBody>
      </p:sp>
    </p:spTree>
    <p:extLst>
      <p:ext uri="{BB962C8B-B14F-4D97-AF65-F5344CB8AC3E}">
        <p14:creationId xmlns:p14="http://schemas.microsoft.com/office/powerpoint/2010/main" val="201179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0F438A-263E-40A8-AA04-34E74AAA368A}"/>
              </a:ext>
            </a:extLst>
          </p:cNvPr>
          <p:cNvSpPr>
            <a:spLocks noGrp="1"/>
          </p:cNvSpPr>
          <p:nvPr>
            <p:ph type="title"/>
          </p:nvPr>
        </p:nvSpPr>
        <p:spPr/>
        <p:txBody>
          <a:bodyPr/>
          <a:lstStyle/>
          <a:p>
            <a:r>
              <a:rPr lang="fr-FR" dirty="0"/>
              <a:t>Intégration des outils DevOps dans le projet</a:t>
            </a:r>
          </a:p>
        </p:txBody>
      </p:sp>
      <p:pic>
        <p:nvPicPr>
          <p:cNvPr id="4" name="Espace réservé du contenu 3">
            <a:extLst>
              <a:ext uri="{FF2B5EF4-FFF2-40B4-BE49-F238E27FC236}">
                <a16:creationId xmlns:a16="http://schemas.microsoft.com/office/drawing/2014/main" id="{533FC3B9-51B7-408B-915E-F21C24E2EF3C}"/>
              </a:ext>
            </a:extLst>
          </p:cNvPr>
          <p:cNvPicPr>
            <a:picLocks noGrp="1" noChangeAspect="1"/>
          </p:cNvPicPr>
          <p:nvPr>
            <p:ph idx="1"/>
          </p:nvPr>
        </p:nvPicPr>
        <p:blipFill>
          <a:blip r:embed="rId3"/>
          <a:stretch>
            <a:fillRect/>
          </a:stretch>
        </p:blipFill>
        <p:spPr>
          <a:xfrm>
            <a:off x="2847975" y="2066925"/>
            <a:ext cx="8656637" cy="4486275"/>
          </a:xfrm>
          <a:prstGeom prst="rect">
            <a:avLst/>
          </a:prstGeom>
        </p:spPr>
      </p:pic>
    </p:spTree>
    <p:extLst>
      <p:ext uri="{BB962C8B-B14F-4D97-AF65-F5344CB8AC3E}">
        <p14:creationId xmlns:p14="http://schemas.microsoft.com/office/powerpoint/2010/main" val="22981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3B49CF-97A9-4EEE-8863-3D4C2C08DAC3}"/>
              </a:ext>
            </a:extLst>
          </p:cNvPr>
          <p:cNvSpPr>
            <a:spLocks noGrp="1"/>
          </p:cNvSpPr>
          <p:nvPr>
            <p:ph type="title"/>
          </p:nvPr>
        </p:nvSpPr>
        <p:spPr>
          <a:xfrm>
            <a:off x="2592925" y="624110"/>
            <a:ext cx="8911687" cy="680815"/>
          </a:xfrm>
        </p:spPr>
        <p:txBody>
          <a:bodyPr/>
          <a:lstStyle/>
          <a:p>
            <a:r>
              <a:rPr lang="fr-FR" dirty="0"/>
              <a:t>Conclusion</a:t>
            </a:r>
          </a:p>
        </p:txBody>
      </p:sp>
      <p:sp>
        <p:nvSpPr>
          <p:cNvPr id="3" name="Espace réservé du contenu 2">
            <a:extLst>
              <a:ext uri="{FF2B5EF4-FFF2-40B4-BE49-F238E27FC236}">
                <a16:creationId xmlns:a16="http://schemas.microsoft.com/office/drawing/2014/main" id="{7B16CF36-F87A-43E6-A95C-2566E95464B2}"/>
              </a:ext>
            </a:extLst>
          </p:cNvPr>
          <p:cNvSpPr>
            <a:spLocks noGrp="1"/>
          </p:cNvSpPr>
          <p:nvPr>
            <p:ph idx="1"/>
          </p:nvPr>
        </p:nvSpPr>
        <p:spPr>
          <a:xfrm>
            <a:off x="2589212" y="2133600"/>
            <a:ext cx="8915400" cy="3981450"/>
          </a:xfrm>
        </p:spPr>
        <p:txBody>
          <a:bodyPr/>
          <a:lstStyle/>
          <a:p>
            <a:r>
              <a:rPr lang="fr-FR" dirty="0"/>
              <a:t>Résumé :</a:t>
            </a:r>
          </a:p>
          <a:p>
            <a:pPr lvl="1">
              <a:buFont typeface="Wingdings" panose="05000000000000000000" pitchFamily="2" charset="2"/>
              <a:buChar char="v"/>
            </a:pPr>
            <a:r>
              <a:rPr lang="fr-FR" dirty="0"/>
              <a:t>Importance des microservices et de DevOps pour l'efficacité et la fiabilité des applications distribuées.</a:t>
            </a:r>
          </a:p>
          <a:p>
            <a:pPr lvl="1">
              <a:buFont typeface="Wingdings" panose="05000000000000000000" pitchFamily="2" charset="2"/>
              <a:buChar char="v"/>
            </a:pPr>
            <a:r>
              <a:rPr lang="fr-FR" dirty="0"/>
              <a:t>Avantages : modularité, scalabilité, déploiement continu.</a:t>
            </a:r>
          </a:p>
          <a:p>
            <a:pPr marL="0" indent="0">
              <a:buNone/>
            </a:pPr>
            <a:endParaRPr lang="fr-FR" dirty="0"/>
          </a:p>
          <a:p>
            <a:r>
              <a:rPr lang="fr-FR" dirty="0"/>
              <a:t>Travaux futurs :</a:t>
            </a:r>
          </a:p>
          <a:p>
            <a:pPr lvl="1">
              <a:buFont typeface="Wingdings" panose="05000000000000000000" pitchFamily="2" charset="2"/>
              <a:buChar char="v"/>
            </a:pPr>
            <a:r>
              <a:rPr lang="fr-FR" dirty="0"/>
              <a:t>Explorer la surveillance distribuée.</a:t>
            </a:r>
          </a:p>
          <a:p>
            <a:pPr lvl="1">
              <a:buFont typeface="Wingdings" panose="05000000000000000000" pitchFamily="2" charset="2"/>
              <a:buChar char="v"/>
            </a:pPr>
            <a:r>
              <a:rPr lang="fr-FR" dirty="0"/>
              <a:t>Centraliser les logs de chaque </a:t>
            </a:r>
            <a:r>
              <a:rPr lang="fr-FR" dirty="0" err="1"/>
              <a:t>microservice</a:t>
            </a:r>
            <a:r>
              <a:rPr lang="fr-FR" dirty="0"/>
              <a:t> pour une meilleure gestion et visibilité.</a:t>
            </a:r>
          </a:p>
          <a:p>
            <a:pPr>
              <a:buFont typeface="Wingdings" panose="05000000000000000000" pitchFamily="2" charset="2"/>
              <a:buChar char="v"/>
            </a:pPr>
            <a:endParaRPr lang="fr-FR" dirty="0"/>
          </a:p>
        </p:txBody>
      </p:sp>
    </p:spTree>
    <p:extLst>
      <p:ext uri="{BB962C8B-B14F-4D97-AF65-F5344CB8AC3E}">
        <p14:creationId xmlns:p14="http://schemas.microsoft.com/office/powerpoint/2010/main" val="8986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EF2F-1BF4-4F00-99EF-3FB61A177985}"/>
              </a:ext>
            </a:extLst>
          </p:cNvPr>
          <p:cNvSpPr>
            <a:spLocks noGrp="1"/>
          </p:cNvSpPr>
          <p:nvPr>
            <p:ph type="title"/>
          </p:nvPr>
        </p:nvSpPr>
        <p:spPr>
          <a:xfrm>
            <a:off x="4993225" y="3050492"/>
            <a:ext cx="3122075" cy="757015"/>
          </a:xfrm>
        </p:spPr>
        <p:txBody>
          <a:bodyPr/>
          <a:lstStyle/>
          <a:p>
            <a:pPr algn="ctr"/>
            <a:r>
              <a:rPr lang="en-US" dirty="0"/>
              <a:t>Merci !</a:t>
            </a:r>
          </a:p>
        </p:txBody>
      </p:sp>
    </p:spTree>
    <p:extLst>
      <p:ext uri="{BB962C8B-B14F-4D97-AF65-F5344CB8AC3E}">
        <p14:creationId xmlns:p14="http://schemas.microsoft.com/office/powerpoint/2010/main" val="2131845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EBD-EE99-419C-A485-DA34A3289E1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AC19F86-20A6-4AD8-A14D-7435C40B58C7}"/>
              </a:ext>
            </a:extLst>
          </p:cNvPr>
          <p:cNvSpPr>
            <a:spLocks noGrp="1"/>
          </p:cNvSpPr>
          <p:nvPr>
            <p:ph idx="1"/>
          </p:nvPr>
        </p:nvSpPr>
        <p:spPr/>
        <p:txBody>
          <a:bodyPr/>
          <a:lstStyle/>
          <a:p>
            <a:pPr algn="l"/>
            <a:r>
              <a:rPr lang="en-US" dirty="0"/>
              <a:t>[1] </a:t>
            </a:r>
            <a:r>
              <a:rPr lang="en-US" sz="1800" b="0" i="0" u="none" strike="noStrike" baseline="0" dirty="0">
                <a:latin typeface="Times-Roman"/>
              </a:rPr>
              <a:t>Isak </a:t>
            </a:r>
            <a:r>
              <a:rPr lang="en-US" sz="1800" b="0" i="0" u="none" strike="noStrike" baseline="0" dirty="0" err="1">
                <a:latin typeface="Times-Roman"/>
              </a:rPr>
              <a:t>Shabani</a:t>
            </a:r>
            <a:r>
              <a:rPr lang="en-US" sz="1800" b="0" i="0" u="none" strike="noStrike" baseline="0" dirty="0">
                <a:latin typeface="Times-Roman"/>
              </a:rPr>
              <a:t>, </a:t>
            </a:r>
            <a:r>
              <a:rPr lang="en-US" sz="1800" b="0" i="0" u="none" strike="noStrike" baseline="0" dirty="0" err="1">
                <a:latin typeface="Times-Roman"/>
              </a:rPr>
              <a:t>Endrit</a:t>
            </a:r>
            <a:r>
              <a:rPr lang="en-US" sz="1800" b="0" i="0" u="none" strike="noStrike" baseline="0" dirty="0">
                <a:latin typeface="Times-Roman"/>
              </a:rPr>
              <a:t> </a:t>
            </a:r>
            <a:r>
              <a:rPr lang="en-US" sz="1800" b="0" i="0" u="none" strike="noStrike" baseline="0" dirty="0" err="1">
                <a:latin typeface="Times-Roman"/>
              </a:rPr>
              <a:t>Mëziu</a:t>
            </a:r>
            <a:r>
              <a:rPr lang="en-US" sz="1800" b="0" i="0" u="none" strike="noStrike" baseline="0" dirty="0">
                <a:latin typeface="Times-Roman"/>
              </a:rPr>
              <a:t>, Blend Berisha, </a:t>
            </a:r>
            <a:r>
              <a:rPr lang="en-US" sz="1800" b="0" i="0" u="none" strike="noStrike" baseline="0" dirty="0" err="1">
                <a:latin typeface="Times-Roman"/>
              </a:rPr>
              <a:t>Tonit</a:t>
            </a:r>
            <a:r>
              <a:rPr lang="en-US" sz="1800" b="0" i="0" u="none" strike="noStrike" baseline="0" dirty="0">
                <a:latin typeface="Times-Roman"/>
              </a:rPr>
              <a:t> Biba : </a:t>
            </a:r>
            <a:r>
              <a:rPr lang="en-US" dirty="0"/>
              <a:t> </a:t>
            </a:r>
            <a:r>
              <a:rPr lang="en-US" sz="1800" b="0" i="0" u="none" strike="noStrike" baseline="0" dirty="0">
                <a:latin typeface="Times-Roman"/>
              </a:rPr>
              <a:t>Design of Modern Distributed Systems based on Microservices Architecture</a:t>
            </a:r>
          </a:p>
          <a:p>
            <a:pPr algn="l"/>
            <a:r>
              <a:rPr lang="en-US" dirty="0">
                <a:latin typeface="Times-Roman"/>
              </a:rPr>
              <a:t>[2] Pierre Besson : Conference </a:t>
            </a:r>
            <a:r>
              <a:rPr lang="en-US" dirty="0" err="1">
                <a:latin typeface="Times-Roman"/>
              </a:rPr>
              <a:t>Devoxx</a:t>
            </a:r>
            <a:r>
              <a:rPr lang="en-US" dirty="0">
                <a:latin typeface="Times-Roman"/>
              </a:rPr>
              <a:t> France 2018</a:t>
            </a:r>
          </a:p>
          <a:p>
            <a:pPr algn="l"/>
            <a:r>
              <a:rPr lang="en-US" dirty="0">
                <a:latin typeface="Times-Roman"/>
              </a:rPr>
              <a:t>[3] </a:t>
            </a:r>
            <a:r>
              <a:rPr lang="it-IT" sz="1800" b="0" i="0" u="none" strike="noStrike" baseline="0" dirty="0">
                <a:solidFill>
                  <a:schemeClr val="tx1"/>
                </a:solidFill>
                <a:latin typeface="Times New Roman" panose="02020603050405020304" pitchFamily="18" charset="0"/>
                <a:cs typeface="Times New Roman" panose="02020603050405020304" pitchFamily="18" charset="0"/>
              </a:rPr>
              <a:t>L. Giamattei a, A. Guerriero et al : </a:t>
            </a:r>
            <a:r>
              <a:rPr lang="en-US" sz="1800" b="0" i="0" u="none" strike="noStrike" baseline="0" dirty="0">
                <a:latin typeface="CharisSIL"/>
              </a:rPr>
              <a:t>Monitoring tools for DevOps and microservices: A systematic grey literature review</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31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20D45-4298-4BB2-90AD-DC93C84D8244}"/>
              </a:ext>
            </a:extLst>
          </p:cNvPr>
          <p:cNvSpPr>
            <a:spLocks noGrp="1"/>
          </p:cNvSpPr>
          <p:nvPr>
            <p:ph type="title"/>
          </p:nvPr>
        </p:nvSpPr>
        <p:spPr>
          <a:xfrm>
            <a:off x="2592926" y="624110"/>
            <a:ext cx="2407700" cy="652240"/>
          </a:xfrm>
        </p:spPr>
        <p:txBody>
          <a:bodyPr/>
          <a:lstStyle/>
          <a:p>
            <a:r>
              <a:rPr lang="en-US" dirty="0"/>
              <a:t>Sommaire</a:t>
            </a:r>
          </a:p>
        </p:txBody>
      </p:sp>
      <p:sp>
        <p:nvSpPr>
          <p:cNvPr id="3" name="Espace réservé du contenu 2">
            <a:extLst>
              <a:ext uri="{FF2B5EF4-FFF2-40B4-BE49-F238E27FC236}">
                <a16:creationId xmlns:a16="http://schemas.microsoft.com/office/drawing/2014/main" id="{356A19AD-3AB7-4A63-8103-0524E2159B63}"/>
              </a:ext>
            </a:extLst>
          </p:cNvPr>
          <p:cNvSpPr>
            <a:spLocks noGrp="1"/>
          </p:cNvSpPr>
          <p:nvPr>
            <p:ph idx="1"/>
          </p:nvPr>
        </p:nvSpPr>
        <p:spPr>
          <a:xfrm>
            <a:off x="3086100" y="2038350"/>
            <a:ext cx="7715250" cy="3777622"/>
          </a:xfrm>
        </p:spPr>
        <p:txBody>
          <a:bodyPr>
            <a:normAutofit/>
          </a:bodyPr>
          <a:lstStyle/>
          <a:p>
            <a:r>
              <a:rPr lang="en-US" dirty="0"/>
              <a:t>Introduction</a:t>
            </a:r>
          </a:p>
          <a:p>
            <a:r>
              <a:rPr lang="en-US" dirty="0"/>
              <a:t>Compréhension des Microservices</a:t>
            </a:r>
          </a:p>
          <a:p>
            <a:r>
              <a:rPr lang="en-US" dirty="0"/>
              <a:t>Etude de cas : </a:t>
            </a:r>
            <a:r>
              <a:rPr lang="en-US" dirty="0" err="1"/>
              <a:t>Système</a:t>
            </a:r>
            <a:r>
              <a:rPr lang="en-US" dirty="0"/>
              <a:t> de gestion des Notes </a:t>
            </a:r>
            <a:r>
              <a:rPr lang="en-US" dirty="0" err="1"/>
              <a:t>Universitaire</a:t>
            </a:r>
            <a:endParaRPr lang="en-US" dirty="0"/>
          </a:p>
          <a:p>
            <a:r>
              <a:rPr lang="en-US" dirty="0" err="1"/>
              <a:t>Avantages</a:t>
            </a:r>
            <a:r>
              <a:rPr lang="en-US" dirty="0"/>
              <a:t> des Microservices</a:t>
            </a:r>
          </a:p>
          <a:p>
            <a:r>
              <a:rPr lang="en-US" dirty="0"/>
              <a:t>Introduction à DevOps et </a:t>
            </a:r>
            <a:r>
              <a:rPr lang="en-US" dirty="0" err="1"/>
              <a:t>outils</a:t>
            </a:r>
            <a:r>
              <a:rPr lang="en-US" dirty="0"/>
              <a:t> </a:t>
            </a:r>
            <a:r>
              <a:rPr lang="en-US" dirty="0" err="1"/>
              <a:t>principaux</a:t>
            </a:r>
            <a:endParaRPr lang="en-US" dirty="0"/>
          </a:p>
          <a:p>
            <a:r>
              <a:rPr lang="en-US" dirty="0" err="1"/>
              <a:t>Intégration</a:t>
            </a:r>
            <a:r>
              <a:rPr lang="en-US" dirty="0"/>
              <a:t> des </a:t>
            </a:r>
            <a:r>
              <a:rPr lang="en-US" dirty="0" err="1"/>
              <a:t>outils</a:t>
            </a:r>
            <a:r>
              <a:rPr lang="en-US" dirty="0"/>
              <a:t> DevOps dans le </a:t>
            </a:r>
            <a:r>
              <a:rPr lang="en-US" dirty="0" err="1"/>
              <a:t>projet</a:t>
            </a:r>
            <a:endParaRPr lang="en-US" dirty="0"/>
          </a:p>
          <a:p>
            <a:r>
              <a:rPr lang="en-US" dirty="0"/>
              <a:t>Conclusion</a:t>
            </a:r>
          </a:p>
          <a:p>
            <a:r>
              <a:rPr lang="en-US" dirty="0"/>
              <a:t>Questions et Discussion</a:t>
            </a:r>
          </a:p>
        </p:txBody>
      </p:sp>
    </p:spTree>
    <p:extLst>
      <p:ext uri="{BB962C8B-B14F-4D97-AF65-F5344CB8AC3E}">
        <p14:creationId xmlns:p14="http://schemas.microsoft.com/office/powerpoint/2010/main" val="202535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A588-986F-46E0-BCD8-FB5D5CE3A3E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8B70695-3D2F-416C-8EB0-C755655939EB}"/>
              </a:ext>
            </a:extLst>
          </p:cNvPr>
          <p:cNvSpPr>
            <a:spLocks noGrp="1"/>
          </p:cNvSpPr>
          <p:nvPr>
            <p:ph idx="1"/>
          </p:nvPr>
        </p:nvSpPr>
        <p:spPr/>
        <p:txBody>
          <a:bodyPr/>
          <a:lstStyle/>
          <a:p>
            <a:pPr algn="just"/>
            <a:r>
              <a:rPr lang="fr-FR" dirty="0"/>
              <a:t>Dans le paysage en constante évolution du développement logiciel, l'émergence des architectures à microservices a radicalement transformé la façon dont les applications sont conçues, déployées et maintenues.</a:t>
            </a:r>
          </a:p>
          <a:p>
            <a:pPr algn="just"/>
            <a:endParaRPr lang="fr-FR" dirty="0"/>
          </a:p>
          <a:p>
            <a:pPr marL="0" indent="0" algn="just">
              <a:buNone/>
            </a:pPr>
            <a:endParaRPr lang="fr-FR" dirty="0"/>
          </a:p>
          <a:p>
            <a:pPr algn="just"/>
            <a:r>
              <a:rPr lang="fr-FR" dirty="0"/>
              <a:t>Objectif de la présentation :</a:t>
            </a:r>
          </a:p>
          <a:p>
            <a:pPr lvl="1" algn="just">
              <a:buFont typeface="Wingdings" panose="05000000000000000000" pitchFamily="2" charset="2"/>
              <a:buChar char="v"/>
            </a:pPr>
            <a:r>
              <a:rPr lang="fr-FR" dirty="0"/>
              <a:t>Améliorer l'efficacité et la fiabilité des applications distribuées.</a:t>
            </a:r>
          </a:p>
        </p:txBody>
      </p:sp>
    </p:spTree>
    <p:extLst>
      <p:ext uri="{BB962C8B-B14F-4D97-AF65-F5344CB8AC3E}">
        <p14:creationId xmlns:p14="http://schemas.microsoft.com/office/powerpoint/2010/main" val="175907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D0000-7982-4E6A-A957-A566C061EA4B}"/>
              </a:ext>
            </a:extLst>
          </p:cNvPr>
          <p:cNvSpPr>
            <a:spLocks noGrp="1"/>
          </p:cNvSpPr>
          <p:nvPr>
            <p:ph type="title"/>
          </p:nvPr>
        </p:nvSpPr>
        <p:spPr/>
        <p:txBody>
          <a:bodyPr/>
          <a:lstStyle/>
          <a:p>
            <a:r>
              <a:rPr lang="en-US" dirty="0"/>
              <a:t>Compréhension des Microservices</a:t>
            </a:r>
            <a:endParaRPr lang="fr-FR" dirty="0"/>
          </a:p>
        </p:txBody>
      </p:sp>
      <p:pic>
        <p:nvPicPr>
          <p:cNvPr id="5" name="Espace réservé du contenu 4">
            <a:extLst>
              <a:ext uri="{FF2B5EF4-FFF2-40B4-BE49-F238E27FC236}">
                <a16:creationId xmlns:a16="http://schemas.microsoft.com/office/drawing/2014/main" id="{53ADD794-7003-4A52-9893-29053DE6EFE5}"/>
              </a:ext>
            </a:extLst>
          </p:cNvPr>
          <p:cNvPicPr>
            <a:picLocks noGrp="1" noChangeAspect="1"/>
          </p:cNvPicPr>
          <p:nvPr>
            <p:ph idx="1"/>
          </p:nvPr>
        </p:nvPicPr>
        <p:blipFill>
          <a:blip r:embed="rId2"/>
          <a:stretch>
            <a:fillRect/>
          </a:stretch>
        </p:blipFill>
        <p:spPr>
          <a:xfrm>
            <a:off x="3958920" y="2133600"/>
            <a:ext cx="6175985" cy="3778250"/>
          </a:xfrm>
        </p:spPr>
      </p:pic>
    </p:spTree>
    <p:extLst>
      <p:ext uri="{BB962C8B-B14F-4D97-AF65-F5344CB8AC3E}">
        <p14:creationId xmlns:p14="http://schemas.microsoft.com/office/powerpoint/2010/main" val="261077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592925" y="624110"/>
            <a:ext cx="8911687" cy="699865"/>
          </a:xfrm>
        </p:spPr>
        <p:txBody>
          <a:bodyPr/>
          <a:lstStyle/>
          <a:p>
            <a:r>
              <a:rPr lang="en-US" dirty="0"/>
              <a:t>Compréhension des Microservices</a:t>
            </a:r>
          </a:p>
        </p:txBody>
      </p:sp>
      <p:sp>
        <p:nvSpPr>
          <p:cNvPr id="3" name="Content Placeholder 2">
            <a:extLst>
              <a:ext uri="{FF2B5EF4-FFF2-40B4-BE49-F238E27FC236}">
                <a16:creationId xmlns:a16="http://schemas.microsoft.com/office/drawing/2014/main" id="{A8BB6A1F-E245-446D-8E2C-F86C25FB5B84}"/>
              </a:ext>
            </a:extLst>
          </p:cNvPr>
          <p:cNvSpPr>
            <a:spLocks noGrp="1"/>
          </p:cNvSpPr>
          <p:nvPr>
            <p:ph idx="1"/>
          </p:nvPr>
        </p:nvSpPr>
        <p:spPr>
          <a:xfrm>
            <a:off x="2665412" y="2000250"/>
            <a:ext cx="8915400" cy="1362075"/>
          </a:xfrm>
        </p:spPr>
        <p:txBody>
          <a:bodyPr/>
          <a:lstStyle/>
          <a:p>
            <a:pPr algn="just"/>
            <a:r>
              <a:rPr lang="en-US" b="1" dirty="0"/>
              <a:t>Microservices : </a:t>
            </a:r>
            <a:r>
              <a:rPr lang="fr-FR" dirty="0"/>
              <a:t>peut être vue comme « une approche visant à développer une application unique sous la forme d'une suite de petits services, chacun s'exécutant dans son propre processus et communiquant avec des mécanismes légers, souvent une API de ressources HTTP.» (</a:t>
            </a:r>
            <a:r>
              <a:rPr lang="fr-FR" b="1" dirty="0"/>
              <a:t>Fowler et Lewis</a:t>
            </a:r>
            <a:r>
              <a:rPr lang="fr-FR" dirty="0"/>
              <a:t>)</a:t>
            </a:r>
            <a:endParaRPr lang="en-US" dirty="0"/>
          </a:p>
          <a:p>
            <a:endParaRPr lang="fr-FR" dirty="0"/>
          </a:p>
        </p:txBody>
      </p:sp>
      <p:sp>
        <p:nvSpPr>
          <p:cNvPr id="4" name="Content Placeholder 2">
            <a:extLst>
              <a:ext uri="{FF2B5EF4-FFF2-40B4-BE49-F238E27FC236}">
                <a16:creationId xmlns:a16="http://schemas.microsoft.com/office/drawing/2014/main" id="{96F87251-DE50-41FD-9561-E8CF80072C2C}"/>
              </a:ext>
            </a:extLst>
          </p:cNvPr>
          <p:cNvSpPr txBox="1">
            <a:spLocks/>
          </p:cNvSpPr>
          <p:nvPr/>
        </p:nvSpPr>
        <p:spPr>
          <a:xfrm>
            <a:off x="3970337" y="3781424"/>
            <a:ext cx="4525963" cy="199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b="1" dirty="0" err="1"/>
              <a:t>Caractéristiques</a:t>
            </a:r>
            <a:r>
              <a:rPr lang="en-US" b="1" dirty="0"/>
              <a:t> </a:t>
            </a:r>
            <a:r>
              <a:rPr lang="en-US" b="1" dirty="0" err="1"/>
              <a:t>clés</a:t>
            </a:r>
            <a:r>
              <a:rPr lang="en-US" b="1" dirty="0"/>
              <a:t> :</a:t>
            </a:r>
          </a:p>
          <a:p>
            <a:pPr lvl="1" algn="just">
              <a:buFont typeface="Wingdings" panose="05000000000000000000" pitchFamily="2" charset="2"/>
              <a:buChar char="v"/>
            </a:pPr>
            <a:r>
              <a:rPr lang="en-US" dirty="0" err="1"/>
              <a:t>Scalabilité</a:t>
            </a:r>
            <a:endParaRPr lang="en-US" dirty="0"/>
          </a:p>
          <a:p>
            <a:pPr lvl="1" algn="just">
              <a:buFont typeface="Wingdings" panose="05000000000000000000" pitchFamily="2" charset="2"/>
              <a:buChar char="v"/>
            </a:pPr>
            <a:r>
              <a:rPr lang="en-US" dirty="0" err="1"/>
              <a:t>Déploiement</a:t>
            </a:r>
            <a:r>
              <a:rPr lang="en-US" dirty="0"/>
              <a:t> independent</a:t>
            </a:r>
          </a:p>
          <a:p>
            <a:pPr lvl="1" algn="just">
              <a:buFont typeface="Wingdings" panose="05000000000000000000" pitchFamily="2" charset="2"/>
              <a:buChar char="v"/>
            </a:pPr>
            <a:r>
              <a:rPr lang="en-US" dirty="0" err="1"/>
              <a:t>Tolérance</a:t>
            </a:r>
            <a:r>
              <a:rPr lang="en-US" dirty="0"/>
              <a:t> aux </a:t>
            </a:r>
            <a:r>
              <a:rPr lang="en-US" dirty="0" err="1"/>
              <a:t>pannes</a:t>
            </a:r>
            <a:endParaRPr lang="en-US" dirty="0"/>
          </a:p>
          <a:p>
            <a:endParaRPr lang="fr-FR" dirty="0"/>
          </a:p>
        </p:txBody>
      </p:sp>
    </p:spTree>
    <p:extLst>
      <p:ext uri="{BB962C8B-B14F-4D97-AF65-F5344CB8AC3E}">
        <p14:creationId xmlns:p14="http://schemas.microsoft.com/office/powerpoint/2010/main" val="355368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a:t>Compréhension des Microservices</a:t>
            </a:r>
          </a:p>
        </p:txBody>
      </p:sp>
      <p:pic>
        <p:nvPicPr>
          <p:cNvPr id="5" name="Espace réservé du contenu 4">
            <a:extLst>
              <a:ext uri="{FF2B5EF4-FFF2-40B4-BE49-F238E27FC236}">
                <a16:creationId xmlns:a16="http://schemas.microsoft.com/office/drawing/2014/main" id="{811915F9-4491-42C9-808A-F6103E99B64E}"/>
              </a:ext>
            </a:extLst>
          </p:cNvPr>
          <p:cNvPicPr>
            <a:picLocks noGrp="1" noChangeAspect="1"/>
          </p:cNvPicPr>
          <p:nvPr>
            <p:ph idx="1"/>
          </p:nvPr>
        </p:nvPicPr>
        <p:blipFill>
          <a:blip r:embed="rId3"/>
          <a:stretch>
            <a:fillRect/>
          </a:stretch>
        </p:blipFill>
        <p:spPr>
          <a:xfrm>
            <a:off x="2592925" y="1524000"/>
            <a:ext cx="8513224" cy="4962525"/>
          </a:xfrm>
        </p:spPr>
      </p:pic>
    </p:spTree>
    <p:extLst>
      <p:ext uri="{BB962C8B-B14F-4D97-AF65-F5344CB8AC3E}">
        <p14:creationId xmlns:p14="http://schemas.microsoft.com/office/powerpoint/2010/main" val="366015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5B28-CD3F-449D-9775-0C7118A42D05}"/>
              </a:ext>
            </a:extLst>
          </p:cNvPr>
          <p:cNvSpPr>
            <a:spLocks noGrp="1"/>
          </p:cNvSpPr>
          <p:nvPr>
            <p:ph type="title"/>
          </p:nvPr>
        </p:nvSpPr>
        <p:spPr/>
        <p:txBody>
          <a:bodyPr/>
          <a:lstStyle/>
          <a:p>
            <a:r>
              <a:rPr lang="fr-FR" dirty="0"/>
              <a:t>Etude de cas : Système de gestion des Notes Universitaire</a:t>
            </a:r>
          </a:p>
        </p:txBody>
      </p:sp>
      <p:sp>
        <p:nvSpPr>
          <p:cNvPr id="3" name="Content Placeholder 2">
            <a:extLst>
              <a:ext uri="{FF2B5EF4-FFF2-40B4-BE49-F238E27FC236}">
                <a16:creationId xmlns:a16="http://schemas.microsoft.com/office/drawing/2014/main" id="{875E7E0F-A0F0-43EA-87CD-94A2C1CE5EA9}"/>
              </a:ext>
            </a:extLst>
          </p:cNvPr>
          <p:cNvSpPr>
            <a:spLocks noGrp="1"/>
          </p:cNvSpPr>
          <p:nvPr>
            <p:ph idx="1"/>
          </p:nvPr>
        </p:nvSpPr>
        <p:spPr>
          <a:xfrm>
            <a:off x="2585499" y="2376710"/>
            <a:ext cx="8915400" cy="3048000"/>
          </a:xfrm>
        </p:spPr>
        <p:txBody>
          <a:bodyPr/>
          <a:lstStyle/>
          <a:p>
            <a:pPr algn="just"/>
            <a:r>
              <a:rPr lang="fr-FR" sz="1800" dirty="0">
                <a:effectLst/>
                <a:latin typeface="Calibri" panose="020F0502020204030204" pitchFamily="34" charset="0"/>
                <a:ea typeface="Calibri" panose="020F0502020204030204" pitchFamily="34" charset="0"/>
                <a:cs typeface="Times New Roman" panose="02020603050405020304" pitchFamily="18" charset="0"/>
              </a:rPr>
              <a:t>L'application de gestion de notes universitaires vise à faciliter la gestion des notes et des résultats des étudiants au sein d'une université.</a:t>
            </a:r>
          </a:p>
          <a:p>
            <a:pPr marL="0" indent="0" algn="jus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fr-FR" dirty="0">
                <a:latin typeface="Calibri" panose="020F0502020204030204" pitchFamily="34" charset="0"/>
                <a:ea typeface="Calibri" panose="020F0502020204030204" pitchFamily="34" charset="0"/>
                <a:cs typeface="Times New Roman" panose="02020603050405020304" pitchFamily="18" charset="0"/>
              </a:rPr>
              <a:t>Besoins fonctionnels :</a:t>
            </a:r>
          </a:p>
          <a:p>
            <a:pPr lvl="1" algn="jus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Times New Roman" panose="02020603050405020304" pitchFamily="18" charset="0"/>
              </a:rPr>
              <a:t>Gestion des </a:t>
            </a:r>
            <a:r>
              <a:rPr lang="en-US" dirty="0" err="1">
                <a:effectLst/>
                <a:latin typeface="Calibri" panose="020F0502020204030204" pitchFamily="34" charset="0"/>
                <a:ea typeface="Calibri" panose="020F0502020204030204" pitchFamily="34" charset="0"/>
                <a:cs typeface="Times New Roman" panose="02020603050405020304" pitchFamily="18" charset="0"/>
              </a:rPr>
              <a:t>étudiants</a:t>
            </a:r>
            <a:r>
              <a:rPr lang="en-US" dirty="0">
                <a:latin typeface="Calibri" panose="020F0502020204030204" pitchFamily="34" charset="0"/>
                <a:ea typeface="Calibri" panose="020F0502020204030204" pitchFamily="34" charset="0"/>
                <a:cs typeface="Times New Roman" panose="02020603050405020304" pitchFamily="18" charset="0"/>
              </a:rPr>
              <a:t> et </a:t>
            </a:r>
            <a:r>
              <a:rPr lang="en-US" dirty="0" err="1">
                <a:latin typeface="Calibri" panose="020F0502020204030204" pitchFamily="34" charset="0"/>
                <a:ea typeface="Calibri" panose="020F0502020204030204" pitchFamily="34" charset="0"/>
                <a:cs typeface="Times New Roman" panose="02020603050405020304" pitchFamily="18" charset="0"/>
              </a:rPr>
              <a:t>enseignants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1" algn="just">
              <a:buFont typeface="Wingdings" panose="05000000000000000000" pitchFamily="2" charset="2"/>
              <a:buChar char="v"/>
            </a:pPr>
            <a:r>
              <a:rPr lang="en-US" dirty="0">
                <a:effectLst/>
                <a:latin typeface="Calibri" panose="020F0502020204030204" pitchFamily="34" charset="0"/>
                <a:ea typeface="Calibri" panose="020F0502020204030204" pitchFamily="34" charset="0"/>
                <a:cs typeface="Times New Roman" panose="02020603050405020304" pitchFamily="18" charset="0"/>
              </a:rPr>
              <a:t>Gestion des </a:t>
            </a:r>
            <a:r>
              <a:rPr lang="en-US" dirty="0" err="1">
                <a:effectLst/>
                <a:latin typeface="Calibri" panose="020F0502020204030204" pitchFamily="34" charset="0"/>
                <a:ea typeface="Calibri" panose="020F0502020204030204" pitchFamily="34" charset="0"/>
                <a:cs typeface="Times New Roman" panose="02020603050405020304" pitchFamily="18" charset="0"/>
              </a:rPr>
              <a:t>cours</a:t>
            </a:r>
            <a:r>
              <a:rPr lang="en-US" dirty="0">
                <a:effectLst/>
                <a:latin typeface="Calibri" panose="020F0502020204030204" pitchFamily="34" charset="0"/>
                <a:ea typeface="Calibri" panose="020F0502020204030204" pitchFamily="34" charset="0"/>
                <a:cs typeface="Times New Roman" panose="02020603050405020304" pitchFamily="18" charset="0"/>
              </a:rPr>
              <a:t> et </a:t>
            </a:r>
            <a:r>
              <a:rPr lang="en-US" dirty="0" err="1">
                <a:effectLst/>
                <a:latin typeface="Calibri" panose="020F0502020204030204" pitchFamily="34" charset="0"/>
                <a:ea typeface="Calibri" panose="020F0502020204030204" pitchFamily="34" charset="0"/>
                <a:cs typeface="Times New Roman" panose="02020603050405020304" pitchFamily="18" charset="0"/>
              </a:rPr>
              <a:t>évaluations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lvl="1" algn="just">
              <a:buFont typeface="Wingdings" panose="05000000000000000000" pitchFamily="2" charset="2"/>
              <a:buChar char="v"/>
            </a:pPr>
            <a:r>
              <a:rPr lang="en-US" dirty="0" err="1">
                <a:latin typeface="Calibri" panose="020F0502020204030204" pitchFamily="34" charset="0"/>
                <a:ea typeface="Calibri" panose="020F0502020204030204" pitchFamily="34" charset="0"/>
                <a:cs typeface="Times New Roman" panose="02020603050405020304" pitchFamily="18" charset="0"/>
              </a:rPr>
              <a:t>Saisie</a:t>
            </a:r>
            <a:r>
              <a:rPr lang="en-US" dirty="0">
                <a:latin typeface="Calibri" panose="020F0502020204030204" pitchFamily="34" charset="0"/>
                <a:ea typeface="Calibri" panose="020F0502020204030204" pitchFamily="34" charset="0"/>
                <a:cs typeface="Times New Roman" panose="02020603050405020304" pitchFamily="18" charset="0"/>
              </a:rPr>
              <a:t> et consultation des </a:t>
            </a:r>
            <a:r>
              <a:rPr lang="en-US" dirty="0" err="1">
                <a:latin typeface="Calibri" panose="020F0502020204030204" pitchFamily="34" charset="0"/>
                <a:ea typeface="Calibri" panose="020F0502020204030204" pitchFamily="34" charset="0"/>
                <a:cs typeface="Times New Roman" panose="02020603050405020304" pitchFamily="18" charset="0"/>
              </a:rPr>
              <a:t>résultats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237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AF85-4F12-4F58-BEC1-7F7F5F5888D4}"/>
              </a:ext>
            </a:extLst>
          </p:cNvPr>
          <p:cNvSpPr>
            <a:spLocks noGrp="1"/>
          </p:cNvSpPr>
          <p:nvPr>
            <p:ph type="title"/>
          </p:nvPr>
        </p:nvSpPr>
        <p:spPr/>
        <p:txBody>
          <a:bodyPr/>
          <a:lstStyle/>
          <a:p>
            <a:r>
              <a:rPr lang="fr-FR" dirty="0"/>
              <a:t>Etude de cas : Système de gestion des Notes Universitaire</a:t>
            </a:r>
            <a:endParaRPr lang="en-US" dirty="0"/>
          </a:p>
        </p:txBody>
      </p:sp>
      <p:sp>
        <p:nvSpPr>
          <p:cNvPr id="3" name="Content Placeholder 2">
            <a:extLst>
              <a:ext uri="{FF2B5EF4-FFF2-40B4-BE49-F238E27FC236}">
                <a16:creationId xmlns:a16="http://schemas.microsoft.com/office/drawing/2014/main" id="{26932729-F5EC-41F6-A38B-B1D5668DDA08}"/>
              </a:ext>
            </a:extLst>
          </p:cNvPr>
          <p:cNvSpPr>
            <a:spLocks noGrp="1"/>
          </p:cNvSpPr>
          <p:nvPr>
            <p:ph idx="1"/>
          </p:nvPr>
        </p:nvSpPr>
        <p:spPr/>
        <p:txBody>
          <a:bodyPr/>
          <a:lstStyle/>
          <a:p>
            <a:pPr marL="0" marR="0" algn="just">
              <a:lnSpc>
                <a:spcPct val="107000"/>
              </a:lnSpc>
              <a:spcBef>
                <a:spcPts val="0"/>
              </a:spcBef>
              <a:spcAft>
                <a:spcPts val="800"/>
              </a:spcAft>
            </a:pPr>
            <a:r>
              <a:rPr lang="en-US" dirty="0" err="1"/>
              <a:t>Décomposition</a:t>
            </a:r>
            <a:r>
              <a:rPr lang="en-US" dirty="0"/>
              <a:t> des </a:t>
            </a:r>
            <a:r>
              <a:rPr lang="en-US" dirty="0" err="1"/>
              <a:t>principaux</a:t>
            </a:r>
            <a:r>
              <a:rPr lang="en-US" dirty="0"/>
              <a:t> services</a:t>
            </a:r>
          </a:p>
          <a:p>
            <a:pPr marL="0" marR="0" indent="0" algn="just">
              <a:lnSpc>
                <a:spcPct val="107000"/>
              </a:lnSpc>
              <a:spcBef>
                <a:spcPts val="0"/>
              </a:spcBef>
              <a:spcAft>
                <a:spcPts val="800"/>
              </a:spcAft>
              <a:buNone/>
            </a:pPr>
            <a:endParaRPr lang="en-US" dirty="0"/>
          </a:p>
          <a:p>
            <a:pPr marL="0" marR="0" indent="0" algn="just">
              <a:lnSpc>
                <a:spcPct val="107000"/>
              </a:lnSpc>
              <a:spcBef>
                <a:spcPts val="0"/>
              </a:spcBef>
              <a:spcAft>
                <a:spcPts val="800"/>
              </a:spcAft>
              <a:buNone/>
            </a:pPr>
            <a:endParaRPr lang="en-US" dirty="0"/>
          </a:p>
          <a:p>
            <a:pPr marL="857250" lvl="2" indent="-285750" algn="just">
              <a:lnSpc>
                <a:spcPct val="107000"/>
              </a:lnSpc>
              <a:spcBef>
                <a:spcPts val="0"/>
              </a:spcBef>
              <a:spcAft>
                <a:spcPts val="800"/>
              </a:spcAft>
              <a:buFont typeface="Wingdings" panose="05000000000000000000" pitchFamily="2" charset="2"/>
              <a:buChar char="v"/>
            </a:pPr>
            <a:r>
              <a:rPr lang="fr-FR" dirty="0"/>
              <a:t>gestion des cours et des notes</a:t>
            </a:r>
          </a:p>
          <a:p>
            <a:pPr marL="857250" lvl="2" indent="-285750" algn="just">
              <a:lnSpc>
                <a:spcPct val="107000"/>
              </a:lnSpc>
              <a:spcBef>
                <a:spcPts val="0"/>
              </a:spcBef>
              <a:spcAft>
                <a:spcPts val="800"/>
              </a:spcAft>
              <a:buFont typeface="Wingdings" panose="05000000000000000000" pitchFamily="2" charset="2"/>
              <a:buChar char="v"/>
            </a:pPr>
            <a:r>
              <a:rPr lang="en-US" dirty="0"/>
              <a:t>gestion des </a:t>
            </a:r>
            <a:r>
              <a:rPr lang="en-US" dirty="0" err="1"/>
              <a:t>utilisateurs</a:t>
            </a:r>
            <a:endParaRPr lang="en-US" dirty="0"/>
          </a:p>
          <a:p>
            <a:pPr marL="857250" lvl="2" indent="-285750" algn="just">
              <a:lnSpc>
                <a:spcPct val="107000"/>
              </a:lnSpc>
              <a:spcBef>
                <a:spcPts val="0"/>
              </a:spcBef>
              <a:spcAft>
                <a:spcPts val="800"/>
              </a:spcAft>
              <a:buFont typeface="Wingdings" panose="05000000000000000000" pitchFamily="2" charset="2"/>
              <a:buChar char="v"/>
            </a:pPr>
            <a:r>
              <a:rPr lang="en-US" dirty="0"/>
              <a:t>gestion des </a:t>
            </a:r>
            <a:r>
              <a:rPr lang="en-US" dirty="0" err="1"/>
              <a:t>programmes</a:t>
            </a:r>
            <a:r>
              <a:rPr lang="en-US" dirty="0"/>
              <a:t> </a:t>
            </a:r>
            <a:r>
              <a:rPr lang="en-US" dirty="0" err="1"/>
              <a:t>d'études</a:t>
            </a:r>
            <a:endParaRPr lang="en-US" dirty="0"/>
          </a:p>
        </p:txBody>
      </p:sp>
    </p:spTree>
    <p:extLst>
      <p:ext uri="{BB962C8B-B14F-4D97-AF65-F5344CB8AC3E}">
        <p14:creationId xmlns:p14="http://schemas.microsoft.com/office/powerpoint/2010/main" val="302194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28609-2FD2-4CE0-B32E-BBD2810B25F4}"/>
              </a:ext>
            </a:extLst>
          </p:cNvPr>
          <p:cNvSpPr>
            <a:spLocks noGrp="1"/>
          </p:cNvSpPr>
          <p:nvPr>
            <p:ph type="title"/>
          </p:nvPr>
        </p:nvSpPr>
        <p:spPr/>
        <p:txBody>
          <a:bodyPr/>
          <a:lstStyle/>
          <a:p>
            <a:r>
              <a:rPr lang="fr-FR" dirty="0"/>
              <a:t>Etude de cas : Système de gestion des Notes Universitaire</a:t>
            </a:r>
            <a:endParaRPr lang="en-US" dirty="0"/>
          </a:p>
        </p:txBody>
      </p:sp>
      <p:pic>
        <p:nvPicPr>
          <p:cNvPr id="5" name="Espace réservé du contenu 4">
            <a:extLst>
              <a:ext uri="{FF2B5EF4-FFF2-40B4-BE49-F238E27FC236}">
                <a16:creationId xmlns:a16="http://schemas.microsoft.com/office/drawing/2014/main" id="{DDD1934B-90B6-4E1A-8888-2BDDB76444E3}"/>
              </a:ext>
            </a:extLst>
          </p:cNvPr>
          <p:cNvPicPr>
            <a:picLocks noGrp="1" noChangeAspect="1"/>
          </p:cNvPicPr>
          <p:nvPr>
            <p:ph idx="1"/>
          </p:nvPr>
        </p:nvPicPr>
        <p:blipFill>
          <a:blip r:embed="rId3"/>
          <a:stretch>
            <a:fillRect/>
          </a:stretch>
        </p:blipFill>
        <p:spPr>
          <a:xfrm>
            <a:off x="3105150" y="2028826"/>
            <a:ext cx="7543799" cy="4205064"/>
          </a:xfrm>
        </p:spPr>
      </p:pic>
    </p:spTree>
    <p:extLst>
      <p:ext uri="{BB962C8B-B14F-4D97-AF65-F5344CB8AC3E}">
        <p14:creationId xmlns:p14="http://schemas.microsoft.com/office/powerpoint/2010/main" val="30809465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1560</TotalTime>
  <Words>1271</Words>
  <Application>Microsoft Office PowerPoint</Application>
  <PresentationFormat>Grand écran</PresentationFormat>
  <Paragraphs>115</Paragraphs>
  <Slides>16</Slides>
  <Notes>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16</vt:i4>
      </vt:variant>
    </vt:vector>
  </HeadingPairs>
  <TitlesOfParts>
    <vt:vector size="26" baseType="lpstr">
      <vt:lpstr>Arial</vt:lpstr>
      <vt:lpstr>Calibri</vt:lpstr>
      <vt:lpstr>Century Gothic</vt:lpstr>
      <vt:lpstr>CharisSIL</vt:lpstr>
      <vt:lpstr>Symbol</vt:lpstr>
      <vt:lpstr>Times New Roman</vt:lpstr>
      <vt:lpstr>Times-Roman</vt:lpstr>
      <vt:lpstr>Wingdings</vt:lpstr>
      <vt:lpstr>Wingdings 3</vt:lpstr>
      <vt:lpstr>Wisp</vt:lpstr>
      <vt:lpstr>Thème : Approches DevOps et surveillance distribuée des applications basées sur les architectures microservices</vt:lpstr>
      <vt:lpstr>Sommaire</vt:lpstr>
      <vt:lpstr>Introduction</vt:lpstr>
      <vt:lpstr>Compréhension des Microservices</vt:lpstr>
      <vt:lpstr>Compréhension des Microservices</vt:lpstr>
      <vt:lpstr>Compréhension des Microservices</vt:lpstr>
      <vt:lpstr>Etude de cas : Système de gestion des Notes Universitaire</vt:lpstr>
      <vt:lpstr>Etude de cas : Système de gestion des Notes Universitaire</vt:lpstr>
      <vt:lpstr>Etude de cas : Système de gestion des Notes Universitaire</vt:lpstr>
      <vt:lpstr>Introduction à DevOps et outils principaux </vt:lpstr>
      <vt:lpstr>Introduction à DevOps et outils principaux</vt:lpstr>
      <vt:lpstr>Intégration des outils DevOps dans le projet </vt:lpstr>
      <vt:lpstr>Intégration des outils DevOps dans le projet</vt:lpstr>
      <vt:lpstr>Conclusion</vt:lpstr>
      <vt:lpstr>Merci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comprehension general</dc:title>
  <dc:creator>steves passo</dc:creator>
  <cp:lastModifiedBy>steves passo</cp:lastModifiedBy>
  <cp:revision>31</cp:revision>
  <dcterms:created xsi:type="dcterms:W3CDTF">2024-03-09T02:08:44Z</dcterms:created>
  <dcterms:modified xsi:type="dcterms:W3CDTF">2024-06-08T11:55:31Z</dcterms:modified>
</cp:coreProperties>
</file>