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72" r:id="rId5"/>
    <p:sldId id="259" r:id="rId6"/>
    <p:sldId id="260" r:id="rId7"/>
    <p:sldId id="264" r:id="rId8"/>
    <p:sldId id="269" r:id="rId9"/>
    <p:sldId id="270" r:id="rId10"/>
    <p:sldId id="271" r:id="rId11"/>
    <p:sldId id="265" r:id="rId12"/>
    <p:sldId id="27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93" autoAdjust="0"/>
  </p:normalViewPr>
  <p:slideViewPr>
    <p:cSldViewPr snapToGrid="0">
      <p:cViewPr varScale="1">
        <p:scale>
          <a:sx n="98" d="100"/>
          <a:sy n="9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A8DAE-7B62-4049-A513-4040173DD1C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E874-57B7-4F4E-A135-39984B45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axe de recherche </a:t>
            </a:r>
            <a:r>
              <a:rPr lang="en-US" dirty="0" err="1"/>
              <a:t>designe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thematique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un </a:t>
            </a:r>
            <a:r>
              <a:rPr lang="en-US" dirty="0" err="1"/>
              <a:t>domaine</a:t>
            </a:r>
            <a:r>
              <a:rPr lang="en-US" dirty="0"/>
              <a:t> </a:t>
            </a:r>
            <a:r>
              <a:rPr lang="en-US" dirty="0" err="1"/>
              <a:t>specifique</a:t>
            </a:r>
            <a:r>
              <a:rPr lang="en-US" dirty="0"/>
              <a:t> sur </a:t>
            </a:r>
            <a:r>
              <a:rPr lang="en-US" dirty="0" err="1"/>
              <a:t>lequel</a:t>
            </a:r>
            <a:r>
              <a:rPr lang="en-US" dirty="0"/>
              <a:t> se </a:t>
            </a:r>
            <a:r>
              <a:rPr lang="en-US" dirty="0" err="1"/>
              <a:t>concentre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etude </a:t>
            </a:r>
            <a:r>
              <a:rPr lang="en-US" dirty="0" err="1"/>
              <a:t>ou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de recherche.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E874-57B7-4F4E-A135-39984B4550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5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RQ1 : </a:t>
            </a:r>
            <a:r>
              <a:rPr lang="fr-FR" dirty="0"/>
              <a:t>Avec cette RQ, l’article </a:t>
            </a:r>
            <a:r>
              <a:rPr lang="fr-FR" dirty="0" err="1"/>
              <a:t>étudi</a:t>
            </a:r>
            <a:r>
              <a:rPr lang="fr-FR" dirty="0"/>
              <a:t> les principales caractéristiques fonctionnelles et technologiques des outils, et analyse comment ses outils répondent à la liste des défis de surveillance pertinents identifiés par </a:t>
            </a:r>
            <a:r>
              <a:rPr lang="fr-FR" dirty="0" err="1"/>
              <a:t>Waseem</a:t>
            </a:r>
            <a:r>
              <a:rPr lang="fr-FR" dirty="0"/>
              <a:t> et al.</a:t>
            </a:r>
          </a:p>
          <a:p>
            <a:endParaRPr lang="fr-FR" dirty="0"/>
          </a:p>
          <a:p>
            <a:r>
              <a:rPr lang="fr-FR" dirty="0"/>
              <a:t>RQ2 : Avec cette RQ, l’article(les auteurs) se concentre sur les métriques, les traces et les journaux que les outils sont capables d'extraire.</a:t>
            </a:r>
          </a:p>
          <a:p>
            <a:endParaRPr lang="fr-FR" dirty="0"/>
          </a:p>
          <a:p>
            <a:r>
              <a:rPr lang="fr-FR" dirty="0"/>
              <a:t>RQ : Cette RQ vise à catégoriser les modèles et les pratiques utilisés pour collecter des données ainsi que leur intégration aux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E874-57B7-4F4E-A135-39984B4550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6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Virtualisation au niveau du système d'exploitation :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Contrairement à la virtualisation traditionnelle qui crée des machines virtuelles avec leur propre système d'exploitation invité, Docker utilise le noyau du système d'exploitation hôte pour exécuter plusieurs conteneurs isolés.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Chaque conteneur fonctionne comme une application légère et autonome, contenant tout ce qui est nécessaire pour son exécution : code, bibliothèques, dépendances,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conteneurs partagent le même noyau de l'OS hôte mais sont isolés les uns des autres grâce à des fonctionnalités du noyau telles que les espaces de noms (</a:t>
            </a:r>
            <a:r>
              <a:rPr lang="fr-FR" dirty="0" err="1"/>
              <a:t>namespaces</a:t>
            </a:r>
            <a:r>
              <a:rPr lang="fr-FR" dirty="0"/>
              <a:t>) et les groupes de contrôle (</a:t>
            </a:r>
            <a:r>
              <a:rPr lang="fr-FR" dirty="0" err="1"/>
              <a:t>cgroups</a:t>
            </a:r>
            <a:r>
              <a:rPr lang="fr-FR" dirty="0"/>
              <a:t>).</a:t>
            </a:r>
          </a:p>
          <a:p>
            <a:r>
              <a:rPr lang="fr-FR" b="1" dirty="0"/>
              <a:t>Avantages de cette approche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Performance améliorée :</a:t>
            </a:r>
            <a:r>
              <a:rPr lang="fr-FR" dirty="0"/>
              <a:t> Les conteneurs démarrent plus rapidement et consomment moins de ressources que les machines virtuelles, car ils n'ont pas besoin de démarrer un système d'exploitation complet.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Portabilité :</a:t>
            </a:r>
            <a:r>
              <a:rPr lang="fr-FR" dirty="0"/>
              <a:t> Les applications conteneurisées peuvent être exécutées de manière cohérente sur n'importe quel environnement qui supporte Docker, ce qui facilite le déploiement et la gestion des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Isolation :</a:t>
            </a:r>
            <a:r>
              <a:rPr lang="fr-FR" dirty="0"/>
              <a:t> Les conteneurs offrent une isolation des processus, des ressources et des fichiers systèmes, ce qui améliore la sécurité et la stabilité de l'application.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E874-57B7-4F4E-A135-39984B4550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Bénéfices observés : tests automatisés, livraison continue, amélioration des performances.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E874-57B7-4F4E-A135-39984B4550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E874-57B7-4F4E-A135-39984B4550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CC23-EE92-4C89-BD7B-1F961806E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0" y="829734"/>
            <a:ext cx="9656761" cy="1625600"/>
          </a:xfrm>
        </p:spPr>
        <p:txBody>
          <a:bodyPr>
            <a:noAutofit/>
          </a:bodyPr>
          <a:lstStyle/>
          <a:p>
            <a:pPr algn="ctr"/>
            <a:r>
              <a:rPr lang="fr-FR" sz="3500" b="1" u="sng" dirty="0"/>
              <a:t>Thème :</a:t>
            </a:r>
            <a:r>
              <a:rPr lang="fr-FR" sz="3500" dirty="0"/>
              <a:t> </a:t>
            </a:r>
            <a:r>
              <a:rPr lang="fr-FR" sz="3500" b="1" dirty="0"/>
              <a:t>Approches DevOps et surveillance distribuée des applications basées sur les architectures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291B1-78B4-437B-B91A-2AE514D51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8986" y="4362668"/>
            <a:ext cx="3640139" cy="518521"/>
          </a:xfrm>
        </p:spPr>
        <p:txBody>
          <a:bodyPr/>
          <a:lstStyle/>
          <a:p>
            <a:r>
              <a:rPr lang="en-US" b="1" dirty="0"/>
              <a:t>TEMGOUA PASSO Darius Steves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307826-7EEE-495D-B61B-B6C6F01E4843}"/>
              </a:ext>
            </a:extLst>
          </p:cNvPr>
          <p:cNvSpPr txBox="1">
            <a:spLocks/>
          </p:cNvSpPr>
          <p:nvPr/>
        </p:nvSpPr>
        <p:spPr>
          <a:xfrm>
            <a:off x="8239125" y="5265877"/>
            <a:ext cx="3648075" cy="518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Encadreur :</a:t>
            </a:r>
            <a:r>
              <a:rPr lang="en-US" dirty="0"/>
              <a:t> </a:t>
            </a:r>
            <a:r>
              <a:rPr lang="en-US" b="1" dirty="0"/>
              <a:t>Dr Monthe Valery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196C3-E0FD-404A-B16D-C4285923211A}"/>
              </a:ext>
            </a:extLst>
          </p:cNvPr>
          <p:cNvSpPr txBox="1">
            <a:spLocks/>
          </p:cNvSpPr>
          <p:nvPr/>
        </p:nvSpPr>
        <p:spPr>
          <a:xfrm>
            <a:off x="3713160" y="6169086"/>
            <a:ext cx="4945065" cy="518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Année Académique : 2023 - 2024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C6EDC6-DC36-4BE1-83A1-559B813C8751}"/>
              </a:ext>
            </a:extLst>
          </p:cNvPr>
          <p:cNvSpPr txBox="1">
            <a:spLocks/>
          </p:cNvSpPr>
          <p:nvPr/>
        </p:nvSpPr>
        <p:spPr>
          <a:xfrm>
            <a:off x="3514724" y="3342434"/>
            <a:ext cx="7553326" cy="5185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u="sng" dirty="0"/>
              <a:t>Sous-</a:t>
            </a:r>
            <a:r>
              <a:rPr lang="en-US" sz="2200" b="1" u="sng" dirty="0" err="1"/>
              <a:t>titre</a:t>
            </a:r>
            <a:r>
              <a:rPr lang="en-US" sz="2200" b="1" u="sng"/>
              <a:t> </a:t>
            </a:r>
            <a:r>
              <a:rPr lang="en-US" sz="2200" b="1" u="sng" dirty="0"/>
              <a:t>:</a:t>
            </a:r>
            <a:r>
              <a:rPr lang="en-US" sz="2200" b="1" dirty="0"/>
              <a:t> </a:t>
            </a:r>
            <a:r>
              <a:rPr lang="fr-FR" sz="2400" b="1" dirty="0"/>
              <a:t>compréhension général du thème</a:t>
            </a:r>
          </a:p>
          <a:p>
            <a:pPr algn="ctr"/>
            <a:r>
              <a:rPr lang="en-US" sz="22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713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B49CF-97A9-4EEE-8863-3D4C2C08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0815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6CF36-F87A-43E6-A95C-2566E954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3225"/>
            <a:ext cx="8915400" cy="4871855"/>
          </a:xfrm>
        </p:spPr>
        <p:txBody>
          <a:bodyPr/>
          <a:lstStyle/>
          <a:p>
            <a:r>
              <a:rPr lang="fr-FR" dirty="0"/>
              <a:t>Résumé des résultats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Classification des outils selon leurs caractéristiques.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Importance du choix des outils adaptés pour assurer la performance et la fiabilité des systèmes DevOps et microservices.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r>
              <a:rPr lang="fr-FR" dirty="0"/>
              <a:t>Implications pour la recherche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Aide les chercheurs dans l’analyse des outils existants.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Pour les praticiens : meilleure gestion des infrastructures complexes.</a:t>
            </a:r>
          </a:p>
          <a:p>
            <a:endParaRPr lang="fr-FR" dirty="0"/>
          </a:p>
          <a:p>
            <a:r>
              <a:rPr lang="fr-FR" dirty="0"/>
              <a:t>Travaux futurs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Explorer d’autres articles pour en apprendre d’avantage sur la question autours de la performance des outils de surveillances.</a:t>
            </a:r>
          </a:p>
        </p:txBody>
      </p:sp>
    </p:spTree>
    <p:extLst>
      <p:ext uri="{BB962C8B-B14F-4D97-AF65-F5344CB8AC3E}">
        <p14:creationId xmlns:p14="http://schemas.microsoft.com/office/powerpoint/2010/main" val="89867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EF2F-1BF4-4F00-99EF-3FB61A17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225" y="3050492"/>
            <a:ext cx="3122075" cy="757015"/>
          </a:xfrm>
        </p:spPr>
        <p:txBody>
          <a:bodyPr/>
          <a:lstStyle/>
          <a:p>
            <a:pPr algn="ctr"/>
            <a:r>
              <a:rPr lang="en-US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213184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10BD-0160-60A2-751A-AD963A280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A24C-774F-7ECF-ABD1-57B87058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66" y="3050492"/>
            <a:ext cx="8482519" cy="106430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 et Discussion</a:t>
            </a:r>
          </a:p>
        </p:txBody>
      </p:sp>
    </p:spTree>
    <p:extLst>
      <p:ext uri="{BB962C8B-B14F-4D97-AF65-F5344CB8AC3E}">
        <p14:creationId xmlns:p14="http://schemas.microsoft.com/office/powerpoint/2010/main" val="316590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9EBD-EE99-419C-A485-DA34A328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9F86-20A6-4AD8-A14D-7435C40B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-Roman"/>
              </a:rPr>
              <a:t>[1] </a:t>
            </a:r>
            <a:r>
              <a:rPr lang="it-IT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 Giamattei a, A. Guerriero et al : </a:t>
            </a:r>
            <a:r>
              <a:rPr lang="en-US" sz="1800" b="0" i="0" u="none" strike="noStrike" baseline="0" dirty="0">
                <a:latin typeface="CharisSIL"/>
              </a:rPr>
              <a:t>Monitoring tools for DevOps and microservices: A systematic grey literature review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20D45-4298-4BB2-90AD-DC93C84D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407700" cy="652240"/>
          </a:xfrm>
        </p:spPr>
        <p:txBody>
          <a:bodyPr/>
          <a:lstStyle/>
          <a:p>
            <a:r>
              <a:rPr lang="en-US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A19AD-3AB7-4A63-8103-0524E215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0" y="2038350"/>
            <a:ext cx="7715250" cy="377762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Axes de recherche</a:t>
            </a:r>
          </a:p>
          <a:p>
            <a:r>
              <a:rPr lang="en-US" dirty="0" err="1"/>
              <a:t>Défis</a:t>
            </a:r>
            <a:r>
              <a:rPr lang="en-US" dirty="0"/>
              <a:t> </a:t>
            </a:r>
            <a:r>
              <a:rPr lang="en-US" dirty="0" err="1"/>
              <a:t>identifiés</a:t>
            </a:r>
            <a:endParaRPr lang="en-US" dirty="0"/>
          </a:p>
          <a:p>
            <a:r>
              <a:rPr lang="en-US" dirty="0"/>
              <a:t>Questions de recherche</a:t>
            </a:r>
          </a:p>
          <a:p>
            <a:r>
              <a:rPr lang="en-US" dirty="0" err="1"/>
              <a:t>Approches</a:t>
            </a:r>
            <a:r>
              <a:rPr lang="en-US" dirty="0"/>
              <a:t> </a:t>
            </a:r>
            <a:r>
              <a:rPr lang="en-US" dirty="0" err="1"/>
              <a:t>méthodologiques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Questions et Discussion</a:t>
            </a:r>
          </a:p>
        </p:txBody>
      </p:sp>
    </p:spTree>
    <p:extLst>
      <p:ext uri="{BB962C8B-B14F-4D97-AF65-F5344CB8AC3E}">
        <p14:creationId xmlns:p14="http://schemas.microsoft.com/office/powerpoint/2010/main" val="20253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588-986F-46E0-BCD8-FB5D5CE3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0695-3D2F-416C-8EB0-C7556559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environnements DevOps et microservices exigent une surveillance continue pour assurer leur bon fonctionnement.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DevOps se concentre sur les mises à jour rapides et fréquentes dans des systèmes distribués.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Objectif de la présentation 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fr-FR" dirty="0"/>
              <a:t>Comprendre les axes de recherches, les défis et question de recherches issues de l’article de revue.</a:t>
            </a:r>
          </a:p>
        </p:txBody>
      </p:sp>
    </p:spTree>
    <p:extLst>
      <p:ext uri="{BB962C8B-B14F-4D97-AF65-F5344CB8AC3E}">
        <p14:creationId xmlns:p14="http://schemas.microsoft.com/office/powerpoint/2010/main" val="175907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D0000-7982-4E6A-A957-A566C061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0954"/>
          </a:xfrm>
        </p:spPr>
        <p:txBody>
          <a:bodyPr/>
          <a:lstStyle/>
          <a:p>
            <a:r>
              <a:rPr lang="en-US" dirty="0"/>
              <a:t>Axes de recherche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C32BA-B0DF-0855-98DA-F44C0983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37507"/>
            <a:ext cx="8915400" cy="4296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Microservices et DevOps :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dirty="0"/>
              <a:t>Agilité et Réactivité :</a:t>
            </a:r>
            <a:r>
              <a:rPr lang="fr-FR" dirty="0"/>
              <a:t> Les systèmes microservices favorisent des déploiements fréquents grâce à des pratiques DevOps.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dirty="0"/>
              <a:t>Modularité :</a:t>
            </a:r>
            <a:r>
              <a:rPr lang="fr-FR" dirty="0"/>
              <a:t> Facilite la gestion des applications complexes, mais présente des défis en matière de surveillance.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r>
              <a:rPr lang="fr-FR" dirty="0"/>
              <a:t>Outils de Surveillance : </a:t>
            </a:r>
          </a:p>
          <a:p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dirty="0"/>
              <a:t>Importance Cruciale :</a:t>
            </a:r>
            <a:r>
              <a:rPr lang="fr-FR" dirty="0"/>
              <a:t> Fournissent des informations en temps réel sur la santé des systèmes.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dirty="0"/>
              <a:t>Fragmentation du Paysage :</a:t>
            </a:r>
            <a:r>
              <a:rPr lang="fr-FR" dirty="0"/>
              <a:t> Une multitude d'outils avec des fonctionnalités variées, rendant le choix complexe.</a:t>
            </a:r>
          </a:p>
        </p:txBody>
      </p:sp>
    </p:spTree>
    <p:extLst>
      <p:ext uri="{BB962C8B-B14F-4D97-AF65-F5344CB8AC3E}">
        <p14:creationId xmlns:p14="http://schemas.microsoft.com/office/powerpoint/2010/main" val="261077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29B1-DA8D-4CB9-959E-1FEE4267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865"/>
          </a:xfrm>
        </p:spPr>
        <p:txBody>
          <a:bodyPr/>
          <a:lstStyle/>
          <a:p>
            <a:r>
              <a:rPr lang="en-US" dirty="0" err="1"/>
              <a:t>Défis</a:t>
            </a:r>
            <a:r>
              <a:rPr lang="en-US" dirty="0"/>
              <a:t> </a:t>
            </a:r>
            <a:r>
              <a:rPr lang="en-US" dirty="0" err="1"/>
              <a:t>identifiés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6A1F-E245-446D-8E2C-F86C25FB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412" y="2000250"/>
            <a:ext cx="8915400" cy="3525061"/>
          </a:xfrm>
        </p:spPr>
        <p:txBody>
          <a:bodyPr/>
          <a:lstStyle/>
          <a:p>
            <a:pPr algn="just"/>
            <a:r>
              <a:rPr lang="fr-FR" b="1" dirty="0"/>
              <a:t>La complexité et la nature distribuée des systèmes basés sur des microservices.</a:t>
            </a:r>
          </a:p>
          <a:p>
            <a:pPr algn="just"/>
            <a:endParaRPr lang="fr-FR" b="1" dirty="0"/>
          </a:p>
          <a:p>
            <a:pPr algn="just"/>
            <a:r>
              <a:rPr lang="fr-FR" b="1" dirty="0"/>
              <a:t>La fragmentation du paysage des outils de surveillance, rendant difficile le choix d'un outil approprié.</a:t>
            </a:r>
          </a:p>
          <a:p>
            <a:pPr algn="just"/>
            <a:endParaRPr lang="fr-FR" b="1" dirty="0"/>
          </a:p>
          <a:p>
            <a:pPr algn="just"/>
            <a:r>
              <a:rPr lang="fr-FR" b="1" dirty="0"/>
              <a:t>La nécessité d'une infrastructure de surveillance stable pour détecter et diagnostiquer rapidement des incidents.</a:t>
            </a:r>
          </a:p>
        </p:txBody>
      </p:sp>
    </p:spTree>
    <p:extLst>
      <p:ext uri="{BB962C8B-B14F-4D97-AF65-F5344CB8AC3E}">
        <p14:creationId xmlns:p14="http://schemas.microsoft.com/office/powerpoint/2010/main" val="355368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0C72-D4F0-40A5-935A-F884C56D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865525" cy="718915"/>
          </a:xfrm>
        </p:spPr>
        <p:txBody>
          <a:bodyPr/>
          <a:lstStyle/>
          <a:p>
            <a:r>
              <a:rPr lang="en-US" dirty="0"/>
              <a:t>Questions de recherche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32016-D841-4260-7324-9A64D457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RQ1 :</a:t>
            </a:r>
            <a:r>
              <a:rPr lang="fr-FR" dirty="0"/>
              <a:t> Quelles sont les principales caractéristiques des outils de surveillance pour les microservices ?</a:t>
            </a:r>
          </a:p>
          <a:p>
            <a:endParaRPr lang="fr-FR" dirty="0"/>
          </a:p>
          <a:p>
            <a:r>
              <a:rPr lang="fr-FR" b="1" dirty="0"/>
              <a:t>RQ2 :</a:t>
            </a:r>
            <a:r>
              <a:rPr lang="fr-FR" dirty="0"/>
              <a:t> Quelles informations sont recueillies pour caractériser le comportement du système surveillé (métriques, logs) ?</a:t>
            </a:r>
          </a:p>
          <a:p>
            <a:endParaRPr lang="fr-FR" dirty="0"/>
          </a:p>
          <a:p>
            <a:r>
              <a:rPr lang="fr-FR" b="1" dirty="0"/>
              <a:t>RQ3 :</a:t>
            </a:r>
            <a:r>
              <a:rPr lang="fr-FR" dirty="0"/>
              <a:t> Comment l'outil implémente-t-il le processus de monitoring (modèles de surveillance, intégration avec les </a:t>
            </a:r>
            <a:r>
              <a:rPr lang="fr-FR" dirty="0" err="1"/>
              <a:t>frameworks</a:t>
            </a:r>
            <a:r>
              <a:rPr lang="fr-FR" dirty="0"/>
              <a:t>)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AF85-4F12-4F58-BEC1-7F7F5F58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579"/>
          </a:xfrm>
        </p:spPr>
        <p:txBody>
          <a:bodyPr/>
          <a:lstStyle/>
          <a:p>
            <a:r>
              <a:rPr lang="fr-FR" dirty="0"/>
              <a:t>Approches méthodologiques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2729-F5EC-41F6-A38B-B1D5668D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dirty="0"/>
              <a:t>Utilisation de la méthode de revue de littérature grise pour collecter des données sur les outils.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fr-FR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dirty="0"/>
              <a:t>Classification des outils selon 26 dimensions regroupées en trois facettes principales : caractéristiques générales, métriques surveillées, et mise en œuvre du processus de surveillance.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fr-FR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dirty="0"/>
              <a:t>Analyse quantitative et qualitative des données extraites pour établir un cadre de classification réutilisable.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4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215B4-24CD-4E4B-B3A9-9A24F77C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>Intégration des outils DevOps dans le projet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01A48-85D0-43DC-AA5A-3038E2E9B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438400"/>
          </a:xfrm>
        </p:spPr>
        <p:txBody>
          <a:bodyPr/>
          <a:lstStyle/>
          <a:p>
            <a:r>
              <a:rPr lang="fr-FR" dirty="0"/>
              <a:t>Docker : conteneurisation et portabilité.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Kubernetes</a:t>
            </a:r>
            <a:r>
              <a:rPr lang="fr-FR" dirty="0"/>
              <a:t> : orchestration et gestion des conteneurs.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GitLab</a:t>
            </a:r>
            <a:r>
              <a:rPr lang="fr-FR" dirty="0"/>
              <a:t> CI/CD : intégration et déploiement continus.</a:t>
            </a:r>
          </a:p>
        </p:txBody>
      </p:sp>
    </p:spTree>
    <p:extLst>
      <p:ext uri="{BB962C8B-B14F-4D97-AF65-F5344CB8AC3E}">
        <p14:creationId xmlns:p14="http://schemas.microsoft.com/office/powerpoint/2010/main" val="201179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F438A-263E-40A8-AA04-34E74AAA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des outils DevOps dans le projet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0A0E6-83A3-84AE-B8F5-4CDD4FF4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Identification de 71 outils de surveillance pertinents après une sélection rigoureuse.</a:t>
            </a:r>
          </a:p>
          <a:p>
            <a:endParaRPr lang="fr-FR" dirty="0"/>
          </a:p>
          <a:p>
            <a:r>
              <a:rPr lang="fr-FR" dirty="0"/>
              <a:t>Proposition d'une carte systématique des outils, décrivant leurs caractéristiques, défis et méthodes de surveillance.</a:t>
            </a:r>
          </a:p>
          <a:p>
            <a:endParaRPr lang="fr-FR" dirty="0"/>
          </a:p>
          <a:p>
            <a:r>
              <a:rPr lang="fr-FR" dirty="0"/>
              <a:t>73 % des outils analysés sont open source, tandis que 25 % sont des outils commerciaux.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3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1853</TotalTime>
  <Words>874</Words>
  <Application>Microsoft Office PowerPoint</Application>
  <PresentationFormat>Widescreen</PresentationFormat>
  <Paragraphs>96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CharisSIL</vt:lpstr>
      <vt:lpstr>Times New Roman</vt:lpstr>
      <vt:lpstr>Times-Roman</vt:lpstr>
      <vt:lpstr>Wingdings</vt:lpstr>
      <vt:lpstr>Wingdings 3</vt:lpstr>
      <vt:lpstr>Wisp</vt:lpstr>
      <vt:lpstr>Thème : Approches DevOps et surveillance distribuée des applications basées sur les architectures microservices</vt:lpstr>
      <vt:lpstr>Sommaire</vt:lpstr>
      <vt:lpstr>Introduction</vt:lpstr>
      <vt:lpstr>Axes de recherche</vt:lpstr>
      <vt:lpstr>Défis identifiés</vt:lpstr>
      <vt:lpstr>Questions de recherche</vt:lpstr>
      <vt:lpstr>Approches méthodologiques</vt:lpstr>
      <vt:lpstr>Intégration des outils DevOps dans le projet </vt:lpstr>
      <vt:lpstr>Intégration des outils DevOps dans le projet</vt:lpstr>
      <vt:lpstr>Conclusion</vt:lpstr>
      <vt:lpstr>Merci !</vt:lpstr>
      <vt:lpstr>Questions et Discussion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comprehension general</dc:title>
  <dc:creator>steves passo</dc:creator>
  <cp:lastModifiedBy>steves passo</cp:lastModifiedBy>
  <cp:revision>32</cp:revision>
  <dcterms:created xsi:type="dcterms:W3CDTF">2024-03-09T02:08:44Z</dcterms:created>
  <dcterms:modified xsi:type="dcterms:W3CDTF">2024-10-06T11:04:59Z</dcterms:modified>
</cp:coreProperties>
</file>