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66" r:id="rId3"/>
    <p:sldId id="257" r:id="rId4"/>
    <p:sldId id="272" r:id="rId5"/>
    <p:sldId id="259" r:id="rId6"/>
    <p:sldId id="274" r:id="rId7"/>
    <p:sldId id="275" r:id="rId8"/>
    <p:sldId id="276" r:id="rId9"/>
    <p:sldId id="277" r:id="rId10"/>
    <p:sldId id="278" r:id="rId11"/>
    <p:sldId id="279" r:id="rId12"/>
    <p:sldId id="260" r:id="rId13"/>
    <p:sldId id="273" r:id="rId14"/>
    <p:sldId id="280" r:id="rId15"/>
    <p:sldId id="281" r:id="rId16"/>
    <p:sldId id="282" r:id="rId17"/>
    <p:sldId id="265"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68" autoAdjust="0"/>
    <p:restoredTop sz="87651" autoAdjust="0"/>
  </p:normalViewPr>
  <p:slideViewPr>
    <p:cSldViewPr snapToGrid="0">
      <p:cViewPr varScale="1">
        <p:scale>
          <a:sx n="97" d="100"/>
          <a:sy n="97" d="100"/>
        </p:scale>
        <p:origin x="948" y="78"/>
      </p:cViewPr>
      <p:guideLst/>
    </p:cSldViewPr>
  </p:slideViewPr>
  <p:notesTextViewPr>
    <p:cViewPr>
      <p:scale>
        <a:sx n="1" d="1"/>
        <a:sy n="1" d="1"/>
      </p:scale>
      <p:origin x="0" y="-174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DA8DAE-7B62-4049-A513-4040173DD1C6}" type="datetimeFigureOut">
              <a:rPr lang="en-US" smtClean="0"/>
              <a:t>6/18/2025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2E874-57B7-4F4E-A135-39984B4550C4}" type="slidenum">
              <a:rPr lang="en-US" smtClean="0"/>
              <a:t>‹#›</a:t>
            </a:fld>
            <a:endParaRPr lang="en-US"/>
          </a:p>
        </p:txBody>
      </p:sp>
    </p:spTree>
    <p:extLst>
      <p:ext uri="{BB962C8B-B14F-4D97-AF65-F5344CB8AC3E}">
        <p14:creationId xmlns:p14="http://schemas.microsoft.com/office/powerpoint/2010/main" val="3747486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2E874-57B7-4F4E-A135-39984B4550C4}" type="slidenum">
              <a:rPr lang="en-US" smtClean="0"/>
              <a:t>2</a:t>
            </a:fld>
            <a:endParaRPr lang="en-US"/>
          </a:p>
        </p:txBody>
      </p:sp>
    </p:spTree>
    <p:extLst>
      <p:ext uri="{BB962C8B-B14F-4D97-AF65-F5344CB8AC3E}">
        <p14:creationId xmlns:p14="http://schemas.microsoft.com/office/powerpoint/2010/main" val="38114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Ici, nous avons testé une approche hybride combinant un LSTM pour les données séquentielles et un MLP pour les données statiques, dans le but de détecter les anomalies sur les métriques d’application.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Résultats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Malheureusement, les résultats ne sont pas à la hauteur des attentes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Accuracy : 0.50</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Precision : 0.51</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Recall : 0.14</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F1-score : 0.22</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Cela signifie que le modèle n’arrive pas à bien détecter les anomalies, avec un taux de rappel très faible, donc beaucoup d’anomalies passent inaperçues.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Analyse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La matrice de confusion confirme cette tendance avec 296 anomalies mal classées sur 343.</a:t>
            </a:r>
            <a:br>
              <a:rPr lang="fr-FR" sz="1800" b="1" kern="100" dirty="0">
                <a:effectLst/>
                <a:latin typeface="Aptos" panose="020B0004020202020204" pitchFamily="34" charset="0"/>
                <a:ea typeface="Aptos" panose="020B0004020202020204" pitchFamily="34" charset="0"/>
                <a:cs typeface="Times New Roman" panose="02020603050405020304" pitchFamily="18" charset="0"/>
              </a:rPr>
            </a:br>
            <a:r>
              <a:rPr lang="fr-FR" sz="1800" b="1" kern="100" dirty="0">
                <a:effectLst/>
                <a:latin typeface="Aptos" panose="020B0004020202020204" pitchFamily="34" charset="0"/>
                <a:ea typeface="Aptos" panose="020B0004020202020204" pitchFamily="34" charset="0"/>
                <a:cs typeface="Times New Roman" panose="02020603050405020304" pitchFamily="18" charset="0"/>
              </a:rPr>
              <a:t>Et même si l’architecture est plus complexe, cela ne se traduit pas par une meilleure performance.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Conclusion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Ces résultats mettent en évidence une limite liée au </a:t>
            </a:r>
            <a:r>
              <a:rPr lang="fr-FR" sz="1800" b="1" kern="100" dirty="0" err="1">
                <a:effectLst/>
                <a:latin typeface="Aptos" panose="020B0004020202020204" pitchFamily="34" charset="0"/>
                <a:ea typeface="Aptos" panose="020B0004020202020204" pitchFamily="34" charset="0"/>
                <a:cs typeface="Times New Roman" panose="02020603050405020304" pitchFamily="18" charset="0"/>
              </a:rPr>
              <a:t>dataset</a:t>
            </a: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ou aux </a:t>
            </a:r>
            <a:r>
              <a:rPr lang="fr-FR" sz="1800" b="1" kern="100" dirty="0" err="1">
                <a:effectLst/>
                <a:latin typeface="Aptos" panose="020B0004020202020204" pitchFamily="34" charset="0"/>
                <a:ea typeface="Aptos" panose="020B0004020202020204" pitchFamily="34" charset="0"/>
                <a:cs typeface="Times New Roman" panose="02020603050405020304" pitchFamily="18" charset="0"/>
              </a:rPr>
              <a:t>features</a:t>
            </a: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disponibles.</a:t>
            </a:r>
            <a:br>
              <a:rPr lang="fr-FR" sz="1800" b="1" kern="100" dirty="0">
                <a:effectLst/>
                <a:latin typeface="Aptos" panose="020B0004020202020204" pitchFamily="34" charset="0"/>
                <a:ea typeface="Aptos" panose="020B0004020202020204" pitchFamily="34" charset="0"/>
                <a:cs typeface="Times New Roman" panose="02020603050405020304" pitchFamily="18" charset="0"/>
              </a:rPr>
            </a:br>
            <a:r>
              <a:rPr lang="fr-FR" sz="1800" b="1" kern="100" dirty="0">
                <a:effectLst/>
                <a:latin typeface="Aptos" panose="020B0004020202020204" pitchFamily="34" charset="0"/>
                <a:ea typeface="Aptos" panose="020B0004020202020204" pitchFamily="34" charset="0"/>
                <a:cs typeface="Times New Roman" panose="02020603050405020304" pitchFamily="18" charset="0"/>
              </a:rPr>
              <a:t>Il sera sans doute nécessaire d’enrichir les données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kern="100" dirty="0">
                <a:effectLst/>
                <a:latin typeface="Aptos" panose="020B000402020202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CF2E874-57B7-4F4E-A135-39984B4550C4}" type="slidenum">
              <a:rPr lang="en-US" smtClean="0"/>
              <a:t>11</a:t>
            </a:fld>
            <a:endParaRPr lang="en-US"/>
          </a:p>
        </p:txBody>
      </p:sp>
    </p:spTree>
    <p:extLst>
      <p:ext uri="{BB962C8B-B14F-4D97-AF65-F5344CB8AC3E}">
        <p14:creationId xmlns:p14="http://schemas.microsoft.com/office/powerpoint/2010/main" val="343575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2E874-57B7-4F4E-A135-39984B4550C4}" type="slidenum">
              <a:rPr lang="en-US" smtClean="0"/>
              <a:t>12</a:t>
            </a:fld>
            <a:endParaRPr lang="en-US"/>
          </a:p>
        </p:txBody>
      </p:sp>
    </p:spTree>
    <p:extLst>
      <p:ext uri="{BB962C8B-B14F-4D97-AF65-F5344CB8AC3E}">
        <p14:creationId xmlns:p14="http://schemas.microsoft.com/office/powerpoint/2010/main" val="2172561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 Ce tableau permet de comparer les performances des différents modèles.</a:t>
            </a:r>
            <a:br>
              <a:rPr lang="fr-FR" dirty="0"/>
            </a:br>
            <a:r>
              <a:rPr lang="fr-FR" dirty="0"/>
              <a:t>On constate que les résultats sont meilleurs au </a:t>
            </a:r>
            <a:r>
              <a:rPr lang="fr-FR" b="1" dirty="0"/>
              <a:t>niveau service</a:t>
            </a:r>
            <a:r>
              <a:rPr lang="fr-FR" dirty="0"/>
              <a:t>, notamment pour le MLP et le modèle hybride.</a:t>
            </a:r>
            <a:br>
              <a:rPr lang="fr-FR" dirty="0"/>
            </a:br>
            <a:r>
              <a:rPr lang="fr-FR" dirty="0"/>
              <a:t>Au </a:t>
            </a:r>
            <a:r>
              <a:rPr lang="fr-FR" b="1" dirty="0"/>
              <a:t>niveau application</a:t>
            </a:r>
            <a:r>
              <a:rPr lang="fr-FR" dirty="0"/>
              <a:t>, les performances chutent fortement, surtout en termes de rappel et de F1-score.</a:t>
            </a:r>
            <a:br>
              <a:rPr lang="fr-FR" dirty="0"/>
            </a:br>
            <a:r>
              <a:rPr lang="fr-FR" dirty="0"/>
              <a:t>Cela montre que la qualité des données a un impact direct sur la capacité de détection. »</a:t>
            </a:r>
            <a:endParaRPr lang="en-US" dirty="0"/>
          </a:p>
        </p:txBody>
      </p:sp>
      <p:sp>
        <p:nvSpPr>
          <p:cNvPr id="4" name="Slide Number Placeholder 3"/>
          <p:cNvSpPr>
            <a:spLocks noGrp="1"/>
          </p:cNvSpPr>
          <p:nvPr>
            <p:ph type="sldNum" sz="quarter" idx="5"/>
          </p:nvPr>
        </p:nvSpPr>
        <p:spPr/>
        <p:txBody>
          <a:bodyPr/>
          <a:lstStyle/>
          <a:p>
            <a:fld id="{4CF2E874-57B7-4F4E-A135-39984B4550C4}" type="slidenum">
              <a:rPr lang="en-US" smtClean="0"/>
              <a:t>13</a:t>
            </a:fld>
            <a:endParaRPr lang="en-US"/>
          </a:p>
        </p:txBody>
      </p:sp>
    </p:spTree>
    <p:extLst>
      <p:ext uri="{BB962C8B-B14F-4D97-AF65-F5344CB8AC3E}">
        <p14:creationId xmlns:p14="http://schemas.microsoft.com/office/powerpoint/2010/main" val="573037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 L’analyse des résultats montre que les modèles plus complexes ne donnent pas toujours de meilleurs résultats.</a:t>
            </a:r>
            <a:br>
              <a:rPr lang="fr-FR" dirty="0"/>
            </a:br>
            <a:r>
              <a:rPr lang="fr-FR" dirty="0"/>
              <a:t>Le </a:t>
            </a:r>
            <a:r>
              <a:rPr lang="fr-FR" b="1" dirty="0"/>
              <a:t>MLP de l’article de base reste très compétitif</a:t>
            </a:r>
            <a:r>
              <a:rPr lang="fr-FR" dirty="0"/>
              <a:t> au niveau service.</a:t>
            </a:r>
            <a:br>
              <a:rPr lang="fr-FR" dirty="0"/>
            </a:br>
            <a:r>
              <a:rPr lang="fr-FR" dirty="0"/>
              <a:t>En revanche, au niveau application, les modèles peinent à apprendre correctement, faute de données discriminantes.</a:t>
            </a:r>
            <a:br>
              <a:rPr lang="fr-FR" dirty="0"/>
            </a:br>
            <a:r>
              <a:rPr lang="fr-FR" dirty="0"/>
              <a:t>Cela confirme que </a:t>
            </a:r>
            <a:r>
              <a:rPr lang="fr-FR" b="1" dirty="0"/>
              <a:t>la qualité des données</a:t>
            </a:r>
            <a:r>
              <a:rPr lang="fr-FR" dirty="0"/>
              <a:t> prime sur la complexité du modèle. »</a:t>
            </a:r>
            <a:endParaRPr lang="en-US" dirty="0"/>
          </a:p>
        </p:txBody>
      </p:sp>
      <p:sp>
        <p:nvSpPr>
          <p:cNvPr id="4" name="Slide Number Placeholder 3"/>
          <p:cNvSpPr>
            <a:spLocks noGrp="1"/>
          </p:cNvSpPr>
          <p:nvPr>
            <p:ph type="sldNum" sz="quarter" idx="5"/>
          </p:nvPr>
        </p:nvSpPr>
        <p:spPr/>
        <p:txBody>
          <a:bodyPr/>
          <a:lstStyle/>
          <a:p>
            <a:fld id="{4CF2E874-57B7-4F4E-A135-39984B4550C4}" type="slidenum">
              <a:rPr lang="en-US" smtClean="0"/>
              <a:t>14</a:t>
            </a:fld>
            <a:endParaRPr lang="en-US"/>
          </a:p>
        </p:txBody>
      </p:sp>
    </p:spTree>
    <p:extLst>
      <p:ext uri="{BB962C8B-B14F-4D97-AF65-F5344CB8AC3E}">
        <p14:creationId xmlns:p14="http://schemas.microsoft.com/office/powerpoint/2010/main" val="3204732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 En conclusion, ces travaux ont permis de </a:t>
            </a:r>
            <a:r>
              <a:rPr lang="fr-FR" b="1" dirty="0"/>
              <a:t>confirmer les résultats</a:t>
            </a:r>
            <a:r>
              <a:rPr lang="fr-FR" dirty="0"/>
              <a:t> de l’article de base, mais aussi d'explorer des approches plus avancées.</a:t>
            </a:r>
            <a:br>
              <a:rPr lang="fr-FR" dirty="0"/>
            </a:br>
            <a:r>
              <a:rPr lang="fr-FR" dirty="0"/>
              <a:t>Nous avons mis en lumière le rôle central de la qualité des données dans la performance des systèmes de surveillance.</a:t>
            </a:r>
            <a:br>
              <a:rPr lang="fr-FR" dirty="0"/>
            </a:br>
            <a:r>
              <a:rPr lang="fr-FR" dirty="0"/>
              <a:t>Notre travail peut donc aider les équipes DevOps à choisir le bon compromis entre simplicité et efficacité. »</a:t>
            </a:r>
            <a:endParaRPr lang="en-US" dirty="0"/>
          </a:p>
        </p:txBody>
      </p:sp>
      <p:sp>
        <p:nvSpPr>
          <p:cNvPr id="4" name="Slide Number Placeholder 3"/>
          <p:cNvSpPr>
            <a:spLocks noGrp="1"/>
          </p:cNvSpPr>
          <p:nvPr>
            <p:ph type="sldNum" sz="quarter" idx="5"/>
          </p:nvPr>
        </p:nvSpPr>
        <p:spPr/>
        <p:txBody>
          <a:bodyPr/>
          <a:lstStyle/>
          <a:p>
            <a:fld id="{4CF2E874-57B7-4F4E-A135-39984B4550C4}" type="slidenum">
              <a:rPr lang="en-US" smtClean="0"/>
              <a:t>15</a:t>
            </a:fld>
            <a:endParaRPr lang="en-US"/>
          </a:p>
        </p:txBody>
      </p:sp>
    </p:spTree>
    <p:extLst>
      <p:ext uri="{BB962C8B-B14F-4D97-AF65-F5344CB8AC3E}">
        <p14:creationId xmlns:p14="http://schemas.microsoft.com/office/powerpoint/2010/main" val="430534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 Pour aller plus loin, on pourrait intégrer des mécanismes d’attention pour mieux capturer les relations complexes.</a:t>
            </a:r>
            <a:br>
              <a:rPr lang="fr-FR" dirty="0"/>
            </a:br>
            <a:r>
              <a:rPr lang="fr-FR" dirty="0"/>
              <a:t>Aussi, l’intégration de données plus variées comme les logs ou les traces pourrait améliorer la détection.</a:t>
            </a:r>
            <a:br>
              <a:rPr lang="fr-FR" dirty="0"/>
            </a:br>
            <a:r>
              <a:rPr lang="fr-FR" dirty="0"/>
              <a:t>Enfin, une approche en ligne permettrait au système de </a:t>
            </a:r>
            <a:r>
              <a:rPr lang="fr-FR" b="1" dirty="0"/>
              <a:t>s’adapter en temps réel</a:t>
            </a:r>
            <a:r>
              <a:rPr lang="fr-FR" dirty="0"/>
              <a:t> à de nouveaux comportements. »</a:t>
            </a:r>
            <a:endParaRPr lang="en-US" dirty="0"/>
          </a:p>
        </p:txBody>
      </p:sp>
      <p:sp>
        <p:nvSpPr>
          <p:cNvPr id="4" name="Slide Number Placeholder 3"/>
          <p:cNvSpPr>
            <a:spLocks noGrp="1"/>
          </p:cNvSpPr>
          <p:nvPr>
            <p:ph type="sldNum" sz="quarter" idx="5"/>
          </p:nvPr>
        </p:nvSpPr>
        <p:spPr/>
        <p:txBody>
          <a:bodyPr/>
          <a:lstStyle/>
          <a:p>
            <a:fld id="{4CF2E874-57B7-4F4E-A135-39984B4550C4}" type="slidenum">
              <a:rPr lang="en-US" smtClean="0"/>
              <a:t>16</a:t>
            </a:fld>
            <a:endParaRPr lang="en-US"/>
          </a:p>
        </p:txBody>
      </p:sp>
    </p:spTree>
    <p:extLst>
      <p:ext uri="{BB962C8B-B14F-4D97-AF65-F5344CB8AC3E}">
        <p14:creationId xmlns:p14="http://schemas.microsoft.com/office/powerpoint/2010/main" val="1781234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fr-FR" dirty="0"/>
              <a:t>Dans un paysage en constante évolution du développement logiciel, l'émergence des architectures </a:t>
            </a:r>
            <a:r>
              <a:rPr lang="fr-FR" dirty="0" err="1"/>
              <a:t>microservices</a:t>
            </a:r>
            <a:r>
              <a:rPr lang="fr-FR" dirty="0"/>
              <a:t> ont radicalement transformé la façon dont les applications sont conçues, déployées et maintenues. Elles offrent une grande flexibilité, mais introduisent aussi une forte complexité dans le suivi du bon fonctionnement des services.</a:t>
            </a:r>
          </a:p>
          <a:p>
            <a:pPr algn="just"/>
            <a:endParaRPr lang="fr-FR" dirty="0"/>
          </a:p>
          <a:p>
            <a:pPr marL="0" indent="0" algn="just">
              <a:buNone/>
            </a:pPr>
            <a:endParaRPr lang="fr-FR" dirty="0"/>
          </a:p>
          <a:p>
            <a:r>
              <a:rPr lang="fr-FR" b="1" dirty="0"/>
              <a:t>Problématique liée à la surveillance</a:t>
            </a:r>
          </a:p>
          <a:p>
            <a:r>
              <a:rPr lang="fr-FR" i="1" dirty="0"/>
              <a:t>Avec cette complexité, la surveillance des performances et des comportements devient plus difficile. On a besoin de mécanismes capables de détecter rapidement les anomalies dans un environnement où les services communiquent, évoluent, et se déploient continuellement. D’où la problématique de comment détecter efficacement les anomalies dans un environnement distribue ?</a:t>
            </a:r>
          </a:p>
          <a:p>
            <a:endParaRPr lang="fr-FR" i="1" dirty="0"/>
          </a:p>
          <a:p>
            <a:r>
              <a:rPr lang="fr-FR" b="1" dirty="0"/>
              <a:t>Pourquoi ce sujet ? (justification)</a:t>
            </a:r>
          </a:p>
          <a:p>
            <a:r>
              <a:rPr lang="fr-FR" i="1" dirty="0"/>
              <a:t>Dans un contexte DevOps, cette surveillance est essentielle pour maintenir la fiabilité des applications. Mon mémoire vise à explorer dans quelle mesure des modèles de Machine Learning, simples ou avancés, peuvent améliorer la détection des anomalies dans ce type d’architecture.</a:t>
            </a:r>
            <a:endParaRPr lang="fr-FR" dirty="0"/>
          </a:p>
          <a:p>
            <a:endParaRPr lang="fr-FR" i="1" dirty="0"/>
          </a:p>
          <a:p>
            <a:r>
              <a:rPr lang="fr-FR" b="1" dirty="0"/>
              <a:t>Objectif de l’étude</a:t>
            </a:r>
          </a:p>
          <a:p>
            <a:r>
              <a:rPr lang="fr-FR" i="1" dirty="0"/>
              <a:t>L’objectif est donc double : d’abord évaluer l’approche proposée dans un article de référence (</a:t>
            </a:r>
            <a:r>
              <a:rPr lang="fr-FR" i="1" dirty="0" err="1"/>
              <a:t>Nobre</a:t>
            </a:r>
            <a:r>
              <a:rPr lang="fr-FR" i="1" dirty="0"/>
              <a:t> et al., 2023), puis comparer ses résultats avec d’autres modèles, pour identifier ce qui fonctionne réellement dans un environnement de </a:t>
            </a:r>
            <a:r>
              <a:rPr lang="fr-FR" i="1" dirty="0" err="1"/>
              <a:t>microservices</a:t>
            </a:r>
            <a:r>
              <a:rPr lang="fr-FR" i="1" dirty="0"/>
              <a:t>.</a:t>
            </a:r>
            <a:endParaRPr lang="fr-FR" dirty="0"/>
          </a:p>
          <a:p>
            <a:endParaRPr lang="fr-FR" dirty="0"/>
          </a:p>
          <a:p>
            <a:pPr marL="0" indent="0" algn="just">
              <a:buNone/>
            </a:pPr>
            <a:endParaRPr lang="fr-FR" dirty="0"/>
          </a:p>
          <a:p>
            <a:endParaRPr lang="en-US" dirty="0"/>
          </a:p>
        </p:txBody>
      </p:sp>
      <p:sp>
        <p:nvSpPr>
          <p:cNvPr id="4" name="Slide Number Placeholder 3"/>
          <p:cNvSpPr>
            <a:spLocks noGrp="1"/>
          </p:cNvSpPr>
          <p:nvPr>
            <p:ph type="sldNum" sz="quarter" idx="5"/>
          </p:nvPr>
        </p:nvSpPr>
        <p:spPr/>
        <p:txBody>
          <a:bodyPr/>
          <a:lstStyle/>
          <a:p>
            <a:fld id="{4CF2E874-57B7-4F4E-A135-39984B4550C4}" type="slidenum">
              <a:rPr lang="en-US" smtClean="0"/>
              <a:t>3</a:t>
            </a:fld>
            <a:endParaRPr lang="en-US"/>
          </a:p>
        </p:txBody>
      </p:sp>
    </p:spTree>
    <p:extLst>
      <p:ext uri="{BB962C8B-B14F-4D97-AF65-F5344CB8AC3E}">
        <p14:creationId xmlns:p14="http://schemas.microsoft.com/office/powerpoint/2010/main" val="3518273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a:t>Présentation de l’article</a:t>
            </a:r>
          </a:p>
          <a:p>
            <a:r>
              <a:rPr lang="fr-FR" i="1" dirty="0"/>
              <a:t>Le travail que je vous présente s’appuie principalement sur l’article de </a:t>
            </a:r>
            <a:r>
              <a:rPr lang="fr-FR" i="1" dirty="0" err="1"/>
              <a:t>Nobre</a:t>
            </a:r>
            <a:r>
              <a:rPr lang="fr-FR" i="1" dirty="0"/>
              <a:t> et al., publié en 2023, intitulé “</a:t>
            </a:r>
            <a:r>
              <a:rPr lang="fr-FR" i="1" dirty="0" err="1"/>
              <a:t>Anomaly</a:t>
            </a:r>
            <a:r>
              <a:rPr lang="fr-FR" i="1" dirty="0"/>
              <a:t> </a:t>
            </a:r>
            <a:r>
              <a:rPr lang="fr-FR" i="1" dirty="0" err="1"/>
              <a:t>Detection</a:t>
            </a:r>
            <a:r>
              <a:rPr lang="fr-FR" i="1" dirty="0"/>
              <a:t> in </a:t>
            </a:r>
            <a:r>
              <a:rPr lang="fr-FR" i="1" dirty="0" err="1"/>
              <a:t>Microservice-Based</a:t>
            </a:r>
            <a:r>
              <a:rPr lang="fr-FR" i="1" dirty="0"/>
              <a:t> </a:t>
            </a:r>
            <a:r>
              <a:rPr lang="fr-FR" i="1" dirty="0" err="1"/>
              <a:t>Systems</a:t>
            </a:r>
            <a:r>
              <a:rPr lang="fr-FR" i="1" dirty="0"/>
              <a:t>”.</a:t>
            </a:r>
            <a:endParaRPr lang="fr-FR" dirty="0"/>
          </a:p>
          <a:p>
            <a:r>
              <a:rPr lang="fr-FR" b="1" dirty="0"/>
              <a:t>🔹 Pourquoi cet article ?</a:t>
            </a:r>
          </a:p>
          <a:p>
            <a:r>
              <a:rPr lang="fr-FR" i="1" dirty="0"/>
              <a:t>Cet article est particulièrement intéressant car il propose une étude d’un modèles de détection d’anomalies dans un environnement distribué, basé sur des </a:t>
            </a:r>
            <a:r>
              <a:rPr lang="fr-FR" i="1" dirty="0" err="1"/>
              <a:t>microservices</a:t>
            </a:r>
            <a:r>
              <a:rPr lang="fr-FR" i="1" dirty="0"/>
              <a:t> simulés. Il correspond parfaitement à mon thème centré sur DevOps et la surveillance.</a:t>
            </a:r>
            <a:endParaRPr lang="fr-FR" dirty="0"/>
          </a:p>
          <a:p>
            <a:r>
              <a:rPr lang="fr-FR" b="1" dirty="0"/>
              <a:t>🔹 Ce que l’article propose</a:t>
            </a:r>
          </a:p>
          <a:p>
            <a:r>
              <a:rPr lang="fr-FR" i="1" dirty="0"/>
              <a:t>L’approche principale testée dans l’article repose sur un perceptron multicouche (MLP), entraîné sur des métriques extraites d’un cluster </a:t>
            </a:r>
            <a:r>
              <a:rPr lang="fr-FR" i="1" dirty="0" err="1"/>
              <a:t>Kubernetes</a:t>
            </a:r>
            <a:r>
              <a:rPr lang="fr-FR" i="1" dirty="0"/>
              <a:t>. Des anomalies y sont injectées artificiellement (surconsommation CPU, délai anormal, etc.) pour évaluer les performances des modèles.</a:t>
            </a:r>
            <a:endParaRPr lang="fr-FR" dirty="0"/>
          </a:p>
          <a:p>
            <a:r>
              <a:rPr lang="fr-FR" b="1" dirty="0"/>
              <a:t>🔹 Résultat clé</a:t>
            </a:r>
          </a:p>
          <a:p>
            <a:r>
              <a:rPr lang="fr-FR" i="1" dirty="0"/>
              <a:t>Les auteurs montrent que le MLP donne de bons résultats, malgré sa simplicité. C’est cette base que j’ai choisie de reproduire, puis d’étendre avec d’autres modèles dans la suite de mon travail.</a:t>
            </a:r>
            <a:endParaRPr lang="fr-FR" dirty="0"/>
          </a:p>
          <a:p>
            <a:endParaRPr lang="en-US" dirty="0"/>
          </a:p>
        </p:txBody>
      </p:sp>
      <p:sp>
        <p:nvSpPr>
          <p:cNvPr id="4" name="Slide Number Placeholder 3"/>
          <p:cNvSpPr>
            <a:spLocks noGrp="1"/>
          </p:cNvSpPr>
          <p:nvPr>
            <p:ph type="sldNum" sz="quarter" idx="5"/>
          </p:nvPr>
        </p:nvSpPr>
        <p:spPr/>
        <p:txBody>
          <a:bodyPr/>
          <a:lstStyle/>
          <a:p>
            <a:fld id="{4CF2E874-57B7-4F4E-A135-39984B4550C4}" type="slidenum">
              <a:rPr lang="en-US" smtClean="0"/>
              <a:t>4</a:t>
            </a:fld>
            <a:endParaRPr lang="en-US"/>
          </a:p>
        </p:txBody>
      </p:sp>
    </p:spTree>
    <p:extLst>
      <p:ext uri="{BB962C8B-B14F-4D97-AF65-F5344CB8AC3E}">
        <p14:creationId xmlns:p14="http://schemas.microsoft.com/office/powerpoint/2010/main" val="184555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Reproduction de l’article de base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i="1" kern="100" dirty="0">
                <a:effectLst/>
                <a:latin typeface="Aptos" panose="020B0004020202020204" pitchFamily="34" charset="0"/>
                <a:ea typeface="Aptos" panose="020B0004020202020204" pitchFamily="34" charset="0"/>
                <a:cs typeface="Times New Roman" panose="02020603050405020304" pitchFamily="18" charset="0"/>
              </a:rPr>
              <a:t>Dans un premier temps, j’ai reproduit fidèlement l’approche de l’article de base, en implémentant le modèle MLP à l’aide de </a:t>
            </a:r>
            <a:r>
              <a:rPr lang="fr-FR" sz="1800" i="1" kern="100" dirty="0" err="1">
                <a:effectLst/>
                <a:latin typeface="Aptos" panose="020B0004020202020204" pitchFamily="34" charset="0"/>
                <a:ea typeface="Aptos" panose="020B0004020202020204" pitchFamily="34" charset="0"/>
                <a:cs typeface="Times New Roman" panose="02020603050405020304" pitchFamily="18" charset="0"/>
              </a:rPr>
              <a:t>scikit-learn</a:t>
            </a:r>
            <a:r>
              <a:rPr lang="fr-FR" sz="1800" i="1" kern="100" dirty="0">
                <a:effectLst/>
                <a:latin typeface="Aptos" panose="020B0004020202020204" pitchFamily="34" charset="0"/>
                <a:ea typeface="Aptos" panose="020B0004020202020204" pitchFamily="34" charset="0"/>
                <a:cs typeface="Times New Roman" panose="02020603050405020304" pitchFamily="18" charset="0"/>
              </a:rPr>
              <a:t>. Les mêmes types de données et de métriques ont été utilisés pour rester dans un cadre cohérent.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endParaRPr lang="fr-FR"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Approches supplémentaires testées</a:t>
            </a:r>
          </a:p>
          <a:p>
            <a:pPr marL="0" marR="0">
              <a:lnSpc>
                <a:spcPct val="115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i="1" kern="100" dirty="0">
                <a:effectLst/>
                <a:latin typeface="Aptos" panose="020B0004020202020204" pitchFamily="34" charset="0"/>
                <a:ea typeface="Aptos" panose="020B0004020202020204" pitchFamily="34" charset="0"/>
                <a:cs typeface="Times New Roman" panose="02020603050405020304" pitchFamily="18" charset="0"/>
              </a:rPr>
              <a:t>Ensuite, pour enrichir l’analyse comparative, j’ai testé trois autres approches :</a:t>
            </a:r>
          </a:p>
          <a:p>
            <a:pPr marL="0" marR="0">
              <a:lnSpc>
                <a:spcPct val="115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nSpc>
                <a:spcPct val="115000"/>
              </a:lnSpc>
              <a:spcBef>
                <a:spcPts val="0"/>
              </a:spcBef>
              <a:spcAft>
                <a:spcPts val="800"/>
              </a:spcAft>
              <a:buFont typeface="+mj-lt"/>
              <a:buNone/>
              <a:tabLst>
                <a:tab pos="457200" algn="l"/>
              </a:tabLs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Un </a:t>
            </a:r>
            <a:r>
              <a:rPr lang="fr-FR" sz="1800" b="1" kern="100" dirty="0" err="1">
                <a:effectLst/>
                <a:latin typeface="Aptos" panose="020B0004020202020204" pitchFamily="34" charset="0"/>
                <a:ea typeface="Aptos" panose="020B0004020202020204" pitchFamily="34" charset="0"/>
                <a:cs typeface="Times New Roman" panose="02020603050405020304" pitchFamily="18" charset="0"/>
              </a:rPr>
              <a:t>autoencodeur</a:t>
            </a: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basé sur LSTM</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entraîné à reconstruire des séquences normales, et capable de détecter les anomalies par l’erreur de reconstruction.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nSpc>
                <a:spcPct val="115000"/>
              </a:lnSpc>
              <a:spcBef>
                <a:spcPts val="0"/>
              </a:spcBef>
              <a:spcAft>
                <a:spcPts val="800"/>
              </a:spcAft>
              <a:buFont typeface="+mj-lt"/>
              <a:buNone/>
              <a:tabLst>
                <a:tab pos="457200" algn="l"/>
              </a:tabLs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Un modèle non supervisé basé sur Isolation Forest</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utilisé comme référence pour détecter des points aberrants sans apprentissage préalable.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nSpc>
                <a:spcPct val="115000"/>
              </a:lnSpc>
              <a:spcBef>
                <a:spcPts val="0"/>
              </a:spcBef>
              <a:spcAft>
                <a:spcPts val="800"/>
              </a:spcAft>
              <a:buFont typeface="+mj-lt"/>
              <a:buNone/>
              <a:tabLst>
                <a:tab pos="457200" algn="l"/>
              </a:tabLs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Une approche hybride MLP + LSTM</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dans laquelle des séquences temporelles extraites via LSTM sont fusionnées avec des données statiques pour améliorer la détection, en particulier du côté applicatif.</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endParaRPr lang="fr-FR"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endParaRPr lang="fr-FR"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Objectif des tests</a:t>
            </a:r>
          </a:p>
          <a:p>
            <a:pPr marL="0" marR="0">
              <a:lnSpc>
                <a:spcPct val="115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i="1" kern="100" dirty="0">
                <a:effectLst/>
                <a:latin typeface="Aptos" panose="020B0004020202020204" pitchFamily="34" charset="0"/>
                <a:ea typeface="Aptos" panose="020B0004020202020204" pitchFamily="34" charset="0"/>
                <a:cs typeface="Times New Roman" panose="02020603050405020304" pitchFamily="18" charset="0"/>
              </a:rPr>
              <a:t>L’objectif était de comparer non seulement les performances de détection, mais aussi de mesurer l’impact de la complexité du modèle dans un contexte de données limitées.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CF2E874-57B7-4F4E-A135-39984B4550C4}" type="slidenum">
              <a:rPr lang="en-US" smtClean="0"/>
              <a:t>5</a:t>
            </a:fld>
            <a:endParaRPr lang="en-US"/>
          </a:p>
        </p:txBody>
      </p:sp>
    </p:spTree>
    <p:extLst>
      <p:ext uri="{BB962C8B-B14F-4D97-AF65-F5344CB8AC3E}">
        <p14:creationId xmlns:p14="http://schemas.microsoft.com/office/powerpoint/2010/main" val="696636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Introduction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Voici les résultats obtenus avec le modèle Perceptron Multicouche (MLP) appliqué au niveau service.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Modèle entraîné</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Nous avons utilisé </a:t>
            </a:r>
            <a:r>
              <a:rPr lang="fr-FR" sz="1800" b="1" kern="100" dirty="0" err="1">
                <a:effectLst/>
                <a:latin typeface="Aptos" panose="020B0004020202020204" pitchFamily="34" charset="0"/>
                <a:ea typeface="Aptos" panose="020B0004020202020204" pitchFamily="34" charset="0"/>
                <a:cs typeface="Times New Roman" panose="02020603050405020304" pitchFamily="18" charset="0"/>
              </a:rPr>
              <a:t>GridSearchCV</a:t>
            </a: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pour optimiser les hyperparamètres.</a:t>
            </a:r>
            <a:br>
              <a:rPr lang="fr-FR" sz="1800" b="1" kern="100" dirty="0">
                <a:effectLst/>
                <a:latin typeface="Aptos" panose="020B0004020202020204" pitchFamily="34" charset="0"/>
                <a:ea typeface="Aptos" panose="020B0004020202020204" pitchFamily="34" charset="0"/>
                <a:cs typeface="Times New Roman" panose="02020603050405020304" pitchFamily="18" charset="0"/>
              </a:rPr>
            </a:br>
            <a:r>
              <a:rPr lang="fr-FR" sz="1800" b="1" kern="100" dirty="0">
                <a:effectLst/>
                <a:latin typeface="Aptos" panose="020B0004020202020204" pitchFamily="34" charset="0"/>
                <a:ea typeface="Aptos" panose="020B0004020202020204" pitchFamily="34" charset="0"/>
                <a:cs typeface="Times New Roman" panose="02020603050405020304" pitchFamily="18" charset="0"/>
              </a:rPr>
              <a:t>La meilleure configuration trouvée est composée de deux couches cachées (16, 8), avec une activation </a:t>
            </a:r>
            <a:r>
              <a:rPr lang="fr-FR" sz="1800" b="1" kern="100" dirty="0" err="1">
                <a:effectLst/>
                <a:latin typeface="Aptos" panose="020B0004020202020204" pitchFamily="34" charset="0"/>
                <a:ea typeface="Aptos" panose="020B0004020202020204" pitchFamily="34" charset="0"/>
                <a:cs typeface="Times New Roman" panose="02020603050405020304" pitchFamily="18" charset="0"/>
              </a:rPr>
              <a:t>tanh</a:t>
            </a: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un </a:t>
            </a:r>
            <a:r>
              <a:rPr lang="fr-FR" sz="1800" b="1" kern="100" dirty="0" err="1">
                <a:effectLst/>
                <a:latin typeface="Aptos" panose="020B0004020202020204" pitchFamily="34" charset="0"/>
                <a:ea typeface="Aptos" panose="020B0004020202020204" pitchFamily="34" charset="0"/>
                <a:cs typeface="Times New Roman" panose="02020603050405020304" pitchFamily="18" charset="0"/>
              </a:rPr>
              <a:t>learning_rate_init</a:t>
            </a: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de 0.01, et un solveur </a:t>
            </a:r>
            <a:r>
              <a:rPr lang="fr-FR" sz="1800" b="1" kern="100" dirty="0" err="1">
                <a:effectLst/>
                <a:latin typeface="Aptos" panose="020B0004020202020204" pitchFamily="34" charset="0"/>
                <a:ea typeface="Aptos" panose="020B0004020202020204" pitchFamily="34" charset="0"/>
                <a:cs typeface="Times New Roman" panose="02020603050405020304" pitchFamily="18" charset="0"/>
              </a:rPr>
              <a:t>adam</a:t>
            </a: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Performances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Le modèle atteint une </a:t>
            </a:r>
            <a:r>
              <a:rPr lang="fr-FR" sz="1800" b="1" kern="100" dirty="0" err="1">
                <a:effectLst/>
                <a:latin typeface="Aptos" panose="020B0004020202020204" pitchFamily="34" charset="0"/>
                <a:ea typeface="Aptos" panose="020B0004020202020204" pitchFamily="34" charset="0"/>
                <a:cs typeface="Times New Roman" panose="02020603050405020304" pitchFamily="18" charset="0"/>
              </a:rPr>
              <a:t>accuracy</a:t>
            </a: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de 0.97, une précision de 0.97, un </a:t>
            </a:r>
            <a:r>
              <a:rPr lang="fr-FR" sz="1800" b="1" kern="100" dirty="0" err="1">
                <a:effectLst/>
                <a:latin typeface="Aptos" panose="020B0004020202020204" pitchFamily="34" charset="0"/>
                <a:ea typeface="Aptos" panose="020B0004020202020204" pitchFamily="34" charset="0"/>
                <a:cs typeface="Times New Roman" panose="02020603050405020304" pitchFamily="18" charset="0"/>
              </a:rPr>
              <a:t>recall</a:t>
            </a: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de 0.98 et un F1-score de 0.97.</a:t>
            </a:r>
            <a:br>
              <a:rPr lang="fr-FR" sz="1800" b="1" kern="100" dirty="0">
                <a:effectLst/>
                <a:latin typeface="Aptos" panose="020B0004020202020204" pitchFamily="34" charset="0"/>
                <a:ea typeface="Aptos" panose="020B0004020202020204" pitchFamily="34" charset="0"/>
                <a:cs typeface="Times New Roman" panose="02020603050405020304" pitchFamily="18" charset="0"/>
              </a:rPr>
            </a:br>
            <a:r>
              <a:rPr lang="fr-FR" sz="1800" b="1" kern="100" dirty="0">
                <a:effectLst/>
                <a:latin typeface="Aptos" panose="020B0004020202020204" pitchFamily="34" charset="0"/>
                <a:ea typeface="Aptos" panose="020B0004020202020204" pitchFamily="34" charset="0"/>
                <a:cs typeface="Times New Roman" panose="02020603050405020304" pitchFamily="18" charset="0"/>
              </a:rPr>
              <a:t>Cela signifie qu’il identifie très bien les anomalies sans trop de fausses alertes.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Lecture de la matrice de confusion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On observe ici que 203 cas normaux et 201 anomalies sont bien prédits.</a:t>
            </a:r>
            <a:br>
              <a:rPr lang="fr-FR" sz="1800" b="1" kern="100" dirty="0">
                <a:effectLst/>
                <a:latin typeface="Aptos" panose="020B0004020202020204" pitchFamily="34" charset="0"/>
                <a:ea typeface="Aptos" panose="020B0004020202020204" pitchFamily="34" charset="0"/>
                <a:cs typeface="Times New Roman" panose="02020603050405020304" pitchFamily="18" charset="0"/>
              </a:rPr>
            </a:br>
            <a:r>
              <a:rPr lang="fr-FR" sz="1800" b="1" kern="100" dirty="0">
                <a:effectLst/>
                <a:latin typeface="Aptos" panose="020B0004020202020204" pitchFamily="34" charset="0"/>
                <a:ea typeface="Aptos" panose="020B0004020202020204" pitchFamily="34" charset="0"/>
                <a:cs typeface="Times New Roman" panose="02020603050405020304" pitchFamily="18" charset="0"/>
              </a:rPr>
              <a:t>Il n’y a que 6 faux positifs et 5 faux négatifs, ce qui témoigne d’une très bonne séparation des classes.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Conclusion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Cela montre que sur le niveau service, où les métriques sont plus fines et bien structurées, un MLP même simple peut offrir des performances proches de l’optimal. »</a:t>
            </a:r>
          </a:p>
          <a:p>
            <a:pPr marL="0" marR="0">
              <a:lnSpc>
                <a:spcPct val="115000"/>
              </a:lnSpc>
              <a:spcBef>
                <a:spcPts val="0"/>
              </a:spcBef>
              <a:spcAft>
                <a:spcPts val="800"/>
              </a:spcAft>
            </a:pPr>
            <a:endParaRPr lang="fr-FR"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endParaRPr lang="fr-FR" sz="1800" b="1" kern="100" dirty="0">
              <a:effectLst/>
              <a:latin typeface="Aptos" panose="020B0004020202020204" pitchFamily="34" charset="0"/>
              <a:ea typeface="Aptos" panose="020B0004020202020204" pitchFamily="34" charset="0"/>
              <a:cs typeface="Times New Roman" panose="02020603050405020304" pitchFamily="18" charset="0"/>
            </a:endParaRPr>
          </a:p>
          <a:p>
            <a:r>
              <a:rPr lang="fr-FR" sz="2800" dirty="0"/>
              <a:t>Ici, nous observons une </a:t>
            </a:r>
            <a:r>
              <a:rPr lang="fr-FR" sz="2800" b="1" dirty="0"/>
              <a:t>diminution régulière de la fonction de perte</a:t>
            </a:r>
            <a:r>
              <a:rPr lang="fr-FR" sz="2800" dirty="0"/>
              <a:t> au fil des itérations, ce qui indique que le modèle apprend progressivement à bien classer les données.</a:t>
            </a:r>
          </a:p>
          <a:p>
            <a:r>
              <a:rPr lang="fr-FR" sz="2800" dirty="0"/>
              <a:t>La courbe devient presque </a:t>
            </a:r>
            <a:r>
              <a:rPr lang="fr-FR" sz="2800" b="1" dirty="0"/>
              <a:t>plate vers la fin</a:t>
            </a:r>
            <a:r>
              <a:rPr lang="fr-FR" sz="2800" dirty="0"/>
              <a:t>, suggérant une </a:t>
            </a:r>
            <a:r>
              <a:rPr lang="fr-FR" sz="2800" b="1" dirty="0"/>
              <a:t>stabilisation de l’apprentissage</a:t>
            </a:r>
            <a:r>
              <a:rPr lang="fr-FR" sz="2800" dirty="0"/>
              <a:t>. Cela signifie que le modèle </a:t>
            </a:r>
            <a:r>
              <a:rPr lang="fr-FR" sz="2800" b="1" dirty="0"/>
              <a:t>a convergé</a:t>
            </a:r>
            <a:r>
              <a:rPr lang="fr-FR" sz="2800" dirty="0"/>
              <a:t> et n’a plus de progrès significatif à faire en entraînement.</a:t>
            </a:r>
          </a:p>
          <a:p>
            <a:r>
              <a:rPr lang="fr-FR" sz="2800" dirty="0"/>
              <a:t>En résumé, </a:t>
            </a:r>
            <a:r>
              <a:rPr lang="fr-FR" sz="2800" b="1" dirty="0"/>
              <a:t>le modèle a bien appris sans </a:t>
            </a:r>
            <a:r>
              <a:rPr lang="fr-FR" sz="2800" b="1" dirty="0" err="1"/>
              <a:t>overfitting</a:t>
            </a:r>
            <a:r>
              <a:rPr lang="fr-FR" sz="2800" b="1" dirty="0"/>
              <a:t> visible</a:t>
            </a:r>
            <a:r>
              <a:rPr lang="fr-FR" sz="2800" dirty="0"/>
              <a:t>, ce qui est cohérent avec les excellentes métriques obtenues (</a:t>
            </a:r>
            <a:r>
              <a:rPr lang="fr-FR" sz="2800" dirty="0" err="1"/>
              <a:t>Accuracy</a:t>
            </a:r>
            <a:r>
              <a:rPr lang="fr-FR" sz="2800" dirty="0"/>
              <a:t>, </a:t>
            </a:r>
            <a:r>
              <a:rPr lang="fr-FR" sz="2800" dirty="0" err="1"/>
              <a:t>Recall</a:t>
            </a:r>
            <a:r>
              <a:rPr lang="fr-FR" sz="2800"/>
              <a:t>, etc.).</a:t>
            </a:r>
          </a:p>
          <a:p>
            <a:pPr marL="0" marR="0">
              <a:lnSpc>
                <a:spcPct val="115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kern="100" dirty="0">
                <a:effectLst/>
                <a:latin typeface="Aptos" panose="020B000402020202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15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CF2E874-57B7-4F4E-A135-39984B4550C4}" type="slidenum">
              <a:rPr lang="en-US" smtClean="0"/>
              <a:t>6</a:t>
            </a:fld>
            <a:endParaRPr lang="en-US"/>
          </a:p>
        </p:txBody>
      </p:sp>
    </p:spTree>
    <p:extLst>
      <p:ext uri="{BB962C8B-B14F-4D97-AF65-F5344CB8AC3E}">
        <p14:creationId xmlns:p14="http://schemas.microsoft.com/office/powerpoint/2010/main" val="2584518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Introduction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l">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Voici maintenant les résultats du Perceptron Multicouche appliqué cette fois au niveau application. Contrairement au niveau service, ici les données sont plus agrégées, donc les anomalies sont moins faciles à distinguer.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l">
              <a:lnSpc>
                <a:spcPct val="115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l">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Modèle utilisé</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l">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Le modèle a été entraîné avec une architecture optimisée par </a:t>
            </a:r>
            <a:r>
              <a:rPr lang="fr-FR" sz="1800" b="1" kern="100" dirty="0" err="1">
                <a:effectLst/>
                <a:latin typeface="Aptos" panose="020B0004020202020204" pitchFamily="34" charset="0"/>
                <a:ea typeface="Aptos" panose="020B0004020202020204" pitchFamily="34" charset="0"/>
                <a:cs typeface="Times New Roman" panose="02020603050405020304" pitchFamily="18" charset="0"/>
              </a:rPr>
              <a:t>GridSearchCV</a:t>
            </a: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avec deux couches cachées de tailles 8 et 16, une fonction d’activation </a:t>
            </a:r>
            <a:r>
              <a:rPr lang="fr-FR" sz="1800" b="1" kern="100" dirty="0" err="1">
                <a:effectLst/>
                <a:latin typeface="Aptos" panose="020B0004020202020204" pitchFamily="34" charset="0"/>
                <a:ea typeface="Aptos" panose="020B0004020202020204" pitchFamily="34" charset="0"/>
                <a:cs typeface="Times New Roman" panose="02020603050405020304" pitchFamily="18" charset="0"/>
              </a:rPr>
              <a:t>tanh</a:t>
            </a: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et un taux d’apprentissage initial de 0.01.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l">
              <a:lnSpc>
                <a:spcPct val="115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l">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Performances observées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l">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L’évaluation sur le jeu de test donne les résultats suivants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l">
              <a:lnSpc>
                <a:spcPct val="115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Accuracy : 67 %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l">
              <a:lnSpc>
                <a:spcPct val="115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Precision : 62 %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l">
              <a:lnSpc>
                <a:spcPct val="115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Recall : 85 %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l">
              <a:lnSpc>
                <a:spcPct val="115000"/>
              </a:lnSpc>
              <a:spcBef>
                <a:spcPts val="0"/>
              </a:spcBef>
              <a:spcAft>
                <a:spcPts val="800"/>
              </a:spcAft>
              <a:buSzPts val="1000"/>
              <a:buFont typeface="Symbol" panose="05050102010706020507" pitchFamily="18" charset="2"/>
              <a:buChar char=""/>
              <a:tabLst>
                <a:tab pos="457200" algn="l"/>
              </a:tabLs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F1-score: 72 %</a:t>
            </a:r>
            <a:br>
              <a:rPr lang="fr-FR" sz="1800" b="1" kern="100" dirty="0">
                <a:effectLst/>
                <a:latin typeface="Aptos" panose="020B0004020202020204" pitchFamily="34" charset="0"/>
                <a:ea typeface="Aptos" panose="020B0004020202020204" pitchFamily="34" charset="0"/>
                <a:cs typeface="Times New Roman" panose="02020603050405020304" pitchFamily="18" charset="0"/>
              </a:rPr>
            </a:br>
            <a:r>
              <a:rPr lang="fr-FR" sz="1800" b="1" kern="100" dirty="0">
                <a:effectLst/>
                <a:latin typeface="Aptos" panose="020B0004020202020204" pitchFamily="34" charset="0"/>
                <a:ea typeface="Aptos" panose="020B0004020202020204" pitchFamily="34" charset="0"/>
                <a:cs typeface="Times New Roman" panose="02020603050405020304" pitchFamily="18" charset="0"/>
              </a:rPr>
              <a:t>Cela montre que, même si la précision est un peu plus faible, le modèle réussit bien à détecter les anomalies (rappel élevé).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l">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l">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Matrice de confusion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l">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Sur la matrice de confusion, on remarque qu’il détecte bien la majorité des anomalies (292 vrais positifs), mais avec un nombre important de faux positifs (176), ce qui explique la précision plus basse.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l">
              <a:lnSpc>
                <a:spcPct val="115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l">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Interprétation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l">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Ce comportement s’explique probablement par le fait que les métriques disponibles au niveau application sont moins discriminantes.</a:t>
            </a:r>
            <a:br>
              <a:rPr lang="fr-FR" sz="1800" b="1" kern="100" dirty="0">
                <a:effectLst/>
                <a:latin typeface="Aptos" panose="020B0004020202020204" pitchFamily="34" charset="0"/>
                <a:ea typeface="Aptos" panose="020B0004020202020204" pitchFamily="34" charset="0"/>
                <a:cs typeface="Times New Roman" panose="02020603050405020304" pitchFamily="18" charset="0"/>
              </a:rPr>
            </a:br>
            <a:r>
              <a:rPr lang="fr-FR" sz="1800" b="1" kern="100" dirty="0">
                <a:effectLst/>
                <a:latin typeface="Aptos" panose="020B0004020202020204" pitchFamily="34" charset="0"/>
                <a:ea typeface="Aptos" panose="020B0004020202020204" pitchFamily="34" charset="0"/>
                <a:cs typeface="Times New Roman" panose="02020603050405020304" pitchFamily="18" charset="0"/>
              </a:rPr>
              <a:t>Elles ne permettent pas toujours de différencier clairement un comportement normal d’un comportement anormal.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l">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Conclusion pour cette partie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l">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Le MLP reste fonctionnel, mais il atteint ses limites sur des données moins riches. Cela justifie l’intérêt d’explorer soit des modèles plus sensibles aux séquences comme les LSTM, soit d’enrichir le jeu de données avec plus de signaux applicatifs. »</a:t>
            </a:r>
          </a:p>
          <a:p>
            <a:pPr marL="0" marR="0" algn="l">
              <a:lnSpc>
                <a:spcPct val="115000"/>
              </a:lnSpc>
              <a:spcBef>
                <a:spcPts val="0"/>
              </a:spcBef>
              <a:spcAft>
                <a:spcPts val="800"/>
              </a:spcAft>
            </a:pPr>
            <a:endParaRPr lang="fr-FR"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l">
              <a:lnSpc>
                <a:spcPct val="115000"/>
              </a:lnSpc>
              <a:spcBef>
                <a:spcPts val="0"/>
              </a:spcBef>
              <a:spcAft>
                <a:spcPts val="800"/>
              </a:spcAft>
            </a:pPr>
            <a:r>
              <a:rPr lang="fr-FR" sz="2800" dirty="0"/>
              <a:t>À ce niveau de l’application, les données sont agrégées et les signaux d’anomalie peuvent être plus dilués.</a:t>
            </a:r>
            <a:br>
              <a:rPr lang="fr-FR" sz="2800" dirty="0"/>
            </a:br>
            <a:r>
              <a:rPr lang="fr-FR" sz="2800" dirty="0"/>
              <a:t>Le MLP a été entraîné sur cette base avec deux couches cachées et une fonction d’activation </a:t>
            </a:r>
            <a:r>
              <a:rPr lang="fr-FR" sz="2800" dirty="0" err="1"/>
              <a:t>tanh</a:t>
            </a:r>
            <a:r>
              <a:rPr lang="fr-FR" sz="2800" dirty="0"/>
              <a:t>.</a:t>
            </a:r>
            <a:br>
              <a:rPr lang="fr-FR" sz="2800" dirty="0"/>
            </a:br>
            <a:r>
              <a:rPr lang="fr-FR" sz="2800" dirty="0"/>
              <a:t>Malgré un bon rappel de 0.85, on note une baisse de précision, ce qui indique que le modèle génère plusieurs fausses alertes.</a:t>
            </a:r>
            <a:br>
              <a:rPr lang="fr-FR" sz="2800" dirty="0"/>
            </a:br>
            <a:r>
              <a:rPr lang="fr-FR" sz="2800" dirty="0"/>
              <a:t>Cela se confirme dans la matrice de confusion avec de nombreux faux positifs.</a:t>
            </a:r>
            <a:br>
              <a:rPr lang="fr-FR" sz="2800" dirty="0"/>
            </a:br>
            <a:r>
              <a:rPr lang="fr-FR" sz="2800" dirty="0"/>
              <a:t>La courbe de perte montre une descente continue, ce qui est rassurant, mais elle reste plus élevée qu’au niveau service, ce qui confirme la complexité de cette couche d’analyse.</a:t>
            </a:r>
            <a:br>
              <a:rPr lang="fr-FR" sz="2800" dirty="0"/>
            </a:br>
            <a:r>
              <a:rPr lang="fr-FR" sz="2800" dirty="0"/>
              <a:t>En somme, les performances restent acceptables mais révèlent les limites du MLP dans un contexte applicatif avec des signaux plus faibles.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l">
              <a:lnSpc>
                <a:spcPct val="115000"/>
              </a:lnSpc>
              <a:spcBef>
                <a:spcPts val="0"/>
              </a:spcBef>
              <a:spcAft>
                <a:spcPts val="800"/>
              </a:spcAft>
            </a:pPr>
            <a:r>
              <a:rPr lang="fr-FR" sz="1800" kern="100" dirty="0">
                <a:effectLst/>
                <a:latin typeface="Aptos" panose="020B000402020202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CF2E874-57B7-4F4E-A135-39984B4550C4}" type="slidenum">
              <a:rPr lang="en-US" smtClean="0"/>
              <a:t>7</a:t>
            </a:fld>
            <a:endParaRPr lang="en-US"/>
          </a:p>
        </p:txBody>
      </p:sp>
    </p:spTree>
    <p:extLst>
      <p:ext uri="{BB962C8B-B14F-4D97-AF65-F5344CB8AC3E}">
        <p14:creationId xmlns:p14="http://schemas.microsoft.com/office/powerpoint/2010/main" val="318636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Ici, nous avons testé un modèle LSTM classique pour détecter des anomalies dans les séquences de métriques collectées au niveau des services.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Méthode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L’idée est de prédire la séquence suivante ou de reconstruire une séquence, et de considérer comme anormales celles dont l’erreur de reconstruction dépasse un certain seuil.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Résultats obtenus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Les résultats sont les suivants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Accuracy : 0.85</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Precision : 0.78</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Recall : 0.95</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F1-score : 0.86</a:t>
            </a:r>
            <a:br>
              <a:rPr lang="fr-FR" sz="1800" b="1" kern="100" dirty="0">
                <a:effectLst/>
                <a:latin typeface="Aptos" panose="020B0004020202020204" pitchFamily="34" charset="0"/>
                <a:ea typeface="Aptos" panose="020B0004020202020204" pitchFamily="34" charset="0"/>
                <a:cs typeface="Times New Roman" panose="02020603050405020304" pitchFamily="18" charset="0"/>
              </a:rPr>
            </a:br>
            <a:r>
              <a:rPr lang="fr-FR" sz="1800" b="1" kern="100" dirty="0">
                <a:effectLst/>
                <a:latin typeface="Aptos" panose="020B0004020202020204" pitchFamily="34" charset="0"/>
                <a:ea typeface="Aptos" panose="020B0004020202020204" pitchFamily="34" charset="0"/>
                <a:cs typeface="Times New Roman" panose="02020603050405020304" pitchFamily="18" charset="0"/>
              </a:rPr>
              <a:t>On remarque ici une excellente détection des anomalies (rappel élevé), mais une tendance à produire des faux positifs.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Interprétation de la matrice de confusion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Sur les 340 instances normales, 263 sont bien détectées, mais 77 ont été faussement classées comme anomalies.</a:t>
            </a:r>
            <a:br>
              <a:rPr lang="fr-FR" sz="1800" b="1" kern="100" dirty="0">
                <a:effectLst/>
                <a:latin typeface="Aptos" panose="020B0004020202020204" pitchFamily="34" charset="0"/>
                <a:ea typeface="Aptos" panose="020B0004020202020204" pitchFamily="34" charset="0"/>
                <a:cs typeface="Times New Roman" panose="02020603050405020304" pitchFamily="18" charset="0"/>
              </a:rPr>
            </a:br>
            <a:r>
              <a:rPr lang="fr-FR" sz="1800" b="1" kern="100" dirty="0">
                <a:effectLst/>
                <a:latin typeface="Aptos" panose="020B0004020202020204" pitchFamily="34" charset="0"/>
                <a:ea typeface="Aptos" panose="020B0004020202020204" pitchFamily="34" charset="0"/>
                <a:cs typeface="Times New Roman" panose="02020603050405020304" pitchFamily="18" charset="0"/>
              </a:rPr>
              <a:t>En revanche, le modèle détecte correctement 267 sur 280 anomalies, ce qui est un bon indicateur de sa sensibilité.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CF2E874-57B7-4F4E-A135-39984B4550C4}" type="slidenum">
              <a:rPr lang="en-US" smtClean="0"/>
              <a:t>8</a:t>
            </a:fld>
            <a:endParaRPr lang="en-US"/>
          </a:p>
        </p:txBody>
      </p:sp>
    </p:spTree>
    <p:extLst>
      <p:ext uri="{BB962C8B-B14F-4D97-AF65-F5344CB8AC3E}">
        <p14:creationId xmlns:p14="http://schemas.microsoft.com/office/powerpoint/2010/main" val="451745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Ici, nous avons testé le modèle LSTM classique sur les données d’application, qui sont plus globales et moins riches que les données de service.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Démarche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Le modèle apprend à reconstruire des séquences normales et à détecter les anomalies sur la base de l’erreur de prédiction.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Résultats obtenus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Les performances sont modestes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Accuracy : 0.58</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Precision : 0.64</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Recall : 0.35</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F1-score : 0.45</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On remarque ici un rappel très faible, ce qui indique que le modèle rate beaucoup d’anomalies.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Interprétation de la matrice de confusion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Sur 511 anomalies réelles, 332 sont mal classées comme normales.</a:t>
            </a:r>
            <a:br>
              <a:rPr lang="fr-FR" sz="1800" b="1" kern="100" dirty="0">
                <a:effectLst/>
                <a:latin typeface="Aptos" panose="020B0004020202020204" pitchFamily="34" charset="0"/>
                <a:ea typeface="Aptos" panose="020B0004020202020204" pitchFamily="34" charset="0"/>
                <a:cs typeface="Times New Roman" panose="02020603050405020304" pitchFamily="18" charset="0"/>
              </a:rPr>
            </a:br>
            <a:r>
              <a:rPr lang="fr-FR" sz="1800" b="1" kern="100" dirty="0">
                <a:effectLst/>
                <a:latin typeface="Aptos" panose="020B0004020202020204" pitchFamily="34" charset="0"/>
                <a:ea typeface="Aptos" panose="020B0004020202020204" pitchFamily="34" charset="0"/>
                <a:cs typeface="Times New Roman" panose="02020603050405020304" pitchFamily="18" charset="0"/>
              </a:rPr>
              <a:t>Cela montre une forte sensibilité aux faux négatifs. Le modèle est peu efficace à ce niveau de granularité.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Ces résultats montrent que le modèle LSTM seul n’est pas adapté aux données agrégées au niveau application. Il faudra envisager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modèles</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hybrides</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soit un enrichissement du jeu de données avec plus de </a:t>
            </a:r>
            <a:r>
              <a:rPr lang="fr-FR" sz="1800" b="1" kern="100" dirty="0" err="1">
                <a:effectLst/>
                <a:latin typeface="Aptos" panose="020B0004020202020204" pitchFamily="34" charset="0"/>
                <a:ea typeface="Aptos" panose="020B0004020202020204" pitchFamily="34" charset="0"/>
                <a:cs typeface="Times New Roman" panose="02020603050405020304" pitchFamily="18" charset="0"/>
              </a:rPr>
              <a:t>features</a:t>
            </a: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pertinentes.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kern="100" dirty="0">
                <a:effectLst/>
                <a:latin typeface="Aptos" panose="020B000402020202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CF2E874-57B7-4F4E-A135-39984B4550C4}" type="slidenum">
              <a:rPr lang="en-US" smtClean="0"/>
              <a:t>9</a:t>
            </a:fld>
            <a:endParaRPr lang="en-US"/>
          </a:p>
        </p:txBody>
      </p:sp>
    </p:spTree>
    <p:extLst>
      <p:ext uri="{BB962C8B-B14F-4D97-AF65-F5344CB8AC3E}">
        <p14:creationId xmlns:p14="http://schemas.microsoft.com/office/powerpoint/2010/main" val="4207138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Dans cette expérimentation, nous avons utilisé un modèle hybride qui combine deux types d’entrées</a:t>
            </a:r>
            <a:r>
              <a:rPr lang="fr-FR" sz="1800" b="1" kern="100" dirty="0">
                <a:effectLst/>
                <a:latin typeface="Arial" panose="020B0604020202020204" pitchFamily="34" charset="0"/>
                <a:ea typeface="Aptos" panose="020B0004020202020204" pitchFamily="34" charset="0"/>
                <a:cs typeface="Times New Roman" panose="02020603050405020304" pitchFamily="18" charset="0"/>
              </a:rPr>
              <a:t> </a:t>
            </a:r>
            <a:r>
              <a:rPr lang="fr-FR" sz="18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une entrée séquentielle pour alimenter un LSTM,</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et une entrée statique pour un MLP.</a:t>
            </a:r>
            <a:br>
              <a:rPr lang="fr-FR" sz="1800" b="1" kern="100" dirty="0">
                <a:effectLst/>
                <a:latin typeface="Aptos" panose="020B0004020202020204" pitchFamily="34" charset="0"/>
                <a:ea typeface="Aptos" panose="020B0004020202020204" pitchFamily="34" charset="0"/>
                <a:cs typeface="Times New Roman" panose="02020603050405020304" pitchFamily="18" charset="0"/>
              </a:rPr>
            </a:br>
            <a:r>
              <a:rPr lang="fr-FR" sz="1800" b="1" kern="100" dirty="0">
                <a:effectLst/>
                <a:latin typeface="Aptos" panose="020B0004020202020204" pitchFamily="34" charset="0"/>
                <a:ea typeface="Aptos" panose="020B0004020202020204" pitchFamily="34" charset="0"/>
                <a:cs typeface="Times New Roman" panose="02020603050405020304" pitchFamily="18" charset="0"/>
              </a:rPr>
              <a:t>Cela permet d’exploiter à la fois les données temporelles (comme les quantiles ou les taux de requêtes) et les données agrégées.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Résultats obtenus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Les résultats sont très satisfaisants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Accuracy de 91</a:t>
            </a:r>
            <a:r>
              <a:rPr lang="en-US" sz="1800" b="1" kern="100" dirty="0">
                <a:effectLst/>
                <a:latin typeface="Arial" panose="020B0604020202020204" pitchFamily="34" charset="0"/>
                <a:ea typeface="Aptos" panose="020B0004020202020204" pitchFamily="34" charset="0"/>
                <a:cs typeface="Times New Roman" panose="02020603050405020304" pitchFamily="18" charset="0"/>
              </a:rPr>
              <a: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Precision de 87</a:t>
            </a:r>
            <a:r>
              <a:rPr lang="en-US" sz="1800" b="1" kern="100" dirty="0">
                <a:effectLst/>
                <a:latin typeface="Arial" panose="020B0604020202020204" pitchFamily="34" charset="0"/>
                <a:ea typeface="Aptos" panose="020B0004020202020204" pitchFamily="34" charset="0"/>
                <a:cs typeface="Times New Roman" panose="02020603050405020304" pitchFamily="18" charset="0"/>
              </a:rPr>
              <a: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Recall de 97</a:t>
            </a:r>
            <a:r>
              <a:rPr lang="en-US" sz="1800" b="1" kern="100" dirty="0">
                <a:effectLst/>
                <a:latin typeface="Arial" panose="020B0604020202020204" pitchFamily="34" charset="0"/>
                <a:ea typeface="Aptos" panose="020B0004020202020204" pitchFamily="34" charset="0"/>
                <a:cs typeface="Times New Roman" panose="02020603050405020304" pitchFamily="18" charset="0"/>
              </a:rPr>
              <a: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800"/>
              </a:spcAft>
              <a:buSzPts val="1000"/>
              <a:buFont typeface="Symbol" panose="05050102010706020507" pitchFamily="18" charset="2"/>
              <a:buChar char=""/>
              <a:tabLst>
                <a:tab pos="457200" algn="l"/>
              </a:tabLs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et un F1-score de 92</a:t>
            </a:r>
            <a:r>
              <a:rPr lang="fr-FR" sz="1800" b="1" kern="100" dirty="0">
                <a:effectLst/>
                <a:latin typeface="Arial" panose="020B0604020202020204" pitchFamily="34" charset="0"/>
                <a:ea typeface="Aptos" panose="020B0004020202020204" pitchFamily="34" charset="0"/>
                <a:cs typeface="Times New Roman" panose="02020603050405020304" pitchFamily="18" charset="0"/>
              </a:rPr>
              <a:t> </a:t>
            </a:r>
            <a:r>
              <a:rPr lang="fr-FR" sz="1800" b="1" kern="100" dirty="0">
                <a:effectLst/>
                <a:latin typeface="Aptos" panose="020B0004020202020204" pitchFamily="34" charset="0"/>
                <a:ea typeface="Aptos" panose="020B0004020202020204" pitchFamily="34" charset="0"/>
                <a:cs typeface="Times New Roman" panose="02020603050405020304" pitchFamily="18" charset="0"/>
              </a:rPr>
              <a:t>%.</a:t>
            </a:r>
            <a:br>
              <a:rPr lang="fr-FR" sz="1800" b="1" kern="100" dirty="0">
                <a:effectLst/>
                <a:latin typeface="Aptos" panose="020B0004020202020204" pitchFamily="34" charset="0"/>
                <a:ea typeface="Aptos" panose="020B0004020202020204" pitchFamily="34" charset="0"/>
                <a:cs typeface="Times New Roman" panose="02020603050405020304" pitchFamily="18" charset="0"/>
              </a:rPr>
            </a:br>
            <a:r>
              <a:rPr lang="fr-FR" sz="1800" b="1" kern="100" dirty="0">
                <a:effectLst/>
                <a:latin typeface="Aptos" panose="020B0004020202020204" pitchFamily="34" charset="0"/>
                <a:ea typeface="Aptos" panose="020B0004020202020204" pitchFamily="34" charset="0"/>
                <a:cs typeface="Times New Roman" panose="02020603050405020304" pitchFamily="18" charset="0"/>
              </a:rPr>
              <a:t>Cela montre que le mod</a:t>
            </a:r>
            <a:r>
              <a:rPr lang="fr-FR" sz="1800" b="1" kern="100" dirty="0">
                <a:effectLst/>
                <a:latin typeface="Aptos" panose="020B0004020202020204" pitchFamily="34" charset="0"/>
                <a:ea typeface="Aptos" panose="020B0004020202020204" pitchFamily="34" charset="0"/>
                <a:cs typeface="Aptos" panose="020B0004020202020204" pitchFamily="34" charset="0"/>
              </a:rPr>
              <a:t>è</a:t>
            </a:r>
            <a:r>
              <a:rPr lang="fr-FR" sz="1800" b="1" kern="100" dirty="0">
                <a:effectLst/>
                <a:latin typeface="Aptos" panose="020B0004020202020204" pitchFamily="34" charset="0"/>
                <a:ea typeface="Aptos" panose="020B0004020202020204" pitchFamily="34" charset="0"/>
                <a:cs typeface="Times New Roman" panose="02020603050405020304" pitchFamily="18" charset="0"/>
              </a:rPr>
              <a:t>le d</a:t>
            </a:r>
            <a:r>
              <a:rPr lang="fr-FR" sz="1800" b="1" kern="100" dirty="0">
                <a:effectLst/>
                <a:latin typeface="Aptos" panose="020B0004020202020204" pitchFamily="34" charset="0"/>
                <a:ea typeface="Aptos" panose="020B0004020202020204" pitchFamily="34" charset="0"/>
                <a:cs typeface="Aptos" panose="020B0004020202020204" pitchFamily="34" charset="0"/>
              </a:rPr>
              <a:t>é</a:t>
            </a:r>
            <a:r>
              <a:rPr lang="fr-FR" sz="1800" b="1" kern="100" dirty="0">
                <a:effectLst/>
                <a:latin typeface="Aptos" panose="020B0004020202020204" pitchFamily="34" charset="0"/>
                <a:ea typeface="Aptos" panose="020B0004020202020204" pitchFamily="34" charset="0"/>
                <a:cs typeface="Times New Roman" panose="02020603050405020304" pitchFamily="18" charset="0"/>
              </a:rPr>
              <a:t>tecte correctement presque toutes les anomalies.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Analyse de la matrice de confusion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La matrice de confusion confirme cela</a:t>
            </a:r>
            <a:r>
              <a:rPr lang="fr-FR" sz="1800" b="1" kern="100" dirty="0">
                <a:effectLst/>
                <a:latin typeface="Arial" panose="020B0604020202020204" pitchFamily="34" charset="0"/>
                <a:ea typeface="Aptos" panose="020B0004020202020204" pitchFamily="34" charset="0"/>
                <a:cs typeface="Times New Roman" panose="02020603050405020304" pitchFamily="18" charset="0"/>
              </a:rPr>
              <a:t> </a:t>
            </a: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on observe seulement 6 faux négatifs, ce qui signifie que très peu d’anomalies sont manquées.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Courbe d’apprentissage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Sur la courbe d’apprentissage, on constate que la performance entre le jeu d’entraînement et de validation est stable,</a:t>
            </a:r>
            <a:br>
              <a:rPr lang="fr-FR" sz="1800" b="1" kern="100" dirty="0">
                <a:effectLst/>
                <a:latin typeface="Aptos" panose="020B0004020202020204" pitchFamily="34" charset="0"/>
                <a:ea typeface="Aptos" panose="020B0004020202020204" pitchFamily="34" charset="0"/>
                <a:cs typeface="Times New Roman" panose="02020603050405020304" pitchFamily="18" charset="0"/>
              </a:rPr>
            </a:br>
            <a:r>
              <a:rPr lang="fr-FR" sz="1800" b="1" kern="100" dirty="0">
                <a:effectLst/>
                <a:latin typeface="Aptos" panose="020B0004020202020204" pitchFamily="34" charset="0"/>
                <a:ea typeface="Aptos" panose="020B0004020202020204" pitchFamily="34" charset="0"/>
                <a:cs typeface="Times New Roman" panose="02020603050405020304" pitchFamily="18" charset="0"/>
              </a:rPr>
              <a:t>sans surapprentissage marqué (pas d’</a:t>
            </a:r>
            <a:r>
              <a:rPr lang="fr-FR" sz="1800" b="1" kern="100" dirty="0" err="1">
                <a:effectLst/>
                <a:latin typeface="Aptos" panose="020B0004020202020204" pitchFamily="34" charset="0"/>
                <a:ea typeface="Aptos" panose="020B0004020202020204" pitchFamily="34" charset="0"/>
                <a:cs typeface="Times New Roman" panose="02020603050405020304" pitchFamily="18" charset="0"/>
              </a:rPr>
              <a:t>overfitting</a:t>
            </a: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Le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modèle</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généralise</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donc</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bien.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Conclusion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b="1" kern="100" dirty="0">
                <a:effectLst/>
                <a:latin typeface="Aptos" panose="020B0004020202020204" pitchFamily="34" charset="0"/>
                <a:ea typeface="Aptos" panose="020B0004020202020204" pitchFamily="34" charset="0"/>
                <a:cs typeface="Times New Roman" panose="02020603050405020304" pitchFamily="18" charset="0"/>
              </a:rPr>
              <a:t>« Cette approche hybride donne donc les meilleurs résultats à ce niveau et s’adapte bien à la complexité des données de service, ce qui confirme l'intérêt d’exploiter à la fois la dynamique temporelle et les valeurs statiques.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fr-FR" sz="1800" kern="100" dirty="0">
                <a:effectLst/>
                <a:latin typeface="Aptos" panose="020B0004020202020204" pitchFamily="34" charset="0"/>
                <a:ea typeface="Aptos" panose="020B0004020202020204" pitchFamily="34" charset="0"/>
                <a:cs typeface="Times New Roman" panose="02020603050405020304" pitchFamily="18" charset="0"/>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CF2E874-57B7-4F4E-A135-39984B4550C4}" type="slidenum">
              <a:rPr lang="en-US" smtClean="0"/>
              <a:t>10</a:t>
            </a:fld>
            <a:endParaRPr lang="en-US"/>
          </a:p>
        </p:txBody>
      </p:sp>
    </p:spTree>
    <p:extLst>
      <p:ext uri="{BB962C8B-B14F-4D97-AF65-F5344CB8AC3E}">
        <p14:creationId xmlns:p14="http://schemas.microsoft.com/office/powerpoint/2010/main" val="1486452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C36957-42B4-413D-A258-508D1D184CB0}" type="datetime1">
              <a:rPr lang="en-US" smtClean="0"/>
              <a:t>6/18/2025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C6B4A8-B61D-4071-A40C-E8EC7A5976EC}" type="datetime1">
              <a:rPr lang="en-US" smtClean="0"/>
              <a:t>6/18/2025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B2EC9B-717F-48B9-8C3D-BE6733345745}" type="datetime1">
              <a:rPr lang="en-US" smtClean="0"/>
              <a:t>6/18/2025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FAAF21C-1415-42D8-8BA7-3CC9BFEB4485}" type="datetime1">
              <a:rPr lang="en-US" smtClean="0"/>
              <a:t>6/18/2025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A1DA130-31D7-4738-9554-406F44CF152B}" type="datetime1">
              <a:rPr lang="en-US" smtClean="0"/>
              <a:t>6/18/2025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B47DFCD-45A7-489A-B817-ED3C3F2F5FC2}" type="datetime1">
              <a:rPr lang="en-US" smtClean="0"/>
              <a:t>6/18/2025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C03769-E501-4833-8684-ABBEE99F836F}" type="datetime1">
              <a:rPr lang="en-US" smtClean="0"/>
              <a:t>6/18/2025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BFDC98-26DA-4AB9-9E70-43AE2FC78BB6}" type="datetime1">
              <a:rPr lang="en-US" smtClean="0"/>
              <a:t>6/18/2025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4EE347-9A84-4E62-B117-307C6CB6C986}" type="datetime1">
              <a:rPr lang="en-US" smtClean="0"/>
              <a:t>6/18/2025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7DEC4-3EC2-42BC-9144-C0888900578B}" type="datetime1">
              <a:rPr lang="en-US" smtClean="0"/>
              <a:t>6/18/2025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1CCCA1-EA67-43ED-9577-6C9CADCDED3E}" type="datetime1">
              <a:rPr lang="en-US" smtClean="0"/>
              <a:t>6/18/2025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DF3604-0A9D-4E8A-AA5B-521CE5294A43}" type="datetime1">
              <a:rPr lang="en-US" smtClean="0"/>
              <a:t>6/18/2025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8B3666-AB1E-4E6E-8064-BBCEB229F10B}" type="datetime1">
              <a:rPr lang="en-US" smtClean="0"/>
              <a:t>6/18/2025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7803F4-030C-4DFD-A803-C97AEE252D3B}" type="datetime1">
              <a:rPr lang="en-US" smtClean="0"/>
              <a:t>6/18/2025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56FDDF-79C3-4CEC-B11A-542EAA9D2E60}" type="datetime1">
              <a:rPr lang="en-US" smtClean="0"/>
              <a:t>6/18/2025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E9288C-3238-4731-83D1-2CEACF7026CF}" type="datetime1">
              <a:rPr lang="en-US" smtClean="0"/>
              <a:t>6/18/2025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9F60F80-DFE0-46E9-8654-C59865BA9EF9}" type="datetime1">
              <a:rPr lang="en-US" smtClean="0"/>
              <a:t>6/18/2025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DCC23-EE92-4C89-BD7B-1F961806E85A}"/>
              </a:ext>
            </a:extLst>
          </p:cNvPr>
          <p:cNvSpPr>
            <a:spLocks noGrp="1"/>
          </p:cNvSpPr>
          <p:nvPr>
            <p:ph type="ctrTitle"/>
          </p:nvPr>
        </p:nvSpPr>
        <p:spPr>
          <a:xfrm>
            <a:off x="1847850" y="829734"/>
            <a:ext cx="9656761" cy="1625600"/>
          </a:xfrm>
        </p:spPr>
        <p:txBody>
          <a:bodyPr>
            <a:noAutofit/>
          </a:bodyPr>
          <a:lstStyle/>
          <a:p>
            <a:pPr algn="ctr"/>
            <a:r>
              <a:rPr lang="fr-FR" sz="3500" b="1" u="sng" dirty="0"/>
              <a:t>Thème :</a:t>
            </a:r>
            <a:r>
              <a:rPr lang="fr-FR" sz="3500" dirty="0"/>
              <a:t> </a:t>
            </a:r>
            <a:r>
              <a:rPr lang="fr-FR" sz="3500" b="1" dirty="0"/>
              <a:t>Approches DevOps et surveillance distribuée des applications basées sur les architectures microservices</a:t>
            </a:r>
          </a:p>
        </p:txBody>
      </p:sp>
      <p:sp>
        <p:nvSpPr>
          <p:cNvPr id="3" name="Subtitle 2">
            <a:extLst>
              <a:ext uri="{FF2B5EF4-FFF2-40B4-BE49-F238E27FC236}">
                <a16:creationId xmlns:a16="http://schemas.microsoft.com/office/drawing/2014/main" id="{13E291B1-78B4-437B-B91A-2AE514D5111A}"/>
              </a:ext>
            </a:extLst>
          </p:cNvPr>
          <p:cNvSpPr>
            <a:spLocks noGrp="1"/>
          </p:cNvSpPr>
          <p:nvPr>
            <p:ph type="subTitle" idx="1"/>
          </p:nvPr>
        </p:nvSpPr>
        <p:spPr>
          <a:xfrm>
            <a:off x="4598986" y="4362668"/>
            <a:ext cx="3640139" cy="518521"/>
          </a:xfrm>
        </p:spPr>
        <p:txBody>
          <a:bodyPr/>
          <a:lstStyle/>
          <a:p>
            <a:r>
              <a:rPr lang="en-US" b="1" dirty="0"/>
              <a:t>TEMGOUA PASSO Darius Steves</a:t>
            </a:r>
          </a:p>
        </p:txBody>
      </p:sp>
      <p:sp>
        <p:nvSpPr>
          <p:cNvPr id="4" name="Subtitle 2">
            <a:extLst>
              <a:ext uri="{FF2B5EF4-FFF2-40B4-BE49-F238E27FC236}">
                <a16:creationId xmlns:a16="http://schemas.microsoft.com/office/drawing/2014/main" id="{0B307826-7EEE-495D-B61B-B6C6F01E4843}"/>
              </a:ext>
            </a:extLst>
          </p:cNvPr>
          <p:cNvSpPr txBox="1">
            <a:spLocks/>
          </p:cNvSpPr>
          <p:nvPr/>
        </p:nvSpPr>
        <p:spPr>
          <a:xfrm>
            <a:off x="8239125" y="5265877"/>
            <a:ext cx="3648075" cy="51852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r"/>
            <a:r>
              <a:rPr lang="en-US" b="1" dirty="0"/>
              <a:t>Encadreur :</a:t>
            </a:r>
            <a:r>
              <a:rPr lang="en-US" dirty="0"/>
              <a:t> </a:t>
            </a:r>
            <a:r>
              <a:rPr lang="en-US" b="1" dirty="0"/>
              <a:t>Dr Monthe Valery</a:t>
            </a:r>
          </a:p>
        </p:txBody>
      </p:sp>
      <p:sp>
        <p:nvSpPr>
          <p:cNvPr id="5" name="Subtitle 2">
            <a:extLst>
              <a:ext uri="{FF2B5EF4-FFF2-40B4-BE49-F238E27FC236}">
                <a16:creationId xmlns:a16="http://schemas.microsoft.com/office/drawing/2014/main" id="{E37196C3-E0FD-404A-B16D-C4285923211A}"/>
              </a:ext>
            </a:extLst>
          </p:cNvPr>
          <p:cNvSpPr txBox="1">
            <a:spLocks/>
          </p:cNvSpPr>
          <p:nvPr/>
        </p:nvSpPr>
        <p:spPr>
          <a:xfrm>
            <a:off x="3713160" y="6169086"/>
            <a:ext cx="4945065" cy="518521"/>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en-US" b="1" dirty="0"/>
              <a:t>Année Académique : 2023 - 2024</a:t>
            </a:r>
          </a:p>
        </p:txBody>
      </p:sp>
      <p:sp>
        <p:nvSpPr>
          <p:cNvPr id="6" name="Subtitle 2">
            <a:extLst>
              <a:ext uri="{FF2B5EF4-FFF2-40B4-BE49-F238E27FC236}">
                <a16:creationId xmlns:a16="http://schemas.microsoft.com/office/drawing/2014/main" id="{6CC6EDC6-DC36-4BE1-83A1-559B813C8751}"/>
              </a:ext>
            </a:extLst>
          </p:cNvPr>
          <p:cNvSpPr txBox="1">
            <a:spLocks/>
          </p:cNvSpPr>
          <p:nvPr/>
        </p:nvSpPr>
        <p:spPr>
          <a:xfrm>
            <a:off x="2755966" y="3141687"/>
            <a:ext cx="7553326" cy="903209"/>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fr-FR" sz="2200" b="1" dirty="0"/>
              <a:t>Etude comparative des modèles de détections d’anomalies</a:t>
            </a:r>
          </a:p>
        </p:txBody>
      </p:sp>
      <p:sp>
        <p:nvSpPr>
          <p:cNvPr id="7" name="Slide Number Placeholder 6">
            <a:extLst>
              <a:ext uri="{FF2B5EF4-FFF2-40B4-BE49-F238E27FC236}">
                <a16:creationId xmlns:a16="http://schemas.microsoft.com/office/drawing/2014/main" id="{02429E41-B53A-E17C-2B27-FFBA61337282}"/>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37132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829B1-DA8D-4CB9-959E-1FEE4267C42F}"/>
              </a:ext>
            </a:extLst>
          </p:cNvPr>
          <p:cNvSpPr>
            <a:spLocks noGrp="1"/>
          </p:cNvSpPr>
          <p:nvPr>
            <p:ph type="title"/>
          </p:nvPr>
        </p:nvSpPr>
        <p:spPr>
          <a:xfrm>
            <a:off x="2248796" y="369013"/>
            <a:ext cx="8911687" cy="1155529"/>
          </a:xfrm>
        </p:spPr>
        <p:txBody>
          <a:bodyPr>
            <a:normAutofit fontScale="90000"/>
          </a:bodyPr>
          <a:lstStyle/>
          <a:p>
            <a:r>
              <a:rPr lang="en-US" dirty="0" err="1"/>
              <a:t>Expérimentations</a:t>
            </a:r>
            <a:r>
              <a:rPr lang="en-US" dirty="0"/>
              <a:t> et </a:t>
            </a:r>
            <a:r>
              <a:rPr lang="en-US" dirty="0" err="1"/>
              <a:t>résultats</a:t>
            </a:r>
            <a:r>
              <a:rPr lang="en-US" dirty="0"/>
              <a:t> : </a:t>
            </a:r>
            <a:r>
              <a:rPr lang="en-US" dirty="0" err="1"/>
              <a:t>Approche</a:t>
            </a:r>
            <a:r>
              <a:rPr lang="en-US" dirty="0"/>
              <a:t> </a:t>
            </a:r>
            <a:r>
              <a:rPr lang="en-US" dirty="0" err="1"/>
              <a:t>Hybride</a:t>
            </a:r>
            <a:r>
              <a:rPr lang="en-US" dirty="0"/>
              <a:t> (LSTM + MLP) - Service Level</a:t>
            </a:r>
            <a:br>
              <a:rPr lang="en-US" dirty="0"/>
            </a:br>
            <a:endParaRPr lang="en-US" dirty="0"/>
          </a:p>
        </p:txBody>
      </p:sp>
      <p:sp>
        <p:nvSpPr>
          <p:cNvPr id="5" name="Content Placeholder 4">
            <a:extLst>
              <a:ext uri="{FF2B5EF4-FFF2-40B4-BE49-F238E27FC236}">
                <a16:creationId xmlns:a16="http://schemas.microsoft.com/office/drawing/2014/main" id="{D5DDAB90-3947-1E03-2337-E50A37BF6269}"/>
              </a:ext>
            </a:extLst>
          </p:cNvPr>
          <p:cNvSpPr>
            <a:spLocks noGrp="1"/>
          </p:cNvSpPr>
          <p:nvPr>
            <p:ph idx="1"/>
          </p:nvPr>
        </p:nvSpPr>
        <p:spPr>
          <a:xfrm>
            <a:off x="2248796" y="1524542"/>
            <a:ext cx="8915400" cy="2152723"/>
          </a:xfrm>
        </p:spPr>
        <p:txBody>
          <a:bodyPr>
            <a:normAutofit fontScale="92500" lnSpcReduction="10000"/>
          </a:bodyPr>
          <a:lstStyle/>
          <a:p>
            <a:r>
              <a:rPr lang="fr-FR" dirty="0"/>
              <a:t>Le modèle hybride combine une entrée séquentielle (LSTM) et une entrée statique (MLP).</a:t>
            </a:r>
          </a:p>
          <a:p>
            <a:r>
              <a:rPr lang="fr-FR" dirty="0"/>
              <a:t>Résultats : </a:t>
            </a:r>
            <a:r>
              <a:rPr lang="fr-FR" dirty="0" err="1"/>
              <a:t>Accuracy</a:t>
            </a:r>
            <a:r>
              <a:rPr lang="fr-FR" dirty="0"/>
              <a:t> : 0.91, </a:t>
            </a:r>
            <a:r>
              <a:rPr lang="fr-FR" dirty="0" err="1"/>
              <a:t>Precision</a:t>
            </a:r>
            <a:r>
              <a:rPr lang="fr-FR" dirty="0"/>
              <a:t> : 0.87, </a:t>
            </a:r>
            <a:r>
              <a:rPr lang="fr-FR" dirty="0" err="1"/>
              <a:t>Recall</a:t>
            </a:r>
            <a:r>
              <a:rPr lang="fr-FR" dirty="0"/>
              <a:t> : 0.97, F1-score : 0.92</a:t>
            </a:r>
          </a:p>
          <a:p>
            <a:r>
              <a:rPr lang="fr-FR" dirty="0"/>
              <a:t>La matrice de confusion montre une très bonne détection des anomalies (seulement 6 FN).</a:t>
            </a:r>
          </a:p>
          <a:p>
            <a:r>
              <a:rPr lang="fr-FR" dirty="0"/>
              <a:t>La courbe d’apprentissage montre une bonne généralisation, sans </a:t>
            </a:r>
            <a:r>
              <a:rPr lang="fr-FR" dirty="0" err="1"/>
              <a:t>overfitting</a:t>
            </a:r>
            <a:r>
              <a:rPr lang="fr-FR" dirty="0"/>
              <a:t> marqué.</a:t>
            </a:r>
          </a:p>
        </p:txBody>
      </p:sp>
      <p:pic>
        <p:nvPicPr>
          <p:cNvPr id="3" name="Picture 2">
            <a:extLst>
              <a:ext uri="{FF2B5EF4-FFF2-40B4-BE49-F238E27FC236}">
                <a16:creationId xmlns:a16="http://schemas.microsoft.com/office/drawing/2014/main" id="{6A9B7855-F317-7C1B-13A5-34533909E161}"/>
              </a:ext>
            </a:extLst>
          </p:cNvPr>
          <p:cNvPicPr>
            <a:picLocks noChangeAspect="1"/>
          </p:cNvPicPr>
          <p:nvPr/>
        </p:nvPicPr>
        <p:blipFill>
          <a:blip r:embed="rId3"/>
          <a:stretch>
            <a:fillRect/>
          </a:stretch>
        </p:blipFill>
        <p:spPr>
          <a:xfrm>
            <a:off x="7056073" y="4336026"/>
            <a:ext cx="3760394" cy="2521974"/>
          </a:xfrm>
          <a:prstGeom prst="rect">
            <a:avLst/>
          </a:prstGeom>
        </p:spPr>
      </p:pic>
      <p:pic>
        <p:nvPicPr>
          <p:cNvPr id="4" name="Picture 3">
            <a:extLst>
              <a:ext uri="{FF2B5EF4-FFF2-40B4-BE49-F238E27FC236}">
                <a16:creationId xmlns:a16="http://schemas.microsoft.com/office/drawing/2014/main" id="{B6DD978E-7233-19FA-E9CA-57901DA2DB7E}"/>
              </a:ext>
            </a:extLst>
          </p:cNvPr>
          <p:cNvPicPr>
            <a:picLocks noChangeAspect="1"/>
          </p:cNvPicPr>
          <p:nvPr/>
        </p:nvPicPr>
        <p:blipFill>
          <a:blip r:embed="rId4"/>
          <a:stretch>
            <a:fillRect/>
          </a:stretch>
        </p:blipFill>
        <p:spPr>
          <a:xfrm>
            <a:off x="2473258" y="4336026"/>
            <a:ext cx="3760394" cy="2521974"/>
          </a:xfrm>
          <a:prstGeom prst="rect">
            <a:avLst/>
          </a:prstGeom>
        </p:spPr>
      </p:pic>
      <p:sp>
        <p:nvSpPr>
          <p:cNvPr id="8" name="Slide Number Placeholder 7">
            <a:extLst>
              <a:ext uri="{FF2B5EF4-FFF2-40B4-BE49-F238E27FC236}">
                <a16:creationId xmlns:a16="http://schemas.microsoft.com/office/drawing/2014/main" id="{E40512CB-530C-45E1-EC5F-610B12E5B8AF}"/>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811583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829B1-DA8D-4CB9-959E-1FEE4267C42F}"/>
              </a:ext>
            </a:extLst>
          </p:cNvPr>
          <p:cNvSpPr>
            <a:spLocks noGrp="1"/>
          </p:cNvSpPr>
          <p:nvPr>
            <p:ph type="title"/>
          </p:nvPr>
        </p:nvSpPr>
        <p:spPr>
          <a:xfrm>
            <a:off x="2248796" y="369013"/>
            <a:ext cx="8911687" cy="1155529"/>
          </a:xfrm>
        </p:spPr>
        <p:txBody>
          <a:bodyPr>
            <a:normAutofit fontScale="90000"/>
          </a:bodyPr>
          <a:lstStyle/>
          <a:p>
            <a:r>
              <a:rPr lang="en-US" dirty="0" err="1"/>
              <a:t>Expérimentations</a:t>
            </a:r>
            <a:r>
              <a:rPr lang="en-US" dirty="0"/>
              <a:t> et </a:t>
            </a:r>
            <a:r>
              <a:rPr lang="en-US" dirty="0" err="1"/>
              <a:t>résultats</a:t>
            </a:r>
            <a:r>
              <a:rPr lang="en-US" dirty="0"/>
              <a:t> : </a:t>
            </a:r>
            <a:r>
              <a:rPr lang="en-US" dirty="0" err="1"/>
              <a:t>Approche</a:t>
            </a:r>
            <a:r>
              <a:rPr lang="en-US" dirty="0"/>
              <a:t> </a:t>
            </a:r>
            <a:r>
              <a:rPr lang="en-US" dirty="0" err="1"/>
              <a:t>Hybride</a:t>
            </a:r>
            <a:r>
              <a:rPr lang="en-US" dirty="0"/>
              <a:t> (LSTM + MLP) - Application Level</a:t>
            </a:r>
            <a:br>
              <a:rPr lang="en-US" dirty="0"/>
            </a:br>
            <a:endParaRPr lang="en-US" dirty="0"/>
          </a:p>
        </p:txBody>
      </p:sp>
      <p:sp>
        <p:nvSpPr>
          <p:cNvPr id="5" name="Content Placeholder 4">
            <a:extLst>
              <a:ext uri="{FF2B5EF4-FFF2-40B4-BE49-F238E27FC236}">
                <a16:creationId xmlns:a16="http://schemas.microsoft.com/office/drawing/2014/main" id="{D5DDAB90-3947-1E03-2337-E50A37BF6269}"/>
              </a:ext>
            </a:extLst>
          </p:cNvPr>
          <p:cNvSpPr>
            <a:spLocks noGrp="1"/>
          </p:cNvSpPr>
          <p:nvPr>
            <p:ph idx="1"/>
          </p:nvPr>
        </p:nvSpPr>
        <p:spPr>
          <a:xfrm>
            <a:off x="2248796" y="1524542"/>
            <a:ext cx="8915400" cy="2152723"/>
          </a:xfrm>
        </p:spPr>
        <p:txBody>
          <a:bodyPr>
            <a:normAutofit fontScale="92500" lnSpcReduction="10000"/>
          </a:bodyPr>
          <a:lstStyle/>
          <a:p>
            <a:r>
              <a:rPr lang="fr-FR" dirty="0"/>
              <a:t>Faible capacité à détecter les anomalies applicatives (rappel très bas).</a:t>
            </a:r>
          </a:p>
          <a:p>
            <a:r>
              <a:rPr lang="fr-FR" dirty="0"/>
              <a:t>Résultats obtenus : </a:t>
            </a:r>
            <a:r>
              <a:rPr lang="fr-FR" dirty="0" err="1"/>
              <a:t>Accuracy</a:t>
            </a:r>
            <a:r>
              <a:rPr lang="fr-FR" dirty="0"/>
              <a:t> = 0.50, </a:t>
            </a:r>
            <a:r>
              <a:rPr lang="fr-FR" dirty="0" err="1"/>
              <a:t>Precision</a:t>
            </a:r>
            <a:r>
              <a:rPr lang="fr-FR" dirty="0"/>
              <a:t> = 0.51, </a:t>
            </a:r>
            <a:r>
              <a:rPr lang="fr-FR" dirty="0" err="1"/>
              <a:t>Recall</a:t>
            </a:r>
            <a:r>
              <a:rPr lang="fr-FR" dirty="0"/>
              <a:t> = 0.14, F1-score = 0.22.</a:t>
            </a:r>
          </a:p>
          <a:p>
            <a:r>
              <a:rPr lang="fr-FR" dirty="0"/>
              <a:t>La courbe d’apprentissage montre une stagnation avec faible précision globale.</a:t>
            </a:r>
          </a:p>
          <a:p>
            <a:r>
              <a:rPr lang="fr-FR" dirty="0"/>
              <a:t>Des ajustements seraient nécessaires : enrichir les données ou revoir l’architecture.</a:t>
            </a:r>
          </a:p>
          <a:p>
            <a:endParaRPr lang="fr-FR" dirty="0"/>
          </a:p>
        </p:txBody>
      </p:sp>
      <p:pic>
        <p:nvPicPr>
          <p:cNvPr id="7" name="Picture 6" descr="A graph with lines and numbers&#10;&#10;Description automatically generated">
            <a:extLst>
              <a:ext uri="{FF2B5EF4-FFF2-40B4-BE49-F238E27FC236}">
                <a16:creationId xmlns:a16="http://schemas.microsoft.com/office/drawing/2014/main" id="{C2ABFF77-100D-E4F9-6D39-24B1109D053D}"/>
              </a:ext>
            </a:extLst>
          </p:cNvPr>
          <p:cNvPicPr>
            <a:picLocks noChangeAspect="1"/>
          </p:cNvPicPr>
          <p:nvPr/>
        </p:nvPicPr>
        <p:blipFill>
          <a:blip r:embed="rId3"/>
          <a:stretch>
            <a:fillRect/>
          </a:stretch>
        </p:blipFill>
        <p:spPr>
          <a:xfrm>
            <a:off x="2817647" y="4167890"/>
            <a:ext cx="3886992" cy="2690110"/>
          </a:xfrm>
          <a:prstGeom prst="rect">
            <a:avLst/>
          </a:prstGeom>
        </p:spPr>
      </p:pic>
      <p:pic>
        <p:nvPicPr>
          <p:cNvPr id="9" name="Picture 8" descr="A blue and white chart">
            <a:extLst>
              <a:ext uri="{FF2B5EF4-FFF2-40B4-BE49-F238E27FC236}">
                <a16:creationId xmlns:a16="http://schemas.microsoft.com/office/drawing/2014/main" id="{583F51C2-608C-5974-209B-A506339CCE2A}"/>
              </a:ext>
            </a:extLst>
          </p:cNvPr>
          <p:cNvPicPr>
            <a:picLocks noChangeAspect="1"/>
          </p:cNvPicPr>
          <p:nvPr/>
        </p:nvPicPr>
        <p:blipFill>
          <a:blip r:embed="rId4"/>
          <a:stretch>
            <a:fillRect/>
          </a:stretch>
        </p:blipFill>
        <p:spPr>
          <a:xfrm>
            <a:off x="7272622" y="4167890"/>
            <a:ext cx="3886992" cy="2690110"/>
          </a:xfrm>
          <a:prstGeom prst="rect">
            <a:avLst/>
          </a:prstGeom>
        </p:spPr>
      </p:pic>
      <p:sp>
        <p:nvSpPr>
          <p:cNvPr id="6" name="Slide Number Placeholder 5">
            <a:extLst>
              <a:ext uri="{FF2B5EF4-FFF2-40B4-BE49-F238E27FC236}">
                <a16:creationId xmlns:a16="http://schemas.microsoft.com/office/drawing/2014/main" id="{66311838-592D-E94B-E85D-2D00A534A737}"/>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668824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90C72-D4F0-40A5-935A-F884C56D7BEA}"/>
              </a:ext>
            </a:extLst>
          </p:cNvPr>
          <p:cNvSpPr>
            <a:spLocks noGrp="1"/>
          </p:cNvSpPr>
          <p:nvPr>
            <p:ph type="title"/>
          </p:nvPr>
        </p:nvSpPr>
        <p:spPr>
          <a:xfrm>
            <a:off x="2592925" y="624110"/>
            <a:ext cx="7865525" cy="718915"/>
          </a:xfrm>
        </p:spPr>
        <p:txBody>
          <a:bodyPr/>
          <a:lstStyle/>
          <a:p>
            <a:r>
              <a:rPr lang="en-US" dirty="0" err="1"/>
              <a:t>Comparaison</a:t>
            </a:r>
            <a:r>
              <a:rPr lang="en-US" dirty="0"/>
              <a:t> des performances</a:t>
            </a:r>
          </a:p>
        </p:txBody>
      </p:sp>
      <p:sp>
        <p:nvSpPr>
          <p:cNvPr id="4" name="Content Placeholder 3">
            <a:extLst>
              <a:ext uri="{FF2B5EF4-FFF2-40B4-BE49-F238E27FC236}">
                <a16:creationId xmlns:a16="http://schemas.microsoft.com/office/drawing/2014/main" id="{D66189E9-AFEC-793F-B37E-0A7C7B1FF23B}"/>
              </a:ext>
            </a:extLst>
          </p:cNvPr>
          <p:cNvSpPr>
            <a:spLocks noGrp="1"/>
          </p:cNvSpPr>
          <p:nvPr>
            <p:ph idx="1"/>
          </p:nvPr>
        </p:nvSpPr>
        <p:spPr>
          <a:xfrm>
            <a:off x="2589212" y="2133600"/>
            <a:ext cx="8915400" cy="2330245"/>
          </a:xfrm>
        </p:spPr>
        <p:txBody>
          <a:bodyPr/>
          <a:lstStyle/>
          <a:p>
            <a:r>
              <a:rPr lang="fr-FR" dirty="0"/>
              <a:t>Tous les modèles ont des performances similaires niveau services</a:t>
            </a:r>
          </a:p>
          <a:p>
            <a:r>
              <a:rPr lang="fr-FR" dirty="0"/>
              <a:t>MLP reste globalement le plus stable</a:t>
            </a:r>
          </a:p>
          <a:p>
            <a:r>
              <a:rPr lang="fr-FR" dirty="0"/>
              <a:t>Les modèles complexes (LSTM, Hybride) n’apportent pas d’amélioration significative</a:t>
            </a:r>
          </a:p>
          <a:p>
            <a:r>
              <a:rPr lang="fr-FR" dirty="0"/>
              <a:t>Le jeu de données est peu riche en </a:t>
            </a:r>
            <a:r>
              <a:rPr lang="fr-FR" dirty="0" err="1"/>
              <a:t>features</a:t>
            </a:r>
            <a:r>
              <a:rPr lang="fr-FR" dirty="0"/>
              <a:t> → limite la valeur ajoutée des approches avancées</a:t>
            </a:r>
          </a:p>
          <a:p>
            <a:endParaRPr lang="en-US" dirty="0"/>
          </a:p>
        </p:txBody>
      </p:sp>
      <p:sp>
        <p:nvSpPr>
          <p:cNvPr id="6" name="Slide Number Placeholder 5">
            <a:extLst>
              <a:ext uri="{FF2B5EF4-FFF2-40B4-BE49-F238E27FC236}">
                <a16:creationId xmlns:a16="http://schemas.microsoft.com/office/drawing/2014/main" id="{EAD34819-B833-E8F2-2106-6861C5F2E785}"/>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660159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90C72-D4F0-40A5-935A-F884C56D7BEA}"/>
              </a:ext>
            </a:extLst>
          </p:cNvPr>
          <p:cNvSpPr>
            <a:spLocks noGrp="1"/>
          </p:cNvSpPr>
          <p:nvPr>
            <p:ph type="title"/>
          </p:nvPr>
        </p:nvSpPr>
        <p:spPr>
          <a:xfrm>
            <a:off x="2592925" y="624110"/>
            <a:ext cx="7865525" cy="718915"/>
          </a:xfrm>
        </p:spPr>
        <p:txBody>
          <a:bodyPr/>
          <a:lstStyle/>
          <a:p>
            <a:r>
              <a:rPr lang="en-US" dirty="0" err="1"/>
              <a:t>Comparaison</a:t>
            </a:r>
            <a:r>
              <a:rPr lang="en-US" dirty="0"/>
              <a:t> des performances</a:t>
            </a:r>
          </a:p>
        </p:txBody>
      </p:sp>
      <p:graphicFrame>
        <p:nvGraphicFramePr>
          <p:cNvPr id="6" name="Content Placeholder 5">
            <a:extLst>
              <a:ext uri="{FF2B5EF4-FFF2-40B4-BE49-F238E27FC236}">
                <a16:creationId xmlns:a16="http://schemas.microsoft.com/office/drawing/2014/main" id="{D9AF78AA-D08B-B83F-DA96-B4A8BA6E3261}"/>
              </a:ext>
            </a:extLst>
          </p:cNvPr>
          <p:cNvGraphicFramePr>
            <a:graphicFrameLocks noGrp="1"/>
          </p:cNvGraphicFramePr>
          <p:nvPr>
            <p:ph idx="1"/>
            <p:extLst>
              <p:ext uri="{D42A27DB-BD31-4B8C-83A1-F6EECF244321}">
                <p14:modId xmlns:p14="http://schemas.microsoft.com/office/powerpoint/2010/main" val="1683376083"/>
              </p:ext>
            </p:extLst>
          </p:nvPr>
        </p:nvGraphicFramePr>
        <p:xfrm>
          <a:off x="2592925" y="1690514"/>
          <a:ext cx="9009138" cy="4110519"/>
        </p:xfrm>
        <a:graphic>
          <a:graphicData uri="http://schemas.openxmlformats.org/drawingml/2006/table">
            <a:tbl>
              <a:tblPr/>
              <a:tblGrid>
                <a:gridCol w="1501523">
                  <a:extLst>
                    <a:ext uri="{9D8B030D-6E8A-4147-A177-3AD203B41FA5}">
                      <a16:colId xmlns:a16="http://schemas.microsoft.com/office/drawing/2014/main" val="2222065142"/>
                    </a:ext>
                  </a:extLst>
                </a:gridCol>
                <a:gridCol w="1501523">
                  <a:extLst>
                    <a:ext uri="{9D8B030D-6E8A-4147-A177-3AD203B41FA5}">
                      <a16:colId xmlns:a16="http://schemas.microsoft.com/office/drawing/2014/main" val="3144692335"/>
                    </a:ext>
                  </a:extLst>
                </a:gridCol>
                <a:gridCol w="1501523">
                  <a:extLst>
                    <a:ext uri="{9D8B030D-6E8A-4147-A177-3AD203B41FA5}">
                      <a16:colId xmlns:a16="http://schemas.microsoft.com/office/drawing/2014/main" val="2789845815"/>
                    </a:ext>
                  </a:extLst>
                </a:gridCol>
                <a:gridCol w="1501523">
                  <a:extLst>
                    <a:ext uri="{9D8B030D-6E8A-4147-A177-3AD203B41FA5}">
                      <a16:colId xmlns:a16="http://schemas.microsoft.com/office/drawing/2014/main" val="2908878153"/>
                    </a:ext>
                  </a:extLst>
                </a:gridCol>
                <a:gridCol w="1501523">
                  <a:extLst>
                    <a:ext uri="{9D8B030D-6E8A-4147-A177-3AD203B41FA5}">
                      <a16:colId xmlns:a16="http://schemas.microsoft.com/office/drawing/2014/main" val="3785165093"/>
                    </a:ext>
                  </a:extLst>
                </a:gridCol>
                <a:gridCol w="1501523">
                  <a:extLst>
                    <a:ext uri="{9D8B030D-6E8A-4147-A177-3AD203B41FA5}">
                      <a16:colId xmlns:a16="http://schemas.microsoft.com/office/drawing/2014/main" val="2844888315"/>
                    </a:ext>
                  </a:extLst>
                </a:gridCol>
              </a:tblGrid>
              <a:tr h="587217">
                <a:tc>
                  <a:txBody>
                    <a:bodyPr/>
                    <a:lstStyle/>
                    <a:p>
                      <a:r>
                        <a:rPr lang="en-US"/>
                        <a:t>Modèle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Niveau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Precision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Recall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F1-score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67113209"/>
                  </a:ext>
                </a:extLst>
              </a:tr>
              <a:tr h="587217">
                <a:tc>
                  <a:txBody>
                    <a:bodyPr/>
                    <a:lstStyle/>
                    <a:p>
                      <a:r>
                        <a:rPr lang="en-US"/>
                        <a:t>MLP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Service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0.97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0.97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0.98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0.97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5851632"/>
                  </a:ext>
                </a:extLst>
              </a:tr>
              <a:tr h="587217">
                <a:tc>
                  <a:txBody>
                    <a:bodyPr/>
                    <a:lstStyle/>
                    <a:p>
                      <a:r>
                        <a:rPr lang="en-US"/>
                        <a:t>MLP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Application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0.72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0.62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0.85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0.72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0380702"/>
                  </a:ext>
                </a:extLst>
              </a:tr>
              <a:tr h="587217">
                <a:tc>
                  <a:txBody>
                    <a:bodyPr/>
                    <a:lstStyle/>
                    <a:p>
                      <a:r>
                        <a:rPr lang="en-US"/>
                        <a:t>LSTM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Service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0.85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0.78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0.95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0.86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6410859"/>
                  </a:ext>
                </a:extLst>
              </a:tr>
              <a:tr h="587217">
                <a:tc>
                  <a:txBody>
                    <a:bodyPr/>
                    <a:lstStyle/>
                    <a:p>
                      <a:r>
                        <a:rPr lang="en-US"/>
                        <a:t>LSTM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Application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0.58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0.64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0.35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0.45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7087252"/>
                  </a:ext>
                </a:extLst>
              </a:tr>
              <a:tr h="587217">
                <a:tc>
                  <a:txBody>
                    <a:bodyPr/>
                    <a:lstStyle/>
                    <a:p>
                      <a:r>
                        <a:rPr lang="en-US"/>
                        <a:t>Hybride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Service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0.91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0.87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0.97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0.92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4363995"/>
                  </a:ext>
                </a:extLst>
              </a:tr>
              <a:tr h="587217">
                <a:tc>
                  <a:txBody>
                    <a:bodyPr/>
                    <a:lstStyle/>
                    <a:p>
                      <a:r>
                        <a:rPr lang="en-US"/>
                        <a:t>Hybride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Application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0.50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0.51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0.14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0.22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7674595"/>
                  </a:ext>
                </a:extLst>
              </a:tr>
            </a:tbl>
          </a:graphicData>
        </a:graphic>
      </p:graphicFrame>
      <p:sp>
        <p:nvSpPr>
          <p:cNvPr id="9" name="Slide Number Placeholder 8">
            <a:extLst>
              <a:ext uri="{FF2B5EF4-FFF2-40B4-BE49-F238E27FC236}">
                <a16:creationId xmlns:a16="http://schemas.microsoft.com/office/drawing/2014/main" id="{FA5DDE2F-6350-60BA-0977-0E232794A65D}"/>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671757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90C72-D4F0-40A5-935A-F884C56D7BEA}"/>
              </a:ext>
            </a:extLst>
          </p:cNvPr>
          <p:cNvSpPr>
            <a:spLocks noGrp="1"/>
          </p:cNvSpPr>
          <p:nvPr>
            <p:ph type="title"/>
          </p:nvPr>
        </p:nvSpPr>
        <p:spPr>
          <a:xfrm>
            <a:off x="2592925" y="624110"/>
            <a:ext cx="7865525" cy="718915"/>
          </a:xfrm>
        </p:spPr>
        <p:txBody>
          <a:bodyPr/>
          <a:lstStyle/>
          <a:p>
            <a:r>
              <a:rPr lang="en-US" dirty="0" err="1"/>
              <a:t>Analyse</a:t>
            </a:r>
            <a:r>
              <a:rPr lang="en-US" dirty="0"/>
              <a:t> et </a:t>
            </a:r>
            <a:r>
              <a:rPr lang="en-US" dirty="0" err="1"/>
              <a:t>interprétation</a:t>
            </a:r>
            <a:endParaRPr lang="en-US" dirty="0"/>
          </a:p>
        </p:txBody>
      </p:sp>
      <p:sp>
        <p:nvSpPr>
          <p:cNvPr id="4" name="Content Placeholder 3">
            <a:extLst>
              <a:ext uri="{FF2B5EF4-FFF2-40B4-BE49-F238E27FC236}">
                <a16:creationId xmlns:a16="http://schemas.microsoft.com/office/drawing/2014/main" id="{D66189E9-AFEC-793F-B37E-0A7C7B1FF23B}"/>
              </a:ext>
            </a:extLst>
          </p:cNvPr>
          <p:cNvSpPr>
            <a:spLocks noGrp="1"/>
          </p:cNvSpPr>
          <p:nvPr>
            <p:ph idx="1"/>
          </p:nvPr>
        </p:nvSpPr>
        <p:spPr>
          <a:xfrm>
            <a:off x="2589212" y="2133600"/>
            <a:ext cx="8915400" cy="2723535"/>
          </a:xfrm>
        </p:spPr>
        <p:txBody>
          <a:bodyPr>
            <a:normAutofit/>
          </a:bodyPr>
          <a:lstStyle/>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Les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modèles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complexes (LSTM,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hybride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ne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surpassent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pas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systématiquement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les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modèles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simples.</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Les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métriques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sont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bien plus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discriminantes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au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niveau</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service.</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LSTM + MLP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hybride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améliore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légèrement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les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résultats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surtout sur les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séquences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bien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informatives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Le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faible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nombre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de features au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niveau</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application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limite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l’apprentissage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p:txBody>
      </p:sp>
      <p:sp>
        <p:nvSpPr>
          <p:cNvPr id="6" name="Slide Number Placeholder 5">
            <a:extLst>
              <a:ext uri="{FF2B5EF4-FFF2-40B4-BE49-F238E27FC236}">
                <a16:creationId xmlns:a16="http://schemas.microsoft.com/office/drawing/2014/main" id="{670BFDE0-604A-0BB9-BA8E-C3DD4C8761FD}"/>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443654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90C72-D4F0-40A5-935A-F884C56D7BEA}"/>
              </a:ext>
            </a:extLst>
          </p:cNvPr>
          <p:cNvSpPr>
            <a:spLocks noGrp="1"/>
          </p:cNvSpPr>
          <p:nvPr>
            <p:ph type="title"/>
          </p:nvPr>
        </p:nvSpPr>
        <p:spPr>
          <a:xfrm>
            <a:off x="2592925" y="624110"/>
            <a:ext cx="7865525" cy="718915"/>
          </a:xfrm>
        </p:spPr>
        <p:txBody>
          <a:bodyPr/>
          <a:lstStyle/>
          <a:p>
            <a:r>
              <a:rPr lang="en-US" dirty="0"/>
              <a:t>Conclusion et apport</a:t>
            </a:r>
          </a:p>
        </p:txBody>
      </p:sp>
      <p:sp>
        <p:nvSpPr>
          <p:cNvPr id="4" name="Content Placeholder 3">
            <a:extLst>
              <a:ext uri="{FF2B5EF4-FFF2-40B4-BE49-F238E27FC236}">
                <a16:creationId xmlns:a16="http://schemas.microsoft.com/office/drawing/2014/main" id="{D66189E9-AFEC-793F-B37E-0A7C7B1FF23B}"/>
              </a:ext>
            </a:extLst>
          </p:cNvPr>
          <p:cNvSpPr>
            <a:spLocks noGrp="1"/>
          </p:cNvSpPr>
          <p:nvPr>
            <p:ph idx="1"/>
          </p:nvPr>
        </p:nvSpPr>
        <p:spPr>
          <a:xfrm>
            <a:off x="2589212" y="2133600"/>
            <a:ext cx="8915400" cy="2723535"/>
          </a:xfrm>
        </p:spPr>
        <p:txBody>
          <a:bodyPr>
            <a:normAutofit/>
          </a:bodyPr>
          <a:lstStyle/>
          <a:p>
            <a:pPr marL="0" marR="0">
              <a:lnSpc>
                <a:spcPct val="115000"/>
              </a:lnSpc>
              <a:spcBef>
                <a:spcPts val="0"/>
              </a:spcBef>
              <a:spcAft>
                <a:spcPts val="800"/>
              </a:spcAft>
            </a:pPr>
            <a:r>
              <a:rPr lang="fr-FR" sz="1800" kern="100" dirty="0">
                <a:effectLst/>
                <a:latin typeface="Aptos" panose="020B0004020202020204" pitchFamily="34" charset="0"/>
                <a:ea typeface="Aptos" panose="020B0004020202020204" pitchFamily="34" charset="0"/>
                <a:cs typeface="Times New Roman" panose="02020603050405020304" pitchFamily="18" charset="0"/>
              </a:rPr>
              <a:t>Reproduction de l’article de base avec de bons résultats.</a:t>
            </a:r>
          </a:p>
          <a:p>
            <a:pPr marL="0" marR="0">
              <a:lnSpc>
                <a:spcPct val="115000"/>
              </a:lnSpc>
              <a:spcBef>
                <a:spcPts val="0"/>
              </a:spcBef>
              <a:spcAft>
                <a:spcPts val="800"/>
              </a:spcAft>
            </a:pPr>
            <a:r>
              <a:rPr lang="fr-FR" sz="1800" kern="100" dirty="0">
                <a:effectLst/>
                <a:latin typeface="Aptos" panose="020B0004020202020204" pitchFamily="34" charset="0"/>
                <a:ea typeface="Aptos" panose="020B0004020202020204" pitchFamily="34" charset="0"/>
                <a:cs typeface="Times New Roman" panose="02020603050405020304" pitchFamily="18" charset="0"/>
              </a:rPr>
              <a:t>Implémentation et évaluation de 4 modèles (MLP, LSTM, Isolation Forest, Hybride).</a:t>
            </a:r>
          </a:p>
          <a:p>
            <a:pPr marL="0" marR="0">
              <a:lnSpc>
                <a:spcPct val="115000"/>
              </a:lnSpc>
              <a:spcBef>
                <a:spcPts val="0"/>
              </a:spcBef>
              <a:spcAft>
                <a:spcPts val="800"/>
              </a:spcAft>
            </a:pPr>
            <a:r>
              <a:rPr lang="fr-FR" sz="1800" kern="100" dirty="0">
                <a:effectLst/>
                <a:latin typeface="Aptos" panose="020B0004020202020204" pitchFamily="34" charset="0"/>
                <a:ea typeface="Aptos" panose="020B0004020202020204" pitchFamily="34" charset="0"/>
                <a:cs typeface="Times New Roman" panose="02020603050405020304" pitchFamily="18" charset="0"/>
              </a:rPr>
              <a:t>Mise en évidence de l’importance des données dans la surveillance distribuée.</a:t>
            </a:r>
          </a:p>
          <a:p>
            <a:pPr marL="0" marR="0">
              <a:lnSpc>
                <a:spcPct val="115000"/>
              </a:lnSpc>
              <a:spcBef>
                <a:spcPts val="0"/>
              </a:spcBef>
              <a:spcAft>
                <a:spcPts val="800"/>
              </a:spcAft>
            </a:pPr>
            <a:r>
              <a:rPr lang="fr-FR" sz="1800" kern="100" dirty="0">
                <a:effectLst/>
                <a:latin typeface="Aptos" panose="020B0004020202020204" pitchFamily="34" charset="0"/>
                <a:ea typeface="Aptos" panose="020B0004020202020204" pitchFamily="34" charset="0"/>
                <a:cs typeface="Times New Roman" panose="02020603050405020304" pitchFamily="18" charset="0"/>
              </a:rPr>
              <a:t>Apport : étude comparative utile pour guider les choix DevOps en fonction du niveau observé.</a:t>
            </a:r>
          </a:p>
        </p:txBody>
      </p:sp>
      <p:sp>
        <p:nvSpPr>
          <p:cNvPr id="6" name="Slide Number Placeholder 5">
            <a:extLst>
              <a:ext uri="{FF2B5EF4-FFF2-40B4-BE49-F238E27FC236}">
                <a16:creationId xmlns:a16="http://schemas.microsoft.com/office/drawing/2014/main" id="{3F1BF8FD-1127-0EC9-3FC6-D33FB4EFA333}"/>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796484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90C72-D4F0-40A5-935A-F884C56D7BEA}"/>
              </a:ext>
            </a:extLst>
          </p:cNvPr>
          <p:cNvSpPr>
            <a:spLocks noGrp="1"/>
          </p:cNvSpPr>
          <p:nvPr>
            <p:ph type="title"/>
          </p:nvPr>
        </p:nvSpPr>
        <p:spPr>
          <a:xfrm>
            <a:off x="2592925" y="624110"/>
            <a:ext cx="7865525" cy="718915"/>
          </a:xfrm>
        </p:spPr>
        <p:txBody>
          <a:bodyPr/>
          <a:lstStyle/>
          <a:p>
            <a:r>
              <a:rPr lang="en-US" dirty="0"/>
              <a:t>Perspectives</a:t>
            </a:r>
          </a:p>
        </p:txBody>
      </p:sp>
      <p:sp>
        <p:nvSpPr>
          <p:cNvPr id="4" name="Content Placeholder 3">
            <a:extLst>
              <a:ext uri="{FF2B5EF4-FFF2-40B4-BE49-F238E27FC236}">
                <a16:creationId xmlns:a16="http://schemas.microsoft.com/office/drawing/2014/main" id="{D66189E9-AFEC-793F-B37E-0A7C7B1FF23B}"/>
              </a:ext>
            </a:extLst>
          </p:cNvPr>
          <p:cNvSpPr>
            <a:spLocks noGrp="1"/>
          </p:cNvSpPr>
          <p:nvPr>
            <p:ph idx="1"/>
          </p:nvPr>
        </p:nvSpPr>
        <p:spPr>
          <a:xfrm>
            <a:off x="2589212" y="2133600"/>
            <a:ext cx="8915400" cy="2723535"/>
          </a:xfrm>
        </p:spPr>
        <p:txBody>
          <a:bodyPr>
            <a:normAutofit/>
          </a:bodyPr>
          <a:lstStyle/>
          <a:p>
            <a:pPr marL="0" marR="0">
              <a:lnSpc>
                <a:spcPct val="115000"/>
              </a:lnSpc>
              <a:spcBef>
                <a:spcPts val="0"/>
              </a:spcBef>
              <a:spcAft>
                <a:spcPts val="800"/>
              </a:spcAft>
            </a:pPr>
            <a:r>
              <a:rPr lang="fr-FR" sz="1800" kern="100" dirty="0">
                <a:effectLst/>
                <a:latin typeface="Aptos" panose="020B0004020202020204" pitchFamily="34" charset="0"/>
                <a:ea typeface="Aptos" panose="020B0004020202020204" pitchFamily="34" charset="0"/>
                <a:cs typeface="Times New Roman" panose="02020603050405020304" pitchFamily="18" charset="0"/>
              </a:rPr>
              <a:t>Explorer des techniques d’attention (</a:t>
            </a:r>
            <a:r>
              <a:rPr lang="fr-FR" sz="1800" kern="100" dirty="0" err="1">
                <a:effectLst/>
                <a:latin typeface="Aptos" panose="020B0004020202020204" pitchFamily="34" charset="0"/>
                <a:ea typeface="Aptos" panose="020B0004020202020204" pitchFamily="34" charset="0"/>
                <a:cs typeface="Times New Roman" panose="02020603050405020304" pitchFamily="18" charset="0"/>
              </a:rPr>
              <a:t>transformers</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800"/>
              </a:spcAft>
            </a:pPr>
            <a:r>
              <a:rPr lang="fr-FR" sz="1800" kern="100" dirty="0">
                <a:effectLst/>
                <a:latin typeface="Aptos" panose="020B0004020202020204" pitchFamily="34" charset="0"/>
                <a:ea typeface="Aptos" panose="020B0004020202020204" pitchFamily="34" charset="0"/>
                <a:cs typeface="Times New Roman" panose="02020603050405020304" pitchFamily="18" charset="0"/>
              </a:rPr>
              <a:t>Intégration de logs et traces distribuées (Jaeger, </a:t>
            </a:r>
            <a:r>
              <a:rPr lang="fr-FR" sz="1800" kern="100" dirty="0" err="1">
                <a:effectLst/>
                <a:latin typeface="Aptos" panose="020B0004020202020204" pitchFamily="34" charset="0"/>
                <a:ea typeface="Aptos" panose="020B0004020202020204" pitchFamily="34" charset="0"/>
                <a:cs typeface="Times New Roman" panose="02020603050405020304" pitchFamily="18" charset="0"/>
              </a:rPr>
              <a:t>OpenTelemetry</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800"/>
              </a:spcAft>
            </a:pPr>
            <a:r>
              <a:rPr lang="fr-FR" sz="1800" kern="100" dirty="0">
                <a:effectLst/>
                <a:latin typeface="Aptos" panose="020B0004020202020204" pitchFamily="34" charset="0"/>
                <a:ea typeface="Aptos" panose="020B0004020202020204" pitchFamily="34" charset="0"/>
                <a:cs typeface="Times New Roman" panose="02020603050405020304" pitchFamily="18" charset="0"/>
              </a:rPr>
              <a:t>Approche en ligne ou semi-supervisée pour adaptation continue.</a:t>
            </a:r>
          </a:p>
          <a:p>
            <a:pPr marL="0" marR="0">
              <a:lnSpc>
                <a:spcPct val="115000"/>
              </a:lnSpc>
              <a:spcBef>
                <a:spcPts val="0"/>
              </a:spcBef>
              <a:spcAft>
                <a:spcPts val="800"/>
              </a:spcAft>
            </a:pPr>
            <a:r>
              <a:rPr lang="fr-FR" sz="1800" kern="100" dirty="0">
                <a:effectLst/>
                <a:latin typeface="Aptos" panose="020B0004020202020204" pitchFamily="34" charset="0"/>
                <a:ea typeface="Aptos" panose="020B0004020202020204" pitchFamily="34" charset="0"/>
                <a:cs typeface="Times New Roman" panose="02020603050405020304" pitchFamily="18" charset="0"/>
              </a:rPr>
              <a:t>Enrichissement du </a:t>
            </a:r>
            <a:r>
              <a:rPr lang="fr-FR" sz="1800" kern="100" dirty="0" err="1">
                <a:effectLst/>
                <a:latin typeface="Aptos" panose="020B0004020202020204" pitchFamily="34" charset="0"/>
                <a:ea typeface="Aptos" panose="020B0004020202020204" pitchFamily="34" charset="0"/>
                <a:cs typeface="Times New Roman" panose="02020603050405020304" pitchFamily="18" charset="0"/>
              </a:rPr>
              <a:t>dataset</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 ajout de métriques d’infrastructure.</a:t>
            </a:r>
          </a:p>
        </p:txBody>
      </p:sp>
      <p:sp>
        <p:nvSpPr>
          <p:cNvPr id="6" name="Slide Number Placeholder 5">
            <a:extLst>
              <a:ext uri="{FF2B5EF4-FFF2-40B4-BE49-F238E27FC236}">
                <a16:creationId xmlns:a16="http://schemas.microsoft.com/office/drawing/2014/main" id="{FAF60EF7-B69B-EB79-877E-E2C630667269}"/>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809025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0EF2F-1BF4-4F00-99EF-3FB61A177985}"/>
              </a:ext>
            </a:extLst>
          </p:cNvPr>
          <p:cNvSpPr>
            <a:spLocks noGrp="1"/>
          </p:cNvSpPr>
          <p:nvPr>
            <p:ph type="title"/>
          </p:nvPr>
        </p:nvSpPr>
        <p:spPr>
          <a:xfrm>
            <a:off x="4993225" y="3050492"/>
            <a:ext cx="3122075" cy="757015"/>
          </a:xfrm>
        </p:spPr>
        <p:txBody>
          <a:bodyPr/>
          <a:lstStyle/>
          <a:p>
            <a:pPr algn="ctr"/>
            <a:r>
              <a:rPr lang="en-US" dirty="0"/>
              <a:t>Merci !</a:t>
            </a:r>
          </a:p>
        </p:txBody>
      </p:sp>
      <p:sp>
        <p:nvSpPr>
          <p:cNvPr id="5" name="Slide Number Placeholder 4">
            <a:extLst>
              <a:ext uri="{FF2B5EF4-FFF2-40B4-BE49-F238E27FC236}">
                <a16:creationId xmlns:a16="http://schemas.microsoft.com/office/drawing/2014/main" id="{EAA1674F-2750-2F98-F617-E96F383AFDD8}"/>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131845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F9EBD-EE99-419C-A485-DA34A3289E1E}"/>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2AC19F86-20A6-4AD8-A14D-7435C40B58C7}"/>
              </a:ext>
            </a:extLst>
          </p:cNvPr>
          <p:cNvSpPr>
            <a:spLocks noGrp="1"/>
          </p:cNvSpPr>
          <p:nvPr>
            <p:ph idx="1"/>
          </p:nvPr>
        </p:nvSpPr>
        <p:spPr>
          <a:xfrm>
            <a:off x="2589212" y="1406012"/>
            <a:ext cx="8915400" cy="4375355"/>
          </a:xfrm>
        </p:spPr>
        <p:txBody>
          <a:bodyPr>
            <a:normAutofit fontScale="85000" lnSpcReduction="10000"/>
          </a:bodyPr>
          <a:lstStyle/>
          <a:p>
            <a:pPr algn="just"/>
            <a:r>
              <a:rPr lang="en-US" dirty="0">
                <a:latin typeface="CharisSIL"/>
              </a:rPr>
              <a:t>[1] </a:t>
            </a:r>
            <a:r>
              <a:rPr lang="en-US" sz="1800" b="0" i="0" u="none" strike="noStrike" baseline="0" dirty="0">
                <a:latin typeface="CharisSIL"/>
              </a:rPr>
              <a:t>Isak </a:t>
            </a:r>
            <a:r>
              <a:rPr lang="en-US" sz="1800" b="0" i="0" u="none" strike="noStrike" baseline="0" dirty="0" err="1">
                <a:latin typeface="CharisSIL"/>
              </a:rPr>
              <a:t>Shabani</a:t>
            </a:r>
            <a:r>
              <a:rPr lang="en-US" sz="1800" b="0" i="0" u="none" strike="noStrike" baseline="0" dirty="0">
                <a:latin typeface="CharisSIL"/>
              </a:rPr>
              <a:t>, </a:t>
            </a:r>
            <a:r>
              <a:rPr lang="en-US" sz="1800" b="0" i="0" u="none" strike="noStrike" baseline="0" dirty="0" err="1">
                <a:latin typeface="CharisSIL"/>
              </a:rPr>
              <a:t>Endrit</a:t>
            </a:r>
            <a:r>
              <a:rPr lang="en-US" sz="1800" b="0" i="0" u="none" strike="noStrike" baseline="0" dirty="0">
                <a:latin typeface="CharisSIL"/>
              </a:rPr>
              <a:t> </a:t>
            </a:r>
            <a:r>
              <a:rPr lang="en-US" sz="1800" b="0" i="0" u="none" strike="noStrike" baseline="0" dirty="0" err="1">
                <a:latin typeface="CharisSIL"/>
              </a:rPr>
              <a:t>Mëziu</a:t>
            </a:r>
            <a:r>
              <a:rPr lang="en-US" sz="1800" b="0" i="0" u="none" strike="noStrike" baseline="0" dirty="0">
                <a:latin typeface="CharisSIL"/>
              </a:rPr>
              <a:t>, Blend Berisha, </a:t>
            </a:r>
            <a:r>
              <a:rPr lang="en-US" sz="1800" b="0" i="0" u="none" strike="noStrike" baseline="0" dirty="0" err="1">
                <a:latin typeface="CharisSIL"/>
              </a:rPr>
              <a:t>Tonit</a:t>
            </a:r>
            <a:r>
              <a:rPr lang="en-US" sz="1800" b="0" i="0" u="none" strike="noStrike" baseline="0" dirty="0">
                <a:latin typeface="CharisSIL"/>
              </a:rPr>
              <a:t> Biba : </a:t>
            </a:r>
            <a:r>
              <a:rPr lang="en-US" dirty="0">
                <a:latin typeface="CharisSIL"/>
              </a:rPr>
              <a:t> </a:t>
            </a:r>
            <a:r>
              <a:rPr lang="en-US" sz="1800" b="0" i="0" u="none" strike="noStrike" baseline="0" dirty="0">
                <a:latin typeface="CharisSIL"/>
              </a:rPr>
              <a:t>Design of Modern Distributed Systems based on Microservices Architecture;</a:t>
            </a:r>
          </a:p>
          <a:p>
            <a:pPr algn="just"/>
            <a:r>
              <a:rPr lang="en-US" dirty="0">
                <a:latin typeface="CharisSIL"/>
              </a:rPr>
              <a:t>[2] Pierre Besson : Conference </a:t>
            </a:r>
            <a:r>
              <a:rPr lang="en-US" dirty="0" err="1">
                <a:latin typeface="CharisSIL"/>
              </a:rPr>
              <a:t>Devoxx</a:t>
            </a:r>
            <a:r>
              <a:rPr lang="en-US" dirty="0">
                <a:latin typeface="CharisSIL"/>
              </a:rPr>
              <a:t> France 2018;</a:t>
            </a:r>
          </a:p>
          <a:p>
            <a:pPr algn="just"/>
            <a:r>
              <a:rPr lang="en-US" dirty="0">
                <a:latin typeface="CharisSIL"/>
              </a:rPr>
              <a:t>[3] </a:t>
            </a:r>
            <a:r>
              <a:rPr lang="it-IT" sz="1800" b="0" i="0" u="none" strike="noStrike" baseline="0" dirty="0">
                <a:solidFill>
                  <a:schemeClr val="tx1"/>
                </a:solidFill>
                <a:latin typeface="CharisSIL"/>
                <a:cs typeface="Times New Roman" panose="02020603050405020304" pitchFamily="18" charset="0"/>
              </a:rPr>
              <a:t>L. Giamattei a, A. Guerriero et al : </a:t>
            </a:r>
            <a:r>
              <a:rPr lang="en-US" sz="1800" b="0" i="0" u="none" strike="noStrike" baseline="0" dirty="0">
                <a:latin typeface="CharisSIL"/>
              </a:rPr>
              <a:t>Monitoring tools for DevOps and microservices: A systematic grey literature review;</a:t>
            </a:r>
          </a:p>
          <a:p>
            <a:pPr algn="just"/>
            <a:r>
              <a:rPr lang="en-US" dirty="0">
                <a:solidFill>
                  <a:schemeClr val="tx1"/>
                </a:solidFill>
                <a:latin typeface="CharisSIL"/>
                <a:cs typeface="Times New Roman" panose="02020603050405020304" pitchFamily="18" charset="0"/>
              </a:rPr>
              <a:t>[4] </a:t>
            </a:r>
            <a:r>
              <a:rPr lang="pt-BR" dirty="0">
                <a:solidFill>
                  <a:schemeClr val="tx1"/>
                </a:solidFill>
                <a:latin typeface="CharisSIL"/>
                <a:cs typeface="Times New Roman" panose="02020603050405020304" pitchFamily="18" charset="0"/>
              </a:rPr>
              <a:t>João Nobre, E. J. Solteiro Pires, and Arsénio Reis : </a:t>
            </a:r>
            <a:r>
              <a:rPr lang="en-US" dirty="0">
                <a:solidFill>
                  <a:schemeClr val="tx1"/>
                </a:solidFill>
                <a:latin typeface="CharisSIL"/>
                <a:cs typeface="Times New Roman" panose="02020603050405020304" pitchFamily="18" charset="0"/>
              </a:rPr>
              <a:t>Anomaly Detection in Microservice-Based Systems;</a:t>
            </a:r>
          </a:p>
          <a:p>
            <a:pPr algn="just"/>
            <a:r>
              <a:rPr lang="en-US" dirty="0">
                <a:solidFill>
                  <a:schemeClr val="tx1"/>
                </a:solidFill>
                <a:latin typeface="CharisSIL"/>
                <a:cs typeface="Times New Roman" panose="02020603050405020304" pitchFamily="18" charset="0"/>
              </a:rPr>
              <a:t>[5] Manul de Silva, Sam Daniel, </a:t>
            </a:r>
            <a:r>
              <a:rPr lang="en-US" dirty="0" err="1">
                <a:solidFill>
                  <a:schemeClr val="tx1"/>
                </a:solidFill>
                <a:latin typeface="CharisSIL"/>
                <a:cs typeface="Times New Roman" panose="02020603050405020304" pitchFamily="18" charset="0"/>
              </a:rPr>
              <a:t>Manith</a:t>
            </a:r>
            <a:r>
              <a:rPr lang="en-US" dirty="0">
                <a:solidFill>
                  <a:schemeClr val="tx1"/>
                </a:solidFill>
                <a:latin typeface="CharisSIL"/>
                <a:cs typeface="Times New Roman" panose="02020603050405020304" pitchFamily="18" charset="0"/>
              </a:rPr>
              <a:t> </a:t>
            </a:r>
            <a:r>
              <a:rPr lang="en-US" dirty="0" err="1">
                <a:solidFill>
                  <a:schemeClr val="tx1"/>
                </a:solidFill>
                <a:latin typeface="CharisSIL"/>
                <a:cs typeface="Times New Roman" panose="02020603050405020304" pitchFamily="18" charset="0"/>
              </a:rPr>
              <a:t>Kumarapeli</a:t>
            </a:r>
            <a:r>
              <a:rPr lang="en-US" dirty="0">
                <a:solidFill>
                  <a:schemeClr val="tx1"/>
                </a:solidFill>
                <a:latin typeface="CharisSIL"/>
                <a:cs typeface="Times New Roman" panose="02020603050405020304" pitchFamily="18" charset="0"/>
              </a:rPr>
              <a:t> et al : Anomaly Detection in Microservice Systems Using  Autoencoders;</a:t>
            </a:r>
          </a:p>
          <a:p>
            <a:pPr algn="just"/>
            <a:r>
              <a:rPr lang="en-US" dirty="0">
                <a:solidFill>
                  <a:schemeClr val="tx1"/>
                </a:solidFill>
                <a:latin typeface="CharisSIL"/>
                <a:cs typeface="Times New Roman" panose="02020603050405020304" pitchFamily="18" charset="0"/>
              </a:rPr>
              <a:t>[6] Muhammad W., Peng L. and </a:t>
            </a:r>
            <a:r>
              <a:rPr lang="en-US" dirty="0" err="1">
                <a:solidFill>
                  <a:schemeClr val="tx1"/>
                </a:solidFill>
                <a:latin typeface="CharisSIL"/>
                <a:cs typeface="Times New Roman" panose="02020603050405020304" pitchFamily="18" charset="0"/>
              </a:rPr>
              <a:t>Mojtaba</a:t>
            </a:r>
            <a:r>
              <a:rPr lang="en-US" dirty="0">
                <a:solidFill>
                  <a:schemeClr val="tx1"/>
                </a:solidFill>
                <a:latin typeface="CharisSIL"/>
                <a:cs typeface="Times New Roman" panose="02020603050405020304" pitchFamily="18" charset="0"/>
              </a:rPr>
              <a:t> S. : A Systematic Mapping Study on Microservices  Architecture in DevOps</a:t>
            </a:r>
          </a:p>
          <a:p>
            <a:pPr algn="just"/>
            <a:r>
              <a:rPr lang="en-US" dirty="0">
                <a:solidFill>
                  <a:schemeClr val="tx1"/>
                </a:solidFill>
                <a:latin typeface="CharisSIL"/>
                <a:cs typeface="Times New Roman" panose="02020603050405020304" pitchFamily="18" charset="0"/>
              </a:rPr>
              <a:t>[7] Min Du, </a:t>
            </a:r>
            <a:r>
              <a:rPr lang="en-US" dirty="0" err="1">
                <a:solidFill>
                  <a:schemeClr val="tx1"/>
                </a:solidFill>
                <a:latin typeface="CharisSIL"/>
                <a:cs typeface="Times New Roman" panose="02020603050405020304" pitchFamily="18" charset="0"/>
              </a:rPr>
              <a:t>Feifei</a:t>
            </a:r>
            <a:r>
              <a:rPr lang="en-US" dirty="0">
                <a:solidFill>
                  <a:schemeClr val="tx1"/>
                </a:solidFill>
                <a:latin typeface="CharisSIL"/>
                <a:cs typeface="Times New Roman" panose="02020603050405020304" pitchFamily="18" charset="0"/>
              </a:rPr>
              <a:t> Li, </a:t>
            </a:r>
            <a:r>
              <a:rPr lang="en-US" dirty="0" err="1">
                <a:solidFill>
                  <a:schemeClr val="tx1"/>
                </a:solidFill>
                <a:latin typeface="CharisSIL"/>
                <a:cs typeface="Times New Roman" panose="02020603050405020304" pitchFamily="18" charset="0"/>
              </a:rPr>
              <a:t>Guineng</a:t>
            </a:r>
            <a:r>
              <a:rPr lang="en-US" dirty="0">
                <a:solidFill>
                  <a:schemeClr val="tx1"/>
                </a:solidFill>
                <a:latin typeface="CharisSIL"/>
                <a:cs typeface="Times New Roman" panose="02020603050405020304" pitchFamily="18" charset="0"/>
              </a:rPr>
              <a:t> Z., Vivek S. : </a:t>
            </a:r>
            <a:r>
              <a:rPr lang="en-US" dirty="0" err="1">
                <a:solidFill>
                  <a:schemeClr val="tx1"/>
                </a:solidFill>
                <a:latin typeface="CharisSIL"/>
                <a:cs typeface="Times New Roman" panose="02020603050405020304" pitchFamily="18" charset="0"/>
              </a:rPr>
              <a:t>DeepLog</a:t>
            </a:r>
            <a:r>
              <a:rPr lang="en-US" dirty="0">
                <a:solidFill>
                  <a:schemeClr val="tx1"/>
                </a:solidFill>
                <a:latin typeface="CharisSIL"/>
                <a:cs typeface="Times New Roman" panose="02020603050405020304" pitchFamily="18" charset="0"/>
              </a:rPr>
              <a:t>: Anomaly Detection and Diagnosis from System Logs through Deep Learning</a:t>
            </a:r>
          </a:p>
          <a:p>
            <a:pPr algn="just"/>
            <a:r>
              <a:rPr lang="en-US" dirty="0">
                <a:solidFill>
                  <a:schemeClr val="tx1"/>
                </a:solidFill>
                <a:latin typeface="CharisSIL"/>
                <a:cs typeface="Times New Roman" panose="02020603050405020304" pitchFamily="18" charset="0"/>
              </a:rPr>
              <a:t>[8] Jasmin B., Sasho N., Jorge C., </a:t>
            </a:r>
            <a:r>
              <a:rPr lang="en-US" dirty="0" err="1">
                <a:solidFill>
                  <a:schemeClr val="tx1"/>
                </a:solidFill>
                <a:latin typeface="CharisSIL"/>
                <a:cs typeface="Times New Roman" panose="02020603050405020304" pitchFamily="18" charset="0"/>
              </a:rPr>
              <a:t>Odej</a:t>
            </a:r>
            <a:r>
              <a:rPr lang="en-US" dirty="0">
                <a:solidFill>
                  <a:schemeClr val="tx1"/>
                </a:solidFill>
                <a:latin typeface="CharisSIL"/>
                <a:cs typeface="Times New Roman" panose="02020603050405020304" pitchFamily="18" charset="0"/>
              </a:rPr>
              <a:t> K. : Self-Supervised Anomaly Detection from  Distributed Traces</a:t>
            </a:r>
          </a:p>
          <a:p>
            <a:pPr algn="just"/>
            <a:r>
              <a:rPr lang="en-US" dirty="0">
                <a:solidFill>
                  <a:schemeClr val="tx1"/>
                </a:solidFill>
                <a:latin typeface="CharisSIL"/>
                <a:cs typeface="Times New Roman" panose="02020603050405020304" pitchFamily="18" charset="0"/>
              </a:rPr>
              <a:t>[9] </a:t>
            </a:r>
            <a:r>
              <a:rPr lang="en-US" dirty="0" err="1">
                <a:solidFill>
                  <a:schemeClr val="tx1"/>
                </a:solidFill>
                <a:latin typeface="CharisSIL"/>
                <a:cs typeface="Times New Roman" panose="02020603050405020304" pitchFamily="18" charset="0"/>
              </a:rPr>
              <a:t>Mahsa</a:t>
            </a:r>
            <a:r>
              <a:rPr lang="en-US" dirty="0">
                <a:solidFill>
                  <a:schemeClr val="tx1"/>
                </a:solidFill>
                <a:latin typeface="CharisSIL"/>
                <a:cs typeface="Times New Roman" panose="02020603050405020304" pitchFamily="18" charset="0"/>
              </a:rPr>
              <a:t> </a:t>
            </a:r>
            <a:r>
              <a:rPr lang="en-US" dirty="0" err="1">
                <a:solidFill>
                  <a:schemeClr val="tx1"/>
                </a:solidFill>
                <a:latin typeface="CharisSIL"/>
                <a:cs typeface="Times New Roman" panose="02020603050405020304" pitchFamily="18" charset="0"/>
              </a:rPr>
              <a:t>Raeiszadeh</a:t>
            </a:r>
            <a:r>
              <a:rPr lang="en-US" dirty="0">
                <a:solidFill>
                  <a:schemeClr val="tx1"/>
                </a:solidFill>
                <a:latin typeface="CharisSIL"/>
                <a:cs typeface="Times New Roman" panose="02020603050405020304" pitchFamily="18" charset="0"/>
              </a:rPr>
              <a:t>, Amin </a:t>
            </a:r>
            <a:r>
              <a:rPr lang="en-US" dirty="0" err="1">
                <a:solidFill>
                  <a:schemeClr val="tx1"/>
                </a:solidFill>
                <a:latin typeface="CharisSIL"/>
                <a:cs typeface="Times New Roman" panose="02020603050405020304" pitchFamily="18" charset="0"/>
              </a:rPr>
              <a:t>Ebrahimzadeh</a:t>
            </a:r>
            <a:r>
              <a:rPr lang="en-US" dirty="0">
                <a:solidFill>
                  <a:schemeClr val="tx1"/>
                </a:solidFill>
                <a:latin typeface="CharisSIL"/>
                <a:cs typeface="Times New Roman" panose="02020603050405020304" pitchFamily="18" charset="0"/>
              </a:rPr>
              <a:t> et al : Real-Time Anomaly Detection Using Distributed  Tracing in Microservice Cloud Applications</a:t>
            </a:r>
          </a:p>
        </p:txBody>
      </p:sp>
      <p:sp>
        <p:nvSpPr>
          <p:cNvPr id="6" name="Slide Number Placeholder 5">
            <a:extLst>
              <a:ext uri="{FF2B5EF4-FFF2-40B4-BE49-F238E27FC236}">
                <a16:creationId xmlns:a16="http://schemas.microsoft.com/office/drawing/2014/main" id="{82876CD2-A5CA-D9CD-EC70-2C91B83E391C}"/>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1971314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020D45-4298-4BB2-90AD-DC93C84D8244}"/>
              </a:ext>
            </a:extLst>
          </p:cNvPr>
          <p:cNvSpPr>
            <a:spLocks noGrp="1"/>
          </p:cNvSpPr>
          <p:nvPr>
            <p:ph type="title"/>
          </p:nvPr>
        </p:nvSpPr>
        <p:spPr>
          <a:xfrm>
            <a:off x="2592926" y="624110"/>
            <a:ext cx="2407700" cy="652240"/>
          </a:xfrm>
        </p:spPr>
        <p:txBody>
          <a:bodyPr/>
          <a:lstStyle/>
          <a:p>
            <a:r>
              <a:rPr lang="en-US" dirty="0"/>
              <a:t>Sommaire</a:t>
            </a:r>
          </a:p>
        </p:txBody>
      </p:sp>
      <p:sp>
        <p:nvSpPr>
          <p:cNvPr id="3" name="Espace réservé du contenu 2">
            <a:extLst>
              <a:ext uri="{FF2B5EF4-FFF2-40B4-BE49-F238E27FC236}">
                <a16:creationId xmlns:a16="http://schemas.microsoft.com/office/drawing/2014/main" id="{356A19AD-3AB7-4A63-8103-0524E2159B63}"/>
              </a:ext>
            </a:extLst>
          </p:cNvPr>
          <p:cNvSpPr>
            <a:spLocks noGrp="1"/>
          </p:cNvSpPr>
          <p:nvPr>
            <p:ph idx="1"/>
          </p:nvPr>
        </p:nvSpPr>
        <p:spPr>
          <a:xfrm>
            <a:off x="2592926" y="1455174"/>
            <a:ext cx="7715250" cy="4680155"/>
          </a:xfrm>
        </p:spPr>
        <p:txBody>
          <a:bodyPr>
            <a:normAutofit/>
          </a:bodyPr>
          <a:lstStyle/>
          <a:p>
            <a:r>
              <a:rPr lang="en-US" dirty="0" err="1"/>
              <a:t>Contexte</a:t>
            </a:r>
            <a:r>
              <a:rPr lang="en-US" dirty="0"/>
              <a:t> et justification</a:t>
            </a:r>
          </a:p>
          <a:p>
            <a:r>
              <a:rPr lang="en-US" dirty="0"/>
              <a:t>Article de base </a:t>
            </a:r>
            <a:r>
              <a:rPr lang="en-US" dirty="0" err="1"/>
              <a:t>utilisé</a:t>
            </a:r>
            <a:endParaRPr lang="en-US" dirty="0"/>
          </a:p>
          <a:p>
            <a:r>
              <a:rPr lang="en-US" dirty="0" err="1"/>
              <a:t>Expérimentations</a:t>
            </a:r>
            <a:r>
              <a:rPr lang="en-US" dirty="0"/>
              <a:t> et </a:t>
            </a:r>
            <a:r>
              <a:rPr lang="en-US" dirty="0" err="1"/>
              <a:t>résultats</a:t>
            </a:r>
            <a:endParaRPr lang="en-US" dirty="0"/>
          </a:p>
          <a:p>
            <a:pPr lvl="1">
              <a:buFont typeface="Wingdings" panose="05000000000000000000" pitchFamily="2" charset="2"/>
              <a:buChar char="v"/>
            </a:pPr>
            <a:r>
              <a:rPr lang="en-US" dirty="0"/>
              <a:t>Perceptron </a:t>
            </a:r>
            <a:r>
              <a:rPr lang="en-US" dirty="0" err="1"/>
              <a:t>Multicouche</a:t>
            </a:r>
            <a:r>
              <a:rPr lang="en-US" dirty="0"/>
              <a:t>(MLP)</a:t>
            </a:r>
          </a:p>
          <a:p>
            <a:pPr lvl="1">
              <a:buFont typeface="Wingdings" panose="05000000000000000000" pitchFamily="2" charset="2"/>
              <a:buChar char="v"/>
            </a:pPr>
            <a:r>
              <a:rPr lang="en-US" dirty="0"/>
              <a:t>Long Short Term Memory (LSTM)</a:t>
            </a:r>
          </a:p>
          <a:p>
            <a:pPr lvl="1">
              <a:buFont typeface="Wingdings" panose="05000000000000000000" pitchFamily="2" charset="2"/>
              <a:buChar char="v"/>
            </a:pPr>
            <a:r>
              <a:rPr lang="en-US" dirty="0" err="1"/>
              <a:t>Modele</a:t>
            </a:r>
            <a:r>
              <a:rPr lang="en-US" dirty="0"/>
              <a:t> </a:t>
            </a:r>
            <a:r>
              <a:rPr lang="en-US" dirty="0" err="1"/>
              <a:t>Hybride</a:t>
            </a:r>
            <a:r>
              <a:rPr lang="en-US" dirty="0"/>
              <a:t> (LSTM + MLP)</a:t>
            </a:r>
          </a:p>
          <a:p>
            <a:r>
              <a:rPr lang="en-US" dirty="0" err="1"/>
              <a:t>Comparaison</a:t>
            </a:r>
            <a:r>
              <a:rPr lang="en-US" dirty="0"/>
              <a:t> des performances</a:t>
            </a:r>
          </a:p>
          <a:p>
            <a:r>
              <a:rPr lang="en-US" dirty="0" err="1"/>
              <a:t>Analyse</a:t>
            </a:r>
            <a:r>
              <a:rPr lang="en-US" dirty="0"/>
              <a:t> et </a:t>
            </a:r>
            <a:r>
              <a:rPr lang="en-US" dirty="0" err="1"/>
              <a:t>interprétation</a:t>
            </a:r>
            <a:endParaRPr lang="en-US" dirty="0"/>
          </a:p>
          <a:p>
            <a:r>
              <a:rPr lang="en-US" dirty="0"/>
              <a:t>Conclusion et apport</a:t>
            </a:r>
          </a:p>
          <a:p>
            <a:r>
              <a:rPr lang="en-US" dirty="0"/>
              <a:t>Perspectives</a:t>
            </a:r>
          </a:p>
        </p:txBody>
      </p:sp>
      <p:sp>
        <p:nvSpPr>
          <p:cNvPr id="6" name="Slide Number Placeholder 5">
            <a:extLst>
              <a:ext uri="{FF2B5EF4-FFF2-40B4-BE49-F238E27FC236}">
                <a16:creationId xmlns:a16="http://schemas.microsoft.com/office/drawing/2014/main" id="{C09577CE-A5BD-5C5E-F9CA-0095AD208821}"/>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025351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AA588-986F-46E0-BCD8-FB5D5CE3A3EC}"/>
              </a:ext>
            </a:extLst>
          </p:cNvPr>
          <p:cNvSpPr>
            <a:spLocks noGrp="1"/>
          </p:cNvSpPr>
          <p:nvPr>
            <p:ph type="title"/>
          </p:nvPr>
        </p:nvSpPr>
        <p:spPr/>
        <p:txBody>
          <a:bodyPr/>
          <a:lstStyle/>
          <a:p>
            <a:r>
              <a:rPr lang="en-US" dirty="0" err="1"/>
              <a:t>Contexte</a:t>
            </a:r>
            <a:r>
              <a:rPr lang="en-US" dirty="0"/>
              <a:t> et justification</a:t>
            </a:r>
          </a:p>
        </p:txBody>
      </p:sp>
      <p:sp>
        <p:nvSpPr>
          <p:cNvPr id="3" name="Content Placeholder 2">
            <a:extLst>
              <a:ext uri="{FF2B5EF4-FFF2-40B4-BE49-F238E27FC236}">
                <a16:creationId xmlns:a16="http://schemas.microsoft.com/office/drawing/2014/main" id="{F8B70695-3D2F-416C-8EB0-C755655939EB}"/>
              </a:ext>
            </a:extLst>
          </p:cNvPr>
          <p:cNvSpPr>
            <a:spLocks noGrp="1"/>
          </p:cNvSpPr>
          <p:nvPr>
            <p:ph idx="1"/>
          </p:nvPr>
        </p:nvSpPr>
        <p:spPr>
          <a:xfrm>
            <a:off x="2589212" y="2133600"/>
            <a:ext cx="8915400" cy="4100290"/>
          </a:xfrm>
        </p:spPr>
        <p:txBody>
          <a:bodyPr>
            <a:normAutofit/>
          </a:bodyPr>
          <a:lstStyle/>
          <a:p>
            <a:pPr algn="just"/>
            <a:r>
              <a:rPr lang="fr-FR" dirty="0"/>
              <a:t>Architecture </a:t>
            </a:r>
            <a:r>
              <a:rPr lang="fr-FR" dirty="0" err="1"/>
              <a:t>microservices</a:t>
            </a:r>
            <a:r>
              <a:rPr lang="fr-FR" dirty="0"/>
              <a:t> → standard des systèmes modernes</a:t>
            </a:r>
          </a:p>
          <a:p>
            <a:pPr algn="just"/>
            <a:r>
              <a:rPr lang="fr-FR" dirty="0"/>
              <a:t>DevOps impose une surveillance proactive</a:t>
            </a:r>
          </a:p>
          <a:p>
            <a:pPr algn="just"/>
            <a:endParaRPr lang="fr-FR" dirty="0"/>
          </a:p>
          <a:p>
            <a:pPr algn="just"/>
            <a:r>
              <a:rPr lang="fr-FR" dirty="0"/>
              <a:t>Problématique : </a:t>
            </a:r>
          </a:p>
          <a:p>
            <a:pPr lvl="1" algn="just">
              <a:buFont typeface="Wingdings" panose="05000000000000000000" pitchFamily="2" charset="2"/>
              <a:buChar char="v"/>
            </a:pPr>
            <a:r>
              <a:rPr lang="fr-FR" dirty="0"/>
              <a:t>comment détecter efficacement les anomalies ?</a:t>
            </a:r>
          </a:p>
          <a:p>
            <a:pPr lvl="1" algn="just"/>
            <a:endParaRPr lang="fr-FR" dirty="0"/>
          </a:p>
          <a:p>
            <a:pPr algn="just"/>
            <a:r>
              <a:rPr lang="fr-FR" dirty="0"/>
              <a:t>Objectif : </a:t>
            </a:r>
          </a:p>
          <a:p>
            <a:pPr lvl="1" algn="just">
              <a:buFont typeface="Wingdings" panose="05000000000000000000" pitchFamily="2" charset="2"/>
              <a:buChar char="v"/>
            </a:pPr>
            <a:r>
              <a:rPr lang="fr-FR" dirty="0"/>
              <a:t>Étudier l’intérêt réel de modèles complexes dans ce contexte</a:t>
            </a:r>
          </a:p>
          <a:p>
            <a:pPr lvl="1" algn="just">
              <a:buFont typeface="Wingdings" panose="05000000000000000000" pitchFamily="2" charset="2"/>
              <a:buChar char="v"/>
            </a:pPr>
            <a:r>
              <a:rPr lang="fr-FR" dirty="0"/>
              <a:t>Améliorer l'efficacité et la fiabilité des applications distribuées.</a:t>
            </a:r>
          </a:p>
        </p:txBody>
      </p:sp>
      <p:sp>
        <p:nvSpPr>
          <p:cNvPr id="6" name="Slide Number Placeholder 5">
            <a:extLst>
              <a:ext uri="{FF2B5EF4-FFF2-40B4-BE49-F238E27FC236}">
                <a16:creationId xmlns:a16="http://schemas.microsoft.com/office/drawing/2014/main" id="{E723AAD3-DEC8-0308-C122-66E511B00B5F}"/>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759072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ED0000-7982-4E6A-A957-A566C061EA4B}"/>
              </a:ext>
            </a:extLst>
          </p:cNvPr>
          <p:cNvSpPr>
            <a:spLocks noGrp="1"/>
          </p:cNvSpPr>
          <p:nvPr>
            <p:ph type="title"/>
          </p:nvPr>
        </p:nvSpPr>
        <p:spPr>
          <a:xfrm>
            <a:off x="2592925" y="624110"/>
            <a:ext cx="8911687" cy="718307"/>
          </a:xfrm>
        </p:spPr>
        <p:txBody>
          <a:bodyPr/>
          <a:lstStyle/>
          <a:p>
            <a:r>
              <a:rPr lang="en-US" dirty="0"/>
              <a:t>Article de base </a:t>
            </a:r>
            <a:r>
              <a:rPr lang="en-US" dirty="0" err="1"/>
              <a:t>utilisé</a:t>
            </a:r>
            <a:endParaRPr lang="fr-FR" dirty="0"/>
          </a:p>
        </p:txBody>
      </p:sp>
      <p:sp>
        <p:nvSpPr>
          <p:cNvPr id="4" name="Content Placeholder 3">
            <a:extLst>
              <a:ext uri="{FF2B5EF4-FFF2-40B4-BE49-F238E27FC236}">
                <a16:creationId xmlns:a16="http://schemas.microsoft.com/office/drawing/2014/main" id="{8497E24A-3725-6788-8FB0-F2B8A9DACBD0}"/>
              </a:ext>
            </a:extLst>
          </p:cNvPr>
          <p:cNvSpPr>
            <a:spLocks noGrp="1"/>
          </p:cNvSpPr>
          <p:nvPr>
            <p:ph idx="1"/>
          </p:nvPr>
        </p:nvSpPr>
        <p:spPr>
          <a:xfrm>
            <a:off x="2589212" y="2133600"/>
            <a:ext cx="8915400" cy="2671864"/>
          </a:xfrm>
        </p:spPr>
        <p:txBody>
          <a:bodyPr/>
          <a:lstStyle/>
          <a:p>
            <a:pPr>
              <a:lnSpc>
                <a:spcPct val="150000"/>
              </a:lnSpc>
            </a:pPr>
            <a:r>
              <a:rPr lang="fr-FR" dirty="0"/>
              <a:t>Titre : </a:t>
            </a:r>
            <a:r>
              <a:rPr lang="fr-FR" dirty="0" err="1"/>
              <a:t>Anomaly</a:t>
            </a:r>
            <a:r>
              <a:rPr lang="fr-FR" dirty="0"/>
              <a:t> </a:t>
            </a:r>
            <a:r>
              <a:rPr lang="fr-FR" dirty="0" err="1"/>
              <a:t>Detection</a:t>
            </a:r>
            <a:r>
              <a:rPr lang="fr-FR" dirty="0"/>
              <a:t> in </a:t>
            </a:r>
            <a:r>
              <a:rPr lang="fr-FR" dirty="0" err="1"/>
              <a:t>Microservice-Based</a:t>
            </a:r>
            <a:r>
              <a:rPr lang="fr-FR" dirty="0"/>
              <a:t> </a:t>
            </a:r>
            <a:r>
              <a:rPr lang="fr-FR" dirty="0" err="1"/>
              <a:t>Systems</a:t>
            </a:r>
            <a:r>
              <a:rPr lang="fr-FR" dirty="0"/>
              <a:t> (</a:t>
            </a:r>
            <a:r>
              <a:rPr lang="fr-FR" dirty="0" err="1"/>
              <a:t>Nobre</a:t>
            </a:r>
            <a:r>
              <a:rPr lang="fr-FR" dirty="0"/>
              <a:t> et al., 2023)</a:t>
            </a:r>
          </a:p>
          <a:p>
            <a:pPr>
              <a:lnSpc>
                <a:spcPct val="150000"/>
              </a:lnSpc>
            </a:pPr>
            <a:r>
              <a:rPr lang="fr-FR" dirty="0"/>
              <a:t>Modèle principal testé : Perceptron multicouche (MLP)</a:t>
            </a:r>
          </a:p>
          <a:p>
            <a:pPr>
              <a:lnSpc>
                <a:spcPct val="150000"/>
              </a:lnSpc>
            </a:pPr>
            <a:r>
              <a:rPr lang="fr-FR" dirty="0"/>
              <a:t>Environnement simulé </a:t>
            </a:r>
            <a:r>
              <a:rPr lang="fr-FR" dirty="0" err="1"/>
              <a:t>Kubernetes</a:t>
            </a:r>
            <a:r>
              <a:rPr lang="fr-FR" dirty="0"/>
              <a:t> avec anomalies injectées</a:t>
            </a:r>
          </a:p>
          <a:p>
            <a:pPr>
              <a:lnSpc>
                <a:spcPct val="150000"/>
              </a:lnSpc>
            </a:pPr>
            <a:r>
              <a:rPr lang="fr-FR" dirty="0"/>
              <a:t>Résultats prometteurs obtenus avec un modèle simple et efficace</a:t>
            </a:r>
          </a:p>
          <a:p>
            <a:endParaRPr lang="en-US" dirty="0"/>
          </a:p>
        </p:txBody>
      </p:sp>
      <p:sp>
        <p:nvSpPr>
          <p:cNvPr id="6" name="Slide Number Placeholder 5">
            <a:extLst>
              <a:ext uri="{FF2B5EF4-FFF2-40B4-BE49-F238E27FC236}">
                <a16:creationId xmlns:a16="http://schemas.microsoft.com/office/drawing/2014/main" id="{0BA85E89-A588-BAEF-40E3-050C22CCB91D}"/>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610772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829B1-DA8D-4CB9-959E-1FEE4267C42F}"/>
              </a:ext>
            </a:extLst>
          </p:cNvPr>
          <p:cNvSpPr>
            <a:spLocks noGrp="1"/>
          </p:cNvSpPr>
          <p:nvPr>
            <p:ph type="title"/>
          </p:nvPr>
        </p:nvSpPr>
        <p:spPr>
          <a:xfrm>
            <a:off x="2592925" y="624110"/>
            <a:ext cx="8911687" cy="699865"/>
          </a:xfrm>
        </p:spPr>
        <p:txBody>
          <a:bodyPr/>
          <a:lstStyle/>
          <a:p>
            <a:r>
              <a:rPr lang="en-US" dirty="0" err="1"/>
              <a:t>Expérimentations</a:t>
            </a:r>
            <a:r>
              <a:rPr lang="en-US" dirty="0"/>
              <a:t> et </a:t>
            </a:r>
            <a:r>
              <a:rPr lang="en-US" dirty="0" err="1"/>
              <a:t>résultats</a:t>
            </a:r>
            <a:endParaRPr lang="en-US" dirty="0"/>
          </a:p>
        </p:txBody>
      </p:sp>
      <p:sp>
        <p:nvSpPr>
          <p:cNvPr id="3" name="Content Placeholder 2">
            <a:extLst>
              <a:ext uri="{FF2B5EF4-FFF2-40B4-BE49-F238E27FC236}">
                <a16:creationId xmlns:a16="http://schemas.microsoft.com/office/drawing/2014/main" id="{A8BB6A1F-E245-446D-8E2C-F86C25FB5B84}"/>
              </a:ext>
            </a:extLst>
          </p:cNvPr>
          <p:cNvSpPr>
            <a:spLocks noGrp="1"/>
          </p:cNvSpPr>
          <p:nvPr>
            <p:ph idx="1"/>
          </p:nvPr>
        </p:nvSpPr>
        <p:spPr>
          <a:xfrm>
            <a:off x="2665412" y="2000249"/>
            <a:ext cx="8915400" cy="3865529"/>
          </a:xfrm>
        </p:spPr>
        <p:txBody>
          <a:bodyPr>
            <a:normAutofit/>
          </a:bodyPr>
          <a:lstStyle/>
          <a:p>
            <a:r>
              <a:rPr lang="en-US" sz="2000" dirty="0"/>
              <a:t>Reproduction du MLP de </a:t>
            </a:r>
            <a:r>
              <a:rPr lang="en-US" sz="2000" dirty="0" err="1"/>
              <a:t>l’article</a:t>
            </a:r>
            <a:r>
              <a:rPr lang="en-US" sz="2000" dirty="0"/>
              <a:t> de base (</a:t>
            </a:r>
            <a:r>
              <a:rPr lang="en-US" sz="2000" dirty="0" err="1"/>
              <a:t>Sklearn</a:t>
            </a:r>
            <a:r>
              <a:rPr lang="en-US" sz="2000" dirty="0"/>
              <a:t>)</a:t>
            </a:r>
          </a:p>
          <a:p>
            <a:pPr marL="0" indent="0">
              <a:buNone/>
            </a:pPr>
            <a:endParaRPr lang="en-US" sz="2000" dirty="0"/>
          </a:p>
          <a:p>
            <a:r>
              <a:rPr lang="en-US" sz="2000" dirty="0" err="1"/>
              <a:t>Comparaison</a:t>
            </a:r>
            <a:r>
              <a:rPr lang="en-US" sz="2000" dirty="0"/>
              <a:t> avec :</a:t>
            </a:r>
          </a:p>
          <a:p>
            <a:endParaRPr lang="en-US" sz="2000" dirty="0"/>
          </a:p>
          <a:p>
            <a:pPr lvl="1">
              <a:lnSpc>
                <a:spcPct val="150000"/>
              </a:lnSpc>
              <a:buFont typeface="Wingdings" panose="05000000000000000000" pitchFamily="2" charset="2"/>
              <a:buChar char="v"/>
            </a:pPr>
            <a:r>
              <a:rPr lang="en-US" sz="1800" dirty="0" err="1"/>
              <a:t>Autoencodeur</a:t>
            </a:r>
            <a:r>
              <a:rPr lang="en-US" sz="1800" dirty="0"/>
              <a:t> LSTM (</a:t>
            </a:r>
            <a:r>
              <a:rPr lang="en-US" sz="1800" dirty="0" err="1"/>
              <a:t>Keras</a:t>
            </a:r>
            <a:r>
              <a:rPr lang="en-US" sz="1800" dirty="0"/>
              <a:t>)</a:t>
            </a:r>
          </a:p>
          <a:p>
            <a:pPr lvl="1">
              <a:lnSpc>
                <a:spcPct val="150000"/>
              </a:lnSpc>
              <a:buFont typeface="Wingdings" panose="05000000000000000000" pitchFamily="2" charset="2"/>
              <a:buChar char="v"/>
            </a:pPr>
            <a:r>
              <a:rPr lang="en-US" sz="1800" dirty="0" err="1"/>
              <a:t>Modèle</a:t>
            </a:r>
            <a:r>
              <a:rPr lang="en-US" sz="1800" dirty="0"/>
              <a:t> </a:t>
            </a:r>
            <a:r>
              <a:rPr lang="en-US" sz="1800" dirty="0" err="1"/>
              <a:t>Hybride</a:t>
            </a:r>
            <a:r>
              <a:rPr lang="en-US" sz="1800" dirty="0"/>
              <a:t> MLP + LSTM</a:t>
            </a:r>
          </a:p>
          <a:p>
            <a:pPr marL="0" indent="0">
              <a:buNone/>
            </a:pPr>
            <a:endParaRPr lang="fr-FR" sz="2000" dirty="0"/>
          </a:p>
        </p:txBody>
      </p:sp>
      <p:sp>
        <p:nvSpPr>
          <p:cNvPr id="6" name="Slide Number Placeholder 5">
            <a:extLst>
              <a:ext uri="{FF2B5EF4-FFF2-40B4-BE49-F238E27FC236}">
                <a16:creationId xmlns:a16="http://schemas.microsoft.com/office/drawing/2014/main" id="{3916E774-BAFD-AEAB-8CD6-D9BA25E85B67}"/>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55368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829B1-DA8D-4CB9-959E-1FEE4267C42F}"/>
              </a:ext>
            </a:extLst>
          </p:cNvPr>
          <p:cNvSpPr>
            <a:spLocks noGrp="1"/>
          </p:cNvSpPr>
          <p:nvPr>
            <p:ph type="title"/>
          </p:nvPr>
        </p:nvSpPr>
        <p:spPr>
          <a:xfrm>
            <a:off x="2248796" y="369013"/>
            <a:ext cx="8911687" cy="1155529"/>
          </a:xfrm>
        </p:spPr>
        <p:txBody>
          <a:bodyPr>
            <a:normAutofit fontScale="90000"/>
          </a:bodyPr>
          <a:lstStyle/>
          <a:p>
            <a:r>
              <a:rPr lang="en-US" dirty="0" err="1"/>
              <a:t>Expérimentations</a:t>
            </a:r>
            <a:r>
              <a:rPr lang="en-US" dirty="0"/>
              <a:t> et </a:t>
            </a:r>
            <a:r>
              <a:rPr lang="en-US" dirty="0" err="1"/>
              <a:t>résultats</a:t>
            </a:r>
            <a:r>
              <a:rPr lang="en-US" dirty="0"/>
              <a:t> : Le Perceptron </a:t>
            </a:r>
            <a:r>
              <a:rPr lang="en-US" dirty="0" err="1"/>
              <a:t>Multicouche</a:t>
            </a:r>
            <a:r>
              <a:rPr lang="en-US" dirty="0"/>
              <a:t>(MLP) – Service Level</a:t>
            </a:r>
            <a:br>
              <a:rPr lang="en-US" dirty="0"/>
            </a:br>
            <a:endParaRPr lang="en-US" dirty="0"/>
          </a:p>
        </p:txBody>
      </p:sp>
      <p:sp>
        <p:nvSpPr>
          <p:cNvPr id="5" name="Content Placeholder 4">
            <a:extLst>
              <a:ext uri="{FF2B5EF4-FFF2-40B4-BE49-F238E27FC236}">
                <a16:creationId xmlns:a16="http://schemas.microsoft.com/office/drawing/2014/main" id="{D5DDAB90-3947-1E03-2337-E50A37BF6269}"/>
              </a:ext>
            </a:extLst>
          </p:cNvPr>
          <p:cNvSpPr>
            <a:spLocks noGrp="1"/>
          </p:cNvSpPr>
          <p:nvPr>
            <p:ph idx="1"/>
          </p:nvPr>
        </p:nvSpPr>
        <p:spPr>
          <a:xfrm>
            <a:off x="2245083" y="1641987"/>
            <a:ext cx="8915400" cy="2143432"/>
          </a:xfrm>
        </p:spPr>
        <p:txBody>
          <a:bodyPr>
            <a:normAutofit fontScale="70000" lnSpcReduction="20000"/>
          </a:bodyPr>
          <a:lstStyle/>
          <a:p>
            <a:r>
              <a:rPr lang="fr-FR" dirty="0"/>
              <a:t>Le modèle MLP a été entraîné avec </a:t>
            </a:r>
            <a:r>
              <a:rPr lang="fr-FR" dirty="0" err="1"/>
              <a:t>GridSearchCV</a:t>
            </a:r>
            <a:r>
              <a:rPr lang="fr-FR" dirty="0"/>
              <a:t> : 2 couches cachées (16, 8), activation </a:t>
            </a:r>
            <a:r>
              <a:rPr lang="fr-FR" dirty="0" err="1"/>
              <a:t>tanh</a:t>
            </a:r>
            <a:r>
              <a:rPr lang="fr-FR" dirty="0"/>
              <a:t>.</a:t>
            </a:r>
          </a:p>
          <a:p>
            <a:r>
              <a:rPr lang="fr-FR" dirty="0"/>
              <a:t>Il obtient d’excellentes performances : </a:t>
            </a:r>
            <a:r>
              <a:rPr lang="fr-FR" dirty="0" err="1"/>
              <a:t>Accuracy</a:t>
            </a:r>
            <a:r>
              <a:rPr lang="fr-FR" dirty="0"/>
              <a:t> = 0.97, </a:t>
            </a:r>
            <a:r>
              <a:rPr lang="fr-FR" dirty="0" err="1"/>
              <a:t>Precision</a:t>
            </a:r>
            <a:r>
              <a:rPr lang="fr-FR" dirty="0"/>
              <a:t> = 0.97, </a:t>
            </a:r>
            <a:r>
              <a:rPr lang="fr-FR" dirty="0" err="1"/>
              <a:t>Recall</a:t>
            </a:r>
            <a:r>
              <a:rPr lang="fr-FR" dirty="0"/>
              <a:t> = 0.98, F1-score = 0.97.</a:t>
            </a:r>
          </a:p>
          <a:p>
            <a:r>
              <a:rPr lang="fr-FR" dirty="0"/>
              <a:t>La matrice de confusion montre une très bonne séparation entre classes normales et anormales.</a:t>
            </a:r>
          </a:p>
          <a:p>
            <a:r>
              <a:rPr lang="fr-FR" dirty="0"/>
              <a:t>Cela montre que les anomalies sont bien caractérisées dans les métriques au niveau service.</a:t>
            </a:r>
          </a:p>
          <a:p>
            <a:r>
              <a:rPr lang="fr-FR" dirty="0"/>
              <a:t>La courbe de perte montre une </a:t>
            </a:r>
            <a:r>
              <a:rPr lang="fr-FR" b="1" dirty="0"/>
              <a:t>convergence stable</a:t>
            </a:r>
            <a:r>
              <a:rPr lang="fr-FR" dirty="0"/>
              <a:t>, témoignant d’un </a:t>
            </a:r>
            <a:r>
              <a:rPr lang="fr-FR" b="1" dirty="0"/>
              <a:t>entraînement efficace</a:t>
            </a:r>
            <a:r>
              <a:rPr lang="fr-FR" dirty="0"/>
              <a:t> sans surapprentissage.</a:t>
            </a:r>
          </a:p>
          <a:p>
            <a:r>
              <a:rPr lang="fr-FR" dirty="0"/>
              <a:t>Cela confirme la </a:t>
            </a:r>
            <a:r>
              <a:rPr lang="fr-FR" b="1" dirty="0"/>
              <a:t>cohérence entre la phase d’apprentissage et la qualité des prédictions</a:t>
            </a:r>
            <a:r>
              <a:rPr lang="fr-FR" dirty="0"/>
              <a:t> sur les données de test.</a:t>
            </a:r>
          </a:p>
        </p:txBody>
      </p:sp>
      <p:pic>
        <p:nvPicPr>
          <p:cNvPr id="4" name="Picture 3" descr="A screenshot of a graph">
            <a:extLst>
              <a:ext uri="{FF2B5EF4-FFF2-40B4-BE49-F238E27FC236}">
                <a16:creationId xmlns:a16="http://schemas.microsoft.com/office/drawing/2014/main" id="{CDE59A17-2BB0-0DE1-91BF-154276AE5EE5}"/>
              </a:ext>
            </a:extLst>
          </p:cNvPr>
          <p:cNvPicPr>
            <a:picLocks noChangeAspect="1"/>
          </p:cNvPicPr>
          <p:nvPr/>
        </p:nvPicPr>
        <p:blipFill>
          <a:blip r:embed="rId3"/>
          <a:stretch>
            <a:fillRect/>
          </a:stretch>
        </p:blipFill>
        <p:spPr>
          <a:xfrm>
            <a:off x="2245083" y="3902865"/>
            <a:ext cx="4057394" cy="2955136"/>
          </a:xfrm>
          <a:prstGeom prst="rect">
            <a:avLst/>
          </a:prstGeom>
        </p:spPr>
      </p:pic>
      <p:sp>
        <p:nvSpPr>
          <p:cNvPr id="8" name="Slide Number Placeholder 7">
            <a:extLst>
              <a:ext uri="{FF2B5EF4-FFF2-40B4-BE49-F238E27FC236}">
                <a16:creationId xmlns:a16="http://schemas.microsoft.com/office/drawing/2014/main" id="{B7A70534-FAEC-113B-1204-FB7E80AA5B28}"/>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7" name="Picture 6" descr="A graph with a line">
            <a:extLst>
              <a:ext uri="{FF2B5EF4-FFF2-40B4-BE49-F238E27FC236}">
                <a16:creationId xmlns:a16="http://schemas.microsoft.com/office/drawing/2014/main" id="{45A94BCB-7E31-3C94-5980-B92D40D30BD5}"/>
              </a:ext>
            </a:extLst>
          </p:cNvPr>
          <p:cNvPicPr>
            <a:picLocks noChangeAspect="1"/>
          </p:cNvPicPr>
          <p:nvPr/>
        </p:nvPicPr>
        <p:blipFill>
          <a:blip r:embed="rId4"/>
          <a:stretch>
            <a:fillRect/>
          </a:stretch>
        </p:blipFill>
        <p:spPr>
          <a:xfrm>
            <a:off x="6497153" y="3902865"/>
            <a:ext cx="4663330" cy="2955136"/>
          </a:xfrm>
          <a:prstGeom prst="rect">
            <a:avLst/>
          </a:prstGeom>
        </p:spPr>
      </p:pic>
    </p:spTree>
    <p:extLst>
      <p:ext uri="{BB962C8B-B14F-4D97-AF65-F5344CB8AC3E}">
        <p14:creationId xmlns:p14="http://schemas.microsoft.com/office/powerpoint/2010/main" val="3429909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829B1-DA8D-4CB9-959E-1FEE4267C42F}"/>
              </a:ext>
            </a:extLst>
          </p:cNvPr>
          <p:cNvSpPr>
            <a:spLocks noGrp="1"/>
          </p:cNvSpPr>
          <p:nvPr>
            <p:ph type="title"/>
          </p:nvPr>
        </p:nvSpPr>
        <p:spPr>
          <a:xfrm>
            <a:off x="2248796" y="369013"/>
            <a:ext cx="8911687" cy="1155529"/>
          </a:xfrm>
        </p:spPr>
        <p:txBody>
          <a:bodyPr>
            <a:normAutofit fontScale="90000"/>
          </a:bodyPr>
          <a:lstStyle/>
          <a:p>
            <a:r>
              <a:rPr lang="en-US" dirty="0" err="1"/>
              <a:t>Expérimentations</a:t>
            </a:r>
            <a:r>
              <a:rPr lang="en-US" dirty="0"/>
              <a:t> et </a:t>
            </a:r>
            <a:r>
              <a:rPr lang="en-US" dirty="0" err="1"/>
              <a:t>résultats</a:t>
            </a:r>
            <a:r>
              <a:rPr lang="en-US" dirty="0"/>
              <a:t> : Le Perceptron </a:t>
            </a:r>
            <a:r>
              <a:rPr lang="en-US" dirty="0" err="1"/>
              <a:t>Multicouche</a:t>
            </a:r>
            <a:r>
              <a:rPr lang="en-US" dirty="0"/>
              <a:t>(MLP) – Application Level</a:t>
            </a:r>
            <a:br>
              <a:rPr lang="en-US" dirty="0"/>
            </a:br>
            <a:endParaRPr lang="en-US" dirty="0"/>
          </a:p>
        </p:txBody>
      </p:sp>
      <p:sp>
        <p:nvSpPr>
          <p:cNvPr id="5" name="Content Placeholder 4">
            <a:extLst>
              <a:ext uri="{FF2B5EF4-FFF2-40B4-BE49-F238E27FC236}">
                <a16:creationId xmlns:a16="http://schemas.microsoft.com/office/drawing/2014/main" id="{D5DDAB90-3947-1E03-2337-E50A37BF6269}"/>
              </a:ext>
            </a:extLst>
          </p:cNvPr>
          <p:cNvSpPr>
            <a:spLocks noGrp="1"/>
          </p:cNvSpPr>
          <p:nvPr>
            <p:ph idx="1"/>
          </p:nvPr>
        </p:nvSpPr>
        <p:spPr>
          <a:xfrm>
            <a:off x="2245083" y="1474843"/>
            <a:ext cx="8915400" cy="2192589"/>
          </a:xfrm>
        </p:spPr>
        <p:txBody>
          <a:bodyPr>
            <a:normAutofit fontScale="77500" lnSpcReduction="20000"/>
          </a:bodyPr>
          <a:lstStyle/>
          <a:p>
            <a:r>
              <a:rPr lang="fr-FR" dirty="0"/>
              <a:t>Le modèle a été entraîné avec </a:t>
            </a:r>
            <a:r>
              <a:rPr lang="fr-FR" dirty="0" err="1"/>
              <a:t>GridSearchCV</a:t>
            </a:r>
            <a:r>
              <a:rPr lang="fr-FR" dirty="0"/>
              <a:t> : 2 couches cachées (8, 16), activation </a:t>
            </a:r>
            <a:r>
              <a:rPr lang="fr-FR" dirty="0" err="1"/>
              <a:t>tanh</a:t>
            </a:r>
            <a:r>
              <a:rPr lang="fr-FR" dirty="0"/>
              <a:t>.</a:t>
            </a:r>
          </a:p>
          <a:p>
            <a:r>
              <a:rPr lang="fr-FR" dirty="0"/>
              <a:t>Il atteint un F1-score de 0.72, avec un rappel élevé (0.85) mais une précision plus faible (0.62).</a:t>
            </a:r>
          </a:p>
          <a:p>
            <a:r>
              <a:rPr lang="fr-FR" dirty="0"/>
              <a:t>Cela s'explique par la difficulté à séparer les anomalies dans les données agrégées au niveau application.</a:t>
            </a:r>
          </a:p>
          <a:p>
            <a:r>
              <a:rPr lang="fr-FR" dirty="0"/>
              <a:t>La </a:t>
            </a:r>
            <a:r>
              <a:rPr lang="fr-FR" b="1" dirty="0"/>
              <a:t>matrice de confusion</a:t>
            </a:r>
            <a:r>
              <a:rPr lang="fr-FR" dirty="0"/>
              <a:t> révèle un nombre important de </a:t>
            </a:r>
            <a:r>
              <a:rPr lang="fr-FR" b="1" dirty="0"/>
              <a:t>faux positifs</a:t>
            </a:r>
            <a:r>
              <a:rPr lang="fr-FR" dirty="0"/>
              <a:t>, mais les </a:t>
            </a:r>
            <a:r>
              <a:rPr lang="fr-FR" b="1" dirty="0"/>
              <a:t>anomalies sont majoritairement détectées</a:t>
            </a:r>
            <a:r>
              <a:rPr lang="fr-FR" dirty="0"/>
              <a:t>.</a:t>
            </a:r>
          </a:p>
          <a:p>
            <a:r>
              <a:rPr lang="fr-FR" dirty="0"/>
              <a:t>La </a:t>
            </a:r>
            <a:r>
              <a:rPr lang="fr-FR" b="1" dirty="0"/>
              <a:t>courbe de perte</a:t>
            </a:r>
            <a:r>
              <a:rPr lang="fr-FR" dirty="0"/>
              <a:t> montre une convergence progressive, mais suggère que </a:t>
            </a:r>
            <a:r>
              <a:rPr lang="fr-FR" b="1" dirty="0"/>
              <a:t>le modèle atteint une limite de performance</a:t>
            </a:r>
            <a:r>
              <a:rPr lang="fr-FR" dirty="0"/>
              <a:t>.</a:t>
            </a:r>
            <a:endParaRPr lang="en-US" dirty="0"/>
          </a:p>
        </p:txBody>
      </p:sp>
      <p:pic>
        <p:nvPicPr>
          <p:cNvPr id="7" name="Picture 6" descr="A blue squares with white text">
            <a:extLst>
              <a:ext uri="{FF2B5EF4-FFF2-40B4-BE49-F238E27FC236}">
                <a16:creationId xmlns:a16="http://schemas.microsoft.com/office/drawing/2014/main" id="{73AE0579-4F96-2ABE-2757-035C4F5D9848}"/>
              </a:ext>
            </a:extLst>
          </p:cNvPr>
          <p:cNvPicPr>
            <a:picLocks noChangeAspect="1"/>
          </p:cNvPicPr>
          <p:nvPr/>
        </p:nvPicPr>
        <p:blipFill>
          <a:blip r:embed="rId3"/>
          <a:stretch>
            <a:fillRect/>
          </a:stretch>
        </p:blipFill>
        <p:spPr>
          <a:xfrm>
            <a:off x="2245082" y="4100051"/>
            <a:ext cx="4067227" cy="2757949"/>
          </a:xfrm>
          <a:prstGeom prst="rect">
            <a:avLst/>
          </a:prstGeom>
        </p:spPr>
      </p:pic>
      <p:sp>
        <p:nvSpPr>
          <p:cNvPr id="8" name="Slide Number Placeholder 7">
            <a:extLst>
              <a:ext uri="{FF2B5EF4-FFF2-40B4-BE49-F238E27FC236}">
                <a16:creationId xmlns:a16="http://schemas.microsoft.com/office/drawing/2014/main" id="{0BEFC8D5-C558-7EA8-5435-4747F325FDEE}"/>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4" name="Picture 3" descr="A graph with a line">
            <a:extLst>
              <a:ext uri="{FF2B5EF4-FFF2-40B4-BE49-F238E27FC236}">
                <a16:creationId xmlns:a16="http://schemas.microsoft.com/office/drawing/2014/main" id="{E994227A-3396-7E2F-9F81-F99B71E7E08D}"/>
              </a:ext>
            </a:extLst>
          </p:cNvPr>
          <p:cNvPicPr>
            <a:picLocks noChangeAspect="1"/>
          </p:cNvPicPr>
          <p:nvPr/>
        </p:nvPicPr>
        <p:blipFill>
          <a:blip r:embed="rId4"/>
          <a:stretch>
            <a:fillRect/>
          </a:stretch>
        </p:blipFill>
        <p:spPr>
          <a:xfrm>
            <a:off x="6548284" y="4100052"/>
            <a:ext cx="4612199" cy="2757948"/>
          </a:xfrm>
          <a:prstGeom prst="rect">
            <a:avLst/>
          </a:prstGeom>
        </p:spPr>
      </p:pic>
    </p:spTree>
    <p:extLst>
      <p:ext uri="{BB962C8B-B14F-4D97-AF65-F5344CB8AC3E}">
        <p14:creationId xmlns:p14="http://schemas.microsoft.com/office/powerpoint/2010/main" val="1947651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829B1-DA8D-4CB9-959E-1FEE4267C42F}"/>
              </a:ext>
            </a:extLst>
          </p:cNvPr>
          <p:cNvSpPr>
            <a:spLocks noGrp="1"/>
          </p:cNvSpPr>
          <p:nvPr>
            <p:ph type="title"/>
          </p:nvPr>
        </p:nvSpPr>
        <p:spPr>
          <a:xfrm>
            <a:off x="2248796" y="369013"/>
            <a:ext cx="8911687" cy="1155529"/>
          </a:xfrm>
        </p:spPr>
        <p:txBody>
          <a:bodyPr>
            <a:normAutofit fontScale="90000"/>
          </a:bodyPr>
          <a:lstStyle/>
          <a:p>
            <a:r>
              <a:rPr lang="en-US" dirty="0" err="1"/>
              <a:t>Expérimentations</a:t>
            </a:r>
            <a:r>
              <a:rPr lang="en-US" dirty="0"/>
              <a:t> et </a:t>
            </a:r>
            <a:r>
              <a:rPr lang="en-US" dirty="0" err="1"/>
              <a:t>résultats</a:t>
            </a:r>
            <a:r>
              <a:rPr lang="en-US" dirty="0"/>
              <a:t> : Long Short Term </a:t>
            </a:r>
            <a:r>
              <a:rPr lang="en-US" dirty="0" err="1"/>
              <a:t>Mermory</a:t>
            </a:r>
            <a:r>
              <a:rPr lang="en-US" dirty="0"/>
              <a:t> (LSTM) - Service Level</a:t>
            </a:r>
            <a:br>
              <a:rPr lang="en-US" dirty="0"/>
            </a:br>
            <a:endParaRPr lang="en-US" dirty="0"/>
          </a:p>
        </p:txBody>
      </p:sp>
      <p:sp>
        <p:nvSpPr>
          <p:cNvPr id="5" name="Content Placeholder 4">
            <a:extLst>
              <a:ext uri="{FF2B5EF4-FFF2-40B4-BE49-F238E27FC236}">
                <a16:creationId xmlns:a16="http://schemas.microsoft.com/office/drawing/2014/main" id="{D5DDAB90-3947-1E03-2337-E50A37BF6269}"/>
              </a:ext>
            </a:extLst>
          </p:cNvPr>
          <p:cNvSpPr>
            <a:spLocks noGrp="1"/>
          </p:cNvSpPr>
          <p:nvPr>
            <p:ph idx="1"/>
          </p:nvPr>
        </p:nvSpPr>
        <p:spPr>
          <a:xfrm>
            <a:off x="2248796" y="1524542"/>
            <a:ext cx="8915400" cy="2025445"/>
          </a:xfrm>
        </p:spPr>
        <p:txBody>
          <a:bodyPr>
            <a:normAutofit fontScale="92500" lnSpcReduction="20000"/>
          </a:bodyPr>
          <a:lstStyle/>
          <a:p>
            <a:r>
              <a:rPr lang="fr-FR" dirty="0"/>
              <a:t>Le modèle LSTM a été entraîné sur des séquences de métriques de service pour identifier les anomalies.</a:t>
            </a:r>
          </a:p>
          <a:p>
            <a:r>
              <a:rPr lang="fr-FR" dirty="0"/>
              <a:t>La courbe de perte montre une descente progressive avec une validation stable.</a:t>
            </a:r>
          </a:p>
          <a:p>
            <a:r>
              <a:rPr lang="fr-FR" dirty="0"/>
              <a:t>Résultats : </a:t>
            </a:r>
            <a:r>
              <a:rPr lang="fr-FR" dirty="0" err="1"/>
              <a:t>Accuracy</a:t>
            </a:r>
            <a:r>
              <a:rPr lang="fr-FR" dirty="0"/>
              <a:t> = 0.85, </a:t>
            </a:r>
            <a:r>
              <a:rPr lang="fr-FR" dirty="0" err="1"/>
              <a:t>Precision</a:t>
            </a:r>
            <a:r>
              <a:rPr lang="fr-FR" dirty="0"/>
              <a:t> = 0.78, </a:t>
            </a:r>
            <a:r>
              <a:rPr lang="fr-FR" dirty="0" err="1"/>
              <a:t>Recall</a:t>
            </a:r>
            <a:r>
              <a:rPr lang="fr-FR" dirty="0"/>
              <a:t> = 0.95, F1-score = 0.86.</a:t>
            </a:r>
          </a:p>
          <a:p>
            <a:r>
              <a:rPr lang="fr-FR" dirty="0"/>
              <a:t>Les erreurs sont concentrées sur des faux positifs (77), mais la majorité des anomalies sont bien détectées (</a:t>
            </a:r>
            <a:r>
              <a:rPr lang="fr-FR" dirty="0" err="1"/>
              <a:t>Recall</a:t>
            </a:r>
            <a:r>
              <a:rPr lang="fr-FR" dirty="0"/>
              <a:t> élevé).</a:t>
            </a:r>
          </a:p>
          <a:p>
            <a:pPr marL="0" indent="0">
              <a:buNone/>
            </a:pPr>
            <a:endParaRPr lang="fr-FR" dirty="0"/>
          </a:p>
        </p:txBody>
      </p:sp>
      <p:pic>
        <p:nvPicPr>
          <p:cNvPr id="4" name="Picture 3" descr="A blue squares with white text&#10;&#10;Description automatically generated">
            <a:extLst>
              <a:ext uri="{FF2B5EF4-FFF2-40B4-BE49-F238E27FC236}">
                <a16:creationId xmlns:a16="http://schemas.microsoft.com/office/drawing/2014/main" id="{3F13E9F0-A84E-2803-F507-B70BF45099EA}"/>
              </a:ext>
            </a:extLst>
          </p:cNvPr>
          <p:cNvPicPr>
            <a:picLocks noChangeAspect="1"/>
          </p:cNvPicPr>
          <p:nvPr/>
        </p:nvPicPr>
        <p:blipFill>
          <a:blip r:embed="rId3"/>
          <a:stretch>
            <a:fillRect/>
          </a:stretch>
        </p:blipFill>
        <p:spPr>
          <a:xfrm>
            <a:off x="7482348" y="3991897"/>
            <a:ext cx="4079426" cy="2866103"/>
          </a:xfrm>
          <a:prstGeom prst="rect">
            <a:avLst/>
          </a:prstGeom>
        </p:spPr>
      </p:pic>
      <p:pic>
        <p:nvPicPr>
          <p:cNvPr id="9" name="Picture 8" descr="A graph with blue and orange lines">
            <a:extLst>
              <a:ext uri="{FF2B5EF4-FFF2-40B4-BE49-F238E27FC236}">
                <a16:creationId xmlns:a16="http://schemas.microsoft.com/office/drawing/2014/main" id="{9CC0ABD9-9C76-663B-5EA9-E0C965F6FCD3}"/>
              </a:ext>
            </a:extLst>
          </p:cNvPr>
          <p:cNvPicPr>
            <a:picLocks noChangeAspect="1"/>
          </p:cNvPicPr>
          <p:nvPr/>
        </p:nvPicPr>
        <p:blipFill>
          <a:blip r:embed="rId4"/>
          <a:stretch>
            <a:fillRect/>
          </a:stretch>
        </p:blipFill>
        <p:spPr>
          <a:xfrm>
            <a:off x="2625213" y="3991897"/>
            <a:ext cx="4079426" cy="2866103"/>
          </a:xfrm>
          <a:prstGeom prst="rect">
            <a:avLst/>
          </a:prstGeom>
        </p:spPr>
      </p:pic>
      <p:sp>
        <p:nvSpPr>
          <p:cNvPr id="7" name="Slide Number Placeholder 6">
            <a:extLst>
              <a:ext uri="{FF2B5EF4-FFF2-40B4-BE49-F238E27FC236}">
                <a16:creationId xmlns:a16="http://schemas.microsoft.com/office/drawing/2014/main" id="{4F866182-7C31-D9FC-BCED-1C59BFFAC85F}"/>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515338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829B1-DA8D-4CB9-959E-1FEE4267C42F}"/>
              </a:ext>
            </a:extLst>
          </p:cNvPr>
          <p:cNvSpPr>
            <a:spLocks noGrp="1"/>
          </p:cNvSpPr>
          <p:nvPr>
            <p:ph type="title"/>
          </p:nvPr>
        </p:nvSpPr>
        <p:spPr>
          <a:xfrm>
            <a:off x="2248796" y="369013"/>
            <a:ext cx="8911687" cy="1155529"/>
          </a:xfrm>
        </p:spPr>
        <p:txBody>
          <a:bodyPr>
            <a:normAutofit fontScale="90000"/>
          </a:bodyPr>
          <a:lstStyle/>
          <a:p>
            <a:r>
              <a:rPr lang="en-US" dirty="0" err="1"/>
              <a:t>Expérimentations</a:t>
            </a:r>
            <a:r>
              <a:rPr lang="en-US" dirty="0"/>
              <a:t> et </a:t>
            </a:r>
            <a:r>
              <a:rPr lang="en-US" dirty="0" err="1"/>
              <a:t>résultats</a:t>
            </a:r>
            <a:r>
              <a:rPr lang="en-US" dirty="0"/>
              <a:t> : Long Short Term </a:t>
            </a:r>
            <a:r>
              <a:rPr lang="en-US" dirty="0" err="1"/>
              <a:t>Mermory</a:t>
            </a:r>
            <a:r>
              <a:rPr lang="en-US" dirty="0"/>
              <a:t> (LSTM) - Application Level</a:t>
            </a:r>
            <a:br>
              <a:rPr lang="en-US" dirty="0"/>
            </a:br>
            <a:endParaRPr lang="en-US" dirty="0"/>
          </a:p>
        </p:txBody>
      </p:sp>
      <p:sp>
        <p:nvSpPr>
          <p:cNvPr id="5" name="Content Placeholder 4">
            <a:extLst>
              <a:ext uri="{FF2B5EF4-FFF2-40B4-BE49-F238E27FC236}">
                <a16:creationId xmlns:a16="http://schemas.microsoft.com/office/drawing/2014/main" id="{D5DDAB90-3947-1E03-2337-E50A37BF6269}"/>
              </a:ext>
            </a:extLst>
          </p:cNvPr>
          <p:cNvSpPr>
            <a:spLocks noGrp="1"/>
          </p:cNvSpPr>
          <p:nvPr>
            <p:ph idx="1"/>
          </p:nvPr>
        </p:nvSpPr>
        <p:spPr>
          <a:xfrm>
            <a:off x="2248796" y="1524542"/>
            <a:ext cx="8915400" cy="2025445"/>
          </a:xfrm>
        </p:spPr>
        <p:txBody>
          <a:bodyPr>
            <a:normAutofit fontScale="85000" lnSpcReduction="20000"/>
          </a:bodyPr>
          <a:lstStyle/>
          <a:p>
            <a:r>
              <a:rPr lang="fr-FR" dirty="0"/>
              <a:t>Le modèle LSTM a été appliqué aux données agrégées au niveau application pour détecter les anomalies.</a:t>
            </a:r>
          </a:p>
          <a:p>
            <a:r>
              <a:rPr lang="fr-FR" dirty="0"/>
              <a:t>La courbe de perte montre une convergence lente mais stable, sans </a:t>
            </a:r>
            <a:r>
              <a:rPr lang="fr-FR" dirty="0" err="1"/>
              <a:t>overfitting</a:t>
            </a:r>
            <a:r>
              <a:rPr lang="fr-FR" dirty="0"/>
              <a:t> apparent.</a:t>
            </a:r>
          </a:p>
          <a:p>
            <a:r>
              <a:rPr lang="fr-FR" dirty="0"/>
              <a:t>Résultats : </a:t>
            </a:r>
            <a:r>
              <a:rPr lang="fr-FR" dirty="0" err="1"/>
              <a:t>Accuracy</a:t>
            </a:r>
            <a:r>
              <a:rPr lang="fr-FR" dirty="0"/>
              <a:t> = 0.58, </a:t>
            </a:r>
            <a:r>
              <a:rPr lang="fr-FR" dirty="0" err="1"/>
              <a:t>Precision</a:t>
            </a:r>
            <a:r>
              <a:rPr lang="fr-FR" dirty="0"/>
              <a:t> = 0.64, </a:t>
            </a:r>
            <a:r>
              <a:rPr lang="fr-FR" dirty="0" err="1"/>
              <a:t>Recall</a:t>
            </a:r>
            <a:r>
              <a:rPr lang="fr-FR" dirty="0"/>
              <a:t> = 0.35, F1-score = 0.45.</a:t>
            </a:r>
          </a:p>
          <a:p>
            <a:r>
              <a:rPr lang="fr-FR" dirty="0"/>
              <a:t>Le modèle détecte mal les anomalies (beaucoup de faux négatifs : 332), ce qui explique le faible rappel.</a:t>
            </a:r>
          </a:p>
          <a:p>
            <a:r>
              <a:rPr lang="fr-FR" dirty="0"/>
              <a:t>Ces résultats suggèrent que les données d'application sont moins informatives.</a:t>
            </a:r>
          </a:p>
          <a:p>
            <a:endParaRPr lang="fr-FR" dirty="0"/>
          </a:p>
          <a:p>
            <a:pPr marL="0" indent="0">
              <a:buNone/>
            </a:pPr>
            <a:endParaRPr lang="fr-FR" dirty="0"/>
          </a:p>
        </p:txBody>
      </p:sp>
      <p:pic>
        <p:nvPicPr>
          <p:cNvPr id="6" name="Picture 5" descr="A blue squares with white text&#10;&#10;Description automatically generated">
            <a:extLst>
              <a:ext uri="{FF2B5EF4-FFF2-40B4-BE49-F238E27FC236}">
                <a16:creationId xmlns:a16="http://schemas.microsoft.com/office/drawing/2014/main" id="{D3D9D778-BA9C-9092-57A3-2580201321B9}"/>
              </a:ext>
            </a:extLst>
          </p:cNvPr>
          <p:cNvPicPr>
            <a:picLocks noChangeAspect="1"/>
          </p:cNvPicPr>
          <p:nvPr/>
        </p:nvPicPr>
        <p:blipFill>
          <a:blip r:embed="rId3"/>
          <a:stretch>
            <a:fillRect/>
          </a:stretch>
        </p:blipFill>
        <p:spPr>
          <a:xfrm>
            <a:off x="7000568" y="3755923"/>
            <a:ext cx="3706762" cy="3102077"/>
          </a:xfrm>
          <a:prstGeom prst="rect">
            <a:avLst/>
          </a:prstGeom>
        </p:spPr>
      </p:pic>
      <p:pic>
        <p:nvPicPr>
          <p:cNvPr id="8" name="Picture 7" descr="A graph with blue and orange lines">
            <a:extLst>
              <a:ext uri="{FF2B5EF4-FFF2-40B4-BE49-F238E27FC236}">
                <a16:creationId xmlns:a16="http://schemas.microsoft.com/office/drawing/2014/main" id="{25E76310-9F26-784D-27C8-0593F046ED01}"/>
              </a:ext>
            </a:extLst>
          </p:cNvPr>
          <p:cNvPicPr>
            <a:picLocks noChangeAspect="1"/>
          </p:cNvPicPr>
          <p:nvPr/>
        </p:nvPicPr>
        <p:blipFill>
          <a:blip r:embed="rId4"/>
          <a:stretch>
            <a:fillRect/>
          </a:stretch>
        </p:blipFill>
        <p:spPr>
          <a:xfrm>
            <a:off x="2694038" y="3755923"/>
            <a:ext cx="3706761" cy="3102077"/>
          </a:xfrm>
          <a:prstGeom prst="rect">
            <a:avLst/>
          </a:prstGeom>
        </p:spPr>
      </p:pic>
      <p:sp>
        <p:nvSpPr>
          <p:cNvPr id="7" name="Slide Number Placeholder 6">
            <a:extLst>
              <a:ext uri="{FF2B5EF4-FFF2-40B4-BE49-F238E27FC236}">
                <a16:creationId xmlns:a16="http://schemas.microsoft.com/office/drawing/2014/main" id="{2FCD65B7-4F25-7D68-18EA-8BE8A5CAF9E5}"/>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85542931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18031</TotalTime>
  <Words>3424</Words>
  <Application>Microsoft Office PowerPoint</Application>
  <PresentationFormat>Widescreen</PresentationFormat>
  <Paragraphs>319</Paragraphs>
  <Slides>18</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Aptos</vt:lpstr>
      <vt:lpstr>Arial</vt:lpstr>
      <vt:lpstr>Calibri</vt:lpstr>
      <vt:lpstr>Century Gothic</vt:lpstr>
      <vt:lpstr>CharisSIL</vt:lpstr>
      <vt:lpstr>Symbol</vt:lpstr>
      <vt:lpstr>Wingdings</vt:lpstr>
      <vt:lpstr>Wingdings 3</vt:lpstr>
      <vt:lpstr>Wisp</vt:lpstr>
      <vt:lpstr>Thème : Approches DevOps et surveillance distribuée des applications basées sur les architectures microservices</vt:lpstr>
      <vt:lpstr>Sommaire</vt:lpstr>
      <vt:lpstr>Contexte et justification</vt:lpstr>
      <vt:lpstr>Article de base utilisé</vt:lpstr>
      <vt:lpstr>Expérimentations et résultats</vt:lpstr>
      <vt:lpstr>Expérimentations et résultats : Le Perceptron Multicouche(MLP) – Service Level </vt:lpstr>
      <vt:lpstr>Expérimentations et résultats : Le Perceptron Multicouche(MLP) – Application Level </vt:lpstr>
      <vt:lpstr>Expérimentations et résultats : Long Short Term Mermory (LSTM) - Service Level </vt:lpstr>
      <vt:lpstr>Expérimentations et résultats : Long Short Term Mermory (LSTM) - Application Level </vt:lpstr>
      <vt:lpstr>Expérimentations et résultats : Approche Hybride (LSTM + MLP) - Service Level </vt:lpstr>
      <vt:lpstr>Expérimentations et résultats : Approche Hybride (LSTM + MLP) - Application Level </vt:lpstr>
      <vt:lpstr>Comparaison des performances</vt:lpstr>
      <vt:lpstr>Comparaison des performances</vt:lpstr>
      <vt:lpstr>Analyse et interprétation</vt:lpstr>
      <vt:lpstr>Conclusion et apport</vt:lpstr>
      <vt:lpstr>Perspectives</vt:lpstr>
      <vt:lpstr>Merci !</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Rapport de comprehension general</dc:title>
  <dc:creator>steves passo</dc:creator>
  <cp:lastModifiedBy>steves passo</cp:lastModifiedBy>
  <cp:revision>42</cp:revision>
  <dcterms:created xsi:type="dcterms:W3CDTF">2024-03-09T02:08:44Z</dcterms:created>
  <dcterms:modified xsi:type="dcterms:W3CDTF">2025-06-18T07:07:27Z</dcterms:modified>
</cp:coreProperties>
</file>