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haris SIL"/>
      <p:regular r:id="rId14"/>
      <p:bold r:id="rId15"/>
      <p:italic r:id="rId16"/>
      <p:boldItalic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0GwWOETIzUAvzlr/50y4+evM0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harisSIL-bold.fntdata"/><Relationship Id="rId14" Type="http://schemas.openxmlformats.org/officeDocument/2006/relationships/font" Target="fonts/CharisSIL-regular.fntdata"/><Relationship Id="rId17" Type="http://schemas.openxmlformats.org/officeDocument/2006/relationships/font" Target="fonts/CharisSIL-boldItalic.fntdata"/><Relationship Id="rId16" Type="http://schemas.openxmlformats.org/officeDocument/2006/relationships/font" Target="fonts/CharisSIL-italic.fntdata"/><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lang="en-US" sz="1800">
                <a:latin typeface="Times New Roman"/>
                <a:ea typeface="Times New Roman"/>
                <a:cs typeface="Times New Roman"/>
                <a:sym typeface="Times New Roman"/>
              </a:rPr>
              <a:t>Dans le contexte de l'intégration des approches DevOps et de la surveillance distribuée dans les architectures à microservices, plusieurs défis et challenges émergent, reflétant la complexité inhérente à ces environnements distribués. Voici quelques-uns des défis majeurs :</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Coordination des Microservices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Times New Roman"/>
                <a:ea typeface="Times New Roman"/>
                <a:cs typeface="Times New Roman"/>
                <a:sym typeface="Times New Roman"/>
              </a:rPr>
              <a:t>Le défi majeur est lie à la coordination et le déploiement de microservices indépendants de manière à assurer une intégration fluide. La nature autonome des microservices peut rendre complexe la synchronisation de leurs mises à jour et de leurs déploiements, ce qui peut entraîner des incompatibilités et des interruptions de service.</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Communication entre Microservices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Times New Roman"/>
                <a:ea typeface="Times New Roman"/>
                <a:cs typeface="Times New Roman"/>
                <a:sym typeface="Times New Roman"/>
              </a:rPr>
              <a:t>Défi : Assurer une communication efficace et sécurisée entre les microservices. En effet, les microservices doivent échanger des données de manière fiable tout en garantissant la confidentialité et l'intégrité, ce qui peut être complexe dans un environnement distribué.</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Surveillance Distribuée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Times New Roman"/>
                <a:ea typeface="Times New Roman"/>
                <a:cs typeface="Times New Roman"/>
                <a:sym typeface="Times New Roman"/>
              </a:rPr>
              <a:t>Défi : Collecter et analyser des données provenant de multiples microservices pour assurer la performance et la disponibilité. La surveillance distribuée nécessite des mécanismes sophistiqués pour suivre l'état de santé de chaque microservice et identifier rapidement les problèmes de performance.</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Automatisation des Processus DevOps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Times New Roman"/>
                <a:ea typeface="Times New Roman"/>
                <a:cs typeface="Times New Roman"/>
                <a:sym typeface="Times New Roman"/>
              </a:rPr>
              <a:t>Défi : Mettre en œuvre une automatisation complète des processus DevOps dans un environnement à microservices. L'automatisation est essentielle pour garantir des déploiements rapides et fiables, mais elle doit être adaptée à la diversité des microservices et de leurs dépendances.</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Gestion de la Complexité :</a:t>
            </a:r>
            <a:endParaRPr sz="1800">
              <a:latin typeface="Calibri"/>
              <a:ea typeface="Calibri"/>
              <a:cs typeface="Calibri"/>
              <a:sym typeface="Calibri"/>
            </a:endParaRPr>
          </a:p>
          <a:p>
            <a:pPr indent="0" lvl="0" marL="0" marR="0" rtl="0" algn="just">
              <a:lnSpc>
                <a:spcPct val="107000"/>
              </a:lnSpc>
              <a:spcBef>
                <a:spcPts val="800"/>
              </a:spcBef>
              <a:spcAft>
                <a:spcPts val="0"/>
              </a:spcAft>
              <a:buNone/>
            </a:pPr>
            <a:r>
              <a:rPr lang="en-US" sz="1800">
                <a:latin typeface="Times New Roman"/>
                <a:ea typeface="Times New Roman"/>
                <a:cs typeface="Times New Roman"/>
                <a:sym typeface="Times New Roman"/>
              </a:rPr>
              <a:t>Défi : Gérer la complexité croissante due à la multiplication des microservices. Plus le nombre de microservices augmente, plus la gestion des dépendances, des versions et des interactions devient complexe, nécessitant des outils et des stratégies appropriés.</a:t>
            </a:r>
            <a:endParaRPr sz="1800">
              <a:latin typeface="Calibri"/>
              <a:ea typeface="Calibri"/>
              <a:cs typeface="Calibri"/>
              <a:sym typeface="Calibri"/>
            </a:endParaRPr>
          </a:p>
          <a:p>
            <a:pPr indent="0" lvl="0" marL="0" rtl="0" algn="l">
              <a:spcBef>
                <a:spcPts val="800"/>
              </a:spcBef>
              <a:spcAft>
                <a:spcPts val="0"/>
              </a:spcAft>
              <a:buNone/>
            </a:pPr>
            <a:r>
              <a:t/>
            </a:r>
            <a:endParaRPr/>
          </a:p>
        </p:txBody>
      </p:sp>
      <p:sp>
        <p:nvSpPr>
          <p:cNvPr id="188" name="Google Shape;18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En conclusion, nous avons exploré les défis et les opportunités des architectures à microservices, en mettant l'accent sur l'approche DevOps et la surveillance distribuée.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Nous avons constaté que les architectures à microservices offrent une modularité et une indépendance accrues, mais nécessitent une coordination et une communication efficaces entre les services.</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L'approche DevOps se révèle essentielle pour garantir une collaboration fluide entre les équipes de développement et d'exploitation, facilitant ainsi le déploiement rapide et fiable des microservices.</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La surveillance distribuée joue un rôle crucial dans la collecte et l'analyse des données provenant de multiples microservices, permettant une gestion proactive des performances et de la disponibilité des applications distribuées.</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Pour relever ces défis, il est important d'intégrer des pratiques et des outils de génie logiciel, d'informatique distribuée, d'automatisation et de gestion de la complexité.</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En adoptant une approche holistique, les organisations peuvent tirer pleinement parti des avantages des architectures à microservices tout en minimisant les risques et en assurant une expérience utilisateur optimale.</a:t>
            </a:r>
            <a:endParaRPr/>
          </a:p>
          <a:p>
            <a:pPr indent="0" lvl="0" marL="0" rtl="0" algn="l">
              <a:spcBef>
                <a:spcPts val="0"/>
              </a:spcBef>
              <a:spcAft>
                <a:spcPts val="0"/>
              </a:spcAft>
              <a:buNone/>
            </a:pPr>
            <a:r>
              <a:t/>
            </a:r>
            <a:endParaRPr/>
          </a:p>
        </p:txBody>
      </p:sp>
      <p:sp>
        <p:nvSpPr>
          <p:cNvPr id="207" name="Google Shape;20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1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20"/>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2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21"/>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2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2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22"/>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23"/>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2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23"/>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23"/>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24"/>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2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2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5"/>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26"/>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6"/>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3"/>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14"/>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15"/>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15"/>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15"/>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8"/>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18"/>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9"/>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p:nvPr>
            <p:ph idx="2" type="pic"/>
          </p:nvPr>
        </p:nvSpPr>
        <p:spPr>
          <a:xfrm>
            <a:off x="2589212" y="634965"/>
            <a:ext cx="8915400" cy="3854970"/>
          </a:xfrm>
          <a:prstGeom prst="rect">
            <a:avLst/>
          </a:prstGeom>
          <a:noFill/>
          <a:ln>
            <a:noFill/>
          </a:ln>
        </p:spPr>
      </p:sp>
      <p:sp>
        <p:nvSpPr>
          <p:cNvPr id="103" name="Google Shape;103;p19"/>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0"/>
          <p:cNvGrpSpPr/>
          <p:nvPr/>
        </p:nvGrpSpPr>
        <p:grpSpPr>
          <a:xfrm>
            <a:off x="1" y="228600"/>
            <a:ext cx="2851516" cy="6638628"/>
            <a:chOff x="2487613" y="285750"/>
            <a:chExt cx="2428875" cy="5654676"/>
          </a:xfrm>
        </p:grpSpPr>
        <p:sp>
          <p:nvSpPr>
            <p:cNvPr id="11" name="Google Shape;11;p1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0"/>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0"/>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0"/>
          <p:cNvGrpSpPr/>
          <p:nvPr/>
        </p:nvGrpSpPr>
        <p:grpSpPr>
          <a:xfrm>
            <a:off x="27221" y="-786"/>
            <a:ext cx="2356674" cy="6854039"/>
            <a:chOff x="6627813" y="194833"/>
            <a:chExt cx="1952625" cy="5678918"/>
          </a:xfrm>
        </p:grpSpPr>
        <p:sp>
          <p:nvSpPr>
            <p:cNvPr id="24" name="Google Shape;24;p10"/>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0"/>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0"/>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0"/>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2589212" y="829734"/>
            <a:ext cx="8915399" cy="1625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Rapport de comprehension general du theme</a:t>
            </a:r>
            <a:endParaRPr/>
          </a:p>
        </p:txBody>
      </p:sp>
      <p:sp>
        <p:nvSpPr>
          <p:cNvPr id="169" name="Google Shape;169;p1"/>
          <p:cNvSpPr txBox="1"/>
          <p:nvPr>
            <p:ph idx="1" type="subTitle"/>
          </p:nvPr>
        </p:nvSpPr>
        <p:spPr>
          <a:xfrm>
            <a:off x="3608385" y="2735620"/>
            <a:ext cx="3640139" cy="5185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TEMGOUA PASSO Darius Steves</a:t>
            </a:r>
            <a:endParaRPr/>
          </a:p>
        </p:txBody>
      </p:sp>
      <p:sp>
        <p:nvSpPr>
          <p:cNvPr id="170" name="Google Shape;170;p1"/>
          <p:cNvSpPr txBox="1"/>
          <p:nvPr/>
        </p:nvSpPr>
        <p:spPr>
          <a:xfrm>
            <a:off x="8220075" y="5148854"/>
            <a:ext cx="3648075" cy="518521"/>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Clr>
                <a:schemeClr val="accent1"/>
              </a:buClr>
              <a:buSzPts val="1800"/>
              <a:buFont typeface="Noto Sans Symbols"/>
              <a:buNone/>
            </a:pPr>
            <a:r>
              <a:rPr b="0" i="0" lang="en-US" sz="1800" u="none" cap="none" strike="noStrike">
                <a:solidFill>
                  <a:srgbClr val="595959"/>
                </a:solidFill>
                <a:latin typeface="Century Gothic"/>
                <a:ea typeface="Century Gothic"/>
                <a:cs typeface="Century Gothic"/>
                <a:sym typeface="Century Gothic"/>
              </a:rPr>
              <a:t>Encadreur : Dr Monthe Valery</a:t>
            </a:r>
            <a:endParaRPr/>
          </a:p>
        </p:txBody>
      </p:sp>
      <p:sp>
        <p:nvSpPr>
          <p:cNvPr id="171" name="Google Shape;171;p1"/>
          <p:cNvSpPr txBox="1"/>
          <p:nvPr/>
        </p:nvSpPr>
        <p:spPr>
          <a:xfrm>
            <a:off x="3713160" y="6169086"/>
            <a:ext cx="4945065" cy="518521"/>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800"/>
              <a:buFont typeface="Noto Sans Symbols"/>
              <a:buNone/>
            </a:pPr>
            <a:r>
              <a:rPr b="0" i="0" lang="en-US" sz="1800" u="none" cap="none" strike="noStrike">
                <a:solidFill>
                  <a:srgbClr val="595959"/>
                </a:solidFill>
                <a:latin typeface="Century Gothic"/>
                <a:ea typeface="Century Gothic"/>
                <a:cs typeface="Century Gothic"/>
                <a:sym typeface="Century Gothic"/>
              </a:rPr>
              <a:t>Annee Academique : 2023 - 2024</a:t>
            </a:r>
            <a:endParaRPr/>
          </a:p>
        </p:txBody>
      </p:sp>
      <p:sp>
        <p:nvSpPr>
          <p:cNvPr id="172" name="Google Shape;172;p1"/>
          <p:cNvSpPr txBox="1"/>
          <p:nvPr/>
        </p:nvSpPr>
        <p:spPr>
          <a:xfrm>
            <a:off x="3248025" y="3429000"/>
            <a:ext cx="7086600" cy="114247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200"/>
              <a:buFont typeface="Noto Sans Symbols"/>
              <a:buNone/>
            </a:pPr>
            <a:r>
              <a:rPr b="1" i="0" lang="en-US" sz="2200" u="sng" cap="none" strike="noStrike">
                <a:solidFill>
                  <a:srgbClr val="595959"/>
                </a:solidFill>
                <a:latin typeface="Century Gothic"/>
                <a:ea typeface="Century Gothic"/>
                <a:cs typeface="Century Gothic"/>
                <a:sym typeface="Century Gothic"/>
              </a:rPr>
              <a:t>Theme :</a:t>
            </a:r>
            <a:r>
              <a:rPr b="1" i="0" lang="en-US" sz="2200" u="none" cap="none" strike="noStrike">
                <a:solidFill>
                  <a:srgbClr val="595959"/>
                </a:solidFill>
                <a:latin typeface="Century Gothic"/>
                <a:ea typeface="Century Gothic"/>
                <a:cs typeface="Century Gothic"/>
                <a:sym typeface="Century Gothic"/>
              </a:rPr>
              <a:t> Approches DevOps et surveillance </a:t>
            </a:r>
            <a:r>
              <a:rPr b="1" lang="en-US" sz="2200">
                <a:solidFill>
                  <a:srgbClr val="595959"/>
                </a:solidFill>
                <a:latin typeface="Century Gothic"/>
                <a:ea typeface="Century Gothic"/>
                <a:cs typeface="Century Gothic"/>
                <a:sym typeface="Century Gothic"/>
              </a:rPr>
              <a:t>distribuée</a:t>
            </a:r>
            <a:r>
              <a:rPr b="1" i="0" lang="en-US" sz="2200" u="none" cap="none" strike="noStrike">
                <a:solidFill>
                  <a:srgbClr val="595959"/>
                </a:solidFill>
                <a:latin typeface="Century Gothic"/>
                <a:ea typeface="Century Gothic"/>
                <a:cs typeface="Century Gothic"/>
                <a:sym typeface="Century Gothic"/>
              </a:rPr>
              <a:t> des applications </a:t>
            </a:r>
            <a:r>
              <a:rPr b="1" lang="en-US" sz="2200">
                <a:solidFill>
                  <a:srgbClr val="595959"/>
                </a:solidFill>
                <a:latin typeface="Century Gothic"/>
                <a:ea typeface="Century Gothic"/>
                <a:cs typeface="Century Gothic"/>
                <a:sym typeface="Century Gothic"/>
              </a:rPr>
              <a:t>basées</a:t>
            </a:r>
            <a:r>
              <a:rPr b="1" i="0" lang="en-US" sz="2200" u="none" cap="none" strike="noStrike">
                <a:solidFill>
                  <a:srgbClr val="595959"/>
                </a:solidFill>
                <a:latin typeface="Century Gothic"/>
                <a:ea typeface="Century Gothic"/>
                <a:cs typeface="Century Gothic"/>
                <a:sym typeface="Century Gothic"/>
              </a:rPr>
              <a:t> sur les architectures microservices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Introduction</a:t>
            </a:r>
            <a:endParaRPr/>
          </a:p>
        </p:txBody>
      </p:sp>
      <p:sp>
        <p:nvSpPr>
          <p:cNvPr id="178" name="Google Shape;178;p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lang="en-US"/>
              <a:t>Dans le paysage en constante évolution du développement logiciel, l'émergence des architectures à microservices a radicalement transformé la façon dont les applications sont conçues, déployées et maintenues.</a:t>
            </a:r>
            <a:endParaRPr/>
          </a:p>
          <a:p>
            <a:pPr indent="-342900" lvl="0" marL="342900" rtl="0" algn="just">
              <a:spcBef>
                <a:spcPts val="1000"/>
              </a:spcBef>
              <a:spcAft>
                <a:spcPts val="0"/>
              </a:spcAft>
              <a:buSzPts val="1800"/>
              <a:buChar char="🠶"/>
            </a:pPr>
            <a:r>
              <a:rPr lang="en-US"/>
              <a:t>Objectif de la présentation :</a:t>
            </a:r>
            <a:endParaRPr/>
          </a:p>
          <a:p>
            <a:pPr indent="-285750" lvl="1" marL="742950" rtl="0" algn="just">
              <a:spcBef>
                <a:spcPts val="1000"/>
              </a:spcBef>
              <a:spcAft>
                <a:spcPts val="0"/>
              </a:spcAft>
              <a:buSzPts val="1600"/>
              <a:buFont typeface="Noto Sans Symbols"/>
              <a:buChar char="❖"/>
            </a:pPr>
            <a:r>
              <a:rPr lang="en-US"/>
              <a:t>Mettre l’accent sur l’approche DevOps et la surveillance distribue;</a:t>
            </a:r>
            <a:endParaRPr/>
          </a:p>
          <a:p>
            <a:pPr indent="-285750" lvl="1" marL="742950" rtl="0" algn="just">
              <a:spcBef>
                <a:spcPts val="1000"/>
              </a:spcBef>
              <a:spcAft>
                <a:spcPts val="0"/>
              </a:spcAft>
              <a:buSzPts val="1600"/>
              <a:buFont typeface="Noto Sans Symbols"/>
              <a:buChar char="❖"/>
            </a:pPr>
            <a:r>
              <a:rPr lang="en-US"/>
              <a:t>Examiner les concepts clés (DevOps, surveillance distribuée et microservices);</a:t>
            </a:r>
            <a:endParaRPr/>
          </a:p>
          <a:p>
            <a:pPr indent="-285750" lvl="1" marL="742950" rtl="0" algn="just">
              <a:spcBef>
                <a:spcPts val="1000"/>
              </a:spcBef>
              <a:spcAft>
                <a:spcPts val="0"/>
              </a:spcAft>
              <a:buSzPts val="1600"/>
              <a:buFont typeface="Noto Sans Symbols"/>
              <a:buChar char="❖"/>
            </a:pPr>
            <a:r>
              <a:rPr lang="en-US"/>
              <a:t>Présentation des défis auxquels sont confrontes les développeurs et les opérationnel;</a:t>
            </a:r>
            <a:endParaRPr/>
          </a:p>
          <a:p>
            <a:pPr indent="-285750" lvl="1" marL="742950" rtl="0" algn="just">
              <a:spcBef>
                <a:spcPts val="1000"/>
              </a:spcBef>
              <a:spcAft>
                <a:spcPts val="0"/>
              </a:spcAft>
              <a:buSzPts val="1600"/>
              <a:buFont typeface="Noto Sans Symbols"/>
              <a:buChar char="❖"/>
            </a:pPr>
            <a:r>
              <a:rPr lang="en-US"/>
              <a:t>Présentation des domaines scientifiques mobilises ici</a:t>
            </a:r>
            <a:endParaRPr/>
          </a:p>
          <a:p>
            <a:pPr indent="-228600" lvl="0" marL="342900" rtl="0" algn="just">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Concepts cles</a:t>
            </a:r>
            <a:endParaRPr/>
          </a:p>
        </p:txBody>
      </p:sp>
      <p:sp>
        <p:nvSpPr>
          <p:cNvPr id="184" name="Google Shape;184;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DevOps :</a:t>
            </a:r>
            <a:r>
              <a:rPr lang="en-US"/>
              <a:t> c’est une méthodologie favorisant la collaboration entre les équipes de développement et d’exploitation.</a:t>
            </a:r>
            <a:endParaRPr/>
          </a:p>
          <a:p>
            <a:pPr indent="-342900" lvl="0" marL="342900" rtl="0" algn="l">
              <a:spcBef>
                <a:spcPts val="1000"/>
              </a:spcBef>
              <a:spcAft>
                <a:spcPts val="0"/>
              </a:spcAft>
              <a:buSzPts val="1800"/>
              <a:buChar char="🠶"/>
            </a:pPr>
            <a:r>
              <a:rPr b="1" lang="en-US"/>
              <a:t>Surveillance :</a:t>
            </a:r>
            <a:r>
              <a:rPr lang="en-US"/>
              <a:t> c’est un processus ou un ensemble de processus éventuellement distribués dont la fonction est la collecte dynamique, l'interprétation et l'action sur les informations concernant une application pendant que celle-ci s'exécute. » (Schroeder, 1995)</a:t>
            </a:r>
            <a:endParaRPr/>
          </a:p>
          <a:p>
            <a:pPr indent="-342900" lvl="0" marL="342900" rtl="0" algn="l">
              <a:spcBef>
                <a:spcPts val="1000"/>
              </a:spcBef>
              <a:spcAft>
                <a:spcPts val="0"/>
              </a:spcAft>
              <a:buSzPts val="1800"/>
              <a:buChar char="🠶"/>
            </a:pPr>
            <a:r>
              <a:rPr b="1" lang="en-US"/>
              <a:t>Microservices : </a:t>
            </a:r>
            <a:r>
              <a:rPr lang="en-US"/>
              <a:t>un microservices peut être vue comme « une approche visant à développer une application unique sous la forme d'une suite de petits services, chacun s'exécutant dans son propre processus et communiquant avec des mécanismes légers, souvent une API de ressources HTTP.» (</a:t>
            </a:r>
            <a:r>
              <a:rPr b="1" lang="en-US"/>
              <a:t>Fowler et Lewis</a:t>
            </a:r>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Defis et Challenges</a:t>
            </a:r>
            <a:endParaRPr/>
          </a:p>
        </p:txBody>
      </p:sp>
      <p:sp>
        <p:nvSpPr>
          <p:cNvPr id="191" name="Google Shape;191;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b="1" lang="en-US"/>
              <a:t>Coordination des microservices :  </a:t>
            </a:r>
            <a:r>
              <a:rPr lang="en-US"/>
              <a:t>assurer la coordination et le déploiement de microservices indépendants de manière à assurer une intégration fluide;</a:t>
            </a:r>
            <a:endParaRPr/>
          </a:p>
          <a:p>
            <a:pPr indent="-342900" lvl="0" marL="342900" rtl="0" algn="just">
              <a:spcBef>
                <a:spcPts val="1000"/>
              </a:spcBef>
              <a:spcAft>
                <a:spcPts val="0"/>
              </a:spcAft>
              <a:buSzPts val="1800"/>
              <a:buChar char="🠶"/>
            </a:pPr>
            <a:r>
              <a:rPr b="1" lang="en-US"/>
              <a:t>Communication entre services : </a:t>
            </a:r>
            <a:r>
              <a:rPr lang="en-US"/>
              <a:t>chaque microservice doit echanger les donnees de manière fiable tout en garantissant la confidentialite et l’integrite;</a:t>
            </a:r>
            <a:endParaRPr/>
          </a:p>
          <a:p>
            <a:pPr indent="-342900" lvl="0" marL="342900" rtl="0" algn="just">
              <a:spcBef>
                <a:spcPts val="1000"/>
              </a:spcBef>
              <a:spcAft>
                <a:spcPts val="0"/>
              </a:spcAft>
              <a:buSzPts val="1800"/>
              <a:buChar char="🠶"/>
            </a:pPr>
            <a:r>
              <a:rPr b="1" lang="en-US"/>
              <a:t>Surveillance distribuee : </a:t>
            </a:r>
            <a:r>
              <a:rPr lang="en-US"/>
              <a:t>Collecter et analyser des données provenant de multiples microservices pour assurer la performance et la disponibilité;</a:t>
            </a:r>
            <a:endParaRPr/>
          </a:p>
          <a:p>
            <a:pPr indent="-342900" lvl="0" marL="342900" rtl="0" algn="just">
              <a:spcBef>
                <a:spcPts val="1000"/>
              </a:spcBef>
              <a:spcAft>
                <a:spcPts val="0"/>
              </a:spcAft>
              <a:buSzPts val="1800"/>
              <a:buChar char="🠶"/>
            </a:pPr>
            <a:r>
              <a:rPr b="1" lang="en-US"/>
              <a:t>Automatisation des Processus DevOps :</a:t>
            </a:r>
            <a:r>
              <a:rPr lang="en-US"/>
              <a:t> Mettre en œuvre une automatisation complète des processus DevOps dans un environnement à microservices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Domaines scientifiques et techniques abordes</a:t>
            </a:r>
            <a:endParaRPr/>
          </a:p>
        </p:txBody>
      </p:sp>
      <p:sp>
        <p:nvSpPr>
          <p:cNvPr id="197" name="Google Shape;197;p5"/>
          <p:cNvSpPr txBox="1"/>
          <p:nvPr>
            <p:ph idx="1" type="body"/>
          </p:nvPr>
        </p:nvSpPr>
        <p:spPr>
          <a:xfrm>
            <a:off x="2585499" y="2376710"/>
            <a:ext cx="8915400" cy="30480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b="1" lang="en-US"/>
              <a:t>Génie Logiciel et Développement Agile :</a:t>
            </a:r>
            <a:r>
              <a:rPr lang="en-US"/>
              <a:t> Les microservices encouragent la modularité et l'indépendance, nécessitant une adaptation des méthodologies de développement.</a:t>
            </a:r>
            <a:endParaRPr/>
          </a:p>
          <a:p>
            <a:pPr indent="-342900" lvl="0" marL="342900" rtl="0" algn="just">
              <a:spcBef>
                <a:spcPts val="1000"/>
              </a:spcBef>
              <a:spcAft>
                <a:spcPts val="0"/>
              </a:spcAft>
              <a:buSzPts val="1800"/>
              <a:buChar char="🠶"/>
            </a:pPr>
            <a:r>
              <a:rPr b="1" lang="en-US"/>
              <a:t>Les systèmes distribues :</a:t>
            </a:r>
            <a:r>
              <a:rPr lang="en-US"/>
              <a:t> Les architectures à microservices sont fondamentalement distribuées, introduisant des défis liés à la coordination, à la communication, et à la cohérence des données.</a:t>
            </a:r>
            <a:endParaRPr/>
          </a:p>
          <a:p>
            <a:pPr indent="-342900" lvl="0" marL="342900" rtl="0" algn="just">
              <a:spcBef>
                <a:spcPts val="1000"/>
              </a:spcBef>
              <a:spcAft>
                <a:spcPts val="0"/>
              </a:spcAft>
              <a:buSzPts val="1800"/>
              <a:buChar char="🠶"/>
            </a:pPr>
            <a:r>
              <a:rPr b="1" lang="en-US" sz="1800">
                <a:latin typeface="Times New Roman"/>
                <a:ea typeface="Times New Roman"/>
                <a:cs typeface="Times New Roman"/>
                <a:sym typeface="Times New Roman"/>
              </a:rPr>
              <a:t>L’automatisation et DevOps : </a:t>
            </a:r>
            <a:r>
              <a:rPr lang="en-US" sz="1800">
                <a:latin typeface="Times New Roman"/>
                <a:ea typeface="Times New Roman"/>
                <a:cs typeface="Times New Roman"/>
                <a:sym typeface="Times New Roman"/>
              </a:rPr>
              <a:t>L'automatisation est au cœur des pratiques DevOps, mais son application efficace dans le contexte des microservices nécessite une approche spécifique.</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Probleme à résoudre</a:t>
            </a:r>
            <a:endParaRPr/>
          </a:p>
        </p:txBody>
      </p:sp>
      <p:sp>
        <p:nvSpPr>
          <p:cNvPr id="203" name="Google Shape;203;p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0" marR="0" rtl="0" algn="just">
              <a:lnSpc>
                <a:spcPct val="107000"/>
              </a:lnSpc>
              <a:spcBef>
                <a:spcPts val="0"/>
              </a:spcBef>
              <a:spcAft>
                <a:spcPts val="0"/>
              </a:spcAft>
              <a:buSzPts val="1800"/>
              <a:buChar char="🠶"/>
            </a:pPr>
            <a:r>
              <a:rPr b="1" lang="en-US" sz="1800">
                <a:latin typeface="Times New Roman"/>
                <a:ea typeface="Times New Roman"/>
                <a:cs typeface="Times New Roman"/>
                <a:sym typeface="Times New Roman"/>
              </a:rPr>
              <a:t>Question 1 :</a:t>
            </a:r>
            <a:r>
              <a:rPr lang="en-US" sz="1800">
                <a:latin typeface="Times New Roman"/>
                <a:ea typeface="Times New Roman"/>
                <a:cs typeface="Times New Roman"/>
                <a:sym typeface="Times New Roman"/>
              </a:rPr>
              <a:t> Comment coordonner harmonieusement le déploiement de microservices indépendants ? </a:t>
            </a:r>
            <a:endParaRPr sz="1800">
              <a:latin typeface="Calibri"/>
              <a:ea typeface="Calibri"/>
              <a:cs typeface="Calibri"/>
              <a:sym typeface="Calibri"/>
            </a:endParaRPr>
          </a:p>
          <a:p>
            <a:pPr indent="0" lvl="0" marL="0" marR="0" rtl="0" algn="just">
              <a:lnSpc>
                <a:spcPct val="107000"/>
              </a:lnSpc>
              <a:spcBef>
                <a:spcPts val="800"/>
              </a:spcBef>
              <a:spcAft>
                <a:spcPts val="0"/>
              </a:spcAft>
              <a:buSzPts val="1800"/>
              <a:buChar char="🠶"/>
            </a:pPr>
            <a:r>
              <a:rPr b="1" lang="en-US" sz="1800">
                <a:latin typeface="Times New Roman"/>
                <a:ea typeface="Times New Roman"/>
                <a:cs typeface="Times New Roman"/>
                <a:sym typeface="Times New Roman"/>
              </a:rPr>
              <a:t>Question 2 :</a:t>
            </a:r>
            <a:r>
              <a:rPr lang="en-US" sz="1800">
                <a:latin typeface="Times New Roman"/>
                <a:ea typeface="Times New Roman"/>
                <a:cs typeface="Times New Roman"/>
                <a:sym typeface="Times New Roman"/>
              </a:rPr>
              <a:t> Comment garantir la communication entre ces composants distribués ? </a:t>
            </a:r>
            <a:endParaRPr sz="1800">
              <a:latin typeface="Calibri"/>
              <a:ea typeface="Calibri"/>
              <a:cs typeface="Calibri"/>
              <a:sym typeface="Calibri"/>
            </a:endParaRPr>
          </a:p>
          <a:p>
            <a:pPr indent="0" lvl="0" marL="0" marR="0" rtl="0" algn="just">
              <a:lnSpc>
                <a:spcPct val="107000"/>
              </a:lnSpc>
              <a:spcBef>
                <a:spcPts val="800"/>
              </a:spcBef>
              <a:spcAft>
                <a:spcPts val="0"/>
              </a:spcAft>
              <a:buSzPts val="1800"/>
              <a:buChar char="🠶"/>
            </a:pPr>
            <a:r>
              <a:rPr b="1" lang="en-US" sz="1800">
                <a:latin typeface="Times New Roman"/>
                <a:ea typeface="Times New Roman"/>
                <a:cs typeface="Times New Roman"/>
                <a:sym typeface="Times New Roman"/>
              </a:rPr>
              <a:t>Question 3 :</a:t>
            </a:r>
            <a:r>
              <a:rPr lang="en-US" sz="1800">
                <a:latin typeface="Times New Roman"/>
                <a:ea typeface="Times New Roman"/>
                <a:cs typeface="Times New Roman"/>
                <a:sym typeface="Times New Roman"/>
              </a:rPr>
              <a:t> Quelles sont les principales caractéristiques des outils de surveillance pour les systèmes basés sur des microservices ?</a:t>
            </a:r>
            <a:endParaRPr sz="1800">
              <a:latin typeface="Calibri"/>
              <a:ea typeface="Calibri"/>
              <a:cs typeface="Calibri"/>
              <a:sym typeface="Calibri"/>
            </a:endParaRPr>
          </a:p>
          <a:p>
            <a:pPr indent="-342900" lvl="0" marL="342900" rtl="0" algn="l">
              <a:spcBef>
                <a:spcPts val="1800"/>
              </a:spcBef>
              <a:spcAft>
                <a:spcPts val="0"/>
              </a:spcAft>
              <a:buSzPts val="1800"/>
              <a:buChar char="🠶"/>
            </a:pPr>
            <a:r>
              <a:rPr b="1" lang="en-US" sz="1800">
                <a:latin typeface="Times New Roman"/>
                <a:ea typeface="Times New Roman"/>
                <a:cs typeface="Times New Roman"/>
                <a:sym typeface="Times New Roman"/>
              </a:rPr>
              <a:t>Question 4 :</a:t>
            </a:r>
            <a:r>
              <a:rPr lang="en-US" sz="1800">
                <a:latin typeface="Times New Roman"/>
                <a:ea typeface="Times New Roman"/>
                <a:cs typeface="Times New Roman"/>
                <a:sym typeface="Times New Roman"/>
              </a:rPr>
              <a:t> </a:t>
            </a:r>
            <a:r>
              <a:rPr lang="en-US" sz="1800">
                <a:solidFill>
                  <a:srgbClr val="1F1F1F"/>
                </a:solidFill>
                <a:latin typeface="Times New Roman"/>
                <a:ea typeface="Times New Roman"/>
                <a:cs typeface="Times New Roman"/>
                <a:sym typeface="Times New Roman"/>
              </a:rPr>
              <a:t>Quelles informations sont collectées pour caractériser le comportement du système surveillé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Conclusion</a:t>
            </a:r>
            <a:endParaRPr/>
          </a:p>
        </p:txBody>
      </p:sp>
      <p:sp>
        <p:nvSpPr>
          <p:cNvPr id="210" name="Google Shape;210;p7"/>
          <p:cNvSpPr txBox="1"/>
          <p:nvPr>
            <p:ph idx="1" type="body"/>
          </p:nvPr>
        </p:nvSpPr>
        <p:spPr>
          <a:xfrm>
            <a:off x="2585499" y="2619375"/>
            <a:ext cx="8915400" cy="161925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800"/>
              <a:buNone/>
            </a:pPr>
            <a:r>
              <a:rPr b="0" i="0" lang="en-US">
                <a:solidFill>
                  <a:srgbClr val="000000"/>
                </a:solidFill>
                <a:latin typeface="Times New Roman"/>
                <a:ea typeface="Times New Roman"/>
                <a:cs typeface="Times New Roman"/>
                <a:sym typeface="Times New Roman"/>
              </a:rPr>
              <a:t>les architectures à microservices, associées à l'approche DevOps et à la surveillance distribuée, ouvrent de nouvelles perspectives passionnantes pour le développement logiciel. En relevant les défis avec une compréhension approfondie et des pratiques adaptées, nous pouvons construire des applications robustes, flexibles et évolutives dans un paysage en constante évolution.</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4993225" y="3050492"/>
            <a:ext cx="3122075" cy="75701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3600"/>
              <a:buFont typeface="Century Gothic"/>
              <a:buNone/>
            </a:pPr>
            <a:r>
              <a:rPr lang="en-US"/>
              <a:t>Merci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Reference</a:t>
            </a:r>
            <a:endParaRPr/>
          </a:p>
        </p:txBody>
      </p:sp>
      <p:sp>
        <p:nvSpPr>
          <p:cNvPr id="221" name="Google Shape;221;p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[1] </a:t>
            </a:r>
            <a:r>
              <a:rPr b="0" i="0" lang="en-US" sz="1800" u="none" strike="noStrike">
                <a:latin typeface="Times"/>
                <a:ea typeface="Times"/>
                <a:cs typeface="Times"/>
                <a:sym typeface="Times"/>
              </a:rPr>
              <a:t>Isak Shabani, Endrit Mëziu, Blend Berisha, Tonit Biba : </a:t>
            </a:r>
            <a:r>
              <a:rPr lang="en-US"/>
              <a:t> </a:t>
            </a:r>
            <a:r>
              <a:rPr b="0" i="0" lang="en-US" sz="1800" u="none" strike="noStrike">
                <a:latin typeface="Times"/>
                <a:ea typeface="Times"/>
                <a:cs typeface="Times"/>
                <a:sym typeface="Times"/>
              </a:rPr>
              <a:t>Design of Modern Distributed Systems based on Microservices Architecture</a:t>
            </a:r>
            <a:endParaRPr/>
          </a:p>
          <a:p>
            <a:pPr indent="-342900" lvl="0" marL="342900" rtl="0" algn="l">
              <a:spcBef>
                <a:spcPts val="1000"/>
              </a:spcBef>
              <a:spcAft>
                <a:spcPts val="0"/>
              </a:spcAft>
              <a:buSzPts val="1800"/>
              <a:buChar char="🠶"/>
            </a:pPr>
            <a:r>
              <a:rPr lang="en-US">
                <a:latin typeface="Times"/>
                <a:ea typeface="Times"/>
                <a:cs typeface="Times"/>
                <a:sym typeface="Times"/>
              </a:rPr>
              <a:t>[2] Pierre Besson : Conference Devoxx France 2018</a:t>
            </a:r>
            <a:endParaRPr/>
          </a:p>
          <a:p>
            <a:pPr indent="-342900" lvl="0" marL="342900" rtl="0" algn="l">
              <a:spcBef>
                <a:spcPts val="1000"/>
              </a:spcBef>
              <a:spcAft>
                <a:spcPts val="0"/>
              </a:spcAft>
              <a:buSzPts val="1800"/>
              <a:buChar char="🠶"/>
            </a:pPr>
            <a:r>
              <a:rPr lang="en-US">
                <a:latin typeface="Times"/>
                <a:ea typeface="Times"/>
                <a:cs typeface="Times"/>
                <a:sym typeface="Times"/>
              </a:rPr>
              <a:t>[3] </a:t>
            </a:r>
            <a:r>
              <a:rPr b="0" i="0" lang="en-US" sz="1800" u="none" strike="noStrike">
                <a:solidFill>
                  <a:schemeClr val="dk1"/>
                </a:solidFill>
                <a:latin typeface="Times New Roman"/>
                <a:ea typeface="Times New Roman"/>
                <a:cs typeface="Times New Roman"/>
                <a:sym typeface="Times New Roman"/>
              </a:rPr>
              <a:t>L. Giamattei a, A. Guerriero et al : </a:t>
            </a:r>
            <a:r>
              <a:rPr b="0" i="0" lang="en-US" sz="1800" u="none" strike="noStrike">
                <a:latin typeface="Charis SIL"/>
                <a:ea typeface="Charis SIL"/>
                <a:cs typeface="Charis SIL"/>
                <a:sym typeface="Charis SIL"/>
              </a:rPr>
              <a:t>Monitoring tools for DevOps and microservices: A systematic grey literature review</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2024-03-09T02:08:44Z</dcterms:created>
  <dc:creator>steves passo</dc:creator>
</cp:coreProperties>
</file>