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7" r:id="rId4"/>
    <p:sldId id="289" r:id="rId5"/>
    <p:sldId id="290" r:id="rId6"/>
    <p:sldId id="291" r:id="rId7"/>
    <p:sldId id="292" r:id="rId8"/>
    <p:sldId id="298" r:id="rId9"/>
    <p:sldId id="299" r:id="rId10"/>
    <p:sldId id="293" r:id="rId11"/>
    <p:sldId id="295" r:id="rId12"/>
    <p:sldId id="296" r:id="rId13"/>
    <p:sldId id="297" r:id="rId14"/>
    <p:sldId id="257" r:id="rId15"/>
    <p:sldId id="286" r:id="rId16"/>
    <p:sldId id="258" r:id="rId17"/>
    <p:sldId id="260" r:id="rId18"/>
    <p:sldId id="262" r:id="rId19"/>
    <p:sldId id="264" r:id="rId20"/>
    <p:sldId id="265" r:id="rId21"/>
    <p:sldId id="266" r:id="rId22"/>
    <p:sldId id="267" r:id="rId23"/>
    <p:sldId id="261" r:id="rId24"/>
    <p:sldId id="285" r:id="rId25"/>
    <p:sldId id="269" r:id="rId26"/>
    <p:sldId id="276" r:id="rId27"/>
    <p:sldId id="271" r:id="rId28"/>
    <p:sldId id="272" r:id="rId29"/>
    <p:sldId id="273" r:id="rId30"/>
    <p:sldId id="274" r:id="rId31"/>
    <p:sldId id="275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r>
              <a:rPr lang="zh-CN" altLang="en-US"/>
              <a:t>新一代人体成分分析仪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6220"/>
            <a:ext cx="9144000" cy="1211580"/>
          </a:xfrm>
        </p:spPr>
        <p:txBody>
          <a:bodyPr/>
          <a:p>
            <a:r>
              <a:rPr lang="zh-CN" altLang="en-US"/>
              <a:t>软件功能说明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23260" y="5257800"/>
            <a:ext cx="603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同方健康科技（北京）股份有限公司</a:t>
            </a:r>
            <a:endParaRPr lang="zh-CN" altLang="en-US"/>
          </a:p>
        </p:txBody>
      </p:sp>
      <p:pic>
        <p:nvPicPr>
          <p:cNvPr id="5" name="图片 4" descr="清华同方商标-无英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3790" y="347345"/>
            <a:ext cx="1788160" cy="50546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935355" y="3872230"/>
            <a:ext cx="1089850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35355" y="2223135"/>
            <a:ext cx="1089850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立式体成分仪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1875" y="1444625"/>
            <a:ext cx="105321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9.维护功能</a:t>
            </a:r>
            <a:endParaRPr lang="zh-CN" altLang="en-US"/>
          </a:p>
          <a:p>
            <a:r>
              <a:rPr lang="zh-CN" altLang="en-US"/>
              <a:t>- 体重标定</a:t>
            </a:r>
            <a:endParaRPr lang="zh-CN" altLang="en-US"/>
          </a:p>
          <a:p>
            <a:r>
              <a:rPr lang="zh-CN" altLang="en-US"/>
              <a:t>- 触摸屏标定</a:t>
            </a:r>
            <a:endParaRPr lang="zh-CN" altLang="en-US"/>
          </a:p>
          <a:p>
            <a:r>
              <a:rPr lang="zh-CN" altLang="en-US"/>
              <a:t>- 通讯检测（与测量板、体重板通讯的检测）</a:t>
            </a:r>
            <a:endParaRPr lang="zh-CN" altLang="en-US"/>
          </a:p>
          <a:p>
            <a:r>
              <a:rPr lang="zh-CN" altLang="en-US"/>
              <a:t>- 数据导出（导出测试数据到指定路径的CSV文件）</a:t>
            </a:r>
            <a:endParaRPr lang="zh-CN" altLang="en-US"/>
          </a:p>
          <a:p>
            <a:r>
              <a:rPr lang="zh-CN" altLang="en-US"/>
              <a:t>- 数据库备份与恢复（将数据库文件另存为备份文件，并可恢复）</a:t>
            </a:r>
            <a:endParaRPr lang="zh-CN" altLang="en-US"/>
          </a:p>
          <a:p>
            <a:r>
              <a:rPr lang="zh-CN" altLang="en-US"/>
              <a:t>- 查看通道阻抗（可查看各通道、各频率的电阻抗）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附件1. 软件功能框图</a:t>
            </a:r>
            <a:endParaRPr lang="zh-CN" altLang="en-US"/>
          </a:p>
          <a:p>
            <a:r>
              <a:rPr lang="zh-CN" altLang="en-US"/>
              <a:t>附件2. 软件界面示意图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*</a:t>
            </a:r>
            <a:r>
              <a:rPr lang="zh-CN" altLang="en-US"/>
              <a:t>卧式页面与立式页面基本相同，仅提供单独的测量结果显示页面）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卧式体成分仪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1875" y="1444625"/>
            <a:ext cx="10532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一、功能描述</a:t>
            </a:r>
            <a:endParaRPr lang="zh-CN" altLang="en-US"/>
          </a:p>
          <a:p>
            <a:r>
              <a:rPr lang="zh-CN" altLang="en-US"/>
              <a:t>与立式体成分仪基本相同。区别如下：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1.人员信息</a:t>
            </a:r>
            <a:endParaRPr lang="zh-CN" altLang="en-US"/>
          </a:p>
          <a:p>
            <a:r>
              <a:rPr lang="zh-CN" altLang="en-US"/>
              <a:t>体重改为手工输入。去掉“服装重量”项。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2.测试</a:t>
            </a:r>
            <a:endParaRPr lang="zh-CN" altLang="en-US"/>
          </a:p>
          <a:p>
            <a:r>
              <a:rPr lang="zh-CN" altLang="en-US"/>
              <a:t>提示语有所不同，动画显示电极片粘贴的位置。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3.结果显示</a:t>
            </a:r>
            <a:endParaRPr lang="zh-CN" altLang="en-US"/>
          </a:p>
          <a:p>
            <a:r>
              <a:rPr lang="zh-CN" altLang="en-US"/>
              <a:t>人员编号、姓名、性别、年龄、身高、体重</a:t>
            </a:r>
            <a:endParaRPr lang="zh-CN" altLang="en-US"/>
          </a:p>
          <a:p>
            <a:r>
              <a:rPr lang="zh-CN" altLang="en-US"/>
              <a:t>总水、细胞内外液、水肿系数、</a:t>
            </a:r>
            <a:r>
              <a:rPr lang="zh-CN" altLang="en-US" b="1"/>
              <a:t>多余水分（OH值）、预计干体重（DW）</a:t>
            </a:r>
            <a:endParaRPr lang="zh-CN" altLang="en-US" b="1"/>
          </a:p>
          <a:p>
            <a:r>
              <a:rPr lang="zh-CN" altLang="en-US"/>
              <a:t>各节段总水、内水、外水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4.打印</a:t>
            </a:r>
            <a:endParaRPr lang="zh-CN" altLang="en-US"/>
          </a:p>
          <a:p>
            <a:r>
              <a:rPr lang="zh-CN" altLang="en-US"/>
              <a:t>打印水分版报告纸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7265"/>
            <a:ext cx="10515600" cy="1325563"/>
          </a:xfrm>
        </p:spPr>
        <p:txBody>
          <a:bodyPr/>
          <a:p>
            <a:pPr algn="ctr"/>
            <a:r>
              <a:rPr lang="zh-CN" altLang="en-US"/>
              <a:t>功能流程图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流程图: 可选过程 8"/>
          <p:cNvSpPr/>
          <p:nvPr/>
        </p:nvSpPr>
        <p:spPr>
          <a:xfrm>
            <a:off x="319405" y="442595"/>
            <a:ext cx="1457325" cy="6572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0855" y="58547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9405" y="2578735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2900" y="2741295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确认人员信息</a:t>
            </a:r>
            <a:endParaRPr lang="zh-CN" altLang="en-US" sz="1200"/>
          </a:p>
        </p:txBody>
      </p:sp>
      <p:sp>
        <p:nvSpPr>
          <p:cNvPr id="17" name="流程图: 数据 16"/>
          <p:cNvSpPr/>
          <p:nvPr/>
        </p:nvSpPr>
        <p:spPr>
          <a:xfrm>
            <a:off x="242570" y="1539875"/>
            <a:ext cx="1610360" cy="6153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2900" y="1731010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输入人员信息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319405" y="3585845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2900" y="3747770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显示测试姿势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319405" y="4528820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2900" y="4690745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显示测试过程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319405" y="5538470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2900" y="5700395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显示测量结果</a:t>
            </a:r>
            <a:endParaRPr lang="zh-CN" altLang="en-US" sz="1200"/>
          </a:p>
        </p:txBody>
      </p:sp>
      <p:cxnSp>
        <p:nvCxnSpPr>
          <p:cNvPr id="26" name="直接箭头连接符 25"/>
          <p:cNvCxnSpPr>
            <a:stCxn id="9" idx="2"/>
            <a:endCxn id="17" idx="1"/>
          </p:cNvCxnSpPr>
          <p:nvPr/>
        </p:nvCxnSpPr>
        <p:spPr>
          <a:xfrm flipH="1">
            <a:off x="1040130" y="1099820"/>
            <a:ext cx="635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4"/>
            <a:endCxn id="15" idx="0"/>
          </p:cNvCxnSpPr>
          <p:nvPr/>
        </p:nvCxnSpPr>
        <p:spPr>
          <a:xfrm>
            <a:off x="1040130" y="2155190"/>
            <a:ext cx="63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2"/>
            <a:endCxn id="18" idx="0"/>
          </p:cNvCxnSpPr>
          <p:nvPr/>
        </p:nvCxnSpPr>
        <p:spPr>
          <a:xfrm>
            <a:off x="1040765" y="3178810"/>
            <a:ext cx="0" cy="40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0" idx="0"/>
          </p:cNvCxnSpPr>
          <p:nvPr/>
        </p:nvCxnSpPr>
        <p:spPr>
          <a:xfrm>
            <a:off x="1040765" y="418592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2"/>
            <a:endCxn id="22" idx="0"/>
          </p:cNvCxnSpPr>
          <p:nvPr/>
        </p:nvCxnSpPr>
        <p:spPr>
          <a:xfrm>
            <a:off x="1040765" y="5128895"/>
            <a:ext cx="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2758758" y="442595"/>
            <a:ext cx="1457325" cy="6572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30208" y="58547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人员列表</a:t>
            </a:r>
            <a:endParaRPr lang="zh-CN" altLang="en-US"/>
          </a:p>
        </p:txBody>
      </p:sp>
      <p:sp>
        <p:nvSpPr>
          <p:cNvPr id="34" name="流程图: 决策 33"/>
          <p:cNvSpPr/>
          <p:nvPr/>
        </p:nvSpPr>
        <p:spPr>
          <a:xfrm>
            <a:off x="2668270" y="1416050"/>
            <a:ext cx="1638300" cy="8191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82570" y="1709420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人员信息表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2758758" y="2579370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782570" y="2741930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查询人员记录</a:t>
            </a:r>
            <a:endParaRPr lang="zh-CN" altLang="en-US" sz="1200"/>
          </a:p>
        </p:txBody>
      </p:sp>
      <p:sp>
        <p:nvSpPr>
          <p:cNvPr id="38" name="流程图: 数据 37"/>
          <p:cNvSpPr/>
          <p:nvPr/>
        </p:nvSpPr>
        <p:spPr>
          <a:xfrm>
            <a:off x="2682240" y="3578225"/>
            <a:ext cx="1610360" cy="6153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782570" y="3769360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编辑人员信息</a:t>
            </a:r>
            <a:endParaRPr lang="zh-CN" altLang="en-US" sz="1200"/>
          </a:p>
        </p:txBody>
      </p:sp>
      <p:sp>
        <p:nvSpPr>
          <p:cNvPr id="40" name="矩形 39"/>
          <p:cNvSpPr/>
          <p:nvPr/>
        </p:nvSpPr>
        <p:spPr>
          <a:xfrm>
            <a:off x="2758758" y="4528820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782570" y="4690745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批量导入</a:t>
            </a:r>
            <a:endParaRPr lang="zh-CN" altLang="en-US" sz="1200"/>
          </a:p>
        </p:txBody>
      </p:sp>
      <p:sp>
        <p:nvSpPr>
          <p:cNvPr id="42" name="流程图: 可选过程 41"/>
          <p:cNvSpPr/>
          <p:nvPr/>
        </p:nvSpPr>
        <p:spPr>
          <a:xfrm>
            <a:off x="5423853" y="440690"/>
            <a:ext cx="1457325" cy="6572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595303" y="583565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44" name="流程图: 数据 43"/>
          <p:cNvSpPr/>
          <p:nvPr/>
        </p:nvSpPr>
        <p:spPr>
          <a:xfrm>
            <a:off x="5347335" y="1530350"/>
            <a:ext cx="1610360" cy="6153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447665" y="1673860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按编号</a:t>
            </a:r>
            <a:r>
              <a:rPr lang="en-US" altLang="zh-CN" sz="1200"/>
              <a:t>/</a:t>
            </a:r>
            <a:r>
              <a:rPr lang="zh-CN" altLang="en-US" sz="1200"/>
              <a:t>姓名查询</a:t>
            </a:r>
            <a:endParaRPr lang="zh-CN" altLang="en-US" sz="1200"/>
          </a:p>
        </p:txBody>
      </p:sp>
      <p:sp>
        <p:nvSpPr>
          <p:cNvPr id="46" name="流程图: 数据 45"/>
          <p:cNvSpPr/>
          <p:nvPr/>
        </p:nvSpPr>
        <p:spPr>
          <a:xfrm>
            <a:off x="5347335" y="2402205"/>
            <a:ext cx="1610360" cy="6153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47665" y="2593340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按日期查询</a:t>
            </a:r>
            <a:endParaRPr lang="zh-CN" altLang="en-US" sz="1200"/>
          </a:p>
        </p:txBody>
      </p:sp>
      <p:sp>
        <p:nvSpPr>
          <p:cNvPr id="48" name="矩形 47"/>
          <p:cNvSpPr/>
          <p:nvPr/>
        </p:nvSpPr>
        <p:spPr>
          <a:xfrm>
            <a:off x="5423853" y="3444875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447665" y="3606800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显示记录列表</a:t>
            </a:r>
            <a:endParaRPr lang="en-US" altLang="zh-CN" sz="1200"/>
          </a:p>
        </p:txBody>
      </p:sp>
      <p:sp>
        <p:nvSpPr>
          <p:cNvPr id="50" name="矩形 49"/>
          <p:cNvSpPr/>
          <p:nvPr/>
        </p:nvSpPr>
        <p:spPr>
          <a:xfrm>
            <a:off x="5423853" y="4528820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447665" y="4690745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浏览测量结果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5423853" y="5538470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447665" y="5700395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打印测量结果</a:t>
            </a:r>
            <a:endParaRPr lang="zh-CN" altLang="en-US" sz="1200"/>
          </a:p>
        </p:txBody>
      </p:sp>
      <p:cxnSp>
        <p:nvCxnSpPr>
          <p:cNvPr id="54" name="直接箭头连接符 53"/>
          <p:cNvCxnSpPr>
            <a:stCxn id="32" idx="2"/>
            <a:endCxn id="34" idx="0"/>
          </p:cNvCxnSpPr>
          <p:nvPr/>
        </p:nvCxnSpPr>
        <p:spPr>
          <a:xfrm flipH="1">
            <a:off x="3479800" y="1099820"/>
            <a:ext cx="63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488055" y="2244725"/>
            <a:ext cx="63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3486785" y="3224530"/>
            <a:ext cx="63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4" idx="1"/>
            <a:endCxn id="9" idx="3"/>
          </p:cNvCxnSpPr>
          <p:nvPr/>
        </p:nvCxnSpPr>
        <p:spPr>
          <a:xfrm rot="10800000">
            <a:off x="1776730" y="771525"/>
            <a:ext cx="891540" cy="1054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0" idx="0"/>
            <a:endCxn id="38" idx="4"/>
          </p:cNvCxnSpPr>
          <p:nvPr/>
        </p:nvCxnSpPr>
        <p:spPr>
          <a:xfrm flipH="1" flipV="1">
            <a:off x="3479800" y="4193540"/>
            <a:ext cx="635" cy="33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232025" y="1416050"/>
            <a:ext cx="847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选中</a:t>
            </a:r>
            <a:r>
              <a:rPr lang="en-US" altLang="zh-CN" sz="1000"/>
              <a:t>“</a:t>
            </a:r>
            <a:r>
              <a:rPr lang="zh-CN" altLang="en-US" sz="1000"/>
              <a:t>测试</a:t>
            </a:r>
            <a:r>
              <a:rPr lang="en-US" altLang="zh-CN" sz="1000"/>
              <a:t>”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488690" y="2348230"/>
            <a:ext cx="1198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选中</a:t>
            </a:r>
            <a:r>
              <a:rPr lang="en-US" altLang="zh-CN" sz="1000"/>
              <a:t>“</a:t>
            </a:r>
            <a:r>
              <a:rPr lang="zh-CN" altLang="en-US" sz="1000"/>
              <a:t>查记录</a:t>
            </a:r>
            <a:r>
              <a:rPr lang="en-US" altLang="zh-CN" sz="1000"/>
              <a:t>”</a:t>
            </a:r>
            <a:endParaRPr lang="en-US" altLang="zh-CN" sz="1000"/>
          </a:p>
        </p:txBody>
      </p:sp>
      <p:cxnSp>
        <p:nvCxnSpPr>
          <p:cNvPr id="63" name="直接箭头连接符 62"/>
          <p:cNvCxnSpPr>
            <a:stCxn id="34" idx="3"/>
            <a:endCxn id="44" idx="2"/>
          </p:cNvCxnSpPr>
          <p:nvPr/>
        </p:nvCxnSpPr>
        <p:spPr>
          <a:xfrm>
            <a:off x="4306570" y="1825625"/>
            <a:ext cx="12020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2" idx="2"/>
            <a:endCxn id="44" idx="1"/>
          </p:cNvCxnSpPr>
          <p:nvPr/>
        </p:nvCxnSpPr>
        <p:spPr>
          <a:xfrm flipH="1">
            <a:off x="6144895" y="1097915"/>
            <a:ext cx="635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4" idx="4"/>
            <a:endCxn id="46" idx="1"/>
          </p:cNvCxnSpPr>
          <p:nvPr/>
        </p:nvCxnSpPr>
        <p:spPr>
          <a:xfrm>
            <a:off x="6144895" y="2145665"/>
            <a:ext cx="0" cy="25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6" idx="4"/>
            <a:endCxn id="48" idx="0"/>
          </p:cNvCxnSpPr>
          <p:nvPr/>
        </p:nvCxnSpPr>
        <p:spPr>
          <a:xfrm>
            <a:off x="6144895" y="3017520"/>
            <a:ext cx="635" cy="42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2"/>
            <a:endCxn id="50" idx="0"/>
          </p:cNvCxnSpPr>
          <p:nvPr/>
        </p:nvCxnSpPr>
        <p:spPr>
          <a:xfrm>
            <a:off x="6145530" y="4044950"/>
            <a:ext cx="0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0" idx="2"/>
            <a:endCxn id="52" idx="0"/>
          </p:cNvCxnSpPr>
          <p:nvPr/>
        </p:nvCxnSpPr>
        <p:spPr>
          <a:xfrm>
            <a:off x="6145530" y="5128895"/>
            <a:ext cx="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可选过程 68"/>
          <p:cNvSpPr/>
          <p:nvPr/>
        </p:nvSpPr>
        <p:spPr>
          <a:xfrm>
            <a:off x="8137843" y="434975"/>
            <a:ext cx="1457325" cy="6572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309293" y="57785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664450" y="1517650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676515" y="1680210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网络设置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7664450" y="2327910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7676515" y="2490470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系统时间</a:t>
            </a:r>
            <a:endParaRPr lang="zh-CN" altLang="en-US" sz="1200"/>
          </a:p>
        </p:txBody>
      </p:sp>
      <p:sp>
        <p:nvSpPr>
          <p:cNvPr id="77" name="矩形 76"/>
          <p:cNvSpPr/>
          <p:nvPr/>
        </p:nvSpPr>
        <p:spPr>
          <a:xfrm>
            <a:off x="7664450" y="3121025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7676515" y="3283585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语言</a:t>
            </a:r>
            <a:endParaRPr lang="zh-CN" altLang="en-US" sz="1200"/>
          </a:p>
        </p:txBody>
      </p:sp>
      <p:sp>
        <p:nvSpPr>
          <p:cNvPr id="79" name="矩形 78"/>
          <p:cNvSpPr/>
          <p:nvPr/>
        </p:nvSpPr>
        <p:spPr>
          <a:xfrm>
            <a:off x="7664450" y="3978910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7676515" y="4141470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度量衡</a:t>
            </a:r>
            <a:endParaRPr lang="zh-CN" altLang="en-US" sz="1200"/>
          </a:p>
        </p:txBody>
      </p:sp>
      <p:sp>
        <p:nvSpPr>
          <p:cNvPr id="81" name="矩形 80"/>
          <p:cNvSpPr/>
          <p:nvPr/>
        </p:nvSpPr>
        <p:spPr>
          <a:xfrm>
            <a:off x="7664450" y="4830445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676515" y="4993005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单位信息</a:t>
            </a:r>
            <a:endParaRPr lang="zh-CN" altLang="en-US" sz="1200"/>
          </a:p>
        </p:txBody>
      </p:sp>
      <p:sp>
        <p:nvSpPr>
          <p:cNvPr id="83" name="矩形 82"/>
          <p:cNvSpPr/>
          <p:nvPr/>
        </p:nvSpPr>
        <p:spPr>
          <a:xfrm>
            <a:off x="9133205" y="1522730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145270" y="1685290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打印模式</a:t>
            </a:r>
            <a:endParaRPr lang="zh-CN" altLang="en-US" sz="1200"/>
          </a:p>
        </p:txBody>
      </p:sp>
      <p:sp>
        <p:nvSpPr>
          <p:cNvPr id="85" name="矩形 84"/>
          <p:cNvSpPr/>
          <p:nvPr/>
        </p:nvSpPr>
        <p:spPr>
          <a:xfrm>
            <a:off x="9133205" y="2332990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9145270" y="2495550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打印机</a:t>
            </a:r>
            <a:endParaRPr lang="zh-CN" altLang="en-US" sz="1200"/>
          </a:p>
        </p:txBody>
      </p:sp>
      <p:sp>
        <p:nvSpPr>
          <p:cNvPr id="87" name="矩形 86"/>
          <p:cNvSpPr/>
          <p:nvPr/>
        </p:nvSpPr>
        <p:spPr>
          <a:xfrm>
            <a:off x="9133205" y="3126105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9145270" y="3288665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打印位置</a:t>
            </a:r>
            <a:endParaRPr lang="zh-CN" altLang="en-US" sz="1200"/>
          </a:p>
        </p:txBody>
      </p:sp>
      <p:sp>
        <p:nvSpPr>
          <p:cNvPr id="89" name="矩形 88"/>
          <p:cNvSpPr/>
          <p:nvPr/>
        </p:nvSpPr>
        <p:spPr>
          <a:xfrm>
            <a:off x="9133205" y="3983990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9157335" y="4140835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传输模式</a:t>
            </a:r>
            <a:endParaRPr lang="zh-CN" altLang="en-US" sz="1200"/>
          </a:p>
        </p:txBody>
      </p:sp>
      <p:sp>
        <p:nvSpPr>
          <p:cNvPr id="93" name="流程图: 可选过程 92"/>
          <p:cNvSpPr/>
          <p:nvPr/>
        </p:nvSpPr>
        <p:spPr>
          <a:xfrm>
            <a:off x="10611168" y="434975"/>
            <a:ext cx="1457325" cy="6572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0782618" y="58547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维护</a:t>
            </a:r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989310" y="1511300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1001375" y="1673860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体重标定</a:t>
            </a:r>
            <a:endParaRPr lang="zh-CN" altLang="en-US" sz="1200"/>
          </a:p>
        </p:txBody>
      </p:sp>
      <p:sp>
        <p:nvSpPr>
          <p:cNvPr id="97" name="矩形 96"/>
          <p:cNvSpPr/>
          <p:nvPr/>
        </p:nvSpPr>
        <p:spPr>
          <a:xfrm>
            <a:off x="10989310" y="2321560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1001375" y="2484120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触屏标定</a:t>
            </a:r>
            <a:endParaRPr lang="zh-CN" altLang="en-US" sz="1200"/>
          </a:p>
        </p:txBody>
      </p:sp>
      <p:sp>
        <p:nvSpPr>
          <p:cNvPr id="99" name="矩形 98"/>
          <p:cNvSpPr/>
          <p:nvPr/>
        </p:nvSpPr>
        <p:spPr>
          <a:xfrm>
            <a:off x="10989310" y="3114675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001375" y="3277235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通讯检测</a:t>
            </a:r>
            <a:endParaRPr lang="zh-CN" altLang="en-US" sz="1200"/>
          </a:p>
        </p:txBody>
      </p:sp>
      <p:sp>
        <p:nvSpPr>
          <p:cNvPr id="101" name="矩形 100"/>
          <p:cNvSpPr/>
          <p:nvPr/>
        </p:nvSpPr>
        <p:spPr>
          <a:xfrm>
            <a:off x="10989310" y="3972560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1001375" y="4135120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数据导出</a:t>
            </a:r>
            <a:endParaRPr lang="zh-CN" altLang="en-US" sz="1200"/>
          </a:p>
        </p:txBody>
      </p:sp>
      <p:sp>
        <p:nvSpPr>
          <p:cNvPr id="103" name="矩形 102"/>
          <p:cNvSpPr/>
          <p:nvPr/>
        </p:nvSpPr>
        <p:spPr>
          <a:xfrm>
            <a:off x="10989310" y="4824095"/>
            <a:ext cx="97345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1001375" y="4986655"/>
            <a:ext cx="949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查看阻抗</a:t>
            </a:r>
            <a:endParaRPr lang="zh-CN" altLang="en-US" sz="1200"/>
          </a:p>
        </p:txBody>
      </p:sp>
      <p:cxnSp>
        <p:nvCxnSpPr>
          <p:cNvPr id="105" name="直接连接符 104"/>
          <p:cNvCxnSpPr>
            <a:stCxn id="69" idx="2"/>
          </p:cNvCxnSpPr>
          <p:nvPr/>
        </p:nvCxnSpPr>
        <p:spPr>
          <a:xfrm>
            <a:off x="8867140" y="1092200"/>
            <a:ext cx="1905" cy="409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0781030" y="1087120"/>
            <a:ext cx="6350" cy="399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endCxn id="96" idx="1"/>
          </p:cNvCxnSpPr>
          <p:nvPr/>
        </p:nvCxnSpPr>
        <p:spPr>
          <a:xfrm>
            <a:off x="10779125" y="1810385"/>
            <a:ext cx="22225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10782935" y="2635250"/>
            <a:ext cx="22225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10787380" y="3428365"/>
            <a:ext cx="22225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767060" y="4271645"/>
            <a:ext cx="22225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10767060" y="5085715"/>
            <a:ext cx="22225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2" idx="3"/>
            <a:endCxn id="84" idx="1"/>
          </p:cNvCxnSpPr>
          <p:nvPr/>
        </p:nvCxnSpPr>
        <p:spPr>
          <a:xfrm>
            <a:off x="8625840" y="1818005"/>
            <a:ext cx="51943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8625840" y="2636520"/>
            <a:ext cx="51943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8625840" y="3444875"/>
            <a:ext cx="51943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8625840" y="4284345"/>
            <a:ext cx="51943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>
            <a:stCxn id="37" idx="3"/>
            <a:endCxn id="49" idx="1"/>
          </p:cNvCxnSpPr>
          <p:nvPr/>
        </p:nvCxnSpPr>
        <p:spPr>
          <a:xfrm>
            <a:off x="4192270" y="2879725"/>
            <a:ext cx="1255395" cy="864870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2263775" y="2353310"/>
            <a:ext cx="119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244090" y="2353310"/>
            <a:ext cx="9525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240915" y="3903345"/>
            <a:ext cx="5861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32025" y="2157095"/>
            <a:ext cx="847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选中编辑</a:t>
            </a:r>
            <a:endParaRPr lang="zh-CN" altLang="en-US" sz="1000"/>
          </a:p>
        </p:txBody>
      </p:sp>
      <p:cxnSp>
        <p:nvCxnSpPr>
          <p:cNvPr id="8" name="直接连接符 7"/>
          <p:cNvCxnSpPr/>
          <p:nvPr/>
        </p:nvCxnSpPr>
        <p:spPr>
          <a:xfrm>
            <a:off x="7138035" y="1314450"/>
            <a:ext cx="19050" cy="244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44895" y="1322705"/>
            <a:ext cx="100266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9" idx="3"/>
          </p:cNvCxnSpPr>
          <p:nvPr/>
        </p:nvCxnSpPr>
        <p:spPr>
          <a:xfrm flipH="1" flipV="1">
            <a:off x="6857365" y="3744595"/>
            <a:ext cx="29972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91243" y="5538470"/>
            <a:ext cx="14573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615055" y="5701030"/>
            <a:ext cx="1409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历史曲线</a:t>
            </a:r>
            <a:endParaRPr lang="zh-CN" altLang="en-US" sz="1200"/>
          </a:p>
        </p:txBody>
      </p:sp>
      <p:cxnSp>
        <p:nvCxnSpPr>
          <p:cNvPr id="25" name="肘形连接符 24"/>
          <p:cNvCxnSpPr>
            <a:endCxn id="13" idx="0"/>
          </p:cNvCxnSpPr>
          <p:nvPr/>
        </p:nvCxnSpPr>
        <p:spPr>
          <a:xfrm rot="10800000" flipV="1">
            <a:off x="4320540" y="5330190"/>
            <a:ext cx="1808480" cy="208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483735" y="5023485"/>
            <a:ext cx="847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查看曲线</a:t>
            </a:r>
            <a:endParaRPr lang="zh-CN" altLang="en-US" sz="10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8644890" y="5165090"/>
            <a:ext cx="23495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7265"/>
            <a:ext cx="10515600" cy="1325563"/>
          </a:xfrm>
        </p:spPr>
        <p:txBody>
          <a:bodyPr/>
          <a:p>
            <a:pPr algn="ctr"/>
            <a:r>
              <a:rPr lang="zh-CN" altLang="en-US"/>
              <a:t>界面设计框图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538730" y="1983740"/>
            <a:ext cx="1967865" cy="1383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54300" y="2480945"/>
            <a:ext cx="1736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测  试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111750" y="1973580"/>
            <a:ext cx="1967865" cy="1383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7320" y="2470785"/>
            <a:ext cx="1736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人 员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654925" y="1963420"/>
            <a:ext cx="1967865" cy="1383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70495" y="2460625"/>
            <a:ext cx="1736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查 询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4855" y="5798820"/>
            <a:ext cx="1092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 1.2      IP: 192.168.0.64                                            </a:t>
            </a:r>
            <a:r>
              <a:rPr lang="zh-CN" altLang="en-US"/>
              <a:t>设置           系统维护                                  </a:t>
            </a:r>
            <a:r>
              <a:rPr lang="en-US" altLang="zh-CN"/>
              <a:t>2018-07-12 13:54:09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364595" y="5594985"/>
            <a:ext cx="527050" cy="51308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364595" y="6108065"/>
            <a:ext cx="657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关机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2538730" y="419735"/>
            <a:ext cx="6948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人 体 成 分 分 析 仪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/>
              <a:t>Body Composition Analyzing System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1184910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583035" y="5580380"/>
            <a:ext cx="86995" cy="327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椭圆 81"/>
          <p:cNvSpPr/>
          <p:nvPr/>
        </p:nvSpPr>
        <p:spPr>
          <a:xfrm>
            <a:off x="5885815" y="6086475"/>
            <a:ext cx="641985" cy="666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4220" y="6235065"/>
            <a:ext cx="1092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r>
              <a:rPr lang="en-US" altLang="zh-CN"/>
              <a:t>                                 </a:t>
            </a:r>
            <a:r>
              <a:rPr lang="zh-CN" altLang="en-US"/>
              <a:t>查记录                                    测试                                 批量导入                                      删除                   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9205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人 员 列 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2773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/>
        </p:nvGraphicFramePr>
        <p:xfrm>
          <a:off x="920750" y="1861820"/>
          <a:ext cx="771906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644015"/>
                <a:gridCol w="930275"/>
                <a:gridCol w="1543685"/>
                <a:gridCol w="15436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年龄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身高</a:t>
                      </a:r>
                      <a:r>
                        <a:rPr lang="en-US" altLang="zh-CN"/>
                        <a:t>(cm)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175.0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139283048920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165.0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186102349135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178.6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137362312814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赵六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183.2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137408075045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田七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163.0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136412342432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陈久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162.7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8697595" y="2233295"/>
            <a:ext cx="314960" cy="3061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8697595" y="1899920"/>
            <a:ext cx="321945" cy="294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8697595" y="1871980"/>
            <a:ext cx="30607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rot="10800000">
            <a:off x="8697595" y="5352415"/>
            <a:ext cx="344805" cy="294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8697595" y="5655310"/>
            <a:ext cx="30607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46735" y="2268855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46735" y="267335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6735" y="305181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46735" y="3423285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46735" y="3805555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46735" y="419354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6735" y="457454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46735" y="495046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42290" y="5332095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0070" y="223329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√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555625" y="341058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√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564515" y="301942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√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0172065" y="2214245"/>
            <a:ext cx="16452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139107827635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0172065" y="2637790"/>
            <a:ext cx="16452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张三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0172065" y="3054985"/>
            <a:ext cx="16452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男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0172065" y="3472815"/>
            <a:ext cx="16452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0172065" y="3904615"/>
            <a:ext cx="16452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175.0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10172065" y="4332605"/>
            <a:ext cx="16452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乳腺癌术后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87815" y="2221230"/>
            <a:ext cx="90360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73540" y="223329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编号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187815" y="2625725"/>
            <a:ext cx="90360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273540" y="2637790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姓名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187815" y="3042920"/>
            <a:ext cx="90360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273540" y="305498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性别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187815" y="3470275"/>
            <a:ext cx="90360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273540" y="3482340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年龄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187815" y="3904615"/>
            <a:ext cx="90360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9273540" y="3916680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身高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187815" y="4332605"/>
            <a:ext cx="90360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273540" y="4344670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备注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0648315" y="4817110"/>
            <a:ext cx="1173480" cy="427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0702290" y="4864735"/>
            <a:ext cx="99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9187815" y="1843405"/>
            <a:ext cx="2637790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9273540" y="1855470"/>
            <a:ext cx="238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人员信息编辑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71500" y="1324610"/>
            <a:ext cx="90360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57225" y="133667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编号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544320" y="1324610"/>
            <a:ext cx="555434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139107827635</a:t>
            </a:r>
            <a:endParaRPr lang="en-US" altLang="zh-CN"/>
          </a:p>
        </p:txBody>
      </p:sp>
      <p:sp>
        <p:nvSpPr>
          <p:cNvPr id="75" name="矩形 74"/>
          <p:cNvSpPr/>
          <p:nvPr/>
        </p:nvSpPr>
        <p:spPr>
          <a:xfrm>
            <a:off x="7165340" y="1320165"/>
            <a:ext cx="90360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7279640" y="1332230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姓名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0391140" y="1323340"/>
            <a:ext cx="1414145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0497820" y="134112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8126095" y="1331595"/>
            <a:ext cx="21844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张三</a:t>
            </a:r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9219565" y="4829175"/>
            <a:ext cx="1173480" cy="427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9273540" y="4876800"/>
            <a:ext cx="99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新增</a:t>
            </a:r>
            <a:r>
              <a:rPr lang="en-US" altLang="zh-CN"/>
              <a:t>+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744220" y="6196965"/>
            <a:ext cx="1092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r>
              <a:rPr lang="en-US" altLang="zh-CN"/>
              <a:t>                                 </a:t>
            </a:r>
            <a:r>
              <a:rPr lang="zh-CN" altLang="en-US"/>
              <a:t>上一页</a:t>
            </a:r>
            <a:r>
              <a:rPr lang="en-US" altLang="zh-CN"/>
              <a:t>                        </a:t>
            </a:r>
            <a:r>
              <a:rPr lang="zh-CN" altLang="en-US"/>
              <a:t>浏览记录                  全选                删除                                下一页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9205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 量 记 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6583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/>
        </p:nvGraphicFramePr>
        <p:xfrm>
          <a:off x="920750" y="1880870"/>
          <a:ext cx="1047813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555"/>
                <a:gridCol w="2616835"/>
                <a:gridCol w="1468120"/>
                <a:gridCol w="1121410"/>
                <a:gridCol w="1107440"/>
                <a:gridCol w="1113253"/>
                <a:gridCol w="1092522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脂肪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水分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蛋白质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骨质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2018-10-22 10:57:46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67.9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39.2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2018-10-23 10:57:46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39.5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2018-10-24 10:57:46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2018-10-25 10:57:46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39.2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2018-10-26 10:57:46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69.8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2018-10-27 10:57:46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66.9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2018-10-28 10:57:46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68.9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2018-10-29 10:57:46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2018-10-30 10:57:46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65.9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1502390" y="2221230"/>
            <a:ext cx="314960" cy="3061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502390" y="1887855"/>
            <a:ext cx="321945" cy="294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1502390" y="1859915"/>
            <a:ext cx="30607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rot="10800000">
            <a:off x="11502390" y="5340350"/>
            <a:ext cx="344805" cy="294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1502390" y="5643245"/>
            <a:ext cx="30607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/>
          <p:cNvSpPr/>
          <p:nvPr/>
        </p:nvSpPr>
        <p:spPr>
          <a:xfrm rot="16200000">
            <a:off x="3201670" y="6310630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11355705" y="636079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6735" y="2287905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46735" y="269240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6735" y="307086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46735" y="3442335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46735" y="3824605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46735" y="421259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6735" y="459359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46735" y="4969510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42290" y="5351145"/>
            <a:ext cx="351790" cy="31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0070" y="225234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√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555625" y="342963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√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564515" y="303847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√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571500" y="1324610"/>
            <a:ext cx="90360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540510" y="1320165"/>
            <a:ext cx="359537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139107827635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7165975" y="1320165"/>
            <a:ext cx="14605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2018-05-15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657225" y="133667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编号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198745" y="1327150"/>
            <a:ext cx="1414145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305425" y="134493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2190" y="134302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7295" y="1325880"/>
            <a:ext cx="14605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2018-06-15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0394315" y="1318895"/>
            <a:ext cx="1414145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00995" y="1336675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日期查询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 试 人 员 信 息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9285" y="119888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编号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629285" y="183007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姓名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629285" y="246126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性别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629285" y="309245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年龄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629285" y="435483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备注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29285" y="4986020"/>
            <a:ext cx="2152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服装重量</a:t>
            </a:r>
            <a:r>
              <a:rPr lang="en-US" altLang="zh-CN" sz="2400"/>
              <a:t>(kg)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629285" y="372364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身高 </a:t>
            </a:r>
            <a:r>
              <a:rPr lang="en-US" altLang="zh-CN" sz="2400"/>
              <a:t>(cm)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3001645" y="1217930"/>
            <a:ext cx="490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866390" y="1245235"/>
            <a:ext cx="417004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1380123456</a:t>
            </a:r>
            <a:endParaRPr lang="en-US" altLang="zh-CN" sz="2400"/>
          </a:p>
        </p:txBody>
      </p:sp>
      <p:sp>
        <p:nvSpPr>
          <p:cNvPr id="24" name="文本框 23"/>
          <p:cNvSpPr txBox="1"/>
          <p:nvPr/>
        </p:nvSpPr>
        <p:spPr>
          <a:xfrm>
            <a:off x="2866390" y="1839595"/>
            <a:ext cx="417004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张三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2866390" y="3092450"/>
            <a:ext cx="417004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28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2866390" y="3723640"/>
            <a:ext cx="417004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175.0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2866390" y="4354830"/>
            <a:ext cx="417004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乳腺癌术后</a:t>
            </a:r>
            <a:endParaRPr lang="zh-CN" altLang="en-US" sz="2400"/>
          </a:p>
        </p:txBody>
      </p:sp>
      <p:sp>
        <p:nvSpPr>
          <p:cNvPr id="29" name="文本框 28"/>
          <p:cNvSpPr txBox="1"/>
          <p:nvPr/>
        </p:nvSpPr>
        <p:spPr>
          <a:xfrm>
            <a:off x="2866390" y="4986020"/>
            <a:ext cx="417004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0.1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3348990" y="2534285"/>
            <a:ext cx="37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男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93565" y="2543810"/>
            <a:ext cx="37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女</a:t>
            </a:r>
            <a:endParaRPr lang="zh-CN" altLang="en-US"/>
          </a:p>
        </p:txBody>
      </p:sp>
      <p:sp>
        <p:nvSpPr>
          <p:cNvPr id="32" name="同心圆 31"/>
          <p:cNvSpPr/>
          <p:nvPr/>
        </p:nvSpPr>
        <p:spPr>
          <a:xfrm>
            <a:off x="3039745" y="2598420"/>
            <a:ext cx="222250" cy="2311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27195" y="2617470"/>
            <a:ext cx="202565" cy="22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589010" y="12071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815705" y="13239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1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690735" y="12071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917430" y="13239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2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0781665" y="12071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1008360" y="13239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3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589010" y="226187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815705" y="237871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4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690735" y="226187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917430" y="237871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5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0781665" y="226187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1008360" y="237871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6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589010" y="332359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815705" y="344043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7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690735" y="332359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917430" y="344043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8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0781665" y="332359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1008360" y="344043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9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589010" y="43948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815705" y="45116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.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690735" y="43948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917430" y="45116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0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0781665" y="43948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0873740" y="4511675"/>
            <a:ext cx="67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CE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09840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5400000">
            <a:off x="10965180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确 认 人 员 信 息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24810" y="119888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编号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2924810" y="183007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姓名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2924810" y="246126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性别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2924810" y="309245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年龄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2924810" y="4452620"/>
            <a:ext cx="2152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服装重量</a:t>
            </a:r>
            <a:r>
              <a:rPr lang="en-US" altLang="zh-CN" sz="2400"/>
              <a:t>(kg)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2924810" y="3723640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身高 </a:t>
            </a:r>
            <a:r>
              <a:rPr lang="en-US" altLang="zh-CN" sz="2400"/>
              <a:t>(cm)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3001645" y="1217930"/>
            <a:ext cx="490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61915" y="1245235"/>
            <a:ext cx="4170045" cy="460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1380123456</a:t>
            </a:r>
            <a:endParaRPr lang="en-US" altLang="zh-CN" sz="2400"/>
          </a:p>
        </p:txBody>
      </p:sp>
      <p:sp>
        <p:nvSpPr>
          <p:cNvPr id="24" name="文本框 23"/>
          <p:cNvSpPr txBox="1"/>
          <p:nvPr/>
        </p:nvSpPr>
        <p:spPr>
          <a:xfrm>
            <a:off x="5161915" y="1839595"/>
            <a:ext cx="4170045" cy="460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张三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5161915" y="3092450"/>
            <a:ext cx="4170045" cy="460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28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5161915" y="3723640"/>
            <a:ext cx="4170045" cy="460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175.0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5161915" y="4452620"/>
            <a:ext cx="4170045" cy="460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0.1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5161915" y="2553335"/>
            <a:ext cx="37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男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09840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5400000">
            <a:off x="10965180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立式体成分仪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1875" y="1444625"/>
            <a:ext cx="105321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一、功能概要描述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1.开机与关机</a:t>
            </a:r>
            <a:endParaRPr lang="zh-CN" altLang="en-US"/>
          </a:p>
          <a:p>
            <a:r>
              <a:rPr lang="zh-CN" altLang="en-US"/>
              <a:t>- 系统上电启动，显示开机LOGO</a:t>
            </a:r>
            <a:endParaRPr lang="zh-CN" altLang="en-US"/>
          </a:p>
          <a:p>
            <a:r>
              <a:rPr lang="zh-CN" altLang="en-US"/>
              <a:t>- 根据系统特点，可显示操作系统启动和自检画面</a:t>
            </a:r>
            <a:endParaRPr lang="zh-CN" altLang="en-US"/>
          </a:p>
          <a:p>
            <a:r>
              <a:rPr lang="zh-CN" altLang="en-US"/>
              <a:t>- 启动完毕后，显示首页</a:t>
            </a:r>
            <a:endParaRPr lang="zh-CN" altLang="en-US"/>
          </a:p>
          <a:p>
            <a:r>
              <a:rPr lang="zh-CN" altLang="en-US"/>
              <a:t>  首页分“测试”、“查询”、“用户列表”、“系统设置”、“系统维护”5大功能按键</a:t>
            </a:r>
            <a:endParaRPr lang="zh-CN" altLang="en-US"/>
          </a:p>
          <a:p>
            <a:r>
              <a:rPr lang="zh-CN" altLang="en-US"/>
              <a:t>下方显示版本号、IP地址和系统时间</a:t>
            </a:r>
            <a:endParaRPr lang="zh-CN" altLang="en-US"/>
          </a:p>
          <a:p>
            <a:r>
              <a:rPr lang="zh-CN" altLang="en-US"/>
              <a:t>- 在触摸屏上提供软关机按钮，可安全地关闭系统。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注 意 事 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09840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5400000">
            <a:off x="10965180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0" y="1729105"/>
            <a:ext cx="58591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请赤脚站在测试仪上，双手握住手柄，保持电极片良好接触，双臂伸直，张开约</a:t>
            </a:r>
            <a:r>
              <a:rPr lang="en-US" altLang="zh-CN" sz="4000"/>
              <a:t>30</a:t>
            </a:r>
            <a:r>
              <a:rPr lang="zh-CN" altLang="en-US" sz="4000"/>
              <a:t>°，</a:t>
            </a:r>
            <a:endParaRPr lang="zh-CN" altLang="en-US" sz="4000"/>
          </a:p>
          <a:p>
            <a:r>
              <a:rPr lang="zh-CN" altLang="en-US" sz="4000"/>
              <a:t>不要乱动和说话。</a:t>
            </a:r>
            <a:endParaRPr lang="zh-CN" altLang="en-US" sz="4000"/>
          </a:p>
        </p:txBody>
      </p:sp>
      <p:pic>
        <p:nvPicPr>
          <p:cNvPr id="4" name="图片 3" descr="instruction"/>
          <p:cNvPicPr>
            <a:picLocks noChangeAspect="1"/>
          </p:cNvPicPr>
          <p:nvPr/>
        </p:nvPicPr>
        <p:blipFill>
          <a:blip r:embed="rId1"/>
          <a:srcRect l="25977" t="16046" r="46112" b="20102"/>
          <a:stretch>
            <a:fillRect/>
          </a:stretch>
        </p:blipFill>
        <p:spPr>
          <a:xfrm>
            <a:off x="8233410" y="1420495"/>
            <a:ext cx="2386330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取消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7470" y="4561840"/>
            <a:ext cx="7432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正在测试中，请稍后</a:t>
            </a:r>
            <a:r>
              <a:rPr lang="en-US" altLang="zh-CN" sz="2800"/>
              <a:t>……</a:t>
            </a:r>
            <a:endParaRPr lang="en-US" altLang="zh-CN" sz="2800"/>
          </a:p>
        </p:txBody>
      </p:sp>
      <p:sp>
        <p:nvSpPr>
          <p:cNvPr id="2" name="矩形 1"/>
          <p:cNvSpPr/>
          <p:nvPr/>
        </p:nvSpPr>
        <p:spPr>
          <a:xfrm>
            <a:off x="2692400" y="5083810"/>
            <a:ext cx="8118475" cy="376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01925" y="5083810"/>
            <a:ext cx="4653280" cy="386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tes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4730" y="859790"/>
            <a:ext cx="2466975" cy="34531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571500" y="6242685"/>
            <a:ext cx="11250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r>
              <a:rPr lang="en-US" altLang="zh-CN"/>
              <a:t>                                            </a:t>
            </a:r>
            <a:r>
              <a:rPr lang="zh-CN" altLang="en-US"/>
              <a:t>全部记录           历史曲线          打印                          测试时间： </a:t>
            </a:r>
            <a:r>
              <a:rPr lang="en-US" altLang="zh-CN"/>
              <a:t>2018-07-12 13:54:09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575310" y="248285"/>
          <a:ext cx="112471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520"/>
                <a:gridCol w="1874520"/>
                <a:gridCol w="1874520"/>
                <a:gridCol w="1874520"/>
                <a:gridCol w="1874520"/>
                <a:gridCol w="18745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175.0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67.9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3405" y="124650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人体成分 </a:t>
            </a:r>
            <a:r>
              <a:rPr lang="en-US" altLang="zh-CN"/>
              <a:t>(kg)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>
            <a:off x="593090" y="1652270"/>
            <a:ext cx="3726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1350" y="188404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总水分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641350" y="266890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脂肪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641350" y="345376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蛋白质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641350" y="423862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骨质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641350" y="502348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肌肉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2379345" y="179832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39.2</a:t>
            </a:r>
            <a:endParaRPr lang="en-US" altLang="zh-CN" sz="4000"/>
          </a:p>
        </p:txBody>
      </p:sp>
      <p:sp>
        <p:nvSpPr>
          <p:cNvPr id="27" name="文本框 26"/>
          <p:cNvSpPr txBox="1"/>
          <p:nvPr/>
        </p:nvSpPr>
        <p:spPr>
          <a:xfrm>
            <a:off x="2379345" y="258318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18.7</a:t>
            </a:r>
            <a:endParaRPr lang="en-US" altLang="zh-CN" sz="4000"/>
          </a:p>
        </p:txBody>
      </p:sp>
      <p:sp>
        <p:nvSpPr>
          <p:cNvPr id="28" name="文本框 27"/>
          <p:cNvSpPr txBox="1"/>
          <p:nvPr/>
        </p:nvSpPr>
        <p:spPr>
          <a:xfrm>
            <a:off x="2379345" y="336804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28.5</a:t>
            </a:r>
            <a:endParaRPr lang="en-US" altLang="zh-CN" sz="4000"/>
          </a:p>
        </p:txBody>
      </p:sp>
      <p:sp>
        <p:nvSpPr>
          <p:cNvPr id="29" name="文本框 28"/>
          <p:cNvSpPr txBox="1"/>
          <p:nvPr/>
        </p:nvSpPr>
        <p:spPr>
          <a:xfrm>
            <a:off x="2379345" y="415290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  3.5</a:t>
            </a:r>
            <a:endParaRPr lang="en-US" altLang="zh-CN" sz="4000"/>
          </a:p>
        </p:txBody>
      </p:sp>
      <p:sp>
        <p:nvSpPr>
          <p:cNvPr id="30" name="文本框 29"/>
          <p:cNvSpPr txBox="1"/>
          <p:nvPr/>
        </p:nvSpPr>
        <p:spPr>
          <a:xfrm>
            <a:off x="2379345" y="493776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52.7</a:t>
            </a:r>
            <a:endParaRPr lang="en-US" altLang="zh-CN" sz="4000"/>
          </a:p>
        </p:txBody>
      </p:sp>
      <p:sp>
        <p:nvSpPr>
          <p:cNvPr id="35" name="文本框 34"/>
          <p:cNvSpPr txBox="1"/>
          <p:nvPr/>
        </p:nvSpPr>
        <p:spPr>
          <a:xfrm>
            <a:off x="2379345" y="493776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52.7</a:t>
            </a:r>
            <a:endParaRPr lang="en-US" altLang="zh-CN" sz="4000"/>
          </a:p>
        </p:txBody>
      </p:sp>
      <p:sp>
        <p:nvSpPr>
          <p:cNvPr id="36" name="文本框 35"/>
          <p:cNvSpPr txBox="1"/>
          <p:nvPr/>
        </p:nvSpPr>
        <p:spPr>
          <a:xfrm>
            <a:off x="4495165" y="3199130"/>
            <a:ext cx="2664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体脂百分比 </a:t>
            </a:r>
            <a:r>
              <a:rPr lang="en-US" altLang="zh-CN" sz="2000"/>
              <a:t>(PBF)</a:t>
            </a:r>
            <a:endParaRPr lang="en-US" altLang="zh-CN" sz="2000"/>
          </a:p>
        </p:txBody>
      </p:sp>
      <p:sp>
        <p:nvSpPr>
          <p:cNvPr id="37" name="文本框 36"/>
          <p:cNvSpPr txBox="1"/>
          <p:nvPr/>
        </p:nvSpPr>
        <p:spPr>
          <a:xfrm>
            <a:off x="4495165" y="3524250"/>
            <a:ext cx="17665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32.7 %</a:t>
            </a:r>
            <a:endParaRPr lang="en-US" altLang="zh-CN" sz="4400"/>
          </a:p>
        </p:txBody>
      </p:sp>
      <p:sp>
        <p:nvSpPr>
          <p:cNvPr id="38" name="文本框 37"/>
          <p:cNvSpPr txBox="1"/>
          <p:nvPr/>
        </p:nvSpPr>
        <p:spPr>
          <a:xfrm>
            <a:off x="4426585" y="1703070"/>
            <a:ext cx="279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细胞内液</a:t>
            </a:r>
            <a:r>
              <a:rPr lang="en-US" altLang="zh-CN"/>
              <a:t>(ECW)</a:t>
            </a:r>
            <a:r>
              <a:rPr lang="zh-CN" altLang="en-US"/>
              <a:t>           </a:t>
            </a:r>
            <a:r>
              <a:rPr lang="en-US" altLang="zh-CN"/>
              <a:t>26.7</a:t>
            </a:r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426585" y="2071370"/>
            <a:ext cx="279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细胞外液</a:t>
            </a:r>
            <a:r>
              <a:rPr lang="en-US" altLang="zh-CN"/>
              <a:t>(ICW)</a:t>
            </a:r>
            <a:r>
              <a:rPr lang="zh-CN" altLang="en-US"/>
              <a:t>            </a:t>
            </a:r>
            <a:r>
              <a:rPr lang="en-US" altLang="zh-CN"/>
              <a:t>14.5</a:t>
            </a:r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426585" y="2439670"/>
            <a:ext cx="279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水肿系数</a:t>
            </a:r>
            <a:r>
              <a:rPr lang="en-US" altLang="zh-CN"/>
              <a:t>(Edema)</a:t>
            </a:r>
            <a:r>
              <a:rPr lang="zh-CN" altLang="en-US"/>
              <a:t>       </a:t>
            </a:r>
            <a:r>
              <a:rPr lang="en-US" altLang="zh-CN"/>
              <a:t>0.33</a:t>
            </a:r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493260" y="4477385"/>
            <a:ext cx="2664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体质指数 </a:t>
            </a:r>
            <a:r>
              <a:rPr lang="en-US" altLang="zh-CN" sz="2000"/>
              <a:t>(BMI)</a:t>
            </a:r>
            <a:endParaRPr lang="en-US" altLang="zh-CN" sz="2000"/>
          </a:p>
        </p:txBody>
      </p:sp>
      <p:sp>
        <p:nvSpPr>
          <p:cNvPr id="42" name="文本框 41"/>
          <p:cNvSpPr txBox="1"/>
          <p:nvPr/>
        </p:nvSpPr>
        <p:spPr>
          <a:xfrm>
            <a:off x="4554220" y="4869180"/>
            <a:ext cx="17665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24.0</a:t>
            </a:r>
            <a:endParaRPr lang="en-US" altLang="zh-CN" sz="4400"/>
          </a:p>
        </p:txBody>
      </p:sp>
      <p:sp>
        <p:nvSpPr>
          <p:cNvPr id="43" name="文本框 42"/>
          <p:cNvSpPr txBox="1"/>
          <p:nvPr/>
        </p:nvSpPr>
        <p:spPr>
          <a:xfrm>
            <a:off x="8002270" y="124650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节段成分 </a:t>
            </a:r>
            <a:r>
              <a:rPr lang="en-US" altLang="zh-CN"/>
              <a:t>(kg)</a:t>
            </a:r>
            <a:endParaRPr lang="en-US" altLang="zh-CN"/>
          </a:p>
        </p:txBody>
      </p:sp>
      <p:cxnSp>
        <p:nvCxnSpPr>
          <p:cNvPr id="44" name="直接连接符 43"/>
          <p:cNvCxnSpPr/>
          <p:nvPr/>
        </p:nvCxnSpPr>
        <p:spPr>
          <a:xfrm>
            <a:off x="8021955" y="1652270"/>
            <a:ext cx="3726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31480" y="1798320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</a:t>
            </a:r>
            <a:r>
              <a:rPr lang="zh-CN" altLang="en-US"/>
              <a:t>水分         脂肪         肌肉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63560" y="2252980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左上肢        </a:t>
            </a:r>
            <a:r>
              <a:rPr lang="en-US" altLang="zh-CN"/>
              <a:t>12.0           1.3             3.9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8163560" y="2769235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右上肢        </a:t>
            </a:r>
            <a:r>
              <a:rPr lang="en-US" altLang="zh-CN"/>
              <a:t>12.2           1.3             4.0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182610" y="3215640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躯    干        </a:t>
            </a:r>
            <a:r>
              <a:rPr lang="en-US" altLang="zh-CN"/>
              <a:t>24.2           8.5             26.4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8163560" y="3660140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左下肢        </a:t>
            </a:r>
            <a:r>
              <a:rPr lang="en-US" altLang="zh-CN"/>
              <a:t>17.9           2.6             9.7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163560" y="4140200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右下肢        </a:t>
            </a:r>
            <a:r>
              <a:rPr lang="en-US" altLang="zh-CN"/>
              <a:t>18.0           2.7             9.8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182610" y="4812030"/>
            <a:ext cx="1371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健康评分</a:t>
            </a:r>
            <a:endParaRPr lang="zh-CN" altLang="en-US" sz="2000"/>
          </a:p>
        </p:txBody>
      </p:sp>
      <p:sp>
        <p:nvSpPr>
          <p:cNvPr id="52" name="文本框 51"/>
          <p:cNvSpPr txBox="1"/>
          <p:nvPr/>
        </p:nvSpPr>
        <p:spPr>
          <a:xfrm>
            <a:off x="9817100" y="4812030"/>
            <a:ext cx="17665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76.0</a:t>
            </a:r>
            <a:endParaRPr lang="en-US" altLang="zh-CN" sz="4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571500" y="6242685"/>
            <a:ext cx="11250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r>
              <a:rPr lang="en-US" altLang="zh-CN"/>
              <a:t>                                            </a:t>
            </a:r>
            <a:r>
              <a:rPr lang="zh-CN" altLang="en-US"/>
              <a:t>全部记录           历史曲线          打印                          测试时间： </a:t>
            </a:r>
            <a:r>
              <a:rPr lang="en-US" altLang="zh-CN"/>
              <a:t>2018-07-12 13:54:09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575310" y="248285"/>
          <a:ext cx="112471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520"/>
                <a:gridCol w="1874520"/>
                <a:gridCol w="1874520"/>
                <a:gridCol w="1874520"/>
                <a:gridCol w="1874520"/>
                <a:gridCol w="18745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139107827635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175.0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77.9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3405" y="124650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人体成分 </a:t>
            </a:r>
            <a:r>
              <a:rPr lang="en-US" altLang="zh-CN"/>
              <a:t>(kg)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>
            <a:off x="593090" y="1652270"/>
            <a:ext cx="3726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1350" y="188404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总水分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641350" y="266890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脂肪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641350" y="345376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蛋白质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641350" y="423862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骨质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641350" y="5023485"/>
            <a:ext cx="1766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肌肉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2379345" y="179832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39.2</a:t>
            </a:r>
            <a:endParaRPr lang="en-US" altLang="zh-CN" sz="4000"/>
          </a:p>
        </p:txBody>
      </p:sp>
      <p:sp>
        <p:nvSpPr>
          <p:cNvPr id="27" name="文本框 26"/>
          <p:cNvSpPr txBox="1"/>
          <p:nvPr/>
        </p:nvSpPr>
        <p:spPr>
          <a:xfrm>
            <a:off x="2379345" y="258318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18.7</a:t>
            </a:r>
            <a:endParaRPr lang="en-US" altLang="zh-CN" sz="4000"/>
          </a:p>
        </p:txBody>
      </p:sp>
      <p:sp>
        <p:nvSpPr>
          <p:cNvPr id="28" name="文本框 27"/>
          <p:cNvSpPr txBox="1"/>
          <p:nvPr/>
        </p:nvSpPr>
        <p:spPr>
          <a:xfrm>
            <a:off x="2379345" y="336804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28.5</a:t>
            </a:r>
            <a:endParaRPr lang="en-US" altLang="zh-CN" sz="4000"/>
          </a:p>
        </p:txBody>
      </p:sp>
      <p:sp>
        <p:nvSpPr>
          <p:cNvPr id="29" name="文本框 28"/>
          <p:cNvSpPr txBox="1"/>
          <p:nvPr/>
        </p:nvSpPr>
        <p:spPr>
          <a:xfrm>
            <a:off x="2379345" y="415290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  3.5</a:t>
            </a:r>
            <a:endParaRPr lang="en-US" altLang="zh-CN" sz="4000"/>
          </a:p>
        </p:txBody>
      </p:sp>
      <p:sp>
        <p:nvSpPr>
          <p:cNvPr id="30" name="文本框 29"/>
          <p:cNvSpPr txBox="1"/>
          <p:nvPr/>
        </p:nvSpPr>
        <p:spPr>
          <a:xfrm>
            <a:off x="2379345" y="493776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52.7</a:t>
            </a:r>
            <a:endParaRPr lang="en-US" altLang="zh-CN" sz="4000"/>
          </a:p>
        </p:txBody>
      </p:sp>
      <p:sp>
        <p:nvSpPr>
          <p:cNvPr id="35" name="文本框 34"/>
          <p:cNvSpPr txBox="1"/>
          <p:nvPr/>
        </p:nvSpPr>
        <p:spPr>
          <a:xfrm>
            <a:off x="2379345" y="4937760"/>
            <a:ext cx="176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52.7</a:t>
            </a:r>
            <a:endParaRPr lang="en-US" altLang="zh-CN" sz="4000"/>
          </a:p>
        </p:txBody>
      </p:sp>
      <p:sp>
        <p:nvSpPr>
          <p:cNvPr id="36" name="文本框 35"/>
          <p:cNvSpPr txBox="1"/>
          <p:nvPr/>
        </p:nvSpPr>
        <p:spPr>
          <a:xfrm>
            <a:off x="4495165" y="3199130"/>
            <a:ext cx="2664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多余水分 </a:t>
            </a:r>
            <a:r>
              <a:rPr lang="en-US" altLang="zh-CN" sz="2000"/>
              <a:t>(OH)</a:t>
            </a:r>
            <a:endParaRPr lang="en-US" altLang="zh-CN" sz="2000"/>
          </a:p>
        </p:txBody>
      </p:sp>
      <p:sp>
        <p:nvSpPr>
          <p:cNvPr id="37" name="文本框 36"/>
          <p:cNvSpPr txBox="1"/>
          <p:nvPr/>
        </p:nvSpPr>
        <p:spPr>
          <a:xfrm>
            <a:off x="4495165" y="3524250"/>
            <a:ext cx="17665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12.7 </a:t>
            </a:r>
            <a:endParaRPr lang="en-US" altLang="zh-CN" sz="4400"/>
          </a:p>
        </p:txBody>
      </p:sp>
      <p:sp>
        <p:nvSpPr>
          <p:cNvPr id="38" name="文本框 37"/>
          <p:cNvSpPr txBox="1"/>
          <p:nvPr/>
        </p:nvSpPr>
        <p:spPr>
          <a:xfrm>
            <a:off x="4426585" y="1703070"/>
            <a:ext cx="279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细胞内液</a:t>
            </a:r>
            <a:r>
              <a:rPr lang="en-US" altLang="zh-CN"/>
              <a:t>(ECW)</a:t>
            </a:r>
            <a:r>
              <a:rPr lang="zh-CN" altLang="en-US"/>
              <a:t>           </a:t>
            </a:r>
            <a:r>
              <a:rPr lang="en-US" altLang="zh-CN"/>
              <a:t>26.7</a:t>
            </a:r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426585" y="2071370"/>
            <a:ext cx="279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细胞外液</a:t>
            </a:r>
            <a:r>
              <a:rPr lang="en-US" altLang="zh-CN"/>
              <a:t>(ICW)</a:t>
            </a:r>
            <a:r>
              <a:rPr lang="zh-CN" altLang="en-US"/>
              <a:t>            </a:t>
            </a:r>
            <a:r>
              <a:rPr lang="en-US" altLang="zh-CN"/>
              <a:t>14.5</a:t>
            </a:r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426585" y="2439670"/>
            <a:ext cx="279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水肿系数</a:t>
            </a:r>
            <a:r>
              <a:rPr lang="en-US" altLang="zh-CN"/>
              <a:t>(Edema)</a:t>
            </a:r>
            <a:r>
              <a:rPr lang="zh-CN" altLang="en-US"/>
              <a:t>       </a:t>
            </a:r>
            <a:r>
              <a:rPr lang="en-US" altLang="zh-CN"/>
              <a:t>0.33</a:t>
            </a:r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493260" y="4477385"/>
            <a:ext cx="2664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干体重 </a:t>
            </a:r>
            <a:r>
              <a:rPr lang="en-US" altLang="zh-CN" sz="2000"/>
              <a:t>(DW)</a:t>
            </a:r>
            <a:endParaRPr lang="en-US" altLang="zh-CN" sz="2000"/>
          </a:p>
        </p:txBody>
      </p:sp>
      <p:sp>
        <p:nvSpPr>
          <p:cNvPr id="42" name="文本框 41"/>
          <p:cNvSpPr txBox="1"/>
          <p:nvPr/>
        </p:nvSpPr>
        <p:spPr>
          <a:xfrm>
            <a:off x="4554220" y="4869180"/>
            <a:ext cx="17665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65.2</a:t>
            </a:r>
            <a:endParaRPr lang="en-US" altLang="zh-CN" sz="4400"/>
          </a:p>
        </p:txBody>
      </p:sp>
      <p:sp>
        <p:nvSpPr>
          <p:cNvPr id="43" name="文本框 42"/>
          <p:cNvSpPr txBox="1"/>
          <p:nvPr/>
        </p:nvSpPr>
        <p:spPr>
          <a:xfrm>
            <a:off x="8002270" y="124650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节段水分 </a:t>
            </a:r>
            <a:r>
              <a:rPr lang="en-US" altLang="zh-CN"/>
              <a:t>(kg)</a:t>
            </a:r>
            <a:endParaRPr lang="en-US" altLang="zh-CN"/>
          </a:p>
        </p:txBody>
      </p:sp>
      <p:cxnSp>
        <p:nvCxnSpPr>
          <p:cNvPr id="44" name="直接连接符 43"/>
          <p:cNvCxnSpPr/>
          <p:nvPr/>
        </p:nvCxnSpPr>
        <p:spPr>
          <a:xfrm>
            <a:off x="8021955" y="1652270"/>
            <a:ext cx="3726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31480" y="1798320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</a:t>
            </a:r>
            <a:r>
              <a:rPr lang="zh-CN" altLang="en-US"/>
              <a:t>总水         内水         外水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63560" y="2252980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左上肢        </a:t>
            </a:r>
            <a:r>
              <a:rPr lang="en-US" altLang="zh-CN"/>
              <a:t>12.0           1.3             3.9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8163560" y="2769235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右上肢        </a:t>
            </a:r>
            <a:r>
              <a:rPr lang="en-US" altLang="zh-CN"/>
              <a:t>12.2           1.3             4.0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182610" y="3215640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躯    干        </a:t>
            </a:r>
            <a:r>
              <a:rPr lang="en-US" altLang="zh-CN"/>
              <a:t>24.2           8.5             26.4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8163560" y="3660140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左下肢        </a:t>
            </a:r>
            <a:r>
              <a:rPr lang="en-US" altLang="zh-CN"/>
              <a:t>17.9           2.6             9.7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163560" y="4140200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右下肢        </a:t>
            </a:r>
            <a:r>
              <a:rPr lang="en-US" altLang="zh-CN"/>
              <a:t>18.0           2.7             9.8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182610" y="4812030"/>
            <a:ext cx="1371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健康评分</a:t>
            </a:r>
            <a:endParaRPr lang="zh-CN" altLang="en-US" sz="2000"/>
          </a:p>
        </p:txBody>
      </p:sp>
      <p:sp>
        <p:nvSpPr>
          <p:cNvPr id="52" name="文本框 51"/>
          <p:cNvSpPr txBox="1"/>
          <p:nvPr/>
        </p:nvSpPr>
        <p:spPr>
          <a:xfrm>
            <a:off x="9817100" y="4812030"/>
            <a:ext cx="17665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76.0</a:t>
            </a:r>
            <a:endParaRPr lang="en-US" altLang="zh-CN" sz="4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 据 变 化 曲 线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255250" y="607377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数据列表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5400000">
            <a:off x="11286490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5515" t="19334" r="4383" b="47789"/>
          <a:stretch>
            <a:fillRect/>
          </a:stretch>
        </p:blipFill>
        <p:spPr>
          <a:xfrm>
            <a:off x="1069975" y="1673225"/>
            <a:ext cx="10052050" cy="3051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系 统 设 置</a:t>
            </a:r>
            <a:endParaRPr 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644140" y="1623060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44140" y="203263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网络与传输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16830" y="1623060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16830" y="203263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单位信息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482205" y="1623060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82205" y="203263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语言</a:t>
            </a:r>
            <a:r>
              <a:rPr lang="en-US" altLang="zh-CN"/>
              <a:t>/</a:t>
            </a:r>
            <a:r>
              <a:rPr lang="zh-CN" altLang="en-US"/>
              <a:t>度量衡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482205" y="3381375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82205" y="3790950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系统时间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644140" y="3381375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44140" y="3790950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打印机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116830" y="3381375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16830" y="3790950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打印位置调整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系 统 时 间 配 置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171430" y="607377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设置目录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5400000">
            <a:off x="11286490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4940" y="1366520"/>
            <a:ext cx="413385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2018-05-13 14:22:17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3885" y="1339850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24220" y="135318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589010" y="12071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815705" y="13239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1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690735" y="12071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917430" y="13239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2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0781665" y="12071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1008360" y="13239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3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589010" y="226187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815705" y="237871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4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690735" y="226187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917430" y="237871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5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0781665" y="226187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1008360" y="237871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6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589010" y="332359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815705" y="344043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7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690735" y="332359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917430" y="344043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8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0781665" y="332359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1008360" y="344043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9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589010" y="43948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815705" y="45116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.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690735" y="43948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917430" y="451167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0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0781665" y="439483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0873740" y="4511675"/>
            <a:ext cx="67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CE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 言 与 度 量 衡 配 置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255250" y="607377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设置目录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0" y="1193165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请选择界面语言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3315" y="1227455"/>
            <a:ext cx="145732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简体中文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93315" y="1594485"/>
            <a:ext cx="14573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繁体中文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93315" y="1962785"/>
            <a:ext cx="14573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English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393315" y="2331085"/>
            <a:ext cx="14573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German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393315" y="2699385"/>
            <a:ext cx="14573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Spanish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393315" y="3067685"/>
            <a:ext cx="14573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French</a:t>
            </a:r>
            <a:endParaRPr lang="en-US" altLang="zh-CN"/>
          </a:p>
        </p:txBody>
      </p:sp>
      <p:sp>
        <p:nvSpPr>
          <p:cNvPr id="11" name="等腰三角形 10"/>
          <p:cNvSpPr/>
          <p:nvPr/>
        </p:nvSpPr>
        <p:spPr>
          <a:xfrm rot="10800000">
            <a:off x="3521710" y="1244600"/>
            <a:ext cx="319405" cy="3340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03295" y="1217930"/>
            <a:ext cx="356870" cy="3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78245" y="1235075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请选择度量衡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22310" y="1261745"/>
            <a:ext cx="84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公制</a:t>
            </a:r>
            <a:endParaRPr lang="zh-CN" altLang="en-US"/>
          </a:p>
        </p:txBody>
      </p:sp>
      <p:sp>
        <p:nvSpPr>
          <p:cNvPr id="32" name="同心圆 31"/>
          <p:cNvSpPr/>
          <p:nvPr/>
        </p:nvSpPr>
        <p:spPr>
          <a:xfrm>
            <a:off x="8100060" y="1330325"/>
            <a:ext cx="222250" cy="2311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169400" y="1334770"/>
            <a:ext cx="202565" cy="22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86900" y="1261745"/>
            <a:ext cx="84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英制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469880" y="1248410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10215" y="126174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235450" y="1248410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375785" y="126174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单 位 信 息 配 置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171430" y="607377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设置目录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11040" y="1343025"/>
            <a:ext cx="413385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北京医院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23810" y="4688205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64145" y="470154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9580" y="134302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单位名称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11040" y="2200275"/>
            <a:ext cx="413385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010-62986970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989580" y="220027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单位电话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11040" y="3992880"/>
            <a:ext cx="413385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18CRT1D0001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89580" y="399288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仪器序列号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11040" y="3086735"/>
            <a:ext cx="413385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BJHS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989580" y="308673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单位编码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04690" y="1768475"/>
            <a:ext cx="4141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/>
              <a:t>单位名称可打印在报告纸上</a:t>
            </a:r>
            <a:endParaRPr lang="zh-CN" altLang="en-US" sz="1400" i="1"/>
          </a:p>
        </p:txBody>
      </p:sp>
      <p:sp>
        <p:nvSpPr>
          <p:cNvPr id="15" name="文本框 14"/>
          <p:cNvSpPr txBox="1"/>
          <p:nvPr/>
        </p:nvSpPr>
        <p:spPr>
          <a:xfrm>
            <a:off x="4503420" y="2587625"/>
            <a:ext cx="4141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/>
              <a:t>单位电话可打印在报告纸上</a:t>
            </a:r>
            <a:endParaRPr lang="zh-CN" altLang="en-US" sz="1400" i="1"/>
          </a:p>
        </p:txBody>
      </p:sp>
      <p:sp>
        <p:nvSpPr>
          <p:cNvPr id="16" name="文本框 15"/>
          <p:cNvSpPr txBox="1"/>
          <p:nvPr/>
        </p:nvSpPr>
        <p:spPr>
          <a:xfrm>
            <a:off x="4511040" y="3534410"/>
            <a:ext cx="4141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/>
              <a:t>单位编码可在上报的数据中标注来源</a:t>
            </a:r>
            <a:endParaRPr lang="zh-CN" altLang="en-US" sz="1400" i="1"/>
          </a:p>
        </p:txBody>
      </p:sp>
      <p:sp>
        <p:nvSpPr>
          <p:cNvPr id="17" name="文本框 16"/>
          <p:cNvSpPr txBox="1"/>
          <p:nvPr/>
        </p:nvSpPr>
        <p:spPr>
          <a:xfrm>
            <a:off x="4504690" y="4394835"/>
            <a:ext cx="4141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/>
              <a:t>请按仪器背面标签填写</a:t>
            </a:r>
            <a:endParaRPr lang="zh-CN" altLang="en-US" sz="1400" i="1"/>
          </a:p>
        </p:txBody>
      </p:sp>
      <p:sp>
        <p:nvSpPr>
          <p:cNvPr id="18" name="文本框 17"/>
          <p:cNvSpPr txBox="1"/>
          <p:nvPr/>
        </p:nvSpPr>
        <p:spPr>
          <a:xfrm>
            <a:off x="4108450" y="3992880"/>
            <a:ext cx="250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*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网 络 与 传 输 配 置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255250" y="607377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设置目录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0" y="1193165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传输模式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3315" y="1227455"/>
            <a:ext cx="234569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自动上传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93315" y="1594485"/>
            <a:ext cx="23456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手工采集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4419600" y="1253490"/>
            <a:ext cx="319405" cy="3340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82135" y="1236980"/>
            <a:ext cx="356870" cy="3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6425" y="243014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服务器地址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276850" y="2430145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17185" y="244348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314950" y="1217930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55285" y="123126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7430" y="2430145"/>
            <a:ext cx="2921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http://192.168.1.13:3000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1740" t="32031" r="33984" b="14160"/>
          <a:stretch>
            <a:fillRect/>
          </a:stretch>
        </p:blipFill>
        <p:spPr>
          <a:xfrm>
            <a:off x="7137400" y="996950"/>
            <a:ext cx="3901440" cy="4864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立式体成分仪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1875" y="1444625"/>
            <a:ext cx="105321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2.人员信息</a:t>
            </a:r>
            <a:endParaRPr lang="zh-CN" altLang="en-US"/>
          </a:p>
          <a:p>
            <a:r>
              <a:rPr lang="zh-CN" altLang="en-US"/>
              <a:t>- 按“用户列表”进入用户列表页面，显示系统中存储的用户列表（编号、姓名、性别、年龄、身高），可选择用户后编辑、直接测试或显示测试记录。</a:t>
            </a:r>
            <a:endParaRPr lang="zh-CN" altLang="en-US"/>
          </a:p>
          <a:p>
            <a:r>
              <a:rPr lang="zh-CN" altLang="en-US"/>
              <a:t>- 用户列表页面具有按姓名、编号查询功能，并有增加人员、编辑、批量导入、删除功能。</a:t>
            </a:r>
            <a:endParaRPr lang="zh-CN" altLang="en-US"/>
          </a:p>
          <a:p>
            <a:r>
              <a:rPr lang="zh-CN" altLang="en-US"/>
              <a:t>- 按“测试”键，进入人员信息录入页面。可输入编号（不限长度）、性别（选择）、年龄、身高、衣服重量，自动称重获得体重。  提供数字键盘供输入，并可调用系统输入法。</a:t>
            </a:r>
            <a:endParaRPr lang="zh-CN" altLang="en-US"/>
          </a:p>
          <a:p>
            <a:r>
              <a:rPr lang="zh-CN" altLang="en-US"/>
              <a:t>- 新增“</a:t>
            </a:r>
            <a:r>
              <a:rPr lang="zh-CN" altLang="en-US" b="1"/>
              <a:t>姓名</a:t>
            </a:r>
            <a:r>
              <a:rPr lang="zh-CN" altLang="en-US"/>
              <a:t>”输入项（可选项），可调用汉字输入法输入汉字。</a:t>
            </a:r>
            <a:endParaRPr lang="zh-CN" altLang="en-US"/>
          </a:p>
          <a:p>
            <a:r>
              <a:rPr lang="zh-CN" altLang="en-US"/>
              <a:t>- 新增“</a:t>
            </a:r>
            <a:r>
              <a:rPr lang="zh-CN" altLang="en-US" b="1"/>
              <a:t>备注</a:t>
            </a:r>
            <a:r>
              <a:rPr lang="zh-CN" altLang="en-US"/>
              <a:t>”项，方便对病人做标记。</a:t>
            </a:r>
            <a:endParaRPr lang="zh-CN" altLang="en-US"/>
          </a:p>
          <a:p>
            <a:r>
              <a:rPr lang="zh-CN" altLang="en-US"/>
              <a:t>- 对年龄、身高、服装重量进行合理性校验。</a:t>
            </a:r>
            <a:endParaRPr lang="zh-CN" altLang="en-US"/>
          </a:p>
          <a:p>
            <a:r>
              <a:rPr lang="zh-CN" altLang="en-US"/>
              <a:t>- 年龄转换为出生年份存入数据库，以实现随时间自动增长。</a:t>
            </a:r>
            <a:endParaRPr lang="zh-CN" altLang="en-US"/>
          </a:p>
          <a:p>
            <a:r>
              <a:rPr lang="zh-CN" altLang="en-US"/>
              <a:t>- 输入同样的编号，会自动带出以前输入的人员信息。</a:t>
            </a:r>
            <a:endParaRPr lang="zh-CN" altLang="en-US"/>
          </a:p>
          <a:p>
            <a:r>
              <a:rPr lang="zh-CN" altLang="en-US"/>
              <a:t>- 点击“下一步”确认人员信息。进入测试页面。</a:t>
            </a:r>
            <a:endParaRPr lang="zh-CN" altLang="en-US"/>
          </a:p>
          <a:p>
            <a:r>
              <a:rPr lang="zh-CN" altLang="en-US"/>
              <a:t>- 在配置页面中，可导入CSV格式的人员信息表。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打 印 配 置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255250" y="607377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设置目录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6720" y="3750310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选择打印机型号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48535" y="3784600"/>
            <a:ext cx="292544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HP1106</a:t>
            </a:r>
            <a:endParaRPr lang="en-US" altLang="zh-CN"/>
          </a:p>
        </p:txBody>
      </p:sp>
      <p:sp>
        <p:nvSpPr>
          <p:cNvPr id="11" name="等腰三角形 10"/>
          <p:cNvSpPr/>
          <p:nvPr/>
        </p:nvSpPr>
        <p:spPr>
          <a:xfrm rot="10800000">
            <a:off x="4853940" y="3799840"/>
            <a:ext cx="319405" cy="3340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16475" y="3783330"/>
            <a:ext cx="356870" cy="3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432425" y="3788410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72760" y="380174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添加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1188720"/>
            <a:ext cx="1677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查看连接的打印机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09800" y="1285240"/>
            <a:ext cx="2963545" cy="2153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675880" y="3759835"/>
            <a:ext cx="19862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12405" y="3759835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重启打印服务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675880" y="4589145"/>
            <a:ext cx="19862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73670" y="460248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打印测试页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66435" y="1276985"/>
            <a:ext cx="143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已安装的打印机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91705" y="1276985"/>
            <a:ext cx="2963545" cy="2153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6720" y="4669155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打印模式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228850" y="4642485"/>
            <a:ext cx="292544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打印纸套打</a:t>
            </a:r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4834255" y="4657725"/>
            <a:ext cx="319405" cy="3340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796790" y="4641215"/>
            <a:ext cx="356870" cy="3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432425" y="4615815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72760" y="462915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打 印 位 置 调 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15696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171430" y="615759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设置目录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26046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5400000">
            <a:off x="11286490" y="626046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36210" y="1358900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76545" y="137223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741285" y="138811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67980" y="150495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1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843010" y="138811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069705" y="150495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2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9933940" y="138811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160635" y="150495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3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741285" y="244284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967980" y="255968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4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843010" y="244284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069705" y="255968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5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9933940" y="244284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0160635" y="255968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6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741285" y="350456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967980" y="362140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7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843010" y="350456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069705" y="362140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8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933940" y="3504565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160635" y="3621405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9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741285" y="457581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967980" y="469265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.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843010" y="457581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069705" y="4692650"/>
            <a:ext cx="44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0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9933940" y="4575810"/>
            <a:ext cx="897890" cy="8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0026015" y="4692650"/>
            <a:ext cx="67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CE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6590" y="1369060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个人信息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6590" y="1889125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基本成分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6590" y="2409190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划线区域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6590" y="2929255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节段分析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6590" y="3449320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体重管理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6590" y="3969385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肥胖分析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6590" y="4489450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体型判定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6590" y="5009515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营养评估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6590" y="5529580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阻抗输出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25090" y="1401445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862070" y="1401445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614930" y="1024890"/>
            <a:ext cx="917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横坐标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3876040" y="103314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sym typeface="+mn-ea"/>
              </a:rPr>
              <a:t>纵坐标</a:t>
            </a:r>
            <a:endParaRPr lang="zh-CN" altLang="en-US" sz="1600"/>
          </a:p>
        </p:txBody>
      </p:sp>
      <p:sp>
        <p:nvSpPr>
          <p:cNvPr id="20" name="圆角矩形 19"/>
          <p:cNvSpPr/>
          <p:nvPr/>
        </p:nvSpPr>
        <p:spPr>
          <a:xfrm>
            <a:off x="5236210" y="1851025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76545" y="186436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25090" y="189357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862070" y="189357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236210" y="2366645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76545" y="237998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5090" y="240919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862070" y="240919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5236210" y="2886710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376545" y="290004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25090" y="2929255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3862070" y="2929255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5236210" y="3406775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376545" y="342011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25090" y="344932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3862070" y="344932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5236210" y="3926840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376545" y="394017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25090" y="3969385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862070" y="3969385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5250180" y="4446905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390515" y="446024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639060" y="448945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3876040" y="448945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72" name="圆角矩形 71"/>
          <p:cNvSpPr/>
          <p:nvPr/>
        </p:nvSpPr>
        <p:spPr>
          <a:xfrm>
            <a:off x="5236210" y="4966970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376545" y="498030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625090" y="5009515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3862070" y="5009515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76" name="圆角矩形 75"/>
          <p:cNvSpPr/>
          <p:nvPr/>
        </p:nvSpPr>
        <p:spPr>
          <a:xfrm>
            <a:off x="5250180" y="5487035"/>
            <a:ext cx="10210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390515" y="550037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639060" y="552958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3876040" y="5529580"/>
            <a:ext cx="8972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系 统 维 护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644140" y="1623060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44140" y="203263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体重标定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16830" y="1623060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16830" y="203263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触摸屏标定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482205" y="1623060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82205" y="203263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通讯检测</a:t>
            </a:r>
            <a:endParaRPr lang="zh-CN"/>
          </a:p>
        </p:txBody>
      </p:sp>
      <p:sp>
        <p:nvSpPr>
          <p:cNvPr id="25" name="圆角矩形 24"/>
          <p:cNvSpPr/>
          <p:nvPr/>
        </p:nvSpPr>
        <p:spPr>
          <a:xfrm>
            <a:off x="7482205" y="3381375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82205" y="3790950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数据库备份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644140" y="3381375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44140" y="3790950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数据导出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116830" y="3381375"/>
            <a:ext cx="1670050" cy="1187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16830" y="3790950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查看阻抗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体 重 标 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5170" y="1637665"/>
            <a:ext cx="370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标定重量一， 请放置</a:t>
            </a:r>
            <a:r>
              <a:rPr lang="en-US" altLang="zh-CN"/>
              <a:t>50kg </a:t>
            </a:r>
            <a:r>
              <a:rPr lang="zh-CN" altLang="en-US"/>
              <a:t>的砝码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64355" y="1530350"/>
            <a:ext cx="218186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/>
              <a:t>50</a:t>
            </a:r>
            <a:endParaRPr lang="en-US" altLang="zh-CN" sz="3200"/>
          </a:p>
        </p:txBody>
      </p:sp>
      <p:sp>
        <p:nvSpPr>
          <p:cNvPr id="6" name="等腰三角形 5"/>
          <p:cNvSpPr/>
          <p:nvPr/>
        </p:nvSpPr>
        <p:spPr>
          <a:xfrm>
            <a:off x="6631305" y="1565910"/>
            <a:ext cx="598170" cy="5118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3480000">
            <a:off x="7305675" y="1468755"/>
            <a:ext cx="598170" cy="5118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367395" y="1552575"/>
            <a:ext cx="1078230" cy="53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553450" y="1637665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5170" y="2565400"/>
            <a:ext cx="370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标定重量二， 请放置</a:t>
            </a:r>
            <a:r>
              <a:rPr lang="en-US" altLang="zh-CN"/>
              <a:t>100kg </a:t>
            </a:r>
            <a:r>
              <a:rPr lang="zh-CN" altLang="en-US"/>
              <a:t>的砝码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64355" y="2458085"/>
            <a:ext cx="218186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/>
              <a:t>100</a:t>
            </a:r>
            <a:endParaRPr lang="en-US" altLang="zh-CN" sz="3200"/>
          </a:p>
        </p:txBody>
      </p:sp>
      <p:sp>
        <p:nvSpPr>
          <p:cNvPr id="10" name="等腰三角形 9"/>
          <p:cNvSpPr/>
          <p:nvPr/>
        </p:nvSpPr>
        <p:spPr>
          <a:xfrm>
            <a:off x="6631305" y="2493645"/>
            <a:ext cx="598170" cy="5118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3480000">
            <a:off x="7305675" y="2396490"/>
            <a:ext cx="598170" cy="5118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367395" y="2480310"/>
            <a:ext cx="1078230" cy="53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553450" y="256540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5170" y="3502025"/>
            <a:ext cx="370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标定重量三， 请放置</a:t>
            </a:r>
            <a:r>
              <a:rPr lang="en-US" altLang="zh-CN"/>
              <a:t>150kg </a:t>
            </a:r>
            <a:r>
              <a:rPr lang="zh-CN" altLang="en-US"/>
              <a:t>的砝码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64355" y="3394710"/>
            <a:ext cx="218186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/>
              <a:t>150</a:t>
            </a:r>
            <a:endParaRPr lang="en-US" altLang="zh-CN" sz="3200"/>
          </a:p>
        </p:txBody>
      </p:sp>
      <p:sp>
        <p:nvSpPr>
          <p:cNvPr id="21" name="等腰三角形 20"/>
          <p:cNvSpPr/>
          <p:nvPr/>
        </p:nvSpPr>
        <p:spPr>
          <a:xfrm>
            <a:off x="6631305" y="3430270"/>
            <a:ext cx="598170" cy="5118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3480000">
            <a:off x="7305675" y="3333115"/>
            <a:ext cx="598170" cy="5118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367395" y="3416935"/>
            <a:ext cx="1078230" cy="53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553450" y="3502025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45625" y="601281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维护目录</a:t>
            </a:r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>
            <a:off x="10560685" y="611568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触 摸 屏 标 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095875" y="622998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4885055" y="6333490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254115" y="622998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维护目录</a:t>
            </a:r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>
            <a:off x="7369175" y="633285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281940" y="419735"/>
            <a:ext cx="569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58800" y="116840"/>
            <a:ext cx="0" cy="60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375390" y="419735"/>
            <a:ext cx="569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1652250" y="116840"/>
            <a:ext cx="0" cy="60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1630" y="6412865"/>
            <a:ext cx="569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18490" y="6109970"/>
            <a:ext cx="0" cy="60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375390" y="6411595"/>
            <a:ext cx="569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652250" y="6108700"/>
            <a:ext cx="0" cy="60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399030" y="2935605"/>
            <a:ext cx="739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请依次点击上下左右的十字光标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通 讯 检 测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445625" y="601281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维护目录</a:t>
            </a:r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>
            <a:off x="10560685" y="611568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3615" y="2598420"/>
            <a:ext cx="4344035" cy="2584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体重板通讯正常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49975" y="2598420"/>
            <a:ext cx="4344035" cy="2584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测量板通讯正常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162175" y="1771015"/>
            <a:ext cx="19862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98700" y="1771015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体重板检测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00620" y="1757680"/>
            <a:ext cx="1986280" cy="39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637145" y="175768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测量板检测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数 据 导 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5170" y="1637665"/>
            <a:ext cx="370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请选择导出目录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2887980" y="1565910"/>
            <a:ext cx="284797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 sz="3200"/>
          </a:p>
        </p:txBody>
      </p:sp>
      <p:sp>
        <p:nvSpPr>
          <p:cNvPr id="35" name="圆角矩形 34"/>
          <p:cNvSpPr/>
          <p:nvPr/>
        </p:nvSpPr>
        <p:spPr>
          <a:xfrm>
            <a:off x="7031990" y="1581150"/>
            <a:ext cx="107823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37095" y="1694815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导出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45625" y="601281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维护目录</a:t>
            </a:r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>
            <a:off x="10560685" y="611568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897880" y="1574800"/>
            <a:ext cx="675640" cy="58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36615" y="1685290"/>
            <a:ext cx="60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数 据 库 备 份 与 恢 复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5170" y="1637665"/>
            <a:ext cx="370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请选择备份目录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2887980" y="1565910"/>
            <a:ext cx="284797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 sz="3200"/>
          </a:p>
        </p:txBody>
      </p:sp>
      <p:sp>
        <p:nvSpPr>
          <p:cNvPr id="35" name="圆角矩形 34"/>
          <p:cNvSpPr/>
          <p:nvPr/>
        </p:nvSpPr>
        <p:spPr>
          <a:xfrm>
            <a:off x="7031990" y="1581150"/>
            <a:ext cx="107823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37095" y="1694815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备份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45625" y="601281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维护目录</a:t>
            </a:r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>
            <a:off x="10560685" y="611568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897880" y="1574800"/>
            <a:ext cx="675640" cy="58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36615" y="1685290"/>
            <a:ext cx="60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5170" y="3405505"/>
            <a:ext cx="370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请选择库文件目录</a:t>
            </a:r>
            <a:endParaRPr lang="zh-CN"/>
          </a:p>
        </p:txBody>
      </p:sp>
      <p:sp>
        <p:nvSpPr>
          <p:cNvPr id="7" name="文本框 6"/>
          <p:cNvSpPr txBox="1"/>
          <p:nvPr/>
        </p:nvSpPr>
        <p:spPr>
          <a:xfrm>
            <a:off x="2887980" y="3333750"/>
            <a:ext cx="284797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7031990" y="3348990"/>
            <a:ext cx="107823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37095" y="3462655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恢复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97880" y="3342640"/>
            <a:ext cx="675640" cy="58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36615" y="3453130"/>
            <a:ext cx="60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38730" y="419735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查 看 阻 抗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1500" y="908685"/>
            <a:ext cx="11245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19175" y="607314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返回首页</a:t>
            </a:r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808355" y="617664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445625" y="601281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维护目录</a:t>
            </a:r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>
            <a:off x="10560685" y="6115685"/>
            <a:ext cx="247015" cy="1612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684020" y="1477645"/>
          <a:ext cx="852995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306195"/>
                <a:gridCol w="113093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通道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通道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通道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通道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通道</a:t>
                      </a: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通道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    KHz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50  KHz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 KHz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250 KHz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500 KHz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立式体成分仪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1875" y="1444625"/>
            <a:ext cx="105321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3.测试</a:t>
            </a:r>
            <a:endParaRPr lang="zh-CN" altLang="en-US"/>
          </a:p>
          <a:p>
            <a:r>
              <a:rPr lang="zh-CN" altLang="en-US"/>
              <a:t>- 首先显示测试姿态图和注意事项，提示测试者。点击“确定”开始测试。</a:t>
            </a:r>
            <a:endParaRPr lang="zh-CN" altLang="en-US"/>
          </a:p>
          <a:p>
            <a:r>
              <a:rPr lang="zh-CN" altLang="en-US"/>
              <a:t>- 在测试过程中，以动画显示测量原理。下方显示进度条。</a:t>
            </a:r>
            <a:endParaRPr lang="zh-CN" altLang="en-US"/>
          </a:p>
          <a:p>
            <a:r>
              <a:rPr lang="zh-CN" altLang="en-US"/>
              <a:t>- 测量过程中可随时取消测试，有“取消测试”按键。</a:t>
            </a:r>
            <a:endParaRPr lang="zh-CN" altLang="en-US"/>
          </a:p>
          <a:p>
            <a:r>
              <a:rPr lang="zh-CN" altLang="en-US"/>
              <a:t>- 对外可接受上位机下发的测试指令（见数据传输部分）。</a:t>
            </a:r>
            <a:endParaRPr lang="zh-CN" altLang="en-US"/>
          </a:p>
          <a:p>
            <a:r>
              <a:rPr lang="zh-CN" altLang="en-US"/>
              <a:t>（测试操作流程参见《需求说明书》）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4.结果显示</a:t>
            </a:r>
            <a:endParaRPr lang="zh-CN" altLang="en-US"/>
          </a:p>
          <a:p>
            <a:r>
              <a:rPr lang="zh-CN" altLang="en-US"/>
              <a:t>- 测试完毕后自动显示主要结果，并停留在此页面。除非点击“返回”。</a:t>
            </a:r>
            <a:endParaRPr lang="zh-CN" altLang="en-US"/>
          </a:p>
          <a:p>
            <a:r>
              <a:rPr lang="zh-CN" altLang="en-US"/>
              <a:t>- 结果显示内容：编号、性别、年龄、身高、体重、水分、脂肪、蛋白质、骨质、细胞内外液、体脂百分比、肌肉、健康评分、体质指数。</a:t>
            </a:r>
            <a:endParaRPr lang="zh-CN" altLang="en-US"/>
          </a:p>
          <a:p>
            <a:r>
              <a:rPr lang="zh-CN" altLang="en-US"/>
              <a:t>- 结果页面显示“返回”、“历史曲线”和“打印”按钮。可打印。</a:t>
            </a:r>
            <a:endParaRPr lang="zh-CN" altLang="en-US"/>
          </a:p>
          <a:p>
            <a:r>
              <a:rPr lang="zh-CN" altLang="en-US"/>
              <a:t>- 历史曲线功能：输入测试者编号，可用折线图方式展示其主要指标的变化曲线。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立式体成分仪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1875" y="1444625"/>
            <a:ext cx="105321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5.打印</a:t>
            </a:r>
            <a:endParaRPr lang="zh-CN" altLang="en-US"/>
          </a:p>
          <a:p>
            <a:r>
              <a:rPr lang="zh-CN" altLang="en-US"/>
              <a:t>- 在结果页面按“打印”按钮，可输出至打印机打印A4医用版体成分报告。</a:t>
            </a:r>
            <a:endParaRPr lang="zh-CN" altLang="en-US"/>
          </a:p>
          <a:p>
            <a:r>
              <a:rPr lang="zh-CN" altLang="en-US"/>
              <a:t>- 用户可配置选项，选择“空白纸正版打印（带底图）”和“套打”两种模式。</a:t>
            </a:r>
            <a:endParaRPr lang="zh-CN" altLang="en-US"/>
          </a:p>
          <a:p>
            <a:r>
              <a:rPr lang="zh-CN" altLang="en-US"/>
              <a:t>- 支持批量打印。</a:t>
            </a:r>
            <a:endParaRPr lang="zh-CN" altLang="en-US"/>
          </a:p>
          <a:p>
            <a:r>
              <a:rPr lang="zh-CN" altLang="en-US"/>
              <a:t>（打印输出数值参见《需求说明书》，报告纸格式需单独设计）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6.结果查询</a:t>
            </a:r>
            <a:endParaRPr lang="zh-CN" altLang="en-US"/>
          </a:p>
          <a:p>
            <a:r>
              <a:rPr lang="zh-CN" altLang="en-US"/>
              <a:t>- 在首页按“查询”按钮，进入结果列表页面。可按单个编号或日期范围查询。</a:t>
            </a:r>
            <a:endParaRPr lang="zh-CN" altLang="en-US"/>
          </a:p>
          <a:p>
            <a:r>
              <a:rPr lang="zh-CN" altLang="en-US"/>
              <a:t>- 查询结果显示为结果列表，列出测试编号、人员编号、测试时间。点击某条记录后可进入结果页面。列表具有翻页、全选、删除功能。</a:t>
            </a:r>
            <a:endParaRPr lang="zh-CN" altLang="en-US"/>
          </a:p>
          <a:p>
            <a:r>
              <a:rPr lang="zh-CN" altLang="en-US"/>
              <a:t>- 查询结果显示与结果显示页面相同。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立式体成分仪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1875" y="1444625"/>
            <a:ext cx="105321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7.数据传输与接口</a:t>
            </a:r>
            <a:endParaRPr lang="zh-CN" altLang="en-US"/>
          </a:p>
          <a:p>
            <a:r>
              <a:rPr lang="zh-CN" altLang="en-US"/>
              <a:t>- 本机接受网络发来的控制指令（支持有线和无线网络）。控制指令使用HTTP协议和Websocket协议两种通讯协议。除烧写程序或调试外，不再使用串口控制协议。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数据存储在本机的数据库内，除支持本机查询外，还对外提供数据接口，可通过多种方式被外部PC机获取。包括（1）对外web接口，可通过http协议对外提供webserver服务，上位机可用浏览器GET数据，也可在配置为“自动上传”模式后，测试完毕自动上传数据到指定地址。（2）websocket接口，接收websocket指令传输数据，适用于“手动采集”模式。由上位机发送</a:t>
            </a:r>
            <a:r>
              <a:rPr lang="en-US" altLang="zh-CN"/>
              <a:t>websocket</a:t>
            </a:r>
            <a:r>
              <a:rPr lang="zh-CN" altLang="en-US"/>
              <a:t>指令给仪器，仪器执行相关动作。（需制定通讯协议）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所有传输数据的格式均为标准JSON格式。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有一键导出功能，可导出测试数据到CSV文件中，支持U盘拷贝。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立式体成分仪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835025" y="2094865"/>
          <a:ext cx="10518775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755"/>
                <a:gridCol w="2103755"/>
                <a:gridCol w="1292860"/>
                <a:gridCol w="2132965"/>
                <a:gridCol w="28854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URL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动作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输出（响应）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/>
                        <a:t>/api/test/deviceID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启动测试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人员信息（</a:t>
                      </a:r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OK (</a:t>
                      </a:r>
                      <a:r>
                        <a:rPr lang="zh-CN" altLang="en-US"/>
                        <a:t>成功</a:t>
                      </a:r>
                      <a:r>
                        <a:rPr lang="en-US" altLang="zh-CN"/>
                        <a:t>) / FAIL (</a:t>
                      </a:r>
                      <a:r>
                        <a:rPr lang="zh-CN" altLang="en-US"/>
                        <a:t>失败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ip</a:t>
                      </a:r>
                      <a:r>
                        <a:rPr lang="zh-CN" altLang="en-US" sz="1800">
                          <a:sym typeface="+mn-ea"/>
                        </a:rPr>
                        <a:t>/api/</a:t>
                      </a:r>
                      <a:r>
                        <a:rPr lang="en-US" altLang="zh-CN" sz="1800">
                          <a:sym typeface="+mn-ea"/>
                        </a:rPr>
                        <a:t>cancelT</a:t>
                      </a:r>
                      <a:r>
                        <a:rPr lang="zh-CN" altLang="en-US" sz="1800">
                          <a:sym typeface="+mn-ea"/>
                        </a:rPr>
                        <a:t>est/deviceID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取消测试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OK (</a:t>
                      </a:r>
                      <a:r>
                        <a:rPr lang="zh-CN" altLang="en-US"/>
                        <a:t>成功</a:t>
                      </a:r>
                      <a:r>
                        <a:rPr lang="en-US" altLang="zh-CN"/>
                        <a:t>) / FAIL (</a:t>
                      </a:r>
                      <a:r>
                        <a:rPr lang="zh-CN" altLang="en-US"/>
                        <a:t>失败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ip</a:t>
                      </a:r>
                      <a:r>
                        <a:rPr lang="zh-CN" altLang="en-US" sz="1800">
                          <a:sym typeface="+mn-ea"/>
                        </a:rPr>
                        <a:t>/api/</a:t>
                      </a:r>
                      <a:r>
                        <a:rPr lang="en-US" sz="1800">
                          <a:sym typeface="+mn-ea"/>
                        </a:rPr>
                        <a:t>personInfo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人员注册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人员信息（</a:t>
                      </a:r>
                      <a:r>
                        <a:rPr lang="en-US" altLang="zh-CN"/>
                        <a:t>FORM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OK (</a:t>
                      </a:r>
                      <a:r>
                        <a:rPr lang="zh-CN" altLang="en-US"/>
                        <a:t>成功</a:t>
                      </a:r>
                      <a:r>
                        <a:rPr lang="en-US" altLang="zh-CN"/>
                        <a:t>) / FAIL (</a:t>
                      </a:r>
                      <a:r>
                        <a:rPr lang="zh-CN" altLang="en-US"/>
                        <a:t>失败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/>
                        <a:t>/api/result/uid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获取测试结果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人员最新测试结果</a:t>
                      </a:r>
                      <a:r>
                        <a:rPr lang="en-US" altLang="zh-CN"/>
                        <a:t>(JSON)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/>
                        <a:t>/api/</a:t>
                      </a:r>
                      <a:r>
                        <a:rPr lang="en-US" altLang="zh-CN"/>
                        <a:t>history</a:t>
                      </a:r>
                      <a:r>
                        <a:rPr lang="zh-CN" altLang="en-US"/>
                        <a:t>/uid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获取单人历史记录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人员历次测试结果</a:t>
                      </a:r>
                      <a:r>
                        <a:rPr lang="en-US" altLang="zh-CN"/>
                        <a:t>(JSON)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/>
                        <a:t>/api/</a:t>
                      </a:r>
                      <a:r>
                        <a:rPr lang="en-US" altLang="zh-CN"/>
                        <a:t>result</a:t>
                      </a:r>
                      <a:r>
                        <a:rPr lang="zh-CN" altLang="en-US"/>
                        <a:t>/</a:t>
                      </a:r>
                      <a:r>
                        <a:rPr lang="en-US" altLang="zh-CN"/>
                        <a:t>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获取全部测试记录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全部人员历次测试结果</a:t>
                      </a:r>
                      <a:r>
                        <a:rPr lang="en-US" altLang="zh-CN"/>
                        <a:t>(JSON)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ip</a:t>
                      </a:r>
                      <a:r>
                        <a:rPr lang="zh-CN" altLang="en-US" sz="1800">
                          <a:sym typeface="+mn-ea"/>
                        </a:rPr>
                        <a:t>/api/</a:t>
                      </a:r>
                      <a:r>
                        <a:rPr lang="en-US" altLang="zh-CN" sz="1800">
                          <a:sym typeface="+mn-ea"/>
                        </a:rPr>
                        <a:t>deviceState/deviceID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查询仪器状态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</a:t>
                      </a:r>
                      <a:r>
                        <a:rPr lang="en-US" altLang="zh-CN"/>
                        <a:t>JSON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77570" y="1512570"/>
            <a:ext cx="689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服务接口示例 </a:t>
            </a:r>
            <a:r>
              <a:rPr lang="en-US" altLang="zh-CN"/>
              <a:t>(ip</a:t>
            </a:r>
            <a:r>
              <a:rPr lang="zh-CN" altLang="en-US"/>
              <a:t>代表本机</a:t>
            </a:r>
            <a:r>
              <a:rPr lang="en-US" altLang="zh-CN"/>
              <a:t>IP</a:t>
            </a:r>
            <a:r>
              <a:rPr lang="zh-CN" altLang="en-US"/>
              <a:t>地址，</a:t>
            </a:r>
            <a:r>
              <a:rPr lang="en-US" altLang="zh-CN"/>
              <a:t>deviceID</a:t>
            </a:r>
            <a:r>
              <a:rPr lang="zh-CN" altLang="en-US"/>
              <a:t>代表本机编号）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立式体成分仪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3615" y="1676400"/>
            <a:ext cx="44215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人员信息数据格式（</a:t>
            </a:r>
            <a:r>
              <a:rPr lang="en-US" altLang="zh-CN"/>
              <a:t>JSON)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“message” : ”userInfo”,</a:t>
            </a:r>
            <a:endParaRPr lang="en-US" altLang="zh-CN"/>
          </a:p>
          <a:p>
            <a:r>
              <a:rPr lang="en-US" altLang="zh-CN"/>
              <a:t>    “deviceID”: “16ART1B0007”,</a:t>
            </a:r>
            <a:endParaRPr lang="en-US" altLang="zh-CN"/>
          </a:p>
          <a:p>
            <a:r>
              <a:rPr lang="en-US" altLang="zh-CN"/>
              <a:t>    “UUID”: “TFHT”,</a:t>
            </a:r>
            <a:endParaRPr lang="en-US" altLang="zh-CN"/>
          </a:p>
          <a:p>
            <a:r>
              <a:rPr lang="en-US" altLang="zh-CN"/>
              <a:t>    “UID” : ”13902345678”,</a:t>
            </a:r>
            <a:endParaRPr lang="en-US" altLang="zh-CN"/>
          </a:p>
          <a:p>
            <a:r>
              <a:rPr lang="en-US" altLang="zh-CN"/>
              <a:t>    “name” : “张三”,            </a:t>
            </a:r>
            <a:endParaRPr lang="en-US" altLang="zh-CN"/>
          </a:p>
          <a:p>
            <a:r>
              <a:rPr lang="en-US" altLang="zh-CN"/>
              <a:t>    “sex” : “1”,</a:t>
            </a:r>
            <a:endParaRPr lang="en-US" altLang="zh-CN"/>
          </a:p>
          <a:p>
            <a:r>
              <a:rPr lang="en-US" altLang="zh-CN"/>
              <a:t>    “birthYear” : 1987,</a:t>
            </a:r>
            <a:endParaRPr lang="en-US" altLang="zh-CN"/>
          </a:p>
          <a:p>
            <a:r>
              <a:rPr lang="en-US" altLang="zh-CN"/>
              <a:t>    “height”: 178.5                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40730" y="1122045"/>
            <a:ext cx="54254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测试结果数据格式（</a:t>
            </a:r>
            <a:r>
              <a:rPr lang="en-US" altLang="zh-CN"/>
              <a:t>JSON)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“message”: “DataUpload”,</a:t>
            </a:r>
            <a:endParaRPr lang="en-US" altLang="zh-CN"/>
          </a:p>
          <a:p>
            <a:r>
              <a:rPr lang="en-US" altLang="zh-CN"/>
              <a:t>    “UUID”: “ABC-001”,                      //单位代码</a:t>
            </a:r>
            <a:endParaRPr lang="en-US" altLang="zh-CN"/>
          </a:p>
          <a:p>
            <a:r>
              <a:rPr lang="en-US" altLang="zh-CN"/>
              <a:t>    “deviceID”： “16ART1B0007”       //仪器编号</a:t>
            </a:r>
            <a:endParaRPr lang="en-US" altLang="zh-CN"/>
          </a:p>
          <a:p>
            <a:r>
              <a:rPr lang="en-US" altLang="zh-CN"/>
              <a:t>    “deviceType”: “BCA-1D”,              //仪器型号</a:t>
            </a:r>
            <a:endParaRPr lang="en-US" altLang="zh-CN"/>
          </a:p>
          <a:p>
            <a:r>
              <a:rPr lang="en-US" altLang="zh-CN"/>
              <a:t>    “UID” : “13902345678”,             //测试者编号</a:t>
            </a:r>
            <a:endParaRPr lang="en-US" altLang="zh-CN"/>
          </a:p>
          <a:p>
            <a:r>
              <a:rPr lang="en-US" altLang="zh-CN"/>
              <a:t>     “testID” : ”201704281014”,       //测试序号</a:t>
            </a:r>
            <a:endParaRPr lang="en-US" altLang="zh-CN"/>
          </a:p>
          <a:p>
            <a:r>
              <a:rPr lang="en-US" altLang="zh-CN"/>
              <a:t>    “testDate” : “20170428”,           //测试日期</a:t>
            </a:r>
            <a:endParaRPr lang="en-US" altLang="zh-CN"/>
          </a:p>
          <a:p>
            <a:r>
              <a:rPr lang="en-US" altLang="zh-CN"/>
              <a:t>    “name”: “张三”,                         //姓名（UTF-8编码）</a:t>
            </a:r>
            <a:endParaRPr lang="en-US" altLang="zh-CN"/>
          </a:p>
          <a:p>
            <a:r>
              <a:rPr lang="en-US" altLang="zh-CN"/>
              <a:t>    “sex”: “1”,                               //性别, 1 </a:t>
            </a:r>
            <a:r>
              <a:rPr lang="zh-CN" altLang="en-US"/>
              <a:t>男 </a:t>
            </a:r>
            <a:r>
              <a:rPr lang="en-US" altLang="zh-CN"/>
              <a:t>2 </a:t>
            </a:r>
            <a:r>
              <a:rPr lang="zh-CN" altLang="en-US"/>
              <a:t>女</a:t>
            </a:r>
            <a:endParaRPr lang="zh-CN" altLang="en-US"/>
          </a:p>
          <a:p>
            <a:r>
              <a:rPr lang="en-US" altLang="zh-CN"/>
              <a:t>    “height”: “178.5”,                   //身高</a:t>
            </a:r>
            <a:endParaRPr lang="en-US" altLang="zh-CN"/>
          </a:p>
          <a:p>
            <a:r>
              <a:rPr lang="en-US" altLang="zh-CN"/>
              <a:t>     “birthYear”: “1985”,            //出生年份</a:t>
            </a:r>
            <a:endParaRPr lang="en-US" altLang="zh-CN"/>
          </a:p>
          <a:p>
            <a:r>
              <a:rPr lang="en-US" altLang="zh-CN"/>
              <a:t>     “Weight” : “72.5”,                //体重</a:t>
            </a:r>
            <a:endParaRPr lang="en-US" altLang="zh-CN"/>
          </a:p>
          <a:p>
            <a:r>
              <a:rPr lang="en-US" altLang="zh-CN"/>
              <a:t>     “Fat”: “23.1”,                        //脂肪</a:t>
            </a:r>
            <a:endParaRPr lang="en-US" altLang="zh-CN"/>
          </a:p>
          <a:p>
            <a:r>
              <a:rPr lang="en-US" altLang="zh-CN"/>
              <a:t>     “Bone”: “3.8”,                      //骨质        </a:t>
            </a:r>
            <a:endParaRPr lang="en-US" altLang="zh-CN"/>
          </a:p>
          <a:p>
            <a:r>
              <a:rPr lang="en-US" altLang="zh-CN"/>
              <a:t>     ……  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3615" y="5364480"/>
            <a:ext cx="434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数据格式示例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立式体成分仪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1875" y="1444625"/>
            <a:ext cx="105321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8.配置项</a:t>
            </a:r>
            <a:endParaRPr lang="zh-CN" altLang="en-US"/>
          </a:p>
          <a:p>
            <a:r>
              <a:rPr lang="zh-CN" altLang="en-US"/>
              <a:t>- 网络设置：主机IP地址、网关、WiFi账号、DNS</a:t>
            </a:r>
            <a:endParaRPr lang="zh-CN" altLang="en-US"/>
          </a:p>
          <a:p>
            <a:r>
              <a:rPr lang="zh-CN" altLang="en-US"/>
              <a:t>- 系统时间</a:t>
            </a:r>
            <a:endParaRPr lang="zh-CN" altLang="en-US"/>
          </a:p>
          <a:p>
            <a:r>
              <a:rPr lang="zh-CN" altLang="en-US"/>
              <a:t>- 语言（中文、英文等）</a:t>
            </a:r>
            <a:endParaRPr lang="zh-CN" altLang="en-US"/>
          </a:p>
          <a:p>
            <a:r>
              <a:rPr lang="zh-CN" altLang="en-US"/>
              <a:t>- 度量衡（公制、英制）</a:t>
            </a:r>
            <a:endParaRPr lang="zh-CN" altLang="en-US"/>
          </a:p>
          <a:p>
            <a:r>
              <a:rPr lang="zh-CN" altLang="en-US"/>
              <a:t>- 打印模式（白纸打印、套打）</a:t>
            </a:r>
            <a:endParaRPr lang="zh-CN" altLang="en-US"/>
          </a:p>
          <a:p>
            <a:r>
              <a:rPr lang="zh-CN" altLang="en-US"/>
              <a:t>- 打印机添加与选择</a:t>
            </a:r>
            <a:endParaRPr lang="zh-CN" altLang="en-US"/>
          </a:p>
          <a:p>
            <a:r>
              <a:rPr lang="zh-CN" altLang="en-US"/>
              <a:t>- 打印位置调整</a:t>
            </a:r>
            <a:endParaRPr lang="zh-CN" altLang="en-US"/>
          </a:p>
          <a:p>
            <a:r>
              <a:rPr lang="zh-CN" altLang="en-US"/>
              <a:t>- 传输模式（自动、采集）自动模式使用http协议，采集模式使用websocket协议。</a:t>
            </a:r>
            <a:endParaRPr lang="zh-CN" altLang="en-US"/>
          </a:p>
          <a:p>
            <a:r>
              <a:rPr lang="zh-CN" altLang="en-US"/>
              <a:t>- 单位名称、单位代码、仪器编号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7073</Words>
  <Application>WPS 演示</Application>
  <PresentationFormat>宽屏</PresentationFormat>
  <Paragraphs>1286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新一代人体成分分析仪</vt:lpstr>
      <vt:lpstr>立式体成分仪</vt:lpstr>
      <vt:lpstr>立式体成分仪</vt:lpstr>
      <vt:lpstr>立式体成分仪</vt:lpstr>
      <vt:lpstr>立式体成分仪</vt:lpstr>
      <vt:lpstr>立式体成分仪</vt:lpstr>
      <vt:lpstr>立式体成分仪</vt:lpstr>
      <vt:lpstr>立式体成分仪</vt:lpstr>
      <vt:lpstr>立式体成分仪</vt:lpstr>
      <vt:lpstr>立式体成分仪</vt:lpstr>
      <vt:lpstr>卧式体成分仪</vt:lpstr>
      <vt:lpstr>功能流程图</vt:lpstr>
      <vt:lpstr>PowerPoint 演示文稿</vt:lpstr>
      <vt:lpstr>界面设计框图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swede</dc:creator>
  <cp:lastModifiedBy>zp</cp:lastModifiedBy>
  <cp:revision>58</cp:revision>
  <dcterms:created xsi:type="dcterms:W3CDTF">2018-04-18T09:04:00Z</dcterms:created>
  <dcterms:modified xsi:type="dcterms:W3CDTF">2018-09-14T09:58:33Z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