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B09C"/>
    <a:srgbClr val="78C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3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613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215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853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426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049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78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959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468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172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815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9-2962-46BA-9BBF-433320162134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3AC2-A25C-4A37-8EC1-9E5BDF951C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382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2AD39-2962-46BA-9BBF-433320162134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73AC2-A25C-4A37-8EC1-9E5BDF951C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58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iagrama de flujo: disco magnético 78">
            <a:extLst>
              <a:ext uri="{FF2B5EF4-FFF2-40B4-BE49-F238E27FC236}">
                <a16:creationId xmlns:a16="http://schemas.microsoft.com/office/drawing/2014/main" id="{1A100DEF-0169-41C5-91F0-3AA5D1DCCB7D}"/>
              </a:ext>
            </a:extLst>
          </p:cNvPr>
          <p:cNvSpPr/>
          <p:nvPr/>
        </p:nvSpPr>
        <p:spPr>
          <a:xfrm>
            <a:off x="7088712" y="2834226"/>
            <a:ext cx="596446" cy="370067"/>
          </a:xfrm>
          <a:prstGeom prst="flowChartMagneticDisk">
            <a:avLst/>
          </a:prstGeom>
          <a:solidFill>
            <a:srgbClr val="78C9BA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AWS</a:t>
            </a:r>
          </a:p>
          <a:p>
            <a:pPr algn="ctr"/>
            <a:r>
              <a:rPr lang="es-CO" sz="800" dirty="0" err="1">
                <a:solidFill>
                  <a:srgbClr val="343437"/>
                </a:solidFill>
                <a:ea typeface="MS PGothic" pitchFamily="34" charset="-128"/>
                <a:cs typeface="Arial"/>
              </a:rPr>
              <a:t>Postgres</a:t>
            </a:r>
            <a:r>
              <a:rPr lang="es-CO" sz="8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 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5FFE8AE3-BFBE-4F25-8464-1DC1528B69AE}"/>
              </a:ext>
            </a:extLst>
          </p:cNvPr>
          <p:cNvSpPr/>
          <p:nvPr/>
        </p:nvSpPr>
        <p:spPr bwMode="auto">
          <a:xfrm>
            <a:off x="783823" y="1071820"/>
            <a:ext cx="7941189" cy="293430"/>
          </a:xfrm>
          <a:prstGeom prst="rect">
            <a:avLst/>
          </a:prstGeom>
          <a:solidFill>
            <a:srgbClr val="759FAB"/>
          </a:solidFill>
          <a:ln w="6350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4008" tIns="32004" rIns="16002" bIns="32004" spcCol="1270" anchor="ctr"/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100" kern="100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6" name="Pentagon 34">
            <a:extLst>
              <a:ext uri="{FF2B5EF4-FFF2-40B4-BE49-F238E27FC236}">
                <a16:creationId xmlns:a16="http://schemas.microsoft.com/office/drawing/2014/main" id="{7DDD1EB2-2D3A-4A4F-8815-EE1518D0F890}"/>
              </a:ext>
            </a:extLst>
          </p:cNvPr>
          <p:cNvSpPr/>
          <p:nvPr/>
        </p:nvSpPr>
        <p:spPr bwMode="auto">
          <a:xfrm>
            <a:off x="3047430" y="1071820"/>
            <a:ext cx="336528" cy="293430"/>
          </a:xfrm>
          <a:prstGeom prst="homePlat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39">
            <a:extLst>
              <a:ext uri="{FF2B5EF4-FFF2-40B4-BE49-F238E27FC236}">
                <a16:creationId xmlns:a16="http://schemas.microsoft.com/office/drawing/2014/main" id="{C9E3198F-0742-4535-9750-FF5B1EDA079C}"/>
              </a:ext>
            </a:extLst>
          </p:cNvPr>
          <p:cNvSpPr txBox="1"/>
          <p:nvPr/>
        </p:nvSpPr>
        <p:spPr bwMode="auto">
          <a:xfrm>
            <a:off x="814582" y="1091177"/>
            <a:ext cx="2065251" cy="2616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457200">
              <a:defRPr/>
            </a:pPr>
            <a:r>
              <a:rPr lang="en-US" sz="1100" kern="1000" spc="50" dirty="0">
                <a:solidFill>
                  <a:prstClr val="white"/>
                </a:solidFill>
                <a:ea typeface="MS PGothic" pitchFamily="34" charset="-128"/>
                <a:cs typeface="Arial"/>
              </a:rPr>
              <a:t>Colombia </a:t>
            </a:r>
            <a:r>
              <a:rPr lang="en-US" sz="1100" kern="1000" spc="50" dirty="0" err="1">
                <a:solidFill>
                  <a:prstClr val="white"/>
                </a:solidFill>
                <a:ea typeface="MS PGothic" pitchFamily="34" charset="-128"/>
                <a:cs typeface="Arial"/>
              </a:rPr>
              <a:t>Compra</a:t>
            </a:r>
            <a:r>
              <a:rPr lang="en-US" sz="1100" kern="1000" spc="50" dirty="0">
                <a:solidFill>
                  <a:prstClr val="white"/>
                </a:solidFill>
                <a:ea typeface="MS PGothic" pitchFamily="34" charset="-128"/>
                <a:cs typeface="Arial"/>
              </a:rPr>
              <a:t> </a:t>
            </a:r>
            <a:r>
              <a:rPr lang="en-US" sz="1100" kern="1000" spc="50" dirty="0" err="1">
                <a:solidFill>
                  <a:prstClr val="white"/>
                </a:solidFill>
                <a:ea typeface="MS PGothic" pitchFamily="34" charset="-128"/>
                <a:cs typeface="Arial"/>
              </a:rPr>
              <a:t>Eficiente</a:t>
            </a:r>
            <a:endParaRPr lang="en-US" sz="1100" kern="1000" spc="50" dirty="0">
              <a:solidFill>
                <a:prstClr val="white"/>
              </a:solidFill>
              <a:ea typeface="MS PGothic" pitchFamily="34" charset="-128"/>
              <a:cs typeface="Arial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5404E86-32B9-4E7D-9A1F-10B67F3B538D}"/>
              </a:ext>
            </a:extLst>
          </p:cNvPr>
          <p:cNvSpPr/>
          <p:nvPr/>
        </p:nvSpPr>
        <p:spPr bwMode="auto">
          <a:xfrm rot="5400000">
            <a:off x="2936321" y="-1324825"/>
            <a:ext cx="3895927" cy="8402226"/>
          </a:xfrm>
          <a:prstGeom prst="rect">
            <a:avLst/>
          </a:prstGeom>
          <a:noFill/>
          <a:ln w="6350" cmpd="sng">
            <a:solidFill>
              <a:srgbClr val="759FA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60BAF2CA-E843-4856-A18E-6B62CA485D4A}"/>
              </a:ext>
            </a:extLst>
          </p:cNvPr>
          <p:cNvGrpSpPr>
            <a:grpSpLocks/>
          </p:cNvGrpSpPr>
          <p:nvPr/>
        </p:nvGrpSpPr>
        <p:grpSpPr bwMode="auto">
          <a:xfrm>
            <a:off x="1162947" y="1488086"/>
            <a:ext cx="934719" cy="520665"/>
            <a:chOff x="1103313" y="1641476"/>
            <a:chExt cx="1316037" cy="464438"/>
          </a:xfrm>
        </p:grpSpPr>
        <p:sp>
          <p:nvSpPr>
            <p:cNvPr id="13" name="Terminator 28">
              <a:extLst>
                <a:ext uri="{FF2B5EF4-FFF2-40B4-BE49-F238E27FC236}">
                  <a16:creationId xmlns:a16="http://schemas.microsoft.com/office/drawing/2014/main" id="{AE950327-29DA-4A3E-B47D-0183F9BA0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1641476"/>
              <a:ext cx="1316037" cy="464438"/>
            </a:xfrm>
            <a:prstGeom prst="flowChartTerminator">
              <a:avLst/>
            </a:prstGeom>
            <a:solidFill>
              <a:srgbClr val="99BA8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 sz="1600" kern="1000" spc="50" dirty="0">
                <a:solidFill>
                  <a:srgbClr val="D4D4D6">
                    <a:lumMod val="25000"/>
                  </a:srgbClr>
                </a:solidFill>
                <a:ea typeface="MS PGothic" pitchFamily="34" charset="-128"/>
              </a:endParaRPr>
            </a:p>
          </p:txBody>
        </p:sp>
        <p:sp>
          <p:nvSpPr>
            <p:cNvPr id="14" name="TextBox 29">
              <a:extLst>
                <a:ext uri="{FF2B5EF4-FFF2-40B4-BE49-F238E27FC236}">
                  <a16:creationId xmlns:a16="http://schemas.microsoft.com/office/drawing/2014/main" id="{7BE8D328-9735-4044-AAF1-9DECFB93330C}"/>
                </a:ext>
              </a:extLst>
            </p:cNvPr>
            <p:cNvSpPr txBox="1"/>
            <p:nvPr/>
          </p:nvSpPr>
          <p:spPr bwMode="auto">
            <a:xfrm>
              <a:off x="1103313" y="1747679"/>
              <a:ext cx="1316037" cy="2196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START</a:t>
              </a:r>
            </a:p>
          </p:txBody>
        </p:sp>
      </p:grpSp>
      <p:sp>
        <p:nvSpPr>
          <p:cNvPr id="16" name="Process 32">
            <a:extLst>
              <a:ext uri="{FF2B5EF4-FFF2-40B4-BE49-F238E27FC236}">
                <a16:creationId xmlns:a16="http://schemas.microsoft.com/office/drawing/2014/main" id="{D729B034-E086-4494-A341-35700ADE7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766" y="1577990"/>
            <a:ext cx="1404913" cy="379423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tIns="108000" bIns="108000" anchor="ctr"/>
          <a:lstStyle/>
          <a:p>
            <a:pPr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Data Collection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MS PGothic" pitchFamily="34" charset="-128"/>
            </a:endParaRPr>
          </a:p>
        </p:txBody>
      </p:sp>
      <p:cxnSp>
        <p:nvCxnSpPr>
          <p:cNvPr id="24" name="Straight Arrow Connector 56">
            <a:extLst>
              <a:ext uri="{FF2B5EF4-FFF2-40B4-BE49-F238E27FC236}">
                <a16:creationId xmlns:a16="http://schemas.microsoft.com/office/drawing/2014/main" id="{C2F42F41-9D26-44FB-B96E-2087DC0CBEB2}"/>
              </a:ext>
            </a:extLst>
          </p:cNvPr>
          <p:cNvCxnSpPr>
            <a:cxnSpLocks/>
            <a:stCxn id="13" idx="2"/>
            <a:endCxn id="56" idx="0"/>
          </p:cNvCxnSpPr>
          <p:nvPr/>
        </p:nvCxnSpPr>
        <p:spPr>
          <a:xfrm>
            <a:off x="1630307" y="2008751"/>
            <a:ext cx="6508" cy="227011"/>
          </a:xfrm>
          <a:prstGeom prst="straightConnector1">
            <a:avLst/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63">
            <a:extLst>
              <a:ext uri="{FF2B5EF4-FFF2-40B4-BE49-F238E27FC236}">
                <a16:creationId xmlns:a16="http://schemas.microsoft.com/office/drawing/2014/main" id="{C929CCC5-D538-41DE-836A-92C6FDECD015}"/>
              </a:ext>
            </a:extLst>
          </p:cNvPr>
          <p:cNvSpPr txBox="1"/>
          <p:nvPr/>
        </p:nvSpPr>
        <p:spPr bwMode="auto">
          <a:xfrm>
            <a:off x="5371027" y="1078829"/>
            <a:ext cx="3043087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457200">
              <a:defRPr/>
            </a:pPr>
            <a:r>
              <a:rPr lang="en-US" sz="1200" kern="1000" spc="50" dirty="0" smtClean="0">
                <a:solidFill>
                  <a:prstClr val="white"/>
                </a:solidFill>
                <a:ea typeface="MS PGothic" pitchFamily="34" charset="-128"/>
                <a:cs typeface="Arial"/>
              </a:rPr>
              <a:t>SECOP TOPICS DEPLOYMENT PROCESS</a:t>
            </a:r>
            <a:endParaRPr lang="en-US" sz="1200" kern="1000" spc="50" dirty="0">
              <a:solidFill>
                <a:prstClr val="white"/>
              </a:solidFill>
              <a:ea typeface="MS PGothic" pitchFamily="34" charset="-128"/>
              <a:cs typeface="Arial"/>
            </a:endParaRPr>
          </a:p>
        </p:txBody>
      </p:sp>
      <p:grpSp>
        <p:nvGrpSpPr>
          <p:cNvPr id="38" name="Group 7">
            <a:extLst>
              <a:ext uri="{FF2B5EF4-FFF2-40B4-BE49-F238E27FC236}">
                <a16:creationId xmlns:a16="http://schemas.microsoft.com/office/drawing/2014/main" id="{13CD4CCA-341C-423F-AF20-CCAA6EA001AD}"/>
              </a:ext>
            </a:extLst>
          </p:cNvPr>
          <p:cNvGrpSpPr>
            <a:grpSpLocks/>
          </p:cNvGrpSpPr>
          <p:nvPr/>
        </p:nvGrpSpPr>
        <p:grpSpPr bwMode="auto">
          <a:xfrm>
            <a:off x="1126725" y="3719686"/>
            <a:ext cx="936000" cy="504000"/>
            <a:chOff x="6693930" y="5311491"/>
            <a:chExt cx="1326983" cy="464438"/>
          </a:xfrm>
        </p:grpSpPr>
        <p:sp>
          <p:nvSpPr>
            <p:cNvPr id="39" name="Terminator 67">
              <a:extLst>
                <a:ext uri="{FF2B5EF4-FFF2-40B4-BE49-F238E27FC236}">
                  <a16:creationId xmlns:a16="http://schemas.microsoft.com/office/drawing/2014/main" id="{54ADB074-F530-44EC-BF46-D11AFC796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041" y="5311491"/>
              <a:ext cx="1315872" cy="464438"/>
            </a:xfrm>
            <a:prstGeom prst="flowChartTerminator">
              <a:avLst/>
            </a:prstGeom>
            <a:solidFill>
              <a:srgbClr val="99BA8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 sz="1600" kern="1000" spc="50" dirty="0">
                <a:solidFill>
                  <a:srgbClr val="D4D4D6">
                    <a:lumMod val="25000"/>
                  </a:srgbClr>
                </a:solidFill>
                <a:ea typeface="MS PGothic" pitchFamily="34" charset="-128"/>
              </a:endParaRPr>
            </a:p>
          </p:txBody>
        </p:sp>
        <p:sp>
          <p:nvSpPr>
            <p:cNvPr id="40" name="TextBox 37">
              <a:extLst>
                <a:ext uri="{FF2B5EF4-FFF2-40B4-BE49-F238E27FC236}">
                  <a16:creationId xmlns:a16="http://schemas.microsoft.com/office/drawing/2014/main" id="{3055101D-6D48-4342-B881-296FA46B9296}"/>
                </a:ext>
              </a:extLst>
            </p:cNvPr>
            <p:cNvSpPr txBox="1"/>
            <p:nvPr/>
          </p:nvSpPr>
          <p:spPr bwMode="auto">
            <a:xfrm>
              <a:off x="6693930" y="5414877"/>
              <a:ext cx="1315871" cy="1855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MS PGothic" pitchFamily="34" charset="-128"/>
                  <a:cs typeface="Arial"/>
                </a:rPr>
                <a:t>END</a:t>
              </a:r>
            </a:p>
          </p:txBody>
        </p:sp>
      </p:grpSp>
      <p:sp>
        <p:nvSpPr>
          <p:cNvPr id="41" name="Process 69">
            <a:extLst>
              <a:ext uri="{FF2B5EF4-FFF2-40B4-BE49-F238E27FC236}">
                <a16:creationId xmlns:a16="http://schemas.microsoft.com/office/drawing/2014/main" id="{A2186769-CF6A-4861-8899-64314D66C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7953" y="2576419"/>
            <a:ext cx="1066398" cy="449380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Database Implementation</a:t>
            </a:r>
          </a:p>
        </p:txBody>
      </p:sp>
      <p:cxnSp>
        <p:nvCxnSpPr>
          <p:cNvPr id="53" name="Straight Arrow Connector 81">
            <a:extLst>
              <a:ext uri="{FF2B5EF4-FFF2-40B4-BE49-F238E27FC236}">
                <a16:creationId xmlns:a16="http://schemas.microsoft.com/office/drawing/2014/main" id="{FF9D32DA-FE1F-4600-9527-DBEE3CE9C1FC}"/>
              </a:ext>
            </a:extLst>
          </p:cNvPr>
          <p:cNvCxnSpPr>
            <a:cxnSpLocks/>
            <a:stCxn id="110" idx="0"/>
            <a:endCxn id="16" idx="1"/>
          </p:cNvCxnSpPr>
          <p:nvPr/>
        </p:nvCxnSpPr>
        <p:spPr>
          <a:xfrm rot="5400000" flipH="1" flipV="1">
            <a:off x="3057795" y="1814598"/>
            <a:ext cx="537866" cy="444075"/>
          </a:xfrm>
          <a:prstGeom prst="bentConnector2">
            <a:avLst/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9">
            <a:extLst>
              <a:ext uri="{FF2B5EF4-FFF2-40B4-BE49-F238E27FC236}">
                <a16:creationId xmlns:a16="http://schemas.microsoft.com/office/drawing/2014/main" id="{5422421E-4940-490F-925B-CD6A611287A2}"/>
              </a:ext>
            </a:extLst>
          </p:cNvPr>
          <p:cNvGrpSpPr>
            <a:grpSpLocks/>
          </p:cNvGrpSpPr>
          <p:nvPr/>
        </p:nvGrpSpPr>
        <p:grpSpPr bwMode="auto">
          <a:xfrm>
            <a:off x="1035410" y="2235762"/>
            <a:ext cx="1202809" cy="365970"/>
            <a:chOff x="2968625" y="1641475"/>
            <a:chExt cx="1304925" cy="464439"/>
          </a:xfrm>
        </p:grpSpPr>
        <p:sp>
          <p:nvSpPr>
            <p:cNvPr id="56" name="Process 32">
              <a:extLst>
                <a:ext uri="{FF2B5EF4-FFF2-40B4-BE49-F238E27FC236}">
                  <a16:creationId xmlns:a16="http://schemas.microsoft.com/office/drawing/2014/main" id="{37095A9E-C343-435A-AAE2-EBF254E06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625" y="1641475"/>
              <a:ext cx="1304925" cy="464439"/>
            </a:xfrm>
            <a:prstGeom prst="flowChartProcess">
              <a:avLst/>
            </a:prstGeom>
            <a:solidFill>
              <a:srgbClr val="759FAB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 dirty="0">
                <a:solidFill>
                  <a:prstClr val="white"/>
                </a:solidFill>
                <a:ea typeface="MS PGothic" pitchFamily="34" charset="-128"/>
              </a:endParaRPr>
            </a:p>
          </p:txBody>
        </p:sp>
        <p:sp>
          <p:nvSpPr>
            <p:cNvPr id="57" name="TextBox 33">
              <a:extLst>
                <a:ext uri="{FF2B5EF4-FFF2-40B4-BE49-F238E27FC236}">
                  <a16:creationId xmlns:a16="http://schemas.microsoft.com/office/drawing/2014/main" id="{E60786F1-EAEE-48C6-8CAD-D776AC255D36}"/>
                </a:ext>
              </a:extLst>
            </p:cNvPr>
            <p:cNvSpPr txBox="1"/>
            <p:nvPr/>
          </p:nvSpPr>
          <p:spPr bwMode="auto">
            <a:xfrm>
              <a:off x="2968625" y="1685858"/>
              <a:ext cx="1304925" cy="27732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457200">
                <a:lnSpc>
                  <a:spcPct val="90000"/>
                </a:lnSpc>
                <a:defRPr/>
              </a:pPr>
              <a:r>
                <a:rPr lang="en-US" sz="10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Business Problem </a:t>
              </a:r>
            </a:p>
            <a:p>
              <a:pPr algn="ctr" defTabSz="457200">
                <a:lnSpc>
                  <a:spcPct val="90000"/>
                </a:lnSpc>
                <a:defRPr/>
              </a:pPr>
              <a:r>
                <a:rPr lang="en-US" sz="10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Definition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1822A5-CB03-48B7-97D2-B877DE665842}"/>
              </a:ext>
            </a:extLst>
          </p:cNvPr>
          <p:cNvCxnSpPr>
            <a:cxnSpLocks/>
            <a:stCxn id="56" idx="2"/>
            <a:endCxn id="60" idx="0"/>
          </p:cNvCxnSpPr>
          <p:nvPr/>
        </p:nvCxnSpPr>
        <p:spPr>
          <a:xfrm flipH="1">
            <a:off x="1636814" y="2601732"/>
            <a:ext cx="1" cy="318837"/>
          </a:xfrm>
          <a:prstGeom prst="straightConnector1">
            <a:avLst/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oup 8">
            <a:extLst>
              <a:ext uri="{FF2B5EF4-FFF2-40B4-BE49-F238E27FC236}">
                <a16:creationId xmlns:a16="http://schemas.microsoft.com/office/drawing/2014/main" id="{00337417-2062-4A96-AFFE-A179DBA94BB7}"/>
              </a:ext>
            </a:extLst>
          </p:cNvPr>
          <p:cNvGrpSpPr>
            <a:grpSpLocks/>
          </p:cNvGrpSpPr>
          <p:nvPr/>
        </p:nvGrpSpPr>
        <p:grpSpPr bwMode="auto">
          <a:xfrm>
            <a:off x="1126725" y="2920569"/>
            <a:ext cx="1020178" cy="348662"/>
            <a:chOff x="3111113" y="2815185"/>
            <a:chExt cx="1008062" cy="645098"/>
          </a:xfrm>
        </p:grpSpPr>
        <p:sp>
          <p:nvSpPr>
            <p:cNvPr id="60" name="Document 65">
              <a:extLst>
                <a:ext uri="{FF2B5EF4-FFF2-40B4-BE49-F238E27FC236}">
                  <a16:creationId xmlns:a16="http://schemas.microsoft.com/office/drawing/2014/main" id="{8A600B10-2484-4068-A615-4705FEC81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113" y="2815185"/>
              <a:ext cx="1008062" cy="645098"/>
            </a:xfrm>
            <a:prstGeom prst="flowChartDocument">
              <a:avLst/>
            </a:prstGeom>
            <a:solidFill>
              <a:srgbClr val="E8A26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defTabSz="457200">
                <a:defRPr/>
              </a:pPr>
              <a:endParaRPr lang="en-US" dirty="0">
                <a:solidFill>
                  <a:prstClr val="white"/>
                </a:solidFill>
                <a:ea typeface="MS PGothic" pitchFamily="34" charset="-128"/>
              </a:endParaRPr>
            </a:p>
          </p:txBody>
        </p:sp>
        <p:sp>
          <p:nvSpPr>
            <p:cNvPr id="61" name="TextBox 66">
              <a:extLst>
                <a:ext uri="{FF2B5EF4-FFF2-40B4-BE49-F238E27FC236}">
                  <a16:creationId xmlns:a16="http://schemas.microsoft.com/office/drawing/2014/main" id="{0359F987-FF92-4C0D-A058-DDF3B456AE68}"/>
                </a:ext>
              </a:extLst>
            </p:cNvPr>
            <p:cNvSpPr txBox="1"/>
            <p:nvPr/>
          </p:nvSpPr>
          <p:spPr bwMode="auto">
            <a:xfrm>
              <a:off x="3111113" y="2896221"/>
              <a:ext cx="1008062" cy="3305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457200">
                <a:lnSpc>
                  <a:spcPct val="90000"/>
                </a:lnSpc>
                <a:defRPr/>
              </a:pPr>
              <a:r>
                <a:rPr lang="en-US" sz="10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Documentation</a:t>
              </a:r>
            </a:p>
          </p:txBody>
        </p:sp>
      </p:grpSp>
      <p:sp>
        <p:nvSpPr>
          <p:cNvPr id="75" name="Process 69">
            <a:extLst>
              <a:ext uri="{FF2B5EF4-FFF2-40B4-BE49-F238E27FC236}">
                <a16:creationId xmlns:a16="http://schemas.microsoft.com/office/drawing/2014/main" id="{DFF72884-F68E-4598-9C19-F014532F1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9924" y="1543011"/>
            <a:ext cx="1404913" cy="449380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Understand data source</a:t>
            </a:r>
          </a:p>
        </p:txBody>
      </p:sp>
      <p:cxnSp>
        <p:nvCxnSpPr>
          <p:cNvPr id="84" name="Straight Arrow Connector 57">
            <a:extLst>
              <a:ext uri="{FF2B5EF4-FFF2-40B4-BE49-F238E27FC236}">
                <a16:creationId xmlns:a16="http://schemas.microsoft.com/office/drawing/2014/main" id="{EEA1D016-A56C-4D9D-AD3D-20E3D621AF53}"/>
              </a:ext>
            </a:extLst>
          </p:cNvPr>
          <p:cNvCxnSpPr>
            <a:cxnSpLocks/>
            <a:stCxn id="75" idx="3"/>
            <a:endCxn id="66" idx="1"/>
          </p:cNvCxnSpPr>
          <p:nvPr/>
        </p:nvCxnSpPr>
        <p:spPr>
          <a:xfrm>
            <a:off x="6674837" y="1767701"/>
            <a:ext cx="865091" cy="12700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Process 69">
            <a:extLst>
              <a:ext uri="{FF2B5EF4-FFF2-40B4-BE49-F238E27FC236}">
                <a16:creationId xmlns:a16="http://schemas.microsoft.com/office/drawing/2014/main" id="{DDBC03BD-8309-4216-AA31-E7B570153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582" y="3445489"/>
            <a:ext cx="972000" cy="449380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Data Processing &amp;</a:t>
            </a:r>
          </a:p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Modeling</a:t>
            </a:r>
          </a:p>
        </p:txBody>
      </p:sp>
      <p:sp>
        <p:nvSpPr>
          <p:cNvPr id="94" name="Document 65">
            <a:extLst>
              <a:ext uri="{FF2B5EF4-FFF2-40B4-BE49-F238E27FC236}">
                <a16:creationId xmlns:a16="http://schemas.microsoft.com/office/drawing/2014/main" id="{C0CA180B-BF2D-4C62-93E0-CA6630E31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39" y="4058449"/>
            <a:ext cx="988984" cy="501780"/>
          </a:xfrm>
          <a:prstGeom prst="flowChartDocument">
            <a:avLst/>
          </a:prstGeom>
          <a:solidFill>
            <a:srgbClr val="E8A26C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rotWithShape="0">
              <a:srgbClr val="68686D">
                <a:alpha val="34998"/>
              </a:srgbClr>
            </a:outerShdw>
          </a:effectLst>
        </p:spPr>
        <p:txBody>
          <a:bodyPr tIns="72000" bIns="72000"/>
          <a:lstStyle/>
          <a:p>
            <a:pPr algn="ctr" defTabSz="457200">
              <a:defRPr/>
            </a:pPr>
            <a:r>
              <a:rPr lang="en-US" sz="9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Final</a:t>
            </a:r>
          </a:p>
          <a:p>
            <a:pPr algn="ctr" defTabSz="457200">
              <a:defRPr/>
            </a:pPr>
            <a:r>
              <a:rPr lang="en-US" sz="9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Documentation</a:t>
            </a:r>
          </a:p>
        </p:txBody>
      </p:sp>
      <p:cxnSp>
        <p:nvCxnSpPr>
          <p:cNvPr id="117" name="Straight Arrow Connector 81">
            <a:extLst>
              <a:ext uri="{FF2B5EF4-FFF2-40B4-BE49-F238E27FC236}">
                <a16:creationId xmlns:a16="http://schemas.microsoft.com/office/drawing/2014/main" id="{7077A7E9-7902-4BB1-A9A6-8D65919CB5AF}"/>
              </a:ext>
            </a:extLst>
          </p:cNvPr>
          <p:cNvCxnSpPr>
            <a:cxnSpLocks/>
            <a:stCxn id="16" idx="3"/>
            <a:endCxn id="75" idx="1"/>
          </p:cNvCxnSpPr>
          <p:nvPr/>
        </p:nvCxnSpPr>
        <p:spPr>
          <a:xfrm flipV="1">
            <a:off x="4953679" y="1767701"/>
            <a:ext cx="316245" cy="1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70">
            <a:extLst>
              <a:ext uri="{FF2B5EF4-FFF2-40B4-BE49-F238E27FC236}">
                <a16:creationId xmlns:a16="http://schemas.microsoft.com/office/drawing/2014/main" id="{E86518B6-C94D-4890-A955-F6C87AD0739C}"/>
              </a:ext>
            </a:extLst>
          </p:cNvPr>
          <p:cNvCxnSpPr>
            <a:cxnSpLocks/>
            <a:stCxn id="66" idx="2"/>
            <a:endCxn id="41" idx="0"/>
          </p:cNvCxnSpPr>
          <p:nvPr/>
        </p:nvCxnSpPr>
        <p:spPr>
          <a:xfrm rot="5400000">
            <a:off x="7789138" y="2284405"/>
            <a:ext cx="584028" cy="12700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Process 69">
            <a:extLst>
              <a:ext uri="{FF2B5EF4-FFF2-40B4-BE49-F238E27FC236}">
                <a16:creationId xmlns:a16="http://schemas.microsoft.com/office/drawing/2014/main" id="{AE2B262A-4B4E-49C5-BF5E-8C8A95F60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4894" y="4029007"/>
            <a:ext cx="1538343" cy="568741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Presentation </a:t>
            </a:r>
          </a:p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to Colombia </a:t>
            </a:r>
            <a:r>
              <a:rPr lang="en-US" sz="1000" dirty="0" err="1">
                <a:solidFill>
                  <a:srgbClr val="343437"/>
                </a:solidFill>
                <a:ea typeface="MS PGothic" pitchFamily="34" charset="-128"/>
                <a:cs typeface="Arial"/>
              </a:rPr>
              <a:t>Compra</a:t>
            </a: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 </a:t>
            </a:r>
            <a:r>
              <a:rPr lang="en-US" sz="1000" dirty="0" err="1">
                <a:solidFill>
                  <a:srgbClr val="343437"/>
                </a:solidFill>
                <a:ea typeface="MS PGothic" pitchFamily="34" charset="-128"/>
                <a:cs typeface="Arial"/>
              </a:rPr>
              <a:t>Eficiente</a:t>
            </a:r>
            <a:endParaRPr lang="en-US" sz="1000" dirty="0">
              <a:solidFill>
                <a:srgbClr val="343437"/>
              </a:solidFill>
              <a:ea typeface="MS PGothic" pitchFamily="34" charset="-128"/>
              <a:cs typeface="Arial"/>
            </a:endParaRPr>
          </a:p>
        </p:txBody>
      </p:sp>
      <p:cxnSp>
        <p:nvCxnSpPr>
          <p:cNvPr id="157" name="Straight Arrow Connector 70">
            <a:extLst>
              <a:ext uri="{FF2B5EF4-FFF2-40B4-BE49-F238E27FC236}">
                <a16:creationId xmlns:a16="http://schemas.microsoft.com/office/drawing/2014/main" id="{055405E5-B13E-4A5A-B998-0001ABAE9558}"/>
              </a:ext>
            </a:extLst>
          </p:cNvPr>
          <p:cNvCxnSpPr>
            <a:cxnSpLocks/>
            <a:stCxn id="156" idx="1"/>
            <a:endCxn id="39" idx="2"/>
          </p:cNvCxnSpPr>
          <p:nvPr/>
        </p:nvCxnSpPr>
        <p:spPr>
          <a:xfrm rot="10800000">
            <a:off x="1598644" y="4223686"/>
            <a:ext cx="506250" cy="89692"/>
          </a:xfrm>
          <a:prstGeom prst="bentConnector2">
            <a:avLst/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70">
            <a:extLst>
              <a:ext uri="{FF2B5EF4-FFF2-40B4-BE49-F238E27FC236}">
                <a16:creationId xmlns:a16="http://schemas.microsoft.com/office/drawing/2014/main" id="{86868358-363F-4F02-91F7-8172C3522D01}"/>
              </a:ext>
            </a:extLst>
          </p:cNvPr>
          <p:cNvCxnSpPr>
            <a:cxnSpLocks/>
            <a:stCxn id="41" idx="2"/>
            <a:endCxn id="89" idx="0"/>
          </p:cNvCxnSpPr>
          <p:nvPr/>
        </p:nvCxnSpPr>
        <p:spPr>
          <a:xfrm rot="16200000" flipH="1">
            <a:off x="7883022" y="3223929"/>
            <a:ext cx="419690" cy="23430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Arrow Connector 70">
            <a:extLst>
              <a:ext uri="{FF2B5EF4-FFF2-40B4-BE49-F238E27FC236}">
                <a16:creationId xmlns:a16="http://schemas.microsoft.com/office/drawing/2014/main" id="{4A1DC384-07D6-4243-B7DC-9C38E711AE08}"/>
              </a:ext>
            </a:extLst>
          </p:cNvPr>
          <p:cNvCxnSpPr>
            <a:cxnSpLocks/>
            <a:stCxn id="94" idx="1"/>
            <a:endCxn id="156" idx="3"/>
          </p:cNvCxnSpPr>
          <p:nvPr/>
        </p:nvCxnSpPr>
        <p:spPr>
          <a:xfrm rot="10800000" flipV="1">
            <a:off x="3643237" y="4309338"/>
            <a:ext cx="338102" cy="4039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Process 69">
            <a:extLst>
              <a:ext uri="{FF2B5EF4-FFF2-40B4-BE49-F238E27FC236}">
                <a16:creationId xmlns:a16="http://schemas.microsoft.com/office/drawing/2014/main" id="{0C787A6A-F056-4A7B-8CB0-A7AF01388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928" y="1543011"/>
            <a:ext cx="1082448" cy="449380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Solution Design</a:t>
            </a:r>
          </a:p>
        </p:txBody>
      </p:sp>
      <p:sp>
        <p:nvSpPr>
          <p:cNvPr id="104" name="Process 69">
            <a:extLst>
              <a:ext uri="{FF2B5EF4-FFF2-40B4-BE49-F238E27FC236}">
                <a16:creationId xmlns:a16="http://schemas.microsoft.com/office/drawing/2014/main" id="{B52F7AAF-0A02-49EC-964A-453DE75FC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929" y="4222029"/>
            <a:ext cx="972000" cy="449380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Dashboard </a:t>
            </a:r>
          </a:p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Development</a:t>
            </a:r>
          </a:p>
        </p:txBody>
      </p:sp>
      <p:sp>
        <p:nvSpPr>
          <p:cNvPr id="105" name="Process 69">
            <a:extLst>
              <a:ext uri="{FF2B5EF4-FFF2-40B4-BE49-F238E27FC236}">
                <a16:creationId xmlns:a16="http://schemas.microsoft.com/office/drawing/2014/main" id="{0B970471-3911-4383-8405-28570044E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9593" y="4220545"/>
            <a:ext cx="972000" cy="449380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Results Evaluation</a:t>
            </a:r>
          </a:p>
        </p:txBody>
      </p:sp>
      <p:cxnSp>
        <p:nvCxnSpPr>
          <p:cNvPr id="109" name="Straight Arrow Connector 78">
            <a:extLst>
              <a:ext uri="{FF2B5EF4-FFF2-40B4-BE49-F238E27FC236}">
                <a16:creationId xmlns:a16="http://schemas.microsoft.com/office/drawing/2014/main" id="{9FE9184B-EDC3-4F52-8119-A4057416F2DD}"/>
              </a:ext>
            </a:extLst>
          </p:cNvPr>
          <p:cNvCxnSpPr>
            <a:cxnSpLocks/>
            <a:stCxn id="16" idx="2"/>
            <a:endCxn id="75" idx="2"/>
          </p:cNvCxnSpPr>
          <p:nvPr/>
        </p:nvCxnSpPr>
        <p:spPr>
          <a:xfrm rot="16200000" flipH="1">
            <a:off x="5094313" y="1114323"/>
            <a:ext cx="34978" cy="1721158"/>
          </a:xfrm>
          <a:prstGeom prst="curvedConnector3">
            <a:avLst>
              <a:gd name="adj1" fmla="val 753554"/>
            </a:avLst>
          </a:prstGeom>
          <a:ln w="12700" cap="flat" cmpd="sng">
            <a:solidFill>
              <a:srgbClr val="C25552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Process 32">
            <a:extLst>
              <a:ext uri="{FF2B5EF4-FFF2-40B4-BE49-F238E27FC236}">
                <a16:creationId xmlns:a16="http://schemas.microsoft.com/office/drawing/2014/main" id="{E38D2755-369B-4CE3-AA79-AA445573B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5255" y="2305568"/>
            <a:ext cx="978871" cy="320262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tIns="108000" bIns="108000" anchor="ctr"/>
          <a:lstStyle/>
          <a:p>
            <a:pPr algn="ctr">
              <a:defRPr/>
            </a:pPr>
            <a:r>
              <a:rPr lang="en-US" sz="1000" dirty="0">
                <a:solidFill>
                  <a:srgbClr val="343437"/>
                </a:solidFill>
                <a:ea typeface="MS PGothic" pitchFamily="34" charset="-128"/>
                <a:cs typeface="Arial"/>
              </a:rPr>
              <a:t>Meetings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MS PGothic" pitchFamily="34" charset="-128"/>
            </a:endParaRPr>
          </a:p>
        </p:txBody>
      </p:sp>
      <p:cxnSp>
        <p:nvCxnSpPr>
          <p:cNvPr id="111" name="Straight Arrow Connector 81">
            <a:extLst>
              <a:ext uri="{FF2B5EF4-FFF2-40B4-BE49-F238E27FC236}">
                <a16:creationId xmlns:a16="http://schemas.microsoft.com/office/drawing/2014/main" id="{D3D2715C-24B3-485F-87D7-E6B5A8CBBE2C}"/>
              </a:ext>
            </a:extLst>
          </p:cNvPr>
          <p:cNvCxnSpPr>
            <a:cxnSpLocks/>
            <a:stCxn id="61" idx="3"/>
            <a:endCxn id="110" idx="2"/>
          </p:cNvCxnSpPr>
          <p:nvPr/>
        </p:nvCxnSpPr>
        <p:spPr>
          <a:xfrm flipV="1">
            <a:off x="2146903" y="2625830"/>
            <a:ext cx="957788" cy="427870"/>
          </a:xfrm>
          <a:prstGeom prst="bentConnector2">
            <a:avLst/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78">
            <a:extLst>
              <a:ext uri="{FF2B5EF4-FFF2-40B4-BE49-F238E27FC236}">
                <a16:creationId xmlns:a16="http://schemas.microsoft.com/office/drawing/2014/main" id="{EC3CE75F-581B-4FD4-A6E2-1829D03CE848}"/>
              </a:ext>
            </a:extLst>
          </p:cNvPr>
          <p:cNvCxnSpPr>
            <a:cxnSpLocks/>
            <a:stCxn id="110" idx="3"/>
            <a:endCxn id="75" idx="2"/>
          </p:cNvCxnSpPr>
          <p:nvPr/>
        </p:nvCxnSpPr>
        <p:spPr>
          <a:xfrm flipV="1">
            <a:off x="3594126" y="1992391"/>
            <a:ext cx="2378255" cy="473308"/>
          </a:xfrm>
          <a:prstGeom prst="curvedConnector2">
            <a:avLst/>
          </a:prstGeom>
          <a:ln w="12700" cap="flat" cmpd="sng">
            <a:solidFill>
              <a:srgbClr val="C25552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78">
            <a:extLst>
              <a:ext uri="{FF2B5EF4-FFF2-40B4-BE49-F238E27FC236}">
                <a16:creationId xmlns:a16="http://schemas.microsoft.com/office/drawing/2014/main" id="{06491D49-A9BF-402E-B641-2715DECED478}"/>
              </a:ext>
            </a:extLst>
          </p:cNvPr>
          <p:cNvCxnSpPr>
            <a:cxnSpLocks/>
            <a:stCxn id="104" idx="3"/>
            <a:endCxn id="89" idx="3"/>
          </p:cNvCxnSpPr>
          <p:nvPr/>
        </p:nvCxnSpPr>
        <p:spPr>
          <a:xfrm flipV="1">
            <a:off x="8553929" y="3670179"/>
            <a:ext cx="36653" cy="776540"/>
          </a:xfrm>
          <a:prstGeom prst="curvedConnector3">
            <a:avLst>
              <a:gd name="adj1" fmla="val 723687"/>
            </a:avLst>
          </a:prstGeom>
          <a:ln w="12700" cap="flat" cmpd="sng">
            <a:solidFill>
              <a:srgbClr val="C25552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78">
            <a:extLst>
              <a:ext uri="{FF2B5EF4-FFF2-40B4-BE49-F238E27FC236}">
                <a16:creationId xmlns:a16="http://schemas.microsoft.com/office/drawing/2014/main" id="{9A5B22B0-609A-4CAE-9263-40F7BB3F60D3}"/>
              </a:ext>
            </a:extLst>
          </p:cNvPr>
          <p:cNvCxnSpPr>
            <a:cxnSpLocks/>
            <a:stCxn id="89" idx="3"/>
            <a:endCxn id="41" idx="3"/>
          </p:cNvCxnSpPr>
          <p:nvPr/>
        </p:nvCxnSpPr>
        <p:spPr>
          <a:xfrm flipV="1">
            <a:off x="8590582" y="2801109"/>
            <a:ext cx="23769" cy="869070"/>
          </a:xfrm>
          <a:prstGeom prst="curvedConnector3">
            <a:avLst>
              <a:gd name="adj1" fmla="val 1061757"/>
            </a:avLst>
          </a:prstGeom>
          <a:ln w="12700" cap="flat" cmpd="sng">
            <a:solidFill>
              <a:srgbClr val="C25552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70">
            <a:extLst>
              <a:ext uri="{FF2B5EF4-FFF2-40B4-BE49-F238E27FC236}">
                <a16:creationId xmlns:a16="http://schemas.microsoft.com/office/drawing/2014/main" id="{E60AD382-4854-48A4-AB25-03CE17956A10}"/>
              </a:ext>
            </a:extLst>
          </p:cNvPr>
          <p:cNvCxnSpPr>
            <a:cxnSpLocks/>
            <a:stCxn id="89" idx="2"/>
            <a:endCxn id="104" idx="0"/>
          </p:cNvCxnSpPr>
          <p:nvPr/>
        </p:nvCxnSpPr>
        <p:spPr>
          <a:xfrm rot="5400000">
            <a:off x="7922676" y="4040123"/>
            <a:ext cx="327160" cy="36653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70">
            <a:extLst>
              <a:ext uri="{FF2B5EF4-FFF2-40B4-BE49-F238E27FC236}">
                <a16:creationId xmlns:a16="http://schemas.microsoft.com/office/drawing/2014/main" id="{2F1A4763-7DCB-4261-8CA5-75309FF15D6C}"/>
              </a:ext>
            </a:extLst>
          </p:cNvPr>
          <p:cNvCxnSpPr>
            <a:cxnSpLocks/>
            <a:stCxn id="104" idx="1"/>
            <a:endCxn id="105" idx="3"/>
          </p:cNvCxnSpPr>
          <p:nvPr/>
        </p:nvCxnSpPr>
        <p:spPr>
          <a:xfrm rot="10800000">
            <a:off x="7361593" y="4445235"/>
            <a:ext cx="220336" cy="1484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70">
            <a:extLst>
              <a:ext uri="{FF2B5EF4-FFF2-40B4-BE49-F238E27FC236}">
                <a16:creationId xmlns:a16="http://schemas.microsoft.com/office/drawing/2014/main" id="{47E9FE0A-917D-4549-94CE-59EC1CC7FBBE}"/>
              </a:ext>
            </a:extLst>
          </p:cNvPr>
          <p:cNvCxnSpPr>
            <a:cxnSpLocks/>
            <a:stCxn id="105" idx="1"/>
            <a:endCxn id="63" idx="3"/>
          </p:cNvCxnSpPr>
          <p:nvPr/>
        </p:nvCxnSpPr>
        <p:spPr>
          <a:xfrm rot="10800000">
            <a:off x="6133061" y="4316057"/>
            <a:ext cx="256533" cy="129178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18">
            <a:extLst>
              <a:ext uri="{FF2B5EF4-FFF2-40B4-BE49-F238E27FC236}">
                <a16:creationId xmlns:a16="http://schemas.microsoft.com/office/drawing/2014/main" id="{2F26823A-4751-4A6D-AB89-F72788BC803D}"/>
              </a:ext>
            </a:extLst>
          </p:cNvPr>
          <p:cNvGrpSpPr>
            <a:grpSpLocks/>
          </p:cNvGrpSpPr>
          <p:nvPr/>
        </p:nvGrpSpPr>
        <p:grpSpPr bwMode="auto">
          <a:xfrm>
            <a:off x="5268892" y="3948522"/>
            <a:ext cx="864168" cy="735070"/>
            <a:chOff x="6859638" y="3781207"/>
            <a:chExt cx="1200151" cy="1090613"/>
          </a:xfrm>
        </p:grpSpPr>
        <p:sp>
          <p:nvSpPr>
            <p:cNvPr id="62" name="Decision 51">
              <a:extLst>
                <a:ext uri="{FF2B5EF4-FFF2-40B4-BE49-F238E27FC236}">
                  <a16:creationId xmlns:a16="http://schemas.microsoft.com/office/drawing/2014/main" id="{8C76BC5D-89B3-415E-8A24-32A77F472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016" y="3781207"/>
              <a:ext cx="1092201" cy="1090613"/>
            </a:xfrm>
            <a:prstGeom prst="flowChartDecision">
              <a:avLst/>
            </a:prstGeom>
            <a:solidFill>
              <a:srgbClr val="C2555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defTabSz="457200">
                <a:defRPr/>
              </a:pPr>
              <a:endParaRPr lang="en-US" dirty="0">
                <a:solidFill>
                  <a:prstClr val="white"/>
                </a:solidFill>
                <a:ea typeface="MS PGothic" pitchFamily="34" charset="-128"/>
              </a:endParaRPr>
            </a:p>
          </p:txBody>
        </p:sp>
        <p:sp>
          <p:nvSpPr>
            <p:cNvPr id="63" name="TextBox 52">
              <a:extLst>
                <a:ext uri="{FF2B5EF4-FFF2-40B4-BE49-F238E27FC236}">
                  <a16:creationId xmlns:a16="http://schemas.microsoft.com/office/drawing/2014/main" id="{BC3CC321-1F34-4E7A-897A-A5C60080BB90}"/>
                </a:ext>
              </a:extLst>
            </p:cNvPr>
            <p:cNvSpPr txBox="1"/>
            <p:nvPr/>
          </p:nvSpPr>
          <p:spPr bwMode="auto">
            <a:xfrm>
              <a:off x="6859638" y="4149279"/>
              <a:ext cx="1200151" cy="35447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457200">
                <a:lnSpc>
                  <a:spcPct val="90000"/>
                </a:lnSpc>
                <a:defRPr/>
              </a:pPr>
              <a:r>
                <a:rPr lang="en-US" sz="8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Performance</a:t>
              </a:r>
            </a:p>
            <a:p>
              <a:pPr algn="ctr" defTabSz="457200">
                <a:lnSpc>
                  <a:spcPct val="90000"/>
                </a:lnSpc>
                <a:defRPr/>
              </a:pPr>
              <a:r>
                <a:rPr lang="en-US" sz="8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Improved?</a:t>
              </a:r>
            </a:p>
          </p:txBody>
        </p:sp>
      </p:grpSp>
      <p:cxnSp>
        <p:nvCxnSpPr>
          <p:cNvPr id="64" name="Straight Arrow Connector 70">
            <a:extLst>
              <a:ext uri="{FF2B5EF4-FFF2-40B4-BE49-F238E27FC236}">
                <a16:creationId xmlns:a16="http://schemas.microsoft.com/office/drawing/2014/main" id="{47E9FE0A-917D-4549-94CE-59EC1CC7FBBE}"/>
              </a:ext>
            </a:extLst>
          </p:cNvPr>
          <p:cNvCxnSpPr>
            <a:cxnSpLocks/>
            <a:stCxn id="63" idx="1"/>
            <a:endCxn id="94" idx="3"/>
          </p:cNvCxnSpPr>
          <p:nvPr/>
        </p:nvCxnSpPr>
        <p:spPr>
          <a:xfrm rot="10800000">
            <a:off x="4970324" y="4309339"/>
            <a:ext cx="298569" cy="6718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70">
            <a:extLst>
              <a:ext uri="{FF2B5EF4-FFF2-40B4-BE49-F238E27FC236}">
                <a16:creationId xmlns:a16="http://schemas.microsoft.com/office/drawing/2014/main" id="{47E9FE0A-917D-4549-94CE-59EC1CC7FBBE}"/>
              </a:ext>
            </a:extLst>
          </p:cNvPr>
          <p:cNvCxnSpPr>
            <a:cxnSpLocks/>
            <a:stCxn id="62" idx="0"/>
            <a:endCxn id="89" idx="1"/>
          </p:cNvCxnSpPr>
          <p:nvPr/>
        </p:nvCxnSpPr>
        <p:spPr>
          <a:xfrm rot="5400000" flipH="1" flipV="1">
            <a:off x="6516433" y="2846373"/>
            <a:ext cx="278343" cy="1925956"/>
          </a:xfrm>
          <a:prstGeom prst="bentConnector2">
            <a:avLst/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7">
            <a:extLst>
              <a:ext uri="{FF2B5EF4-FFF2-40B4-BE49-F238E27FC236}">
                <a16:creationId xmlns:a16="http://schemas.microsoft.com/office/drawing/2014/main" id="{C795EC65-6888-4EC7-9F38-ABD4C1060B0E}"/>
              </a:ext>
            </a:extLst>
          </p:cNvPr>
          <p:cNvSpPr/>
          <p:nvPr/>
        </p:nvSpPr>
        <p:spPr>
          <a:xfrm>
            <a:off x="5421692" y="3779453"/>
            <a:ext cx="3435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>
                <a:solidFill>
                  <a:srgbClr val="D4D4D6">
                    <a:lumMod val="25000"/>
                  </a:srgbClr>
                </a:solidFill>
                <a:ea typeface="ＭＳ Ｐゴシック" charset="0"/>
                <a:cs typeface="Arial"/>
              </a:rPr>
              <a:t>No</a:t>
            </a:r>
            <a:endParaRPr lang="en-US" sz="900" dirty="0">
              <a:solidFill>
                <a:srgbClr val="D4D4D6">
                  <a:lumMod val="25000"/>
                </a:srgbClr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74" name="Rectangle 77">
            <a:extLst>
              <a:ext uri="{FF2B5EF4-FFF2-40B4-BE49-F238E27FC236}">
                <a16:creationId xmlns:a16="http://schemas.microsoft.com/office/drawing/2014/main" id="{C795EC65-6888-4EC7-9F38-ABD4C1060B0E}"/>
              </a:ext>
            </a:extLst>
          </p:cNvPr>
          <p:cNvSpPr/>
          <p:nvPr/>
        </p:nvSpPr>
        <p:spPr>
          <a:xfrm>
            <a:off x="5063518" y="4322134"/>
            <a:ext cx="3435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 smtClean="0">
                <a:solidFill>
                  <a:srgbClr val="D4D4D6">
                    <a:lumMod val="25000"/>
                  </a:srgbClr>
                </a:solidFill>
                <a:ea typeface="ＭＳ Ｐゴシック" charset="0"/>
                <a:cs typeface="Arial"/>
              </a:rPr>
              <a:t>Yes</a:t>
            </a:r>
            <a:endParaRPr lang="en-US" sz="900" dirty="0">
              <a:solidFill>
                <a:srgbClr val="D4D4D6">
                  <a:lumMod val="25000"/>
                </a:srgbClr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64703" y="1406412"/>
            <a:ext cx="4410890" cy="1394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 smtClean="0">
              <a:solidFill>
                <a:srgbClr val="46B09C"/>
              </a:solidFill>
            </a:endParaRPr>
          </a:p>
          <a:p>
            <a:pPr algn="r"/>
            <a:endParaRPr lang="en-US" dirty="0">
              <a:solidFill>
                <a:srgbClr val="46B09C"/>
              </a:solidFill>
            </a:endParaRPr>
          </a:p>
          <a:p>
            <a:pPr algn="r"/>
            <a:endParaRPr lang="en-US" dirty="0" smtClean="0">
              <a:solidFill>
                <a:srgbClr val="46B09C"/>
              </a:solidFill>
            </a:endParaRPr>
          </a:p>
          <a:p>
            <a:pPr algn="r"/>
            <a:endParaRPr lang="en-US" dirty="0">
              <a:solidFill>
                <a:srgbClr val="46B09C"/>
              </a:solidFill>
            </a:endParaRPr>
          </a:p>
          <a:p>
            <a:pPr algn="r"/>
            <a:r>
              <a:rPr lang="en-US" sz="1100" dirty="0" smtClean="0">
                <a:solidFill>
                  <a:srgbClr val="46B09C"/>
                </a:solidFill>
              </a:rPr>
              <a:t>Exploratory data analysis</a:t>
            </a:r>
            <a:endParaRPr lang="en-US" sz="1100" dirty="0">
              <a:solidFill>
                <a:srgbClr val="46B0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707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1055</TotalTime>
  <Words>48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ＭＳ Ｐゴシック</vt:lpstr>
      <vt:lpstr>Arial</vt:lpstr>
      <vt:lpstr>Calibri</vt:lpstr>
      <vt:lpstr>Calibri Light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Karina Mesa Perez</dc:creator>
  <cp:lastModifiedBy>CamiloE</cp:lastModifiedBy>
  <cp:revision>17</cp:revision>
  <dcterms:created xsi:type="dcterms:W3CDTF">2020-11-13T13:12:11Z</dcterms:created>
  <dcterms:modified xsi:type="dcterms:W3CDTF">2020-11-14T16:56:27Z</dcterms:modified>
</cp:coreProperties>
</file>