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B09C"/>
    <a:srgbClr val="78C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>
        <p:scale>
          <a:sx n="93" d="100"/>
          <a:sy n="93" d="100"/>
        </p:scale>
        <p:origin x="1062" y="-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D39-2962-46BA-9BBF-433320162134}" type="datetimeFigureOut">
              <a:rPr lang="es-CO" smtClean="0"/>
              <a:t>13/11/2020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3AC2-A25C-4A37-8EC1-9E5BDF951C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613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D39-2962-46BA-9BBF-433320162134}" type="datetimeFigureOut">
              <a:rPr lang="es-CO" smtClean="0"/>
              <a:t>13/11/2020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3AC2-A25C-4A37-8EC1-9E5BDF951C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215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D39-2962-46BA-9BBF-433320162134}" type="datetimeFigureOut">
              <a:rPr lang="es-CO" smtClean="0"/>
              <a:t>13/11/2020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3AC2-A25C-4A37-8EC1-9E5BDF951C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853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D39-2962-46BA-9BBF-433320162134}" type="datetimeFigureOut">
              <a:rPr lang="es-CO" smtClean="0"/>
              <a:t>13/11/2020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3AC2-A25C-4A37-8EC1-9E5BDF951C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426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D39-2962-46BA-9BBF-433320162134}" type="datetimeFigureOut">
              <a:rPr lang="es-CO" smtClean="0"/>
              <a:t>13/11/2020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3AC2-A25C-4A37-8EC1-9E5BDF951C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049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D39-2962-46BA-9BBF-433320162134}" type="datetimeFigureOut">
              <a:rPr lang="es-CO" smtClean="0"/>
              <a:t>13/11/2020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3AC2-A25C-4A37-8EC1-9E5BDF951C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78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D39-2962-46BA-9BBF-433320162134}" type="datetimeFigureOut">
              <a:rPr lang="es-CO" smtClean="0"/>
              <a:t>13/11/2020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3AC2-A25C-4A37-8EC1-9E5BDF951C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959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D39-2962-46BA-9BBF-433320162134}" type="datetimeFigureOut">
              <a:rPr lang="es-CO" smtClean="0"/>
              <a:t>13/11/2020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3AC2-A25C-4A37-8EC1-9E5BDF951C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468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D39-2962-46BA-9BBF-433320162134}" type="datetimeFigureOut">
              <a:rPr lang="es-CO" smtClean="0"/>
              <a:t>13/11/2020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3AC2-A25C-4A37-8EC1-9E5BDF951C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172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D39-2962-46BA-9BBF-433320162134}" type="datetimeFigureOut">
              <a:rPr lang="es-CO" smtClean="0"/>
              <a:t>13/11/2020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3AC2-A25C-4A37-8EC1-9E5BDF951C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815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D39-2962-46BA-9BBF-433320162134}" type="datetimeFigureOut">
              <a:rPr lang="es-CO" smtClean="0"/>
              <a:t>13/11/2020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3AC2-A25C-4A37-8EC1-9E5BDF951C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382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2AD39-2962-46BA-9BBF-433320162134}" type="datetimeFigureOut">
              <a:rPr lang="es-CO" smtClean="0"/>
              <a:t>13/11/2020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73AC2-A25C-4A37-8EC1-9E5BDF951C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58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>
            <a:extLst>
              <a:ext uri="{FF2B5EF4-FFF2-40B4-BE49-F238E27FC236}">
                <a16:creationId xmlns:a16="http://schemas.microsoft.com/office/drawing/2014/main" id="{5FFE8AE3-BFBE-4F25-8464-1DC1528B69AE}"/>
              </a:ext>
            </a:extLst>
          </p:cNvPr>
          <p:cNvSpPr/>
          <p:nvPr/>
        </p:nvSpPr>
        <p:spPr bwMode="auto">
          <a:xfrm>
            <a:off x="783823" y="1071820"/>
            <a:ext cx="7941189" cy="293430"/>
          </a:xfrm>
          <a:prstGeom prst="rect">
            <a:avLst/>
          </a:prstGeom>
          <a:solidFill>
            <a:srgbClr val="759FAB"/>
          </a:solidFill>
          <a:ln w="6350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4008" tIns="32004" rIns="16002" bIns="32004" spcCol="1270" anchor="ctr"/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100" kern="1000" dirty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6" name="Pentagon 34">
            <a:extLst>
              <a:ext uri="{FF2B5EF4-FFF2-40B4-BE49-F238E27FC236}">
                <a16:creationId xmlns:a16="http://schemas.microsoft.com/office/drawing/2014/main" id="{7DDD1EB2-2D3A-4A4F-8815-EE1518D0F890}"/>
              </a:ext>
            </a:extLst>
          </p:cNvPr>
          <p:cNvSpPr/>
          <p:nvPr/>
        </p:nvSpPr>
        <p:spPr bwMode="auto">
          <a:xfrm>
            <a:off x="2649883" y="1071820"/>
            <a:ext cx="431168" cy="293430"/>
          </a:xfrm>
          <a:prstGeom prst="homePlat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39">
            <a:extLst>
              <a:ext uri="{FF2B5EF4-FFF2-40B4-BE49-F238E27FC236}">
                <a16:creationId xmlns:a16="http://schemas.microsoft.com/office/drawing/2014/main" id="{C9E3198F-0742-4535-9750-FF5B1EDA079C}"/>
              </a:ext>
            </a:extLst>
          </p:cNvPr>
          <p:cNvSpPr txBox="1"/>
          <p:nvPr/>
        </p:nvSpPr>
        <p:spPr bwMode="auto">
          <a:xfrm>
            <a:off x="772542" y="1091177"/>
            <a:ext cx="1899783" cy="2616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457200">
              <a:defRPr/>
            </a:pPr>
            <a:r>
              <a:rPr lang="en-US" sz="1100" kern="1000" spc="50" dirty="0">
                <a:solidFill>
                  <a:prstClr val="white"/>
                </a:solidFill>
                <a:ea typeface="MS PGothic" pitchFamily="34" charset="-128"/>
                <a:cs typeface="Arial"/>
              </a:rPr>
              <a:t>Colombia </a:t>
            </a:r>
            <a:r>
              <a:rPr lang="en-US" sz="1100" kern="1000" spc="50" dirty="0" err="1">
                <a:solidFill>
                  <a:prstClr val="white"/>
                </a:solidFill>
                <a:ea typeface="MS PGothic" pitchFamily="34" charset="-128"/>
                <a:cs typeface="Arial"/>
              </a:rPr>
              <a:t>Compra</a:t>
            </a:r>
            <a:r>
              <a:rPr lang="en-US" sz="1100" kern="1000" spc="50" dirty="0">
                <a:solidFill>
                  <a:prstClr val="white"/>
                </a:solidFill>
                <a:ea typeface="MS PGothic" pitchFamily="34" charset="-128"/>
                <a:cs typeface="Arial"/>
              </a:rPr>
              <a:t> </a:t>
            </a:r>
            <a:r>
              <a:rPr lang="en-US" sz="1100" kern="1000" spc="50" dirty="0" err="1">
                <a:solidFill>
                  <a:prstClr val="white"/>
                </a:solidFill>
                <a:ea typeface="MS PGothic" pitchFamily="34" charset="-128"/>
                <a:cs typeface="Arial"/>
              </a:rPr>
              <a:t>Eficiente</a:t>
            </a:r>
            <a:endParaRPr lang="en-US" sz="1100" kern="1000" spc="50" dirty="0">
              <a:solidFill>
                <a:prstClr val="white"/>
              </a:solidFill>
              <a:ea typeface="MS PGothic" pitchFamily="34" charset="-128"/>
              <a:cs typeface="Arial"/>
            </a:endParaRPr>
          </a:p>
        </p:txBody>
      </p:sp>
      <p:sp>
        <p:nvSpPr>
          <p:cNvPr id="8" name="Pentagon 43">
            <a:extLst>
              <a:ext uri="{FF2B5EF4-FFF2-40B4-BE49-F238E27FC236}">
                <a16:creationId xmlns:a16="http://schemas.microsoft.com/office/drawing/2014/main" id="{46F6F7B1-22AC-41BE-9CB3-211BCF498681}"/>
              </a:ext>
            </a:extLst>
          </p:cNvPr>
          <p:cNvSpPr/>
          <p:nvPr/>
        </p:nvSpPr>
        <p:spPr bwMode="auto">
          <a:xfrm>
            <a:off x="4681568" y="1071820"/>
            <a:ext cx="370406" cy="293430"/>
          </a:xfrm>
          <a:prstGeom prst="homePlat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5404E86-32B9-4E7D-9A1F-10B67F3B538D}"/>
              </a:ext>
            </a:extLst>
          </p:cNvPr>
          <p:cNvSpPr/>
          <p:nvPr/>
        </p:nvSpPr>
        <p:spPr bwMode="auto">
          <a:xfrm rot="5400000">
            <a:off x="1758180" y="-1531254"/>
            <a:ext cx="6185264" cy="8469172"/>
          </a:xfrm>
          <a:prstGeom prst="rect">
            <a:avLst/>
          </a:prstGeom>
          <a:noFill/>
          <a:ln w="6350" cmpd="sng">
            <a:solidFill>
              <a:srgbClr val="759FA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60BAF2CA-E843-4856-A18E-6B62CA485D4A}"/>
              </a:ext>
            </a:extLst>
          </p:cNvPr>
          <p:cNvGrpSpPr>
            <a:grpSpLocks/>
          </p:cNvGrpSpPr>
          <p:nvPr/>
        </p:nvGrpSpPr>
        <p:grpSpPr bwMode="auto">
          <a:xfrm>
            <a:off x="1162947" y="1488086"/>
            <a:ext cx="934719" cy="520665"/>
            <a:chOff x="1103313" y="1641476"/>
            <a:chExt cx="1316037" cy="464438"/>
          </a:xfrm>
        </p:grpSpPr>
        <p:sp>
          <p:nvSpPr>
            <p:cNvPr id="13" name="Terminator 28">
              <a:extLst>
                <a:ext uri="{FF2B5EF4-FFF2-40B4-BE49-F238E27FC236}">
                  <a16:creationId xmlns:a16="http://schemas.microsoft.com/office/drawing/2014/main" id="{AE950327-29DA-4A3E-B47D-0183F9BA0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3" y="1641476"/>
              <a:ext cx="1316037" cy="464438"/>
            </a:xfrm>
            <a:prstGeom prst="flowChartTerminator">
              <a:avLst/>
            </a:prstGeom>
            <a:solidFill>
              <a:srgbClr val="99BA8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 sz="1600" kern="1000" spc="50" dirty="0">
                <a:solidFill>
                  <a:srgbClr val="D4D4D6">
                    <a:lumMod val="25000"/>
                  </a:srgbClr>
                </a:solidFill>
                <a:ea typeface="MS PGothic" pitchFamily="34" charset="-128"/>
              </a:endParaRPr>
            </a:p>
          </p:txBody>
        </p:sp>
        <p:sp>
          <p:nvSpPr>
            <p:cNvPr id="14" name="TextBox 29">
              <a:extLst>
                <a:ext uri="{FF2B5EF4-FFF2-40B4-BE49-F238E27FC236}">
                  <a16:creationId xmlns:a16="http://schemas.microsoft.com/office/drawing/2014/main" id="{7BE8D328-9735-4044-AAF1-9DECFB93330C}"/>
                </a:ext>
              </a:extLst>
            </p:cNvPr>
            <p:cNvSpPr txBox="1"/>
            <p:nvPr/>
          </p:nvSpPr>
          <p:spPr bwMode="auto">
            <a:xfrm>
              <a:off x="1103313" y="1747679"/>
              <a:ext cx="1316037" cy="2196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457200">
                <a:defRPr/>
              </a:pPr>
              <a:r>
                <a:rPr lang="en-US" sz="10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START</a:t>
              </a:r>
            </a:p>
          </p:txBody>
        </p:sp>
      </p:grpSp>
      <p:sp>
        <p:nvSpPr>
          <p:cNvPr id="16" name="Process 32">
            <a:extLst>
              <a:ext uri="{FF2B5EF4-FFF2-40B4-BE49-F238E27FC236}">
                <a16:creationId xmlns:a16="http://schemas.microsoft.com/office/drawing/2014/main" id="{D729B034-E086-4494-A341-35700ADE7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1502" y="1467095"/>
            <a:ext cx="1404913" cy="379423"/>
          </a:xfrm>
          <a:prstGeom prst="flowChartProcess">
            <a:avLst/>
          </a:prstGeom>
          <a:solidFill>
            <a:srgbClr val="759FAB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1275" dist="25400" dir="5400000" algn="tl" rotWithShape="0">
              <a:srgbClr val="68686D">
                <a:alpha val="34998"/>
              </a:srgbClr>
            </a:outerShdw>
          </a:effectLst>
        </p:spPr>
        <p:txBody>
          <a:bodyPr tIns="108000" bIns="108000" anchor="ctr"/>
          <a:lstStyle/>
          <a:p>
            <a:pPr algn="ctr">
              <a:defRPr/>
            </a:pPr>
            <a:r>
              <a:rPr lang="en-US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Data Analysis </a:t>
            </a:r>
          </a:p>
          <a:p>
            <a:pPr algn="ctr">
              <a:defRPr/>
            </a:pPr>
            <a:r>
              <a:rPr lang="en-US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&amp; Exploration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MS PGothic" pitchFamily="34" charset="-128"/>
            </a:endParaRPr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2F26823A-4751-4A6D-AB89-F72788BC803D}"/>
              </a:ext>
            </a:extLst>
          </p:cNvPr>
          <p:cNvGrpSpPr>
            <a:grpSpLocks/>
          </p:cNvGrpSpPr>
          <p:nvPr/>
        </p:nvGrpSpPr>
        <p:grpSpPr bwMode="auto">
          <a:xfrm>
            <a:off x="7247303" y="4215930"/>
            <a:ext cx="864168" cy="735070"/>
            <a:chOff x="6859638" y="3781208"/>
            <a:chExt cx="1200151" cy="1090613"/>
          </a:xfrm>
        </p:grpSpPr>
        <p:sp>
          <p:nvSpPr>
            <p:cNvPr id="19" name="Decision 51">
              <a:extLst>
                <a:ext uri="{FF2B5EF4-FFF2-40B4-BE49-F238E27FC236}">
                  <a16:creationId xmlns:a16="http://schemas.microsoft.com/office/drawing/2014/main" id="{8C76BC5D-89B3-415E-8A24-32A77F472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2015" y="3781208"/>
              <a:ext cx="1092201" cy="1090613"/>
            </a:xfrm>
            <a:prstGeom prst="flowChartDecision">
              <a:avLst/>
            </a:prstGeom>
            <a:solidFill>
              <a:srgbClr val="C2555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/>
            <a:lstStyle/>
            <a:p>
              <a:pPr defTabSz="457200">
                <a:defRPr/>
              </a:pPr>
              <a:endParaRPr lang="en-US" dirty="0">
                <a:solidFill>
                  <a:prstClr val="white"/>
                </a:solidFill>
                <a:ea typeface="MS PGothic" pitchFamily="34" charset="-128"/>
              </a:endParaRPr>
            </a:p>
          </p:txBody>
        </p:sp>
        <p:sp>
          <p:nvSpPr>
            <p:cNvPr id="20" name="TextBox 52">
              <a:extLst>
                <a:ext uri="{FF2B5EF4-FFF2-40B4-BE49-F238E27FC236}">
                  <a16:creationId xmlns:a16="http://schemas.microsoft.com/office/drawing/2014/main" id="{BC3CC321-1F34-4E7A-897A-A5C60080BB90}"/>
                </a:ext>
              </a:extLst>
            </p:cNvPr>
            <p:cNvSpPr txBox="1"/>
            <p:nvPr/>
          </p:nvSpPr>
          <p:spPr bwMode="auto">
            <a:xfrm>
              <a:off x="6859638" y="4149279"/>
              <a:ext cx="1200151" cy="35447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457200">
                <a:lnSpc>
                  <a:spcPct val="90000"/>
                </a:lnSpc>
                <a:defRPr/>
              </a:pPr>
              <a:r>
                <a:rPr lang="en-US" sz="8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Performance</a:t>
              </a:r>
            </a:p>
            <a:p>
              <a:pPr algn="ctr" defTabSz="457200">
                <a:lnSpc>
                  <a:spcPct val="90000"/>
                </a:lnSpc>
                <a:defRPr/>
              </a:pPr>
              <a:r>
                <a:rPr lang="en-US" sz="8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Improved?</a:t>
              </a:r>
            </a:p>
          </p:txBody>
        </p:sp>
      </p:grpSp>
      <p:grpSp>
        <p:nvGrpSpPr>
          <p:cNvPr id="21" name="Group 13">
            <a:extLst>
              <a:ext uri="{FF2B5EF4-FFF2-40B4-BE49-F238E27FC236}">
                <a16:creationId xmlns:a16="http://schemas.microsoft.com/office/drawing/2014/main" id="{E1BE957B-4472-42FD-B328-9E564340E24B}"/>
              </a:ext>
            </a:extLst>
          </p:cNvPr>
          <p:cNvGrpSpPr>
            <a:grpSpLocks/>
          </p:cNvGrpSpPr>
          <p:nvPr/>
        </p:nvGrpSpPr>
        <p:grpSpPr bwMode="auto">
          <a:xfrm>
            <a:off x="6645452" y="2397333"/>
            <a:ext cx="888895" cy="352311"/>
            <a:chOff x="4762501" y="4066260"/>
            <a:chExt cx="1454149" cy="510294"/>
          </a:xfrm>
        </p:grpSpPr>
        <p:sp>
          <p:nvSpPr>
            <p:cNvPr id="22" name="Data 54">
              <a:extLst>
                <a:ext uri="{FF2B5EF4-FFF2-40B4-BE49-F238E27FC236}">
                  <a16:creationId xmlns:a16="http://schemas.microsoft.com/office/drawing/2014/main" id="{4186CB91-936D-4BE2-A5B0-B12DF6C8F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852" y="4066260"/>
              <a:ext cx="1447798" cy="510294"/>
            </a:xfrm>
            <a:prstGeom prst="flowChartInputOutput">
              <a:avLst/>
            </a:prstGeom>
            <a:solidFill>
              <a:srgbClr val="78C9BA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rotWithShape="0">
                <a:srgbClr val="68686D">
                  <a:alpha val="34998"/>
                </a:srgbClr>
              </a:outerShdw>
            </a:effectLst>
          </p:spPr>
          <p:txBody>
            <a:bodyPr/>
            <a:lstStyle/>
            <a:p>
              <a:pPr defTabSz="457200">
                <a:defRPr/>
              </a:pPr>
              <a:endParaRPr lang="en-US" dirty="0">
                <a:solidFill>
                  <a:prstClr val="white"/>
                </a:solidFill>
                <a:ea typeface="MS PGothic" pitchFamily="34" charset="-128"/>
              </a:endParaRPr>
            </a:p>
          </p:txBody>
        </p:sp>
        <p:sp>
          <p:nvSpPr>
            <p:cNvPr id="23" name="TextBox 55">
              <a:extLst>
                <a:ext uri="{FF2B5EF4-FFF2-40B4-BE49-F238E27FC236}">
                  <a16:creationId xmlns:a16="http://schemas.microsoft.com/office/drawing/2014/main" id="{761CA313-60CB-4460-A9D5-B3E6488A097A}"/>
                </a:ext>
              </a:extLst>
            </p:cNvPr>
            <p:cNvSpPr txBox="1"/>
            <p:nvPr/>
          </p:nvSpPr>
          <p:spPr bwMode="auto">
            <a:xfrm>
              <a:off x="4762501" y="4180718"/>
              <a:ext cx="1447798" cy="2561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457200">
                <a:defRPr/>
              </a:pPr>
              <a:r>
                <a:rPr lang="en-US" sz="10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Input</a:t>
              </a:r>
            </a:p>
          </p:txBody>
        </p:sp>
      </p:grpSp>
      <p:cxnSp>
        <p:nvCxnSpPr>
          <p:cNvPr id="24" name="Straight Arrow Connector 56">
            <a:extLst>
              <a:ext uri="{FF2B5EF4-FFF2-40B4-BE49-F238E27FC236}">
                <a16:creationId xmlns:a16="http://schemas.microsoft.com/office/drawing/2014/main" id="{C2F42F41-9D26-44FB-B96E-2087DC0CBEB2}"/>
              </a:ext>
            </a:extLst>
          </p:cNvPr>
          <p:cNvCxnSpPr>
            <a:cxnSpLocks/>
            <a:stCxn id="13" idx="2"/>
            <a:endCxn id="56" idx="0"/>
          </p:cNvCxnSpPr>
          <p:nvPr/>
        </p:nvCxnSpPr>
        <p:spPr>
          <a:xfrm>
            <a:off x="1630307" y="2008751"/>
            <a:ext cx="6508" cy="227011"/>
          </a:xfrm>
          <a:prstGeom prst="straightConnector1">
            <a:avLst/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70">
            <a:extLst>
              <a:ext uri="{FF2B5EF4-FFF2-40B4-BE49-F238E27FC236}">
                <a16:creationId xmlns:a16="http://schemas.microsoft.com/office/drawing/2014/main" id="{8130F2B0-D25A-4868-AD86-70D36C857BB1}"/>
              </a:ext>
            </a:extLst>
          </p:cNvPr>
          <p:cNvCxnSpPr>
            <a:endCxn id="22" idx="1"/>
          </p:cNvCxnSpPr>
          <p:nvPr/>
        </p:nvCxnSpPr>
        <p:spPr>
          <a:xfrm flipH="1">
            <a:off x="7091841" y="1895701"/>
            <a:ext cx="277512" cy="501632"/>
          </a:xfrm>
          <a:prstGeom prst="straightConnector1">
            <a:avLst/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76">
            <a:extLst>
              <a:ext uri="{FF2B5EF4-FFF2-40B4-BE49-F238E27FC236}">
                <a16:creationId xmlns:a16="http://schemas.microsoft.com/office/drawing/2014/main" id="{B5B2AE60-DC18-4690-8430-83E975B4AF16}"/>
              </a:ext>
            </a:extLst>
          </p:cNvPr>
          <p:cNvCxnSpPr>
            <a:cxnSpLocks/>
            <a:stCxn id="20" idx="1"/>
            <a:endCxn id="142" idx="3"/>
          </p:cNvCxnSpPr>
          <p:nvPr/>
        </p:nvCxnSpPr>
        <p:spPr>
          <a:xfrm rot="10800000">
            <a:off x="7030355" y="4106515"/>
            <a:ext cx="216948" cy="476951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rgbClr val="C25552"/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78">
            <a:extLst>
              <a:ext uri="{FF2B5EF4-FFF2-40B4-BE49-F238E27FC236}">
                <a16:creationId xmlns:a16="http://schemas.microsoft.com/office/drawing/2014/main" id="{0C70C3D1-D65B-4B22-9931-B1C02F54B5C7}"/>
              </a:ext>
            </a:extLst>
          </p:cNvPr>
          <p:cNvCxnSpPr>
            <a:cxnSpLocks/>
            <a:stCxn id="19" idx="2"/>
            <a:endCxn id="145" idx="1"/>
          </p:cNvCxnSpPr>
          <p:nvPr/>
        </p:nvCxnSpPr>
        <p:spPr>
          <a:xfrm rot="16200000" flipH="1">
            <a:off x="7572182" y="5049854"/>
            <a:ext cx="403565" cy="205855"/>
          </a:xfrm>
          <a:prstGeom prst="bentConnector2">
            <a:avLst/>
          </a:prstGeom>
          <a:ln w="12700" cap="flat" cmpd="sng">
            <a:solidFill>
              <a:srgbClr val="C25552"/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48">
            <a:extLst>
              <a:ext uri="{FF2B5EF4-FFF2-40B4-BE49-F238E27FC236}">
                <a16:creationId xmlns:a16="http://schemas.microsoft.com/office/drawing/2014/main" id="{2816D79D-094B-401F-A71C-10FE4A94F444}"/>
              </a:ext>
            </a:extLst>
          </p:cNvPr>
          <p:cNvCxnSpPr>
            <a:cxnSpLocks/>
            <a:stCxn id="89" idx="1"/>
            <a:endCxn id="19" idx="0"/>
          </p:cNvCxnSpPr>
          <p:nvPr/>
        </p:nvCxnSpPr>
        <p:spPr>
          <a:xfrm rot="10800000" flipV="1">
            <a:off x="7671037" y="3948386"/>
            <a:ext cx="254842" cy="267543"/>
          </a:xfrm>
          <a:prstGeom prst="bentConnector2">
            <a:avLst/>
          </a:prstGeom>
          <a:ln w="12700" cap="flat" cmpd="sng">
            <a:solidFill>
              <a:srgbClr val="C25552"/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53">
            <a:extLst>
              <a:ext uri="{FF2B5EF4-FFF2-40B4-BE49-F238E27FC236}">
                <a16:creationId xmlns:a16="http://schemas.microsoft.com/office/drawing/2014/main" id="{C895AF65-6C44-41C7-B287-8BFDF9815635}"/>
              </a:ext>
            </a:extLst>
          </p:cNvPr>
          <p:cNvSpPr txBox="1"/>
          <p:nvPr/>
        </p:nvSpPr>
        <p:spPr bwMode="auto">
          <a:xfrm>
            <a:off x="2924616" y="1078828"/>
            <a:ext cx="1709029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457200">
              <a:defRPr/>
            </a:pPr>
            <a:r>
              <a:rPr lang="en-US" sz="1200" kern="1000" spc="50" dirty="0">
                <a:solidFill>
                  <a:prstClr val="white"/>
                </a:solidFill>
                <a:ea typeface="MS PGothic" pitchFamily="34" charset="-128"/>
                <a:cs typeface="Arial"/>
              </a:rPr>
              <a:t>Correlation One</a:t>
            </a:r>
          </a:p>
        </p:txBody>
      </p:sp>
      <p:sp>
        <p:nvSpPr>
          <p:cNvPr id="36" name="TextBox 63">
            <a:extLst>
              <a:ext uri="{FF2B5EF4-FFF2-40B4-BE49-F238E27FC236}">
                <a16:creationId xmlns:a16="http://schemas.microsoft.com/office/drawing/2014/main" id="{C929CCC5-D538-41DE-836A-92C6FDECD015}"/>
              </a:ext>
            </a:extLst>
          </p:cNvPr>
          <p:cNvSpPr txBox="1"/>
          <p:nvPr/>
        </p:nvSpPr>
        <p:spPr bwMode="auto">
          <a:xfrm>
            <a:off x="5371027" y="1078829"/>
            <a:ext cx="3043087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457200">
              <a:defRPr/>
            </a:pPr>
            <a:r>
              <a:rPr lang="en-US" sz="1200" kern="1000" spc="50" dirty="0">
                <a:solidFill>
                  <a:prstClr val="white"/>
                </a:solidFill>
                <a:ea typeface="MS PGothic" pitchFamily="34" charset="-128"/>
                <a:cs typeface="Arial"/>
              </a:rPr>
              <a:t>Team 82</a:t>
            </a:r>
          </a:p>
        </p:txBody>
      </p:sp>
      <p:grpSp>
        <p:nvGrpSpPr>
          <p:cNvPr id="38" name="Group 7">
            <a:extLst>
              <a:ext uri="{FF2B5EF4-FFF2-40B4-BE49-F238E27FC236}">
                <a16:creationId xmlns:a16="http://schemas.microsoft.com/office/drawing/2014/main" id="{13CD4CCA-341C-423F-AF20-CCAA6EA001AD}"/>
              </a:ext>
            </a:extLst>
          </p:cNvPr>
          <p:cNvGrpSpPr>
            <a:grpSpLocks/>
          </p:cNvGrpSpPr>
          <p:nvPr/>
        </p:nvGrpSpPr>
        <p:grpSpPr bwMode="auto">
          <a:xfrm>
            <a:off x="2145051" y="4371361"/>
            <a:ext cx="936000" cy="504000"/>
            <a:chOff x="6693930" y="5311491"/>
            <a:chExt cx="1326983" cy="464438"/>
          </a:xfrm>
        </p:grpSpPr>
        <p:sp>
          <p:nvSpPr>
            <p:cNvPr id="39" name="Terminator 67">
              <a:extLst>
                <a:ext uri="{FF2B5EF4-FFF2-40B4-BE49-F238E27FC236}">
                  <a16:creationId xmlns:a16="http://schemas.microsoft.com/office/drawing/2014/main" id="{54ADB074-F530-44EC-BF46-D11AFC796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041" y="5311491"/>
              <a:ext cx="1315872" cy="464438"/>
            </a:xfrm>
            <a:prstGeom prst="flowChartTerminator">
              <a:avLst/>
            </a:prstGeom>
            <a:solidFill>
              <a:srgbClr val="99BA8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 sz="1600" kern="1000" spc="50" dirty="0">
                <a:solidFill>
                  <a:srgbClr val="D4D4D6">
                    <a:lumMod val="25000"/>
                  </a:srgbClr>
                </a:solidFill>
                <a:ea typeface="MS PGothic" pitchFamily="34" charset="-128"/>
              </a:endParaRPr>
            </a:p>
          </p:txBody>
        </p:sp>
        <p:sp>
          <p:nvSpPr>
            <p:cNvPr id="40" name="TextBox 37">
              <a:extLst>
                <a:ext uri="{FF2B5EF4-FFF2-40B4-BE49-F238E27FC236}">
                  <a16:creationId xmlns:a16="http://schemas.microsoft.com/office/drawing/2014/main" id="{3055101D-6D48-4342-B881-296FA46B9296}"/>
                </a:ext>
              </a:extLst>
            </p:cNvPr>
            <p:cNvSpPr txBox="1"/>
            <p:nvPr/>
          </p:nvSpPr>
          <p:spPr bwMode="auto">
            <a:xfrm>
              <a:off x="6693930" y="5414877"/>
              <a:ext cx="1315871" cy="1855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457200">
                <a:defRPr/>
              </a:pPr>
              <a:r>
                <a:rPr 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MS PGothic" pitchFamily="34" charset="-128"/>
                  <a:cs typeface="Arial"/>
                </a:rPr>
                <a:t>END</a:t>
              </a:r>
            </a:p>
          </p:txBody>
        </p:sp>
      </p:grpSp>
      <p:sp>
        <p:nvSpPr>
          <p:cNvPr id="41" name="Process 69">
            <a:extLst>
              <a:ext uri="{FF2B5EF4-FFF2-40B4-BE49-F238E27FC236}">
                <a16:creationId xmlns:a16="http://schemas.microsoft.com/office/drawing/2014/main" id="{A2186769-CF6A-4861-8899-64314D66C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9829" y="3079944"/>
            <a:ext cx="972000" cy="449380"/>
          </a:xfrm>
          <a:prstGeom prst="flowChartProcess">
            <a:avLst/>
          </a:prstGeom>
          <a:solidFill>
            <a:srgbClr val="759FAB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1275" dist="25400" dir="5400000" algn="tl" rotWithShape="0">
              <a:srgbClr val="68686D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defRPr/>
            </a:pPr>
            <a:r>
              <a:rPr lang="en-US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Model Definition</a:t>
            </a:r>
          </a:p>
        </p:txBody>
      </p:sp>
      <p:sp>
        <p:nvSpPr>
          <p:cNvPr id="45" name="Rectangle 77">
            <a:extLst>
              <a:ext uri="{FF2B5EF4-FFF2-40B4-BE49-F238E27FC236}">
                <a16:creationId xmlns:a16="http://schemas.microsoft.com/office/drawing/2014/main" id="{C795EC65-6888-4EC7-9F38-ABD4C1060B0E}"/>
              </a:ext>
            </a:extLst>
          </p:cNvPr>
          <p:cNvSpPr/>
          <p:nvPr/>
        </p:nvSpPr>
        <p:spPr>
          <a:xfrm>
            <a:off x="7394382" y="5073645"/>
            <a:ext cx="3435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>
                <a:solidFill>
                  <a:srgbClr val="D4D4D6">
                    <a:lumMod val="25000"/>
                  </a:srgbClr>
                </a:solidFill>
                <a:ea typeface="ＭＳ Ｐゴシック" charset="0"/>
                <a:cs typeface="Arial"/>
              </a:rPr>
              <a:t>No</a:t>
            </a:r>
            <a:endParaRPr lang="en-US" sz="900" dirty="0">
              <a:solidFill>
                <a:srgbClr val="D4D4D6">
                  <a:lumMod val="25000"/>
                </a:srgbClr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46" name="Rectangle 79">
            <a:extLst>
              <a:ext uri="{FF2B5EF4-FFF2-40B4-BE49-F238E27FC236}">
                <a16:creationId xmlns:a16="http://schemas.microsoft.com/office/drawing/2014/main" id="{1EDCAA9C-9BCC-42D7-9CAC-C2C472279EDC}"/>
              </a:ext>
            </a:extLst>
          </p:cNvPr>
          <p:cNvSpPr/>
          <p:nvPr/>
        </p:nvSpPr>
        <p:spPr>
          <a:xfrm>
            <a:off x="7151031" y="4173076"/>
            <a:ext cx="52790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>
                <a:solidFill>
                  <a:srgbClr val="D4D4D6">
                    <a:lumMod val="25000"/>
                  </a:srgbClr>
                </a:solidFill>
                <a:ea typeface="ＭＳ Ｐゴシック" charset="0"/>
                <a:cs typeface="Arial"/>
              </a:rPr>
              <a:t>Yes</a:t>
            </a:r>
            <a:endParaRPr lang="en-US" sz="900" dirty="0">
              <a:solidFill>
                <a:srgbClr val="D4D4D6">
                  <a:lumMod val="25000"/>
                </a:srgbClr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51" name="Process 69">
            <a:extLst>
              <a:ext uri="{FF2B5EF4-FFF2-40B4-BE49-F238E27FC236}">
                <a16:creationId xmlns:a16="http://schemas.microsoft.com/office/drawing/2014/main" id="{A656BB54-E925-4038-944F-06665A486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3" y="1913330"/>
            <a:ext cx="1096029" cy="616415"/>
          </a:xfrm>
          <a:prstGeom prst="flowChartProcess">
            <a:avLst/>
          </a:prstGeom>
          <a:solidFill>
            <a:srgbClr val="759FAB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1275" dist="25400" dir="5400000" algn="tl" rotWithShape="0">
              <a:srgbClr val="68686D">
                <a:alpha val="34998"/>
              </a:srgbClr>
            </a:outerShdw>
          </a:effectLst>
        </p:spPr>
        <p:txBody>
          <a:bodyPr tIns="108000" bIns="108000" anchor="ctr"/>
          <a:lstStyle/>
          <a:p>
            <a:pPr algn="ctr"/>
            <a:r>
              <a:rPr lang="en-US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Problem Review and  group allocation</a:t>
            </a:r>
          </a:p>
        </p:txBody>
      </p:sp>
      <p:cxnSp>
        <p:nvCxnSpPr>
          <p:cNvPr id="53" name="Straight Arrow Connector 81">
            <a:extLst>
              <a:ext uri="{FF2B5EF4-FFF2-40B4-BE49-F238E27FC236}">
                <a16:creationId xmlns:a16="http://schemas.microsoft.com/office/drawing/2014/main" id="{FF9D32DA-FE1F-4600-9527-DBEE3CE9C1FC}"/>
              </a:ext>
            </a:extLst>
          </p:cNvPr>
          <p:cNvCxnSpPr>
            <a:cxnSpLocks/>
            <a:stCxn id="61" idx="3"/>
            <a:endCxn id="51" idx="1"/>
          </p:cNvCxnSpPr>
          <p:nvPr/>
        </p:nvCxnSpPr>
        <p:spPr>
          <a:xfrm flipV="1">
            <a:off x="2146903" y="2221538"/>
            <a:ext cx="828070" cy="832162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9">
            <a:extLst>
              <a:ext uri="{FF2B5EF4-FFF2-40B4-BE49-F238E27FC236}">
                <a16:creationId xmlns:a16="http://schemas.microsoft.com/office/drawing/2014/main" id="{5422421E-4940-490F-925B-CD6A611287A2}"/>
              </a:ext>
            </a:extLst>
          </p:cNvPr>
          <p:cNvGrpSpPr>
            <a:grpSpLocks/>
          </p:cNvGrpSpPr>
          <p:nvPr/>
        </p:nvGrpSpPr>
        <p:grpSpPr bwMode="auto">
          <a:xfrm>
            <a:off x="1035410" y="2235762"/>
            <a:ext cx="1202809" cy="365970"/>
            <a:chOff x="2968625" y="1641475"/>
            <a:chExt cx="1304925" cy="464439"/>
          </a:xfrm>
        </p:grpSpPr>
        <p:sp>
          <p:nvSpPr>
            <p:cNvPr id="56" name="Process 32">
              <a:extLst>
                <a:ext uri="{FF2B5EF4-FFF2-40B4-BE49-F238E27FC236}">
                  <a16:creationId xmlns:a16="http://schemas.microsoft.com/office/drawing/2014/main" id="{37095A9E-C343-435A-AAE2-EBF254E06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625" y="1641475"/>
              <a:ext cx="1304925" cy="464439"/>
            </a:xfrm>
            <a:prstGeom prst="flowChartProcess">
              <a:avLst/>
            </a:prstGeom>
            <a:solidFill>
              <a:srgbClr val="759FAB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 dirty="0">
                <a:solidFill>
                  <a:prstClr val="white"/>
                </a:solidFill>
                <a:ea typeface="MS PGothic" pitchFamily="34" charset="-128"/>
              </a:endParaRPr>
            </a:p>
          </p:txBody>
        </p:sp>
        <p:sp>
          <p:nvSpPr>
            <p:cNvPr id="57" name="TextBox 33">
              <a:extLst>
                <a:ext uri="{FF2B5EF4-FFF2-40B4-BE49-F238E27FC236}">
                  <a16:creationId xmlns:a16="http://schemas.microsoft.com/office/drawing/2014/main" id="{E60786F1-EAEE-48C6-8CAD-D776AC255D36}"/>
                </a:ext>
              </a:extLst>
            </p:cNvPr>
            <p:cNvSpPr txBox="1"/>
            <p:nvPr/>
          </p:nvSpPr>
          <p:spPr bwMode="auto">
            <a:xfrm>
              <a:off x="2968625" y="1685858"/>
              <a:ext cx="1304925" cy="27732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457200">
                <a:lnSpc>
                  <a:spcPct val="90000"/>
                </a:lnSpc>
                <a:defRPr/>
              </a:pPr>
              <a:r>
                <a:rPr lang="en-US" sz="10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Business Problem </a:t>
              </a:r>
            </a:p>
            <a:p>
              <a:pPr algn="ctr" defTabSz="457200">
                <a:lnSpc>
                  <a:spcPct val="90000"/>
                </a:lnSpc>
                <a:defRPr/>
              </a:pPr>
              <a:r>
                <a:rPr lang="en-US" sz="10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Definition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D1822A5-CB03-48B7-97D2-B877DE665842}"/>
              </a:ext>
            </a:extLst>
          </p:cNvPr>
          <p:cNvCxnSpPr>
            <a:cxnSpLocks/>
            <a:stCxn id="56" idx="2"/>
            <a:endCxn id="60" idx="0"/>
          </p:cNvCxnSpPr>
          <p:nvPr/>
        </p:nvCxnSpPr>
        <p:spPr>
          <a:xfrm flipH="1">
            <a:off x="1636814" y="2601732"/>
            <a:ext cx="1" cy="318837"/>
          </a:xfrm>
          <a:prstGeom prst="straightConnector1">
            <a:avLst/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oup 8">
            <a:extLst>
              <a:ext uri="{FF2B5EF4-FFF2-40B4-BE49-F238E27FC236}">
                <a16:creationId xmlns:a16="http://schemas.microsoft.com/office/drawing/2014/main" id="{00337417-2062-4A96-AFFE-A179DBA94BB7}"/>
              </a:ext>
            </a:extLst>
          </p:cNvPr>
          <p:cNvGrpSpPr>
            <a:grpSpLocks/>
          </p:cNvGrpSpPr>
          <p:nvPr/>
        </p:nvGrpSpPr>
        <p:grpSpPr bwMode="auto">
          <a:xfrm>
            <a:off x="1126725" y="2920569"/>
            <a:ext cx="1020178" cy="348662"/>
            <a:chOff x="3111113" y="2815185"/>
            <a:chExt cx="1008062" cy="645098"/>
          </a:xfrm>
        </p:grpSpPr>
        <p:sp>
          <p:nvSpPr>
            <p:cNvPr id="60" name="Document 65">
              <a:extLst>
                <a:ext uri="{FF2B5EF4-FFF2-40B4-BE49-F238E27FC236}">
                  <a16:creationId xmlns:a16="http://schemas.microsoft.com/office/drawing/2014/main" id="{8A600B10-2484-4068-A615-4705FEC81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113" y="2815185"/>
              <a:ext cx="1008062" cy="645098"/>
            </a:xfrm>
            <a:prstGeom prst="flowChartDocument">
              <a:avLst/>
            </a:prstGeom>
            <a:solidFill>
              <a:srgbClr val="E8A26C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rotWithShape="0">
                <a:srgbClr val="68686D">
                  <a:alpha val="34998"/>
                </a:srgbClr>
              </a:outerShdw>
            </a:effectLst>
          </p:spPr>
          <p:txBody>
            <a:bodyPr/>
            <a:lstStyle/>
            <a:p>
              <a:pPr defTabSz="457200">
                <a:defRPr/>
              </a:pPr>
              <a:endParaRPr lang="en-US" dirty="0">
                <a:solidFill>
                  <a:prstClr val="white"/>
                </a:solidFill>
                <a:ea typeface="MS PGothic" pitchFamily="34" charset="-128"/>
              </a:endParaRPr>
            </a:p>
          </p:txBody>
        </p:sp>
        <p:sp>
          <p:nvSpPr>
            <p:cNvPr id="61" name="TextBox 66">
              <a:extLst>
                <a:ext uri="{FF2B5EF4-FFF2-40B4-BE49-F238E27FC236}">
                  <a16:creationId xmlns:a16="http://schemas.microsoft.com/office/drawing/2014/main" id="{0359F987-FF92-4C0D-A058-DDF3B456AE68}"/>
                </a:ext>
              </a:extLst>
            </p:cNvPr>
            <p:cNvSpPr txBox="1"/>
            <p:nvPr/>
          </p:nvSpPr>
          <p:spPr bwMode="auto">
            <a:xfrm>
              <a:off x="3111113" y="2896221"/>
              <a:ext cx="1008062" cy="3305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457200">
                <a:lnSpc>
                  <a:spcPct val="90000"/>
                </a:lnSpc>
                <a:defRPr/>
              </a:pPr>
              <a:r>
                <a:rPr lang="en-US" sz="10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Documentation</a:t>
              </a:r>
            </a:p>
          </p:txBody>
        </p:sp>
      </p:grpSp>
      <p:cxnSp>
        <p:nvCxnSpPr>
          <p:cNvPr id="72" name="Straight Arrow Connector 81">
            <a:extLst>
              <a:ext uri="{FF2B5EF4-FFF2-40B4-BE49-F238E27FC236}">
                <a16:creationId xmlns:a16="http://schemas.microsoft.com/office/drawing/2014/main" id="{F37D0C98-9FE1-4F5E-99BE-ED9D74AA9D8A}"/>
              </a:ext>
            </a:extLst>
          </p:cNvPr>
          <p:cNvCxnSpPr>
            <a:cxnSpLocks/>
            <a:stCxn id="51" idx="3"/>
            <a:endCxn id="16" idx="1"/>
          </p:cNvCxnSpPr>
          <p:nvPr/>
        </p:nvCxnSpPr>
        <p:spPr>
          <a:xfrm flipV="1">
            <a:off x="4071002" y="1656807"/>
            <a:ext cx="1430500" cy="564731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Process 69">
            <a:extLst>
              <a:ext uri="{FF2B5EF4-FFF2-40B4-BE49-F238E27FC236}">
                <a16:creationId xmlns:a16="http://schemas.microsoft.com/office/drawing/2014/main" id="{DFF72884-F68E-4598-9C19-F014532F1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485" y="1767702"/>
            <a:ext cx="1404913" cy="449380"/>
          </a:xfrm>
          <a:prstGeom prst="flowChartProcess">
            <a:avLst/>
          </a:prstGeom>
          <a:solidFill>
            <a:srgbClr val="759FAB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1275" dist="25400" dir="5400000" algn="tl" rotWithShape="0">
              <a:srgbClr val="68686D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defRPr/>
            </a:pPr>
            <a:r>
              <a:rPr lang="en-US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Data Integration &amp; Data Preparation</a:t>
            </a:r>
          </a:p>
        </p:txBody>
      </p:sp>
      <p:cxnSp>
        <p:nvCxnSpPr>
          <p:cNvPr id="76" name="Straight Arrow Connector 57">
            <a:extLst>
              <a:ext uri="{FF2B5EF4-FFF2-40B4-BE49-F238E27FC236}">
                <a16:creationId xmlns:a16="http://schemas.microsoft.com/office/drawing/2014/main" id="{D3DC2A5E-01A7-495C-A7B9-A21A9C7CAE86}"/>
              </a:ext>
            </a:extLst>
          </p:cNvPr>
          <p:cNvCxnSpPr>
            <a:cxnSpLocks/>
            <a:stCxn id="16" idx="2"/>
            <a:endCxn id="77" idx="0"/>
          </p:cNvCxnSpPr>
          <p:nvPr/>
        </p:nvCxnSpPr>
        <p:spPr>
          <a:xfrm rot="5400000">
            <a:off x="5795377" y="1775338"/>
            <a:ext cx="337403" cy="479762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Document 65">
            <a:extLst>
              <a:ext uri="{FF2B5EF4-FFF2-40B4-BE49-F238E27FC236}">
                <a16:creationId xmlns:a16="http://schemas.microsoft.com/office/drawing/2014/main" id="{B887BD06-D0D0-4DC7-9BA6-FF584E67A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4671" y="2183921"/>
            <a:ext cx="1039052" cy="377846"/>
          </a:xfrm>
          <a:prstGeom prst="flowChartDocument">
            <a:avLst/>
          </a:prstGeom>
          <a:solidFill>
            <a:srgbClr val="E8A26C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1275" dist="25400" dir="5400000" rotWithShape="0">
              <a:srgbClr val="68686D">
                <a:alpha val="34998"/>
              </a:srgbClr>
            </a:outerShdw>
          </a:effectLst>
        </p:spPr>
        <p:txBody>
          <a:bodyPr tIns="72000" bIns="72000"/>
          <a:lstStyle/>
          <a:p>
            <a:pPr algn="ctr" defTabSz="457200">
              <a:defRPr/>
            </a:pPr>
            <a:r>
              <a:rPr lang="en-US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EDA</a:t>
            </a:r>
          </a:p>
        </p:txBody>
      </p:sp>
      <p:sp>
        <p:nvSpPr>
          <p:cNvPr id="79" name="Diagrama de flujo: disco magnético 78">
            <a:extLst>
              <a:ext uri="{FF2B5EF4-FFF2-40B4-BE49-F238E27FC236}">
                <a16:creationId xmlns:a16="http://schemas.microsoft.com/office/drawing/2014/main" id="{1A100DEF-0169-41C5-91F0-3AA5D1DCCB7D}"/>
              </a:ext>
            </a:extLst>
          </p:cNvPr>
          <p:cNvSpPr/>
          <p:nvPr/>
        </p:nvSpPr>
        <p:spPr>
          <a:xfrm>
            <a:off x="7930261" y="2443006"/>
            <a:ext cx="911730" cy="480751"/>
          </a:xfrm>
          <a:prstGeom prst="flowChartMagneticDisk">
            <a:avLst/>
          </a:prstGeom>
          <a:solidFill>
            <a:srgbClr val="78C9BA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AWS</a:t>
            </a:r>
          </a:p>
          <a:p>
            <a:pPr algn="ctr"/>
            <a:r>
              <a:rPr lang="es-CO" sz="1000" dirty="0" err="1">
                <a:solidFill>
                  <a:srgbClr val="343437"/>
                </a:solidFill>
                <a:ea typeface="MS PGothic" pitchFamily="34" charset="-128"/>
                <a:cs typeface="Arial"/>
              </a:rPr>
              <a:t>Postgres</a:t>
            </a:r>
            <a:r>
              <a:rPr lang="es-CO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 </a:t>
            </a:r>
          </a:p>
        </p:txBody>
      </p:sp>
      <p:cxnSp>
        <p:nvCxnSpPr>
          <p:cNvPr id="84" name="Straight Arrow Connector 57">
            <a:extLst>
              <a:ext uri="{FF2B5EF4-FFF2-40B4-BE49-F238E27FC236}">
                <a16:creationId xmlns:a16="http://schemas.microsoft.com/office/drawing/2014/main" id="{EEA1D016-A56C-4D9D-AD3D-20E3D621AF53}"/>
              </a:ext>
            </a:extLst>
          </p:cNvPr>
          <p:cNvCxnSpPr>
            <a:cxnSpLocks/>
            <a:stCxn id="75" idx="2"/>
            <a:endCxn id="79" idx="1"/>
          </p:cNvCxnSpPr>
          <p:nvPr/>
        </p:nvCxnSpPr>
        <p:spPr>
          <a:xfrm rot="16200000" flipH="1">
            <a:off x="8085572" y="2142452"/>
            <a:ext cx="225924" cy="375184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Process 69">
            <a:extLst>
              <a:ext uri="{FF2B5EF4-FFF2-40B4-BE49-F238E27FC236}">
                <a16:creationId xmlns:a16="http://schemas.microsoft.com/office/drawing/2014/main" id="{DDBC03BD-8309-4216-AA31-E7B570153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5879" y="3723697"/>
            <a:ext cx="972000" cy="449380"/>
          </a:xfrm>
          <a:prstGeom prst="flowChartProcess">
            <a:avLst/>
          </a:prstGeom>
          <a:solidFill>
            <a:srgbClr val="759FAB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1275" dist="25400" dir="5400000" algn="tl" rotWithShape="0">
              <a:srgbClr val="68686D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defRPr/>
            </a:pPr>
            <a:r>
              <a:rPr lang="en-US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Models Construction </a:t>
            </a:r>
          </a:p>
          <a:p>
            <a:pPr lvl="0" algn="ctr">
              <a:defRPr/>
            </a:pPr>
            <a:r>
              <a:rPr lang="en-US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&amp; Evaluation</a:t>
            </a:r>
          </a:p>
        </p:txBody>
      </p:sp>
      <p:sp>
        <p:nvSpPr>
          <p:cNvPr id="94" name="Document 65">
            <a:extLst>
              <a:ext uri="{FF2B5EF4-FFF2-40B4-BE49-F238E27FC236}">
                <a16:creationId xmlns:a16="http://schemas.microsoft.com/office/drawing/2014/main" id="{C0CA180B-BF2D-4C62-93E0-CA6630E31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652" y="4264822"/>
            <a:ext cx="1039052" cy="484842"/>
          </a:xfrm>
          <a:prstGeom prst="flowChartDocument">
            <a:avLst/>
          </a:prstGeom>
          <a:solidFill>
            <a:srgbClr val="E8A26C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1275" dist="25400" dir="5400000" rotWithShape="0">
              <a:srgbClr val="68686D">
                <a:alpha val="34998"/>
              </a:srgbClr>
            </a:outerShdw>
          </a:effectLst>
        </p:spPr>
        <p:txBody>
          <a:bodyPr tIns="72000" bIns="72000"/>
          <a:lstStyle/>
          <a:p>
            <a:pPr algn="ctr" defTabSz="457200">
              <a:defRPr/>
            </a:pPr>
            <a:r>
              <a:rPr lang="en-US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Final</a:t>
            </a:r>
          </a:p>
          <a:p>
            <a:pPr algn="ctr" defTabSz="457200">
              <a:defRPr/>
            </a:pPr>
            <a:r>
              <a:rPr lang="en-US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Documentation</a:t>
            </a:r>
          </a:p>
        </p:txBody>
      </p:sp>
      <p:sp>
        <p:nvSpPr>
          <p:cNvPr id="103" name="Process 69">
            <a:extLst>
              <a:ext uri="{FF2B5EF4-FFF2-40B4-BE49-F238E27FC236}">
                <a16:creationId xmlns:a16="http://schemas.microsoft.com/office/drawing/2014/main" id="{9A077F0D-C841-4568-BC8E-2F4443366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238" y="3310039"/>
            <a:ext cx="1404913" cy="449380"/>
          </a:xfrm>
          <a:prstGeom prst="flowChartProcess">
            <a:avLst/>
          </a:prstGeom>
          <a:solidFill>
            <a:srgbClr val="759FAB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1275" dist="25400" dir="5400000" algn="tl" rotWithShape="0">
              <a:srgbClr val="68686D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defRPr/>
            </a:pPr>
            <a:r>
              <a:rPr lang="en-US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Review, Mentoring &amp; Validation</a:t>
            </a:r>
          </a:p>
        </p:txBody>
      </p:sp>
      <p:cxnSp>
        <p:nvCxnSpPr>
          <p:cNvPr id="117" name="Straight Arrow Connector 81">
            <a:extLst>
              <a:ext uri="{FF2B5EF4-FFF2-40B4-BE49-F238E27FC236}">
                <a16:creationId xmlns:a16="http://schemas.microsoft.com/office/drawing/2014/main" id="{7077A7E9-7902-4BB1-A9A6-8D65919CB5AF}"/>
              </a:ext>
            </a:extLst>
          </p:cNvPr>
          <p:cNvCxnSpPr>
            <a:cxnSpLocks/>
            <a:stCxn id="16" idx="3"/>
            <a:endCxn id="75" idx="0"/>
          </p:cNvCxnSpPr>
          <p:nvPr/>
        </p:nvCxnSpPr>
        <p:spPr>
          <a:xfrm>
            <a:off x="6906415" y="1656807"/>
            <a:ext cx="1104527" cy="110895"/>
          </a:xfrm>
          <a:prstGeom prst="bentConnector2">
            <a:avLst/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Process 69">
            <a:extLst>
              <a:ext uri="{FF2B5EF4-FFF2-40B4-BE49-F238E27FC236}">
                <a16:creationId xmlns:a16="http://schemas.microsoft.com/office/drawing/2014/main" id="{6BCD8FCF-E7AE-465F-8D61-F627BD17C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651" y="2991638"/>
            <a:ext cx="1615929" cy="570147"/>
          </a:xfrm>
          <a:prstGeom prst="flowChartProcess">
            <a:avLst/>
          </a:prstGeom>
          <a:solidFill>
            <a:srgbClr val="759FAB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1275" dist="25400" dir="5400000" algn="tl" rotWithShape="0">
              <a:srgbClr val="68686D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defRPr/>
            </a:pPr>
            <a:r>
              <a:rPr lang="en-US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Dashboards, App Development &amp;</a:t>
            </a:r>
          </a:p>
          <a:p>
            <a:pPr lvl="0" algn="ctr">
              <a:defRPr/>
            </a:pPr>
            <a:r>
              <a:rPr lang="en-US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Integration</a:t>
            </a:r>
          </a:p>
        </p:txBody>
      </p:sp>
      <p:sp>
        <p:nvSpPr>
          <p:cNvPr id="142" name="Process 69">
            <a:extLst>
              <a:ext uri="{FF2B5EF4-FFF2-40B4-BE49-F238E27FC236}">
                <a16:creationId xmlns:a16="http://schemas.microsoft.com/office/drawing/2014/main" id="{010D0D00-8ABC-40D7-856D-14B6550F9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857" y="3881824"/>
            <a:ext cx="1107498" cy="449380"/>
          </a:xfrm>
          <a:prstGeom prst="flowChartProcess">
            <a:avLst/>
          </a:prstGeom>
          <a:solidFill>
            <a:srgbClr val="759FAB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1275" dist="25400" dir="5400000" algn="tl" rotWithShape="0">
              <a:srgbClr val="68686D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defRPr/>
            </a:pPr>
            <a:r>
              <a:rPr lang="en-US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Topic &amp; Cluster Analysis</a:t>
            </a:r>
          </a:p>
        </p:txBody>
      </p:sp>
      <p:sp>
        <p:nvSpPr>
          <p:cNvPr id="145" name="Process 69">
            <a:extLst>
              <a:ext uri="{FF2B5EF4-FFF2-40B4-BE49-F238E27FC236}">
                <a16:creationId xmlns:a16="http://schemas.microsoft.com/office/drawing/2014/main" id="{0D48F17A-91B7-4C20-A5C4-9F90F5633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6892" y="5073645"/>
            <a:ext cx="1076954" cy="561839"/>
          </a:xfrm>
          <a:prstGeom prst="flowChartProcess">
            <a:avLst/>
          </a:prstGeom>
          <a:solidFill>
            <a:srgbClr val="759FAB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1275" dist="25400" dir="5400000" algn="tl" rotWithShape="0">
              <a:srgbClr val="68686D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defRPr/>
            </a:pPr>
            <a:r>
              <a:rPr lang="en-US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Word Relevancy Analysis &amp; Exclusion  </a:t>
            </a:r>
          </a:p>
        </p:txBody>
      </p:sp>
      <p:cxnSp>
        <p:nvCxnSpPr>
          <p:cNvPr id="148" name="Straight Arrow Connector 70">
            <a:extLst>
              <a:ext uri="{FF2B5EF4-FFF2-40B4-BE49-F238E27FC236}">
                <a16:creationId xmlns:a16="http://schemas.microsoft.com/office/drawing/2014/main" id="{84D1F501-98C4-4F66-9EB5-24D854446F6A}"/>
              </a:ext>
            </a:extLst>
          </p:cNvPr>
          <p:cNvCxnSpPr>
            <a:cxnSpLocks/>
            <a:stCxn id="22" idx="4"/>
            <a:endCxn id="139" idx="0"/>
          </p:cNvCxnSpPr>
          <p:nvPr/>
        </p:nvCxnSpPr>
        <p:spPr>
          <a:xfrm rot="5400000">
            <a:off x="6162732" y="2062529"/>
            <a:ext cx="241994" cy="1616225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70">
            <a:extLst>
              <a:ext uri="{FF2B5EF4-FFF2-40B4-BE49-F238E27FC236}">
                <a16:creationId xmlns:a16="http://schemas.microsoft.com/office/drawing/2014/main" id="{E86518B6-C94D-4890-A955-F6C87AD0739C}"/>
              </a:ext>
            </a:extLst>
          </p:cNvPr>
          <p:cNvCxnSpPr>
            <a:cxnSpLocks/>
            <a:stCxn id="79" idx="3"/>
            <a:endCxn id="41" idx="0"/>
          </p:cNvCxnSpPr>
          <p:nvPr/>
        </p:nvCxnSpPr>
        <p:spPr>
          <a:xfrm rot="16200000" flipH="1">
            <a:off x="8312884" y="2996998"/>
            <a:ext cx="156187" cy="9703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Process 69">
            <a:extLst>
              <a:ext uri="{FF2B5EF4-FFF2-40B4-BE49-F238E27FC236}">
                <a16:creationId xmlns:a16="http://schemas.microsoft.com/office/drawing/2014/main" id="{AE2B262A-4B4E-49C5-BF5E-8C8A95F60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73" y="5183312"/>
            <a:ext cx="1404913" cy="449380"/>
          </a:xfrm>
          <a:prstGeom prst="flowChartProcess">
            <a:avLst/>
          </a:prstGeom>
          <a:solidFill>
            <a:srgbClr val="759FAB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1275" dist="25400" dir="5400000" algn="tl" rotWithShape="0">
              <a:srgbClr val="68686D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defRPr/>
            </a:pPr>
            <a:r>
              <a:rPr lang="en-US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Presentation </a:t>
            </a:r>
          </a:p>
          <a:p>
            <a:pPr lvl="0" algn="ctr">
              <a:defRPr/>
            </a:pPr>
            <a:r>
              <a:rPr lang="en-US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&amp; </a:t>
            </a:r>
          </a:p>
          <a:p>
            <a:pPr lvl="0" algn="ctr">
              <a:defRPr/>
            </a:pPr>
            <a:r>
              <a:rPr lang="en-US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Delivery</a:t>
            </a:r>
          </a:p>
        </p:txBody>
      </p:sp>
      <p:cxnSp>
        <p:nvCxnSpPr>
          <p:cNvPr id="157" name="Straight Arrow Connector 70">
            <a:extLst>
              <a:ext uri="{FF2B5EF4-FFF2-40B4-BE49-F238E27FC236}">
                <a16:creationId xmlns:a16="http://schemas.microsoft.com/office/drawing/2014/main" id="{055405E5-B13E-4A5A-B998-0001ABAE9558}"/>
              </a:ext>
            </a:extLst>
          </p:cNvPr>
          <p:cNvCxnSpPr>
            <a:cxnSpLocks/>
            <a:stCxn id="156" idx="1"/>
            <a:endCxn id="39" idx="2"/>
          </p:cNvCxnSpPr>
          <p:nvPr/>
        </p:nvCxnSpPr>
        <p:spPr>
          <a:xfrm rot="10800000">
            <a:off x="2616971" y="4875362"/>
            <a:ext cx="2015403" cy="532641"/>
          </a:xfrm>
          <a:prstGeom prst="bentConnector2">
            <a:avLst/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70">
            <a:extLst>
              <a:ext uri="{FF2B5EF4-FFF2-40B4-BE49-F238E27FC236}">
                <a16:creationId xmlns:a16="http://schemas.microsoft.com/office/drawing/2014/main" id="{A521AF58-2863-45DC-B2D4-089B497EDB15}"/>
              </a:ext>
            </a:extLst>
          </p:cNvPr>
          <p:cNvCxnSpPr>
            <a:cxnSpLocks/>
            <a:stCxn id="94" idx="1"/>
            <a:endCxn id="103" idx="2"/>
          </p:cNvCxnSpPr>
          <p:nvPr/>
        </p:nvCxnSpPr>
        <p:spPr>
          <a:xfrm rot="10800000">
            <a:off x="3453696" y="3759419"/>
            <a:ext cx="1213957" cy="747824"/>
          </a:xfrm>
          <a:prstGeom prst="bentConnector2">
            <a:avLst/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78">
            <a:extLst>
              <a:ext uri="{FF2B5EF4-FFF2-40B4-BE49-F238E27FC236}">
                <a16:creationId xmlns:a16="http://schemas.microsoft.com/office/drawing/2014/main" id="{DD41FE30-E258-499C-A2D4-5CFEB8DA25BB}"/>
              </a:ext>
            </a:extLst>
          </p:cNvPr>
          <p:cNvCxnSpPr>
            <a:cxnSpLocks/>
            <a:stCxn id="145" idx="0"/>
            <a:endCxn id="89" idx="2"/>
          </p:cNvCxnSpPr>
          <p:nvPr/>
        </p:nvCxnSpPr>
        <p:spPr>
          <a:xfrm rot="16200000" flipV="1">
            <a:off x="7963340" y="4621616"/>
            <a:ext cx="900568" cy="3490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rgbClr val="C25552"/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70">
            <a:extLst>
              <a:ext uri="{FF2B5EF4-FFF2-40B4-BE49-F238E27FC236}">
                <a16:creationId xmlns:a16="http://schemas.microsoft.com/office/drawing/2014/main" id="{86868358-363F-4F02-91F7-8172C3522D01}"/>
              </a:ext>
            </a:extLst>
          </p:cNvPr>
          <p:cNvCxnSpPr>
            <a:cxnSpLocks/>
            <a:stCxn id="41" idx="2"/>
            <a:endCxn id="89" idx="0"/>
          </p:cNvCxnSpPr>
          <p:nvPr/>
        </p:nvCxnSpPr>
        <p:spPr>
          <a:xfrm rot="16200000" flipH="1">
            <a:off x="8306668" y="3618485"/>
            <a:ext cx="194373" cy="16050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70">
            <a:extLst>
              <a:ext uri="{FF2B5EF4-FFF2-40B4-BE49-F238E27FC236}">
                <a16:creationId xmlns:a16="http://schemas.microsoft.com/office/drawing/2014/main" id="{B95B8BBA-E7F5-4807-9877-209439FD2FB0}"/>
              </a:ext>
            </a:extLst>
          </p:cNvPr>
          <p:cNvCxnSpPr>
            <a:cxnSpLocks/>
            <a:stCxn id="142" idx="0"/>
            <a:endCxn id="139" idx="3"/>
          </p:cNvCxnSpPr>
          <p:nvPr/>
        </p:nvCxnSpPr>
        <p:spPr>
          <a:xfrm rot="16200000" flipV="1">
            <a:off x="6077537" y="3482755"/>
            <a:ext cx="605112" cy="193026"/>
          </a:xfrm>
          <a:prstGeom prst="bentConnector2">
            <a:avLst/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Straight Arrow Connector 70">
            <a:extLst>
              <a:ext uri="{FF2B5EF4-FFF2-40B4-BE49-F238E27FC236}">
                <a16:creationId xmlns:a16="http://schemas.microsoft.com/office/drawing/2014/main" id="{492CCF73-41D5-46FF-B8DC-FCF10EDF3F19}"/>
              </a:ext>
            </a:extLst>
          </p:cNvPr>
          <p:cNvCxnSpPr>
            <a:cxnSpLocks/>
            <a:stCxn id="139" idx="2"/>
            <a:endCxn id="94" idx="0"/>
          </p:cNvCxnSpPr>
          <p:nvPr/>
        </p:nvCxnSpPr>
        <p:spPr>
          <a:xfrm rot="5400000">
            <a:off x="4979879" y="3769084"/>
            <a:ext cx="703037" cy="288438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Arrow Connector 70">
            <a:extLst>
              <a:ext uri="{FF2B5EF4-FFF2-40B4-BE49-F238E27FC236}">
                <a16:creationId xmlns:a16="http://schemas.microsoft.com/office/drawing/2014/main" id="{4A1DC384-07D6-4243-B7DC-9C38E711AE08}"/>
              </a:ext>
            </a:extLst>
          </p:cNvPr>
          <p:cNvCxnSpPr>
            <a:cxnSpLocks/>
            <a:stCxn id="94" idx="2"/>
            <a:endCxn id="156" idx="0"/>
          </p:cNvCxnSpPr>
          <p:nvPr/>
        </p:nvCxnSpPr>
        <p:spPr>
          <a:xfrm rot="16200000" flipH="1">
            <a:off x="5028154" y="4876635"/>
            <a:ext cx="465701" cy="147652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707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67</Words>
  <Application>Microsoft Office PowerPoint</Application>
  <PresentationFormat>Presentación en pantalla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MS PGothic</vt:lpstr>
      <vt:lpstr>MS PGothic</vt:lpstr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Karina Mesa Perez</dc:creator>
  <cp:lastModifiedBy>Karina Mesa Perez</cp:lastModifiedBy>
  <cp:revision>11</cp:revision>
  <dcterms:created xsi:type="dcterms:W3CDTF">2020-11-13T13:12:11Z</dcterms:created>
  <dcterms:modified xsi:type="dcterms:W3CDTF">2020-11-13T15:00:05Z</dcterms:modified>
</cp:coreProperties>
</file>