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09C"/>
    <a:srgbClr val="78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25" d="100"/>
          <a:sy n="125" d="100"/>
        </p:scale>
        <p:origin x="21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1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1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5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2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4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5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6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15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8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3AC2-A25C-4A37-8EC1-9E5BDF951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grama de flujo: disco magnético 78">
            <a:extLst>
              <a:ext uri="{FF2B5EF4-FFF2-40B4-BE49-F238E27FC236}">
                <a16:creationId xmlns:a16="http://schemas.microsoft.com/office/drawing/2014/main" id="{1A100DEF-0169-41C5-91F0-3AA5D1DCCB7D}"/>
              </a:ext>
            </a:extLst>
          </p:cNvPr>
          <p:cNvSpPr/>
          <p:nvPr/>
        </p:nvSpPr>
        <p:spPr>
          <a:xfrm>
            <a:off x="7088712" y="2834226"/>
            <a:ext cx="596446" cy="370067"/>
          </a:xfrm>
          <a:prstGeom prst="flowChartMagneticDisk">
            <a:avLst/>
          </a:prstGeom>
          <a:solidFill>
            <a:srgbClr val="78C9BA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AWS</a:t>
            </a:r>
          </a:p>
          <a:p>
            <a:pPr algn="ctr"/>
            <a:r>
              <a:rPr lang="es-CO" sz="8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Postgres 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5FFE8AE3-BFBE-4F25-8464-1DC1528B69AE}"/>
              </a:ext>
            </a:extLst>
          </p:cNvPr>
          <p:cNvSpPr/>
          <p:nvPr/>
        </p:nvSpPr>
        <p:spPr bwMode="auto">
          <a:xfrm>
            <a:off x="783823" y="1071820"/>
            <a:ext cx="7941189" cy="293430"/>
          </a:xfrm>
          <a:prstGeom prst="rect">
            <a:avLst/>
          </a:prstGeom>
          <a:solidFill>
            <a:srgbClr val="759FAB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100" kern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7DDD1EB2-2D3A-4A4F-8815-EE1518D0F890}"/>
              </a:ext>
            </a:extLst>
          </p:cNvPr>
          <p:cNvSpPr/>
          <p:nvPr/>
        </p:nvSpPr>
        <p:spPr bwMode="auto">
          <a:xfrm>
            <a:off x="3047430" y="1071820"/>
            <a:ext cx="336528" cy="293430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C9E3198F-0742-4535-9750-FF5B1EDA079C}"/>
              </a:ext>
            </a:extLst>
          </p:cNvPr>
          <p:cNvSpPr txBox="1"/>
          <p:nvPr/>
        </p:nvSpPr>
        <p:spPr bwMode="auto">
          <a:xfrm>
            <a:off x="814582" y="1091177"/>
            <a:ext cx="2065251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1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Colombia Compra Eficiente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5404E86-32B9-4E7D-9A1F-10B67F3B538D}"/>
              </a:ext>
            </a:extLst>
          </p:cNvPr>
          <p:cNvSpPr/>
          <p:nvPr/>
        </p:nvSpPr>
        <p:spPr bwMode="auto">
          <a:xfrm rot="5400000">
            <a:off x="2936321" y="-1324825"/>
            <a:ext cx="3895927" cy="8402226"/>
          </a:xfrm>
          <a:prstGeom prst="rect">
            <a:avLst/>
          </a:prstGeom>
          <a:noFill/>
          <a:ln w="6350" cmpd="sng">
            <a:solidFill>
              <a:srgbClr val="759FA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0BAF2CA-E843-4856-A18E-6B62CA485D4A}"/>
              </a:ext>
            </a:extLst>
          </p:cNvPr>
          <p:cNvGrpSpPr>
            <a:grpSpLocks/>
          </p:cNvGrpSpPr>
          <p:nvPr/>
        </p:nvGrpSpPr>
        <p:grpSpPr bwMode="auto">
          <a:xfrm>
            <a:off x="1162947" y="1488086"/>
            <a:ext cx="934719" cy="520665"/>
            <a:chOff x="1103313" y="1641476"/>
            <a:chExt cx="1316037" cy="464438"/>
          </a:xfrm>
        </p:grpSpPr>
        <p:sp>
          <p:nvSpPr>
            <p:cNvPr id="13" name="Terminator 28">
              <a:extLst>
                <a:ext uri="{FF2B5EF4-FFF2-40B4-BE49-F238E27FC236}">
                  <a16:creationId xmlns:a16="http://schemas.microsoft.com/office/drawing/2014/main" id="{AE950327-29DA-4A3E-B47D-0183F9BA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41476"/>
              <a:ext cx="1316037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7BE8D328-9735-4044-AAF1-9DECFB93330C}"/>
                </a:ext>
              </a:extLst>
            </p:cNvPr>
            <p:cNvSpPr txBox="1"/>
            <p:nvPr/>
          </p:nvSpPr>
          <p:spPr bwMode="auto">
            <a:xfrm>
              <a:off x="1103313" y="1747679"/>
              <a:ext cx="1316037" cy="2196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START</a:t>
              </a:r>
            </a:p>
          </p:txBody>
        </p:sp>
      </p:grpSp>
      <p:sp>
        <p:nvSpPr>
          <p:cNvPr id="16" name="Process 32">
            <a:extLst>
              <a:ext uri="{FF2B5EF4-FFF2-40B4-BE49-F238E27FC236}">
                <a16:creationId xmlns:a16="http://schemas.microsoft.com/office/drawing/2014/main" id="{D729B034-E086-4494-A341-35700AD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766" y="1577990"/>
            <a:ext cx="1404913" cy="37942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Collection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cxnSp>
        <p:nvCxnSpPr>
          <p:cNvPr id="24" name="Straight Arrow Connector 56">
            <a:extLst>
              <a:ext uri="{FF2B5EF4-FFF2-40B4-BE49-F238E27FC236}">
                <a16:creationId xmlns:a16="http://schemas.microsoft.com/office/drawing/2014/main" id="{C2F42F41-9D26-44FB-B96E-2087DC0CBEB2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1630307" y="2008751"/>
            <a:ext cx="6508" cy="227011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63">
            <a:extLst>
              <a:ext uri="{FF2B5EF4-FFF2-40B4-BE49-F238E27FC236}">
                <a16:creationId xmlns:a16="http://schemas.microsoft.com/office/drawing/2014/main" id="{C929CCC5-D538-41DE-836A-92C6FDECD015}"/>
              </a:ext>
            </a:extLst>
          </p:cNvPr>
          <p:cNvSpPr txBox="1"/>
          <p:nvPr/>
        </p:nvSpPr>
        <p:spPr bwMode="auto">
          <a:xfrm>
            <a:off x="4426524" y="1078642"/>
            <a:ext cx="304308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2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SECOP TOPICS DEPLOYMENT PROCESS</a:t>
            </a:r>
          </a:p>
        </p:txBody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13CD4CCA-341C-423F-AF20-CCAA6EA001AD}"/>
              </a:ext>
            </a:extLst>
          </p:cNvPr>
          <p:cNvGrpSpPr>
            <a:grpSpLocks/>
          </p:cNvGrpSpPr>
          <p:nvPr/>
        </p:nvGrpSpPr>
        <p:grpSpPr bwMode="auto">
          <a:xfrm>
            <a:off x="1126725" y="3719686"/>
            <a:ext cx="936000" cy="504000"/>
            <a:chOff x="6693930" y="5311491"/>
            <a:chExt cx="1326983" cy="464438"/>
          </a:xfrm>
        </p:grpSpPr>
        <p:sp>
          <p:nvSpPr>
            <p:cNvPr id="39" name="Terminator 67">
              <a:extLst>
                <a:ext uri="{FF2B5EF4-FFF2-40B4-BE49-F238E27FC236}">
                  <a16:creationId xmlns:a16="http://schemas.microsoft.com/office/drawing/2014/main" id="{54ADB074-F530-44EC-BF46-D11AFC79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041" y="5311491"/>
              <a:ext cx="1315872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055101D-6D48-4342-B881-296FA46B9296}"/>
                </a:ext>
              </a:extLst>
            </p:cNvPr>
            <p:cNvSpPr txBox="1"/>
            <p:nvPr/>
          </p:nvSpPr>
          <p:spPr bwMode="auto">
            <a:xfrm>
              <a:off x="6693930" y="5414877"/>
              <a:ext cx="1315871" cy="1855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S PGothic" pitchFamily="34" charset="-128"/>
                  <a:cs typeface="Arial"/>
                </a:rPr>
                <a:t>END</a:t>
              </a:r>
            </a:p>
          </p:txBody>
        </p:sp>
      </p:grpSp>
      <p:sp>
        <p:nvSpPr>
          <p:cNvPr id="41" name="Process 69">
            <a:extLst>
              <a:ext uri="{FF2B5EF4-FFF2-40B4-BE49-F238E27FC236}">
                <a16:creationId xmlns:a16="http://schemas.microsoft.com/office/drawing/2014/main" id="{A2186769-CF6A-4861-8899-64314D66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953" y="2576419"/>
            <a:ext cx="1066398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Database Implementation</a:t>
            </a:r>
          </a:p>
        </p:txBody>
      </p:sp>
      <p:cxnSp>
        <p:nvCxnSpPr>
          <p:cNvPr id="53" name="Straight Arrow Connector 81">
            <a:extLst>
              <a:ext uri="{FF2B5EF4-FFF2-40B4-BE49-F238E27FC236}">
                <a16:creationId xmlns:a16="http://schemas.microsoft.com/office/drawing/2014/main" id="{FF9D32DA-FE1F-4600-9527-DBEE3CE9C1FC}"/>
              </a:ext>
            </a:extLst>
          </p:cNvPr>
          <p:cNvCxnSpPr>
            <a:cxnSpLocks/>
            <a:stCxn id="110" idx="0"/>
            <a:endCxn id="16" idx="1"/>
          </p:cNvCxnSpPr>
          <p:nvPr/>
        </p:nvCxnSpPr>
        <p:spPr>
          <a:xfrm rot="5400000" flipH="1" flipV="1">
            <a:off x="3057795" y="1814598"/>
            <a:ext cx="537866" cy="444075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9">
            <a:extLst>
              <a:ext uri="{FF2B5EF4-FFF2-40B4-BE49-F238E27FC236}">
                <a16:creationId xmlns:a16="http://schemas.microsoft.com/office/drawing/2014/main" id="{5422421E-4940-490F-925B-CD6A611287A2}"/>
              </a:ext>
            </a:extLst>
          </p:cNvPr>
          <p:cNvGrpSpPr>
            <a:grpSpLocks/>
          </p:cNvGrpSpPr>
          <p:nvPr/>
        </p:nvGrpSpPr>
        <p:grpSpPr bwMode="auto">
          <a:xfrm>
            <a:off x="1035410" y="2235762"/>
            <a:ext cx="1202809" cy="365970"/>
            <a:chOff x="2968625" y="1641475"/>
            <a:chExt cx="1304925" cy="464439"/>
          </a:xfrm>
        </p:grpSpPr>
        <p:sp>
          <p:nvSpPr>
            <p:cNvPr id="56" name="Process 32">
              <a:extLst>
                <a:ext uri="{FF2B5EF4-FFF2-40B4-BE49-F238E27FC236}">
                  <a16:creationId xmlns:a16="http://schemas.microsoft.com/office/drawing/2014/main" id="{37095A9E-C343-435A-AAE2-EBF254E0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1641475"/>
              <a:ext cx="1304925" cy="464439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E60786F1-EAEE-48C6-8CAD-D776AC255D36}"/>
                </a:ext>
              </a:extLst>
            </p:cNvPr>
            <p:cNvSpPr txBox="1"/>
            <p:nvPr/>
          </p:nvSpPr>
          <p:spPr bwMode="auto">
            <a:xfrm>
              <a:off x="2968625" y="1685858"/>
              <a:ext cx="1304925" cy="277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Business Problem 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Definition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822A5-CB03-48B7-97D2-B877DE665842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flipH="1">
            <a:off x="1636814" y="2601732"/>
            <a:ext cx="1" cy="318837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8">
            <a:extLst>
              <a:ext uri="{FF2B5EF4-FFF2-40B4-BE49-F238E27FC236}">
                <a16:creationId xmlns:a16="http://schemas.microsoft.com/office/drawing/2014/main" id="{00337417-2062-4A96-AFFE-A179DBA94BB7}"/>
              </a:ext>
            </a:extLst>
          </p:cNvPr>
          <p:cNvGrpSpPr>
            <a:grpSpLocks/>
          </p:cNvGrpSpPr>
          <p:nvPr/>
        </p:nvGrpSpPr>
        <p:grpSpPr bwMode="auto">
          <a:xfrm>
            <a:off x="1126725" y="2920569"/>
            <a:ext cx="1020178" cy="348662"/>
            <a:chOff x="3111113" y="2815185"/>
            <a:chExt cx="1008062" cy="645098"/>
          </a:xfrm>
        </p:grpSpPr>
        <p:sp>
          <p:nvSpPr>
            <p:cNvPr id="60" name="Document 65">
              <a:extLst>
                <a:ext uri="{FF2B5EF4-FFF2-40B4-BE49-F238E27FC236}">
                  <a16:creationId xmlns:a16="http://schemas.microsoft.com/office/drawing/2014/main" id="{8A600B10-2484-4068-A615-4705FEC8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113" y="2815185"/>
              <a:ext cx="1008062" cy="645098"/>
            </a:xfrm>
            <a:prstGeom prst="flowChartDocumen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61" name="TextBox 66">
              <a:extLst>
                <a:ext uri="{FF2B5EF4-FFF2-40B4-BE49-F238E27FC236}">
                  <a16:creationId xmlns:a16="http://schemas.microsoft.com/office/drawing/2014/main" id="{0359F987-FF92-4C0D-A058-DDF3B456AE68}"/>
                </a:ext>
              </a:extLst>
            </p:cNvPr>
            <p:cNvSpPr txBox="1"/>
            <p:nvPr/>
          </p:nvSpPr>
          <p:spPr bwMode="auto">
            <a:xfrm>
              <a:off x="3111113" y="2896221"/>
              <a:ext cx="1008062" cy="330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Documentation</a:t>
              </a:r>
            </a:p>
          </p:txBody>
        </p:sp>
      </p:grpSp>
      <p:sp>
        <p:nvSpPr>
          <p:cNvPr id="75" name="Process 69">
            <a:extLst>
              <a:ext uri="{FF2B5EF4-FFF2-40B4-BE49-F238E27FC236}">
                <a16:creationId xmlns:a16="http://schemas.microsoft.com/office/drawing/2014/main" id="{DFF72884-F68E-4598-9C19-F014532F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924" y="1543011"/>
            <a:ext cx="1404913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Understand data source</a:t>
            </a:r>
          </a:p>
        </p:txBody>
      </p:sp>
      <p:cxnSp>
        <p:nvCxnSpPr>
          <p:cNvPr id="84" name="Straight Arrow Connector 57">
            <a:extLst>
              <a:ext uri="{FF2B5EF4-FFF2-40B4-BE49-F238E27FC236}">
                <a16:creationId xmlns:a16="http://schemas.microsoft.com/office/drawing/2014/main" id="{EEA1D016-A56C-4D9D-AD3D-20E3D621AF53}"/>
              </a:ext>
            </a:extLst>
          </p:cNvPr>
          <p:cNvCxnSpPr>
            <a:cxnSpLocks/>
            <a:stCxn id="75" idx="3"/>
            <a:endCxn id="66" idx="1"/>
          </p:cNvCxnSpPr>
          <p:nvPr/>
        </p:nvCxnSpPr>
        <p:spPr>
          <a:xfrm>
            <a:off x="6674837" y="1767701"/>
            <a:ext cx="865091" cy="127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Process 69">
            <a:extLst>
              <a:ext uri="{FF2B5EF4-FFF2-40B4-BE49-F238E27FC236}">
                <a16:creationId xmlns:a16="http://schemas.microsoft.com/office/drawing/2014/main" id="{DDBC03BD-8309-4216-AA31-E7B57015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82" y="3445489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Processing &amp;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Modeling</a:t>
            </a:r>
          </a:p>
        </p:txBody>
      </p:sp>
      <p:sp>
        <p:nvSpPr>
          <p:cNvPr id="94" name="Document 65">
            <a:extLst>
              <a:ext uri="{FF2B5EF4-FFF2-40B4-BE49-F238E27FC236}">
                <a16:creationId xmlns:a16="http://schemas.microsoft.com/office/drawing/2014/main" id="{C0CA180B-BF2D-4C62-93E0-CA6630E3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39" y="4058449"/>
            <a:ext cx="988984" cy="501780"/>
          </a:xfrm>
          <a:prstGeom prst="flowChartDocument">
            <a:avLst/>
          </a:prstGeom>
          <a:solidFill>
            <a:srgbClr val="E8A26C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rotWithShape="0">
              <a:srgbClr val="68686D">
                <a:alpha val="34998"/>
              </a:srgbClr>
            </a:outerShdw>
          </a:effectLst>
        </p:spPr>
        <p:txBody>
          <a:bodyPr tIns="72000" bIns="72000"/>
          <a:lstStyle/>
          <a:p>
            <a:pPr algn="ctr" defTabSz="457200">
              <a:defRPr/>
            </a:pPr>
            <a:r>
              <a:rPr lang="en-US" sz="9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Final</a:t>
            </a:r>
          </a:p>
          <a:p>
            <a:pPr algn="ctr" defTabSz="457200">
              <a:defRPr/>
            </a:pPr>
            <a:r>
              <a:rPr lang="en-US" sz="9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Documentation</a:t>
            </a:r>
          </a:p>
        </p:txBody>
      </p:sp>
      <p:cxnSp>
        <p:nvCxnSpPr>
          <p:cNvPr id="117" name="Straight Arrow Connector 81">
            <a:extLst>
              <a:ext uri="{FF2B5EF4-FFF2-40B4-BE49-F238E27FC236}">
                <a16:creationId xmlns:a16="http://schemas.microsoft.com/office/drawing/2014/main" id="{7077A7E9-7902-4BB1-A9A6-8D65919CB5AF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 flipV="1">
            <a:off x="4953679" y="1767701"/>
            <a:ext cx="316245" cy="1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70">
            <a:extLst>
              <a:ext uri="{FF2B5EF4-FFF2-40B4-BE49-F238E27FC236}">
                <a16:creationId xmlns:a16="http://schemas.microsoft.com/office/drawing/2014/main" id="{E86518B6-C94D-4890-A955-F6C87AD0739C}"/>
              </a:ext>
            </a:extLst>
          </p:cNvPr>
          <p:cNvCxnSpPr>
            <a:cxnSpLocks/>
            <a:stCxn id="66" idx="2"/>
            <a:endCxn id="41" idx="0"/>
          </p:cNvCxnSpPr>
          <p:nvPr/>
        </p:nvCxnSpPr>
        <p:spPr>
          <a:xfrm rot="5400000">
            <a:off x="7789138" y="2284405"/>
            <a:ext cx="584028" cy="127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Process 69">
            <a:extLst>
              <a:ext uri="{FF2B5EF4-FFF2-40B4-BE49-F238E27FC236}">
                <a16:creationId xmlns:a16="http://schemas.microsoft.com/office/drawing/2014/main" id="{AE2B262A-4B4E-49C5-BF5E-8C8A95F6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94" y="4029007"/>
            <a:ext cx="1538343" cy="568741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Presentation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to Colombia Compra Eficiente</a:t>
            </a:r>
          </a:p>
        </p:txBody>
      </p:sp>
      <p:cxnSp>
        <p:nvCxnSpPr>
          <p:cNvPr id="157" name="Straight Arrow Connector 70">
            <a:extLst>
              <a:ext uri="{FF2B5EF4-FFF2-40B4-BE49-F238E27FC236}">
                <a16:creationId xmlns:a16="http://schemas.microsoft.com/office/drawing/2014/main" id="{055405E5-B13E-4A5A-B998-0001ABAE9558}"/>
              </a:ext>
            </a:extLst>
          </p:cNvPr>
          <p:cNvCxnSpPr>
            <a:cxnSpLocks/>
            <a:stCxn id="156" idx="1"/>
            <a:endCxn id="39" idx="2"/>
          </p:cNvCxnSpPr>
          <p:nvPr/>
        </p:nvCxnSpPr>
        <p:spPr>
          <a:xfrm rot="10800000">
            <a:off x="1598644" y="4223686"/>
            <a:ext cx="506250" cy="89692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70">
            <a:extLst>
              <a:ext uri="{FF2B5EF4-FFF2-40B4-BE49-F238E27FC236}">
                <a16:creationId xmlns:a16="http://schemas.microsoft.com/office/drawing/2014/main" id="{86868358-363F-4F02-91F7-8172C3522D01}"/>
              </a:ext>
            </a:extLst>
          </p:cNvPr>
          <p:cNvCxnSpPr>
            <a:cxnSpLocks/>
            <a:stCxn id="41" idx="2"/>
            <a:endCxn id="89" idx="0"/>
          </p:cNvCxnSpPr>
          <p:nvPr/>
        </p:nvCxnSpPr>
        <p:spPr>
          <a:xfrm rot="16200000" flipH="1">
            <a:off x="7883022" y="3223929"/>
            <a:ext cx="419690" cy="2343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70">
            <a:extLst>
              <a:ext uri="{FF2B5EF4-FFF2-40B4-BE49-F238E27FC236}">
                <a16:creationId xmlns:a16="http://schemas.microsoft.com/office/drawing/2014/main" id="{4A1DC384-07D6-4243-B7DC-9C38E711AE08}"/>
              </a:ext>
            </a:extLst>
          </p:cNvPr>
          <p:cNvCxnSpPr>
            <a:cxnSpLocks/>
            <a:stCxn id="94" idx="1"/>
            <a:endCxn id="156" idx="3"/>
          </p:cNvCxnSpPr>
          <p:nvPr/>
        </p:nvCxnSpPr>
        <p:spPr>
          <a:xfrm rot="10800000" flipV="1">
            <a:off x="3643237" y="4309338"/>
            <a:ext cx="338102" cy="4039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Process 69">
            <a:extLst>
              <a:ext uri="{FF2B5EF4-FFF2-40B4-BE49-F238E27FC236}">
                <a16:creationId xmlns:a16="http://schemas.microsoft.com/office/drawing/2014/main" id="{0C787A6A-F056-4A7B-8CB0-A7AF0138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28" y="1543011"/>
            <a:ext cx="1082448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Solution Design</a:t>
            </a:r>
          </a:p>
        </p:txBody>
      </p:sp>
      <p:sp>
        <p:nvSpPr>
          <p:cNvPr id="104" name="Process 69">
            <a:extLst>
              <a:ext uri="{FF2B5EF4-FFF2-40B4-BE49-F238E27FC236}">
                <a16:creationId xmlns:a16="http://schemas.microsoft.com/office/drawing/2014/main" id="{B52F7AAF-0A02-49EC-964A-453DE75F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29" y="4222029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Dashboard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Development</a:t>
            </a:r>
          </a:p>
        </p:txBody>
      </p:sp>
      <p:sp>
        <p:nvSpPr>
          <p:cNvPr id="105" name="Process 69">
            <a:extLst>
              <a:ext uri="{FF2B5EF4-FFF2-40B4-BE49-F238E27FC236}">
                <a16:creationId xmlns:a16="http://schemas.microsoft.com/office/drawing/2014/main" id="{0B970471-3911-4383-8405-28570044E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593" y="4220545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Results Evaluation</a:t>
            </a:r>
          </a:p>
        </p:txBody>
      </p:sp>
      <p:cxnSp>
        <p:nvCxnSpPr>
          <p:cNvPr id="109" name="Straight Arrow Connector 78">
            <a:extLst>
              <a:ext uri="{FF2B5EF4-FFF2-40B4-BE49-F238E27FC236}">
                <a16:creationId xmlns:a16="http://schemas.microsoft.com/office/drawing/2014/main" id="{9FE9184B-EDC3-4F52-8119-A4057416F2DD}"/>
              </a:ext>
            </a:extLst>
          </p:cNvPr>
          <p:cNvCxnSpPr>
            <a:cxnSpLocks/>
            <a:stCxn id="16" idx="2"/>
            <a:endCxn id="75" idx="2"/>
          </p:cNvCxnSpPr>
          <p:nvPr/>
        </p:nvCxnSpPr>
        <p:spPr>
          <a:xfrm rot="16200000" flipH="1">
            <a:off x="5094313" y="1114323"/>
            <a:ext cx="34978" cy="1721158"/>
          </a:xfrm>
          <a:prstGeom prst="curvedConnector3">
            <a:avLst>
              <a:gd name="adj1" fmla="val 753554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Process 32">
            <a:extLst>
              <a:ext uri="{FF2B5EF4-FFF2-40B4-BE49-F238E27FC236}">
                <a16:creationId xmlns:a16="http://schemas.microsoft.com/office/drawing/2014/main" id="{E38D2755-369B-4CE3-AA79-AA445573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255" y="2305568"/>
            <a:ext cx="978871" cy="320262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Meetings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cxnSp>
        <p:nvCxnSpPr>
          <p:cNvPr id="111" name="Straight Arrow Connector 81">
            <a:extLst>
              <a:ext uri="{FF2B5EF4-FFF2-40B4-BE49-F238E27FC236}">
                <a16:creationId xmlns:a16="http://schemas.microsoft.com/office/drawing/2014/main" id="{D3D2715C-24B3-485F-87D7-E6B5A8CBBE2C}"/>
              </a:ext>
            </a:extLst>
          </p:cNvPr>
          <p:cNvCxnSpPr>
            <a:cxnSpLocks/>
            <a:stCxn id="61" idx="3"/>
            <a:endCxn id="110" idx="2"/>
          </p:cNvCxnSpPr>
          <p:nvPr/>
        </p:nvCxnSpPr>
        <p:spPr>
          <a:xfrm flipV="1">
            <a:off x="2146903" y="2625830"/>
            <a:ext cx="957788" cy="427870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78">
            <a:extLst>
              <a:ext uri="{FF2B5EF4-FFF2-40B4-BE49-F238E27FC236}">
                <a16:creationId xmlns:a16="http://schemas.microsoft.com/office/drawing/2014/main" id="{EC3CE75F-581B-4FD4-A6E2-1829D03CE848}"/>
              </a:ext>
            </a:extLst>
          </p:cNvPr>
          <p:cNvCxnSpPr>
            <a:cxnSpLocks/>
            <a:stCxn id="110" idx="3"/>
            <a:endCxn id="75" idx="2"/>
          </p:cNvCxnSpPr>
          <p:nvPr/>
        </p:nvCxnSpPr>
        <p:spPr>
          <a:xfrm flipV="1">
            <a:off x="3594126" y="1992391"/>
            <a:ext cx="2378255" cy="473308"/>
          </a:xfrm>
          <a:prstGeom prst="curvedConnector2">
            <a:avLst/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78">
            <a:extLst>
              <a:ext uri="{FF2B5EF4-FFF2-40B4-BE49-F238E27FC236}">
                <a16:creationId xmlns:a16="http://schemas.microsoft.com/office/drawing/2014/main" id="{06491D49-A9BF-402E-B641-2715DECED478}"/>
              </a:ext>
            </a:extLst>
          </p:cNvPr>
          <p:cNvCxnSpPr>
            <a:cxnSpLocks/>
            <a:stCxn id="104" idx="3"/>
            <a:endCxn id="89" idx="3"/>
          </p:cNvCxnSpPr>
          <p:nvPr/>
        </p:nvCxnSpPr>
        <p:spPr>
          <a:xfrm flipV="1">
            <a:off x="8553929" y="3670179"/>
            <a:ext cx="36653" cy="776540"/>
          </a:xfrm>
          <a:prstGeom prst="curvedConnector3">
            <a:avLst>
              <a:gd name="adj1" fmla="val 723687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78">
            <a:extLst>
              <a:ext uri="{FF2B5EF4-FFF2-40B4-BE49-F238E27FC236}">
                <a16:creationId xmlns:a16="http://schemas.microsoft.com/office/drawing/2014/main" id="{9A5B22B0-609A-4CAE-9263-40F7BB3F60D3}"/>
              </a:ext>
            </a:extLst>
          </p:cNvPr>
          <p:cNvCxnSpPr>
            <a:cxnSpLocks/>
            <a:stCxn id="89" idx="3"/>
            <a:endCxn id="41" idx="3"/>
          </p:cNvCxnSpPr>
          <p:nvPr/>
        </p:nvCxnSpPr>
        <p:spPr>
          <a:xfrm flipV="1">
            <a:off x="8590582" y="2801109"/>
            <a:ext cx="23769" cy="869070"/>
          </a:xfrm>
          <a:prstGeom prst="curvedConnector3">
            <a:avLst>
              <a:gd name="adj1" fmla="val 1061757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70">
            <a:extLst>
              <a:ext uri="{FF2B5EF4-FFF2-40B4-BE49-F238E27FC236}">
                <a16:creationId xmlns:a16="http://schemas.microsoft.com/office/drawing/2014/main" id="{E60AD382-4854-48A4-AB25-03CE17956A10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rot="5400000">
            <a:off x="7922676" y="4040123"/>
            <a:ext cx="327160" cy="36653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70">
            <a:extLst>
              <a:ext uri="{FF2B5EF4-FFF2-40B4-BE49-F238E27FC236}">
                <a16:creationId xmlns:a16="http://schemas.microsoft.com/office/drawing/2014/main" id="{2F1A4763-7DCB-4261-8CA5-75309FF15D6C}"/>
              </a:ext>
            </a:extLst>
          </p:cNvPr>
          <p:cNvCxnSpPr>
            <a:cxnSpLocks/>
            <a:stCxn id="104" idx="1"/>
            <a:endCxn id="105" idx="3"/>
          </p:cNvCxnSpPr>
          <p:nvPr/>
        </p:nvCxnSpPr>
        <p:spPr>
          <a:xfrm rot="10800000">
            <a:off x="7361593" y="4445235"/>
            <a:ext cx="220336" cy="1484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105" idx="1"/>
            <a:endCxn id="63" idx="3"/>
          </p:cNvCxnSpPr>
          <p:nvPr/>
        </p:nvCxnSpPr>
        <p:spPr>
          <a:xfrm rot="10800000">
            <a:off x="6133061" y="4316057"/>
            <a:ext cx="256533" cy="12917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18">
            <a:extLst>
              <a:ext uri="{FF2B5EF4-FFF2-40B4-BE49-F238E27FC236}">
                <a16:creationId xmlns:a16="http://schemas.microsoft.com/office/drawing/2014/main" id="{2F26823A-4751-4A6D-AB89-F72788BC803D}"/>
              </a:ext>
            </a:extLst>
          </p:cNvPr>
          <p:cNvGrpSpPr>
            <a:grpSpLocks/>
          </p:cNvGrpSpPr>
          <p:nvPr/>
        </p:nvGrpSpPr>
        <p:grpSpPr bwMode="auto">
          <a:xfrm>
            <a:off x="5268892" y="3948522"/>
            <a:ext cx="864168" cy="735070"/>
            <a:chOff x="6859638" y="3781207"/>
            <a:chExt cx="1200151" cy="1090613"/>
          </a:xfrm>
        </p:grpSpPr>
        <p:sp>
          <p:nvSpPr>
            <p:cNvPr id="62" name="Decision 51">
              <a:extLst>
                <a:ext uri="{FF2B5EF4-FFF2-40B4-BE49-F238E27FC236}">
                  <a16:creationId xmlns:a16="http://schemas.microsoft.com/office/drawing/2014/main" id="{8C76BC5D-89B3-415E-8A24-32A77F47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016" y="3781207"/>
              <a:ext cx="1092201" cy="1090613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63" name="TextBox 52">
              <a:extLst>
                <a:ext uri="{FF2B5EF4-FFF2-40B4-BE49-F238E27FC236}">
                  <a16:creationId xmlns:a16="http://schemas.microsoft.com/office/drawing/2014/main" id="{BC3CC321-1F34-4E7A-897A-A5C60080BB90}"/>
                </a:ext>
              </a:extLst>
            </p:cNvPr>
            <p:cNvSpPr txBox="1"/>
            <p:nvPr/>
          </p:nvSpPr>
          <p:spPr bwMode="auto">
            <a:xfrm>
              <a:off x="6859638" y="4149279"/>
              <a:ext cx="1200151" cy="3544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Performance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Improved?</a:t>
              </a:r>
            </a:p>
          </p:txBody>
        </p:sp>
      </p:grpSp>
      <p:cxnSp>
        <p:nvCxnSpPr>
          <p:cNvPr id="64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63" idx="1"/>
            <a:endCxn id="94" idx="3"/>
          </p:cNvCxnSpPr>
          <p:nvPr/>
        </p:nvCxnSpPr>
        <p:spPr>
          <a:xfrm rot="10800000">
            <a:off x="4970324" y="4309339"/>
            <a:ext cx="298569" cy="671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62" idx="0"/>
            <a:endCxn id="89" idx="1"/>
          </p:cNvCxnSpPr>
          <p:nvPr/>
        </p:nvCxnSpPr>
        <p:spPr>
          <a:xfrm rot="5400000" flipH="1" flipV="1">
            <a:off x="6516433" y="2846373"/>
            <a:ext cx="278343" cy="1925956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7">
            <a:extLst>
              <a:ext uri="{FF2B5EF4-FFF2-40B4-BE49-F238E27FC236}">
                <a16:creationId xmlns:a16="http://schemas.microsoft.com/office/drawing/2014/main" id="{C795EC65-6888-4EC7-9F38-ABD4C1060B0E}"/>
              </a:ext>
            </a:extLst>
          </p:cNvPr>
          <p:cNvSpPr/>
          <p:nvPr/>
        </p:nvSpPr>
        <p:spPr>
          <a:xfrm>
            <a:off x="5421692" y="3779453"/>
            <a:ext cx="3435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4" name="Rectangle 77">
            <a:extLst>
              <a:ext uri="{FF2B5EF4-FFF2-40B4-BE49-F238E27FC236}">
                <a16:creationId xmlns:a16="http://schemas.microsoft.com/office/drawing/2014/main" id="{C795EC65-6888-4EC7-9F38-ABD4C1060B0E}"/>
              </a:ext>
            </a:extLst>
          </p:cNvPr>
          <p:cNvSpPr/>
          <p:nvPr/>
        </p:nvSpPr>
        <p:spPr>
          <a:xfrm>
            <a:off x="5063518" y="4322134"/>
            <a:ext cx="3435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Yes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4703" y="1406412"/>
            <a:ext cx="4410890" cy="139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r>
              <a:rPr lang="en-US" sz="1100" dirty="0">
                <a:solidFill>
                  <a:srgbClr val="46B09C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28707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48</Words>
  <Application>Microsoft Office PowerPoint</Application>
  <PresentationFormat>Presentación en pantalla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Mesa Perez</dc:creator>
  <cp:lastModifiedBy>Samuel Perez</cp:lastModifiedBy>
  <cp:revision>18</cp:revision>
  <dcterms:created xsi:type="dcterms:W3CDTF">2020-11-13T13:12:11Z</dcterms:created>
  <dcterms:modified xsi:type="dcterms:W3CDTF">2020-11-14T23:39:46Z</dcterms:modified>
</cp:coreProperties>
</file>