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7" r:id="rId2"/>
    <p:sldId id="259" r:id="rId3"/>
    <p:sldId id="264" r:id="rId4"/>
    <p:sldId id="261" r:id="rId5"/>
    <p:sldId id="265" r:id="rId6"/>
    <p:sldId id="266" r:id="rId7"/>
    <p:sldId id="276" r:id="rId8"/>
    <p:sldId id="272" r:id="rId9"/>
    <p:sldId id="273" r:id="rId10"/>
    <p:sldId id="274" r:id="rId11"/>
    <p:sldId id="275" r:id="rId12"/>
    <p:sldId id="267" r:id="rId13"/>
    <p:sldId id="256" r:id="rId14"/>
    <p:sldId id="258" r:id="rId15"/>
    <p:sldId id="268" r:id="rId16"/>
    <p:sldId id="269" r:id="rId17"/>
    <p:sldId id="278" r:id="rId18"/>
    <p:sldId id="270" r:id="rId19"/>
    <p:sldId id="257"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ECC"/>
    <a:srgbClr val="FFF2CC"/>
    <a:srgbClr val="D5E8D4"/>
    <a:srgbClr val="E1D5E7"/>
    <a:srgbClr val="DA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81" d="100"/>
          <a:sy n="81" d="100"/>
        </p:scale>
        <p:origin x="744" y="62"/>
      </p:cViewPr>
      <p:guideLst/>
    </p:cSldViewPr>
  </p:slideViewPr>
  <p:notesTextViewPr>
    <p:cViewPr>
      <p:scale>
        <a:sx n="1" d="1"/>
        <a:sy n="1" d="1"/>
      </p:scale>
      <p:origin x="0" y="-562"/>
    </p:cViewPr>
  </p:notesTextViewPr>
  <p:notesViewPr>
    <p:cSldViewPr snapToGrid="0">
      <p:cViewPr varScale="1">
        <p:scale>
          <a:sx n="65" d="100"/>
          <a:sy n="65" d="100"/>
        </p:scale>
        <p:origin x="314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6D89CC7-2109-4655-9F71-44A4C1037D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D8C0016-C4BD-4259-96CE-A3035BF123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E9DB8F-3EA9-4554-9EF0-25695F239CAC}" type="datetimeFigureOut">
              <a:rPr lang="zh-CN" altLang="en-US" smtClean="0"/>
              <a:t>2021/8/17</a:t>
            </a:fld>
            <a:endParaRPr lang="zh-CN" altLang="en-US"/>
          </a:p>
        </p:txBody>
      </p:sp>
      <p:sp>
        <p:nvSpPr>
          <p:cNvPr id="4" name="页脚占位符 3">
            <a:extLst>
              <a:ext uri="{FF2B5EF4-FFF2-40B4-BE49-F238E27FC236}">
                <a16:creationId xmlns:a16="http://schemas.microsoft.com/office/drawing/2014/main" id="{A01A57F9-2161-4D73-B4CE-D5489C7D51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572C5A0-6D1B-4058-B5ED-2D1D90E13A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BBA8F4-F69E-40BE-89B0-E2BAC4E776B6}" type="slidenum">
              <a:rPr lang="zh-CN" altLang="en-US" smtClean="0"/>
              <a:t>‹#›</a:t>
            </a:fld>
            <a:endParaRPr lang="zh-CN" altLang="en-US"/>
          </a:p>
        </p:txBody>
      </p:sp>
    </p:spTree>
    <p:extLst>
      <p:ext uri="{BB962C8B-B14F-4D97-AF65-F5344CB8AC3E}">
        <p14:creationId xmlns:p14="http://schemas.microsoft.com/office/powerpoint/2010/main" val="70459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27072-BE1B-420C-AD27-5021F57B4EA5}" type="datetimeFigureOut">
              <a:rPr lang="zh-CN" altLang="en-US" smtClean="0"/>
              <a:t>2021/8/17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92188-7186-4098-BDEA-2EE33F25C6FD}" type="slidenum">
              <a:rPr lang="zh-CN" altLang="en-US" smtClean="0"/>
              <a:t>‹#›</a:t>
            </a:fld>
            <a:endParaRPr lang="zh-CN" altLang="en-US"/>
          </a:p>
        </p:txBody>
      </p:sp>
    </p:spTree>
    <p:extLst>
      <p:ext uri="{BB962C8B-B14F-4D97-AF65-F5344CB8AC3E}">
        <p14:creationId xmlns:p14="http://schemas.microsoft.com/office/powerpoint/2010/main" val="62647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0" fontAlgn="base" hangingPunct="0">
              <a:spcBef>
                <a:spcPct val="0"/>
              </a:spcBef>
              <a:spcAft>
                <a:spcPct val="0"/>
              </a:spcAft>
              <a:buFontTx/>
              <a:buChar char="•"/>
            </a:pPr>
            <a:r>
              <a:rPr lang="zh-CN" altLang="zh-CN" sz="1200" dirty="0">
                <a:solidFill>
                  <a:schemeClr val="tx1">
                    <a:lumMod val="75000"/>
                    <a:lumOff val="25000"/>
                  </a:schemeClr>
                </a:solidFill>
                <a:latin typeface="Arial" panose="020B0604020202020204" pitchFamily="34" charset="0"/>
              </a:rPr>
              <a:t>XTerm：这个是Follower中与Leader冲突的Log对应的任期号。如果Follower在对应位置</a:t>
            </a:r>
            <a:r>
              <a:rPr lang="en-US" altLang="zh-CN" sz="1200" dirty="0">
                <a:solidFill>
                  <a:schemeClr val="tx1">
                    <a:lumMod val="75000"/>
                    <a:lumOff val="25000"/>
                  </a:schemeClr>
                </a:solidFill>
                <a:latin typeface="Arial" panose="020B0604020202020204" pitchFamily="34" charset="0"/>
              </a:rPr>
              <a:t>(</a:t>
            </a:r>
            <a:r>
              <a:rPr lang="en-US" altLang="zh-CN" sz="1200" dirty="0" err="1">
                <a:solidFill>
                  <a:schemeClr val="tx1">
                    <a:lumMod val="75000"/>
                    <a:lumOff val="25000"/>
                  </a:schemeClr>
                </a:solidFill>
                <a:latin typeface="Arial" panose="020B0604020202020204" pitchFamily="34" charset="0"/>
              </a:rPr>
              <a:t>prevIndex</a:t>
            </a:r>
            <a:r>
              <a:rPr lang="en-US" altLang="zh-CN" sz="1200" dirty="0">
                <a:solidFill>
                  <a:schemeClr val="tx1">
                    <a:lumMod val="75000"/>
                    <a:lumOff val="25000"/>
                  </a:schemeClr>
                </a:solidFill>
                <a:latin typeface="Arial" panose="020B0604020202020204" pitchFamily="34" charset="0"/>
              </a:rPr>
              <a:t>)</a:t>
            </a:r>
            <a:r>
              <a:rPr lang="zh-CN" altLang="zh-CN" sz="1200" dirty="0">
                <a:solidFill>
                  <a:schemeClr val="tx1">
                    <a:lumMod val="75000"/>
                    <a:lumOff val="25000"/>
                  </a:schemeClr>
                </a:solidFill>
                <a:latin typeface="Arial" panose="020B0604020202020204" pitchFamily="34" charset="0"/>
              </a:rPr>
              <a:t>的任期号不匹配，它会拒绝Leader的AppendEntries消息，并将自己的任期号放在XTerm中。如果Follower在对应位置没有Log，那么这里会返回 -1。</a:t>
            </a:r>
            <a:endParaRPr lang="en-US" altLang="zh-CN" sz="1200" dirty="0">
              <a:solidFill>
                <a:schemeClr val="tx1">
                  <a:lumMod val="75000"/>
                  <a:lumOff val="25000"/>
                </a:schemeClr>
              </a:solidFill>
              <a:latin typeface="Arial" panose="020B0604020202020204" pitchFamily="34" charset="0"/>
            </a:endParaRPr>
          </a:p>
          <a:p>
            <a:pPr lvl="0" eaLnBrk="0" fontAlgn="base" hangingPunct="0">
              <a:spcBef>
                <a:spcPct val="0"/>
              </a:spcBef>
              <a:spcAft>
                <a:spcPct val="0"/>
              </a:spcAft>
              <a:buFontTx/>
              <a:buChar char="•"/>
            </a:pPr>
            <a:endParaRPr lang="zh-CN" altLang="zh-CN" sz="1200" dirty="0">
              <a:solidFill>
                <a:schemeClr val="tx1">
                  <a:lumMod val="75000"/>
                  <a:lumOff val="25000"/>
                </a:schemeClr>
              </a:solidFill>
              <a:latin typeface="Arial" panose="020B0604020202020204" pitchFamily="34" charset="0"/>
            </a:endParaRPr>
          </a:p>
          <a:p>
            <a:pPr lvl="0" eaLnBrk="0" fontAlgn="base" hangingPunct="0">
              <a:spcBef>
                <a:spcPct val="0"/>
              </a:spcBef>
              <a:spcAft>
                <a:spcPct val="0"/>
              </a:spcAft>
              <a:buFontTx/>
              <a:buChar char="•"/>
            </a:pPr>
            <a:r>
              <a:rPr lang="zh-CN" altLang="zh-CN" sz="1200" dirty="0">
                <a:solidFill>
                  <a:schemeClr val="tx1">
                    <a:lumMod val="75000"/>
                    <a:lumOff val="25000"/>
                  </a:schemeClr>
                </a:solidFill>
                <a:latin typeface="Arial" panose="020B0604020202020204" pitchFamily="34" charset="0"/>
              </a:rPr>
              <a:t>XIndex：这个是Follower中，对应任期号为XTerm的第一条Log条目的槽位号。</a:t>
            </a:r>
            <a:endParaRPr lang="en-US" altLang="zh-CN" sz="1200" dirty="0">
              <a:solidFill>
                <a:schemeClr val="tx1">
                  <a:lumMod val="75000"/>
                  <a:lumOff val="25000"/>
                </a:schemeClr>
              </a:solidFill>
              <a:latin typeface="Arial" panose="020B0604020202020204" pitchFamily="34" charset="0"/>
            </a:endParaRPr>
          </a:p>
          <a:p>
            <a:pPr lvl="0" eaLnBrk="0" fontAlgn="base" hangingPunct="0">
              <a:spcBef>
                <a:spcPct val="0"/>
              </a:spcBef>
              <a:spcAft>
                <a:spcPct val="0"/>
              </a:spcAft>
              <a:buFontTx/>
              <a:buChar char="•"/>
            </a:pPr>
            <a:endParaRPr lang="zh-CN" altLang="zh-CN" sz="1200" dirty="0">
              <a:solidFill>
                <a:schemeClr val="tx1">
                  <a:lumMod val="75000"/>
                  <a:lumOff val="25000"/>
                </a:schemeClr>
              </a:solidFill>
              <a:latin typeface="Arial" panose="020B0604020202020204" pitchFamily="34" charset="0"/>
            </a:endParaRPr>
          </a:p>
          <a:p>
            <a:pPr lvl="0" eaLnBrk="0" fontAlgn="base" hangingPunct="0">
              <a:spcBef>
                <a:spcPct val="0"/>
              </a:spcBef>
              <a:spcAft>
                <a:spcPct val="0"/>
              </a:spcAft>
              <a:buFontTx/>
              <a:buChar char="•"/>
            </a:pPr>
            <a:r>
              <a:rPr lang="zh-CN" altLang="zh-CN" sz="1200" dirty="0">
                <a:solidFill>
                  <a:schemeClr val="tx1">
                    <a:lumMod val="75000"/>
                    <a:lumOff val="25000"/>
                  </a:schemeClr>
                </a:solidFill>
                <a:latin typeface="Arial" panose="020B0604020202020204" pitchFamily="34" charset="0"/>
              </a:rPr>
              <a:t>XLen：如果Follower在对应位置没有Log，那么XTerm会返回-1，XLen表示空白的Log槽位数。</a:t>
            </a:r>
          </a:p>
          <a:p>
            <a:endParaRPr lang="zh-CN" altLang="en-US" dirty="0"/>
          </a:p>
        </p:txBody>
      </p:sp>
      <p:sp>
        <p:nvSpPr>
          <p:cNvPr id="4" name="灯片编号占位符 3"/>
          <p:cNvSpPr>
            <a:spLocks noGrp="1"/>
          </p:cNvSpPr>
          <p:nvPr>
            <p:ph type="sldNum" sz="quarter" idx="5"/>
          </p:nvPr>
        </p:nvSpPr>
        <p:spPr/>
        <p:txBody>
          <a:bodyPr/>
          <a:lstStyle/>
          <a:p>
            <a:fld id="{5CE92188-7186-4098-BDEA-2EE33F25C6FD}" type="slidenum">
              <a:rPr lang="zh-CN" altLang="en-US" smtClean="0"/>
              <a:t>14</a:t>
            </a:fld>
            <a:endParaRPr lang="zh-CN" altLang="en-US"/>
          </a:p>
        </p:txBody>
      </p:sp>
    </p:spTree>
    <p:extLst>
      <p:ext uri="{BB962C8B-B14F-4D97-AF65-F5344CB8AC3E}">
        <p14:creationId xmlns:p14="http://schemas.microsoft.com/office/powerpoint/2010/main" val="319303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80EFB75-28D1-4525-8C0A-FC4FF1189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D79718-8E2A-4322-A1D5-F4B427B43E4F}"/>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9CA8F4B2-00A3-40D8-AB19-66217FB8C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1F1809-B946-4593-A959-315ACFD384DE}"/>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338921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0889F-5E55-4DF7-981E-DCAAAAD236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C73F42-9D72-4A94-B307-47788152B13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C3E6189-9579-4440-B7D4-E08FD08EB064}"/>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D0A062D3-9233-4CF0-BD80-40FDD49C57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AF0498-4F66-472D-AFFE-F13E0FDD6E1F}"/>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200170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84BE07-6721-4A7D-849D-372418285A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1A486-06CB-4C51-AA04-583ED50570D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8828A7-71A9-4BD9-BD7D-31BED5CA2D03}"/>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EE7400BF-25B3-4929-BBE0-10DE0ED4D2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60E9A8-6DB0-4CAF-A44F-0EC5E24A0200}"/>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376649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9438E8-BF66-46A6-AC1C-EAFE8B82F1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9CF8D1-6133-4871-876E-6E5995C3FB10}"/>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88A8F242-EA5A-4724-A4A5-C6C84CD88C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5FF68-0D39-4F85-8CC0-CCA88DAF6681}"/>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2932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C6AD7-0B1B-4109-99E5-F6EC0F7F2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2B1702E-1465-4330-8B93-CED2D2B79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7E730FB-A259-4502-A649-4AB527C1A4AF}"/>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A6D8B380-70D4-4FCA-A0AC-8279334D0F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F5741-5EBD-4688-B41C-8A5DAFFA12EC}"/>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194057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C77B9-120F-4DBF-8BCE-1EF13836AC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E476C-404A-4D5E-BE6E-198C075FB9D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124BA5-4F91-4B55-9D75-929F47E52C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0148C3-0C0C-40B2-B5F2-CDFF8632E198}"/>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18A109CB-375D-4E89-9BFD-E5C7CE0D94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4ACB7-4AC2-460D-9FBC-09F63A991C48}"/>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43953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2DCF1-F8FA-4788-8C8F-8CEAD3448A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EE49C0-1C05-4EC6-B600-D78BE8C0D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6495780-6B30-4DF7-9D84-2FA4ACA7992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4C272BA-66BA-448B-A0C6-6371A4100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90CED82-A59D-43B6-A9D1-EB05F3178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753A62D-9DD7-4474-A182-2ECF707F9834}"/>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8" name="页脚占位符 7">
            <a:extLst>
              <a:ext uri="{FF2B5EF4-FFF2-40B4-BE49-F238E27FC236}">
                <a16:creationId xmlns:a16="http://schemas.microsoft.com/office/drawing/2014/main" id="{9D3A411D-EA38-457F-ABFF-E06577D0B3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08880C-A6E5-4641-913E-7894AFF5ADB4}"/>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403580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6677A-CC48-427F-A005-C57ADDBF65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261A57-1B52-42D3-96C6-F1941C1D4696}"/>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4" name="页脚占位符 3">
            <a:extLst>
              <a:ext uri="{FF2B5EF4-FFF2-40B4-BE49-F238E27FC236}">
                <a16:creationId xmlns:a16="http://schemas.microsoft.com/office/drawing/2014/main" id="{71F29DEE-D135-49E7-B7B2-06BB904E39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CA5020-050D-4AD6-8CF4-BC1D2A3D315A}"/>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290802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42D9EC-0E28-4AA3-9E67-19A8B98B7794}"/>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3" name="页脚占位符 2">
            <a:extLst>
              <a:ext uri="{FF2B5EF4-FFF2-40B4-BE49-F238E27FC236}">
                <a16:creationId xmlns:a16="http://schemas.microsoft.com/office/drawing/2014/main" id="{9C28156C-A64B-4E3A-847E-7F708B4498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0F62F2-AD8E-40A9-AA63-9E4CCADFE3DF}"/>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47330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BCD22-5923-453B-A5DE-31E894AA90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72B158-0434-42E1-ABD6-A8D5329DB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55D16C6-90FC-4E45-857C-66033EC98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C50625-AAF9-49B5-8744-5B650C4096B2}"/>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2EAAA92A-81A1-44F6-96BB-EC8A6B0AF2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CB06F6-CB69-45F2-A959-E63A26E92CF5}"/>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206813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14492-18EC-4365-9197-3CD4C0D70C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2F17CD-991A-44DA-B3AD-671F077C2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55D1A8-2B77-4812-AE64-8C084CE08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0D7728-0F27-4A44-A330-A69B0F7289F3}"/>
              </a:ext>
            </a:extLst>
          </p:cNvPr>
          <p:cNvSpPr>
            <a:spLocks noGrp="1"/>
          </p:cNvSpPr>
          <p:nvPr>
            <p:ph type="dt" sz="half" idx="10"/>
          </p:nvPr>
        </p:nvSpPr>
        <p:spPr/>
        <p:txBody>
          <a:bodyPr/>
          <a:lstStyle/>
          <a:p>
            <a:fld id="{D5974284-FFF9-4E3B-B789-7983F6ED7D0A}"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35F03579-1750-4938-B618-F3E351EFD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1426C7-249C-4203-95D9-5DBCBB585F40}"/>
              </a:ext>
            </a:extLst>
          </p:cNvPr>
          <p:cNvSpPr>
            <a:spLocks noGrp="1"/>
          </p:cNvSpPr>
          <p:nvPr>
            <p:ph type="sldNum" sz="quarter" idx="12"/>
          </p:nvPr>
        </p:nvSpPr>
        <p:spPr/>
        <p:txBody>
          <a:body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41231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10CD5B-04DA-47F4-84B1-B072E3269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7D36BF-4322-4808-AC55-3DEAB3983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6D09C5-0353-4D82-8891-7D0158A56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74284-FFF9-4E3B-B789-7983F6ED7D0A}" type="datetimeFigureOut">
              <a:rPr lang="zh-CN" altLang="en-US" smtClean="0"/>
              <a:t>2021/8/17</a:t>
            </a:fld>
            <a:endParaRPr lang="zh-CN" altLang="en-US"/>
          </a:p>
        </p:txBody>
      </p:sp>
      <p:sp>
        <p:nvSpPr>
          <p:cNvPr id="5" name="页脚占位符 4">
            <a:extLst>
              <a:ext uri="{FF2B5EF4-FFF2-40B4-BE49-F238E27FC236}">
                <a16:creationId xmlns:a16="http://schemas.microsoft.com/office/drawing/2014/main" id="{23FECBF7-9CA4-40F7-9325-A4261D9D1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E389B2-91CD-467D-B562-2B580E641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66032-6BE4-4416-818D-86E930E0FA4C}" type="slidenum">
              <a:rPr lang="zh-CN" altLang="en-US" smtClean="0"/>
              <a:t>‹#›</a:t>
            </a:fld>
            <a:endParaRPr lang="zh-CN" altLang="en-US"/>
          </a:p>
        </p:txBody>
      </p:sp>
    </p:spTree>
    <p:extLst>
      <p:ext uri="{BB962C8B-B14F-4D97-AF65-F5344CB8AC3E}">
        <p14:creationId xmlns:p14="http://schemas.microsoft.com/office/powerpoint/2010/main" val="41498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6EB700-6877-4DE6-BA23-D513F76C4154}"/>
              </a:ext>
            </a:extLst>
          </p:cNvPr>
          <p:cNvSpPr txBox="1"/>
          <p:nvPr/>
        </p:nvSpPr>
        <p:spPr>
          <a:xfrm>
            <a:off x="4749554" y="2598003"/>
            <a:ext cx="2454518" cy="830997"/>
          </a:xfrm>
          <a:prstGeom prst="rect">
            <a:avLst/>
          </a:prstGeom>
          <a:noFill/>
        </p:spPr>
        <p:txBody>
          <a:bodyPr wrap="none" rtlCol="0">
            <a:spAutoFit/>
          </a:bodyPr>
          <a:lstStyle/>
          <a:p>
            <a:r>
              <a:rPr lang="en-US" altLang="zh-CN" sz="4800" dirty="0"/>
              <a:t>Raft</a:t>
            </a:r>
            <a:r>
              <a:rPr lang="zh-CN" altLang="en-US" sz="4800" dirty="0"/>
              <a:t>算法</a:t>
            </a:r>
          </a:p>
        </p:txBody>
      </p:sp>
    </p:spTree>
    <p:extLst>
      <p:ext uri="{BB962C8B-B14F-4D97-AF65-F5344CB8AC3E}">
        <p14:creationId xmlns:p14="http://schemas.microsoft.com/office/powerpoint/2010/main" val="1099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eader 选举">
            <a:extLst>
              <a:ext uri="{FF2B5EF4-FFF2-40B4-BE49-F238E27FC236}">
                <a16:creationId xmlns:a16="http://schemas.microsoft.com/office/drawing/2014/main" id="{BE5803A3-224D-4AB1-857E-41D3ADE6484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7166" y="1212494"/>
            <a:ext cx="4879852" cy="46261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8B2CDC9-A081-4141-8995-8AEC1F886007}"/>
              </a:ext>
            </a:extLst>
          </p:cNvPr>
          <p:cNvSpPr/>
          <p:nvPr/>
        </p:nvSpPr>
        <p:spPr>
          <a:xfrm>
            <a:off x="6412639" y="1212494"/>
            <a:ext cx="5347317" cy="4486677"/>
          </a:xfrm>
          <a:prstGeom prst="rect">
            <a:avLst/>
          </a:prstGeom>
        </p:spPr>
        <p:txBody>
          <a:bodyPr wrap="square">
            <a:spAutoFit/>
          </a:bodyPr>
          <a:lstStyle/>
          <a:p>
            <a:pPr>
              <a:lnSpc>
                <a:spcPct val="150000"/>
              </a:lnSpc>
              <a:buFont typeface="Arial" panose="020B0604020202020204" pitchFamily="34" charset="0"/>
              <a:buChar char="•"/>
            </a:pPr>
            <a:r>
              <a:rPr lang="zh-CN" altLang="en-US" sz="1600" b="1" i="0" dirty="0">
                <a:solidFill>
                  <a:schemeClr val="tx1">
                    <a:lumMod val="75000"/>
                    <a:lumOff val="25000"/>
                  </a:schemeClr>
                </a:solidFill>
                <a:effectLst/>
                <a:latin typeface="-apple-system"/>
              </a:rPr>
              <a:t> 第一步</a:t>
            </a:r>
            <a:r>
              <a:rPr lang="zh-CN" altLang="en-US" sz="1600" b="0" i="0" dirty="0">
                <a:solidFill>
                  <a:schemeClr val="tx1">
                    <a:lumMod val="75000"/>
                    <a:lumOff val="25000"/>
                  </a:schemeClr>
                </a:solidFill>
                <a:effectLst/>
                <a:latin typeface="-apple-system"/>
              </a:rPr>
              <a:t>：节点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成为候选者后，向其他节点发送请求投票 </a:t>
            </a:r>
            <a:r>
              <a:rPr lang="en-US" altLang="zh-CN" sz="1600" b="0" i="0" dirty="0">
                <a:solidFill>
                  <a:schemeClr val="tx1">
                    <a:lumMod val="75000"/>
                    <a:lumOff val="25000"/>
                  </a:schemeClr>
                </a:solidFill>
                <a:effectLst/>
                <a:latin typeface="-apple-system"/>
              </a:rPr>
              <a:t>RPC </a:t>
            </a:r>
            <a:r>
              <a:rPr lang="zh-CN" altLang="en-US" sz="1600" b="0" i="0" dirty="0">
                <a:solidFill>
                  <a:schemeClr val="tx1">
                    <a:lumMod val="75000"/>
                    <a:lumOff val="25000"/>
                  </a:schemeClr>
                </a:solidFill>
                <a:effectLst/>
                <a:latin typeface="-apple-system"/>
              </a:rPr>
              <a:t>信息，请它们选举自己为领导者。</a:t>
            </a:r>
          </a:p>
          <a:p>
            <a:pPr>
              <a:lnSpc>
                <a:spcPct val="150000"/>
              </a:lnSpc>
              <a:buFont typeface="Arial" panose="020B0604020202020204" pitchFamily="34" charset="0"/>
              <a:buChar char="•"/>
            </a:pPr>
            <a:r>
              <a:rPr lang="zh-CN" altLang="en-US" sz="1600" b="1" i="0" dirty="0">
                <a:solidFill>
                  <a:schemeClr val="tx1">
                    <a:lumMod val="75000"/>
                    <a:lumOff val="25000"/>
                  </a:schemeClr>
                </a:solidFill>
                <a:effectLst/>
                <a:latin typeface="-apple-system"/>
              </a:rPr>
              <a:t> 第二步</a:t>
            </a:r>
            <a:r>
              <a:rPr lang="zh-CN" altLang="en-US" sz="1600" b="0" i="0" dirty="0">
                <a:solidFill>
                  <a:schemeClr val="tx1">
                    <a:lumMod val="75000"/>
                    <a:lumOff val="25000"/>
                  </a:schemeClr>
                </a:solidFill>
                <a:effectLst/>
                <a:latin typeface="-apple-system"/>
              </a:rPr>
              <a:t>：节点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和 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接收到节点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发送的请求投票信息后，在编号为 </a:t>
            </a:r>
            <a:r>
              <a:rPr lang="en-US" altLang="zh-CN" sz="1600" b="0" i="0" dirty="0">
                <a:solidFill>
                  <a:schemeClr val="tx1">
                    <a:lumMod val="75000"/>
                    <a:lumOff val="25000"/>
                  </a:schemeClr>
                </a:solidFill>
                <a:effectLst/>
                <a:latin typeface="-apple-system"/>
              </a:rPr>
              <a:t>1 </a:t>
            </a:r>
            <a:r>
              <a:rPr lang="zh-CN" altLang="en-US" sz="1600" b="0" i="0" dirty="0">
                <a:solidFill>
                  <a:schemeClr val="tx1">
                    <a:lumMod val="75000"/>
                    <a:lumOff val="25000"/>
                  </a:schemeClr>
                </a:solidFill>
                <a:effectLst/>
                <a:latin typeface="-apple-system"/>
              </a:rPr>
              <a:t>的这届任期内，还没有进行过投票，就把选票投给节点 </a:t>
            </a:r>
            <a:r>
              <a:rPr lang="en-US" altLang="zh-CN" sz="1600" b="0" i="0" dirty="0">
                <a:solidFill>
                  <a:schemeClr val="tx1">
                    <a:lumMod val="75000"/>
                    <a:lumOff val="25000"/>
                  </a:schemeClr>
                </a:solidFill>
                <a:effectLst/>
                <a:latin typeface="-apple-system"/>
              </a:rPr>
              <a:t>A</a:t>
            </a:r>
            <a:r>
              <a:rPr lang="zh-CN" altLang="en-US" sz="1600" b="0" i="0" dirty="0">
                <a:solidFill>
                  <a:schemeClr val="tx1">
                    <a:lumMod val="75000"/>
                    <a:lumOff val="25000"/>
                  </a:schemeClr>
                </a:solidFill>
                <a:effectLst/>
                <a:latin typeface="-apple-system"/>
              </a:rPr>
              <a:t>，并增加自己的任期编号。</a:t>
            </a:r>
          </a:p>
          <a:p>
            <a:pPr>
              <a:lnSpc>
                <a:spcPct val="150000"/>
              </a:lnSpc>
              <a:buFont typeface="Arial" panose="020B0604020202020204" pitchFamily="34" charset="0"/>
              <a:buChar char="•"/>
            </a:pPr>
            <a:r>
              <a:rPr lang="zh-CN" altLang="en-US" sz="1600" b="1" i="0" dirty="0">
                <a:solidFill>
                  <a:schemeClr val="tx1">
                    <a:lumMod val="75000"/>
                    <a:lumOff val="25000"/>
                  </a:schemeClr>
                </a:solidFill>
                <a:effectLst/>
                <a:latin typeface="-apple-system"/>
              </a:rPr>
              <a:t> 第三步</a:t>
            </a:r>
            <a:r>
              <a:rPr lang="zh-CN" altLang="en-US" sz="1600" b="0" i="0" dirty="0">
                <a:solidFill>
                  <a:schemeClr val="tx1">
                    <a:lumMod val="75000"/>
                    <a:lumOff val="25000"/>
                  </a:schemeClr>
                </a:solidFill>
                <a:effectLst/>
                <a:latin typeface="-apple-system"/>
              </a:rPr>
              <a:t>：节点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收到 </a:t>
            </a:r>
            <a:r>
              <a:rPr lang="en-US" altLang="zh-CN" sz="1600" b="0" i="0" dirty="0">
                <a:solidFill>
                  <a:schemeClr val="tx1">
                    <a:lumMod val="75000"/>
                    <a:lumOff val="25000"/>
                  </a:schemeClr>
                </a:solidFill>
                <a:effectLst/>
                <a:latin typeface="-apple-system"/>
              </a:rPr>
              <a:t>3 </a:t>
            </a:r>
            <a:r>
              <a:rPr lang="zh-CN" altLang="en-US" sz="1600" b="0" i="0" dirty="0">
                <a:solidFill>
                  <a:schemeClr val="tx1">
                    <a:lumMod val="75000"/>
                    <a:lumOff val="25000"/>
                  </a:schemeClr>
                </a:solidFill>
                <a:effectLst/>
                <a:latin typeface="-apple-system"/>
              </a:rPr>
              <a:t>次投票，得到了大多数节点的投票，从候选者成为本届任期内的新的领导者。</a:t>
            </a:r>
          </a:p>
          <a:p>
            <a:pPr>
              <a:lnSpc>
                <a:spcPct val="150000"/>
              </a:lnSpc>
              <a:buFont typeface="Arial" panose="020B0604020202020204" pitchFamily="34" charset="0"/>
              <a:buChar char="•"/>
            </a:pPr>
            <a:r>
              <a:rPr lang="zh-CN" altLang="en-US" sz="1600" b="1" i="0" dirty="0">
                <a:solidFill>
                  <a:schemeClr val="tx1">
                    <a:lumMod val="75000"/>
                    <a:lumOff val="25000"/>
                  </a:schemeClr>
                </a:solidFill>
                <a:effectLst/>
                <a:latin typeface="-apple-system"/>
              </a:rPr>
              <a:t> 第四步</a:t>
            </a:r>
            <a:r>
              <a:rPr lang="zh-CN" altLang="en-US" sz="1600" b="0" i="0" dirty="0">
                <a:solidFill>
                  <a:schemeClr val="tx1">
                    <a:lumMod val="75000"/>
                    <a:lumOff val="25000"/>
                  </a:schemeClr>
                </a:solidFill>
                <a:effectLst/>
                <a:latin typeface="-apple-system"/>
              </a:rPr>
              <a:t>：节点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作为领导者，固定的时间间隔给 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和节点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发送心跳信息，告诉节点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和 </a:t>
            </a:r>
            <a:r>
              <a:rPr lang="en-US" altLang="zh-CN" sz="1600" b="0" i="0" dirty="0">
                <a:solidFill>
                  <a:schemeClr val="tx1">
                    <a:lumMod val="75000"/>
                    <a:lumOff val="25000"/>
                  </a:schemeClr>
                </a:solidFill>
                <a:effectLst/>
                <a:latin typeface="-apple-system"/>
              </a:rPr>
              <a:t>C</a:t>
            </a:r>
            <a:r>
              <a:rPr lang="zh-CN" altLang="en-US" sz="1600" b="0" i="0" dirty="0">
                <a:solidFill>
                  <a:schemeClr val="tx1">
                    <a:lumMod val="75000"/>
                    <a:lumOff val="25000"/>
                  </a:schemeClr>
                </a:solidFill>
                <a:effectLst/>
                <a:latin typeface="-apple-system"/>
              </a:rPr>
              <a:t>，我是领导者，组织其他跟随者发起新的选举。</a:t>
            </a:r>
          </a:p>
          <a:p>
            <a:pPr>
              <a:lnSpc>
                <a:spcPct val="150000"/>
              </a:lnSpc>
              <a:buFont typeface="Arial" panose="020B0604020202020204" pitchFamily="34" charset="0"/>
              <a:buChar char="•"/>
            </a:pPr>
            <a:r>
              <a:rPr lang="zh-CN" altLang="en-US" sz="1600" b="1" i="0" dirty="0">
                <a:solidFill>
                  <a:schemeClr val="tx1">
                    <a:lumMod val="75000"/>
                    <a:lumOff val="25000"/>
                  </a:schemeClr>
                </a:solidFill>
                <a:effectLst/>
                <a:latin typeface="-apple-system"/>
              </a:rPr>
              <a:t> 第五步</a:t>
            </a:r>
            <a:r>
              <a:rPr lang="zh-CN" altLang="en-US" sz="1600" b="0" i="0" dirty="0">
                <a:solidFill>
                  <a:schemeClr val="tx1">
                    <a:lumMod val="75000"/>
                    <a:lumOff val="25000"/>
                  </a:schemeClr>
                </a:solidFill>
                <a:effectLst/>
                <a:latin typeface="-apple-system"/>
              </a:rPr>
              <a:t>：节点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和节点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发送响应信息给节点 </a:t>
            </a:r>
            <a:r>
              <a:rPr lang="en-US" altLang="zh-CN" sz="1600" b="0" i="0" dirty="0">
                <a:solidFill>
                  <a:schemeClr val="tx1">
                    <a:lumMod val="75000"/>
                    <a:lumOff val="25000"/>
                  </a:schemeClr>
                </a:solidFill>
                <a:effectLst/>
                <a:latin typeface="-apple-system"/>
              </a:rPr>
              <a:t>A</a:t>
            </a:r>
            <a:r>
              <a:rPr lang="zh-CN" altLang="en-US" sz="1600" b="0" i="0" dirty="0">
                <a:solidFill>
                  <a:schemeClr val="tx1">
                    <a:lumMod val="75000"/>
                    <a:lumOff val="25000"/>
                  </a:schemeClr>
                </a:solidFill>
                <a:effectLst/>
                <a:latin typeface="-apple-system"/>
              </a:rPr>
              <a:t>，告诉节点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我是正常的。</a:t>
            </a:r>
          </a:p>
        </p:txBody>
      </p:sp>
      <p:sp>
        <p:nvSpPr>
          <p:cNvPr id="4" name="矩形 3">
            <a:extLst>
              <a:ext uri="{FF2B5EF4-FFF2-40B4-BE49-F238E27FC236}">
                <a16:creationId xmlns:a16="http://schemas.microsoft.com/office/drawing/2014/main" id="{53EE05C7-0B0D-4E93-BE7A-42C0597EC748}"/>
              </a:ext>
            </a:extLst>
          </p:cNvPr>
          <p:cNvSpPr/>
          <p:nvPr/>
        </p:nvSpPr>
        <p:spPr>
          <a:xfrm>
            <a:off x="405413" y="490491"/>
            <a:ext cx="3570208" cy="461665"/>
          </a:xfrm>
          <a:prstGeom prst="rect">
            <a:avLst/>
          </a:prstGeom>
        </p:spPr>
        <p:txBody>
          <a:bodyPr wrap="none">
            <a:spAutoFit/>
          </a:bodyPr>
          <a:lstStyle/>
          <a:p>
            <a:r>
              <a:rPr lang="zh-CN" altLang="en-US" sz="2400" b="1" dirty="0"/>
              <a:t>领导人选举：</a:t>
            </a:r>
            <a:r>
              <a:rPr lang="zh-CN" altLang="en-US" sz="2400" b="1" i="0" dirty="0">
                <a:solidFill>
                  <a:srgbClr val="222222"/>
                </a:solidFill>
                <a:effectLst/>
                <a:latin typeface="-apple-system"/>
              </a:rPr>
              <a:t>成为领导者</a:t>
            </a:r>
          </a:p>
        </p:txBody>
      </p:sp>
    </p:spTree>
    <p:extLst>
      <p:ext uri="{BB962C8B-B14F-4D97-AF65-F5344CB8AC3E}">
        <p14:creationId xmlns:p14="http://schemas.microsoft.com/office/powerpoint/2010/main" val="6128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领导者故障">
            <a:extLst>
              <a:ext uri="{FF2B5EF4-FFF2-40B4-BE49-F238E27FC236}">
                <a16:creationId xmlns:a16="http://schemas.microsoft.com/office/drawing/2014/main" id="{065FE68B-778F-4F02-8D97-FBB53253A40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4101" y="1248572"/>
            <a:ext cx="4754160" cy="450694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2BB2308-DCF9-4342-B3C8-862AF8B6C02E}"/>
              </a:ext>
            </a:extLst>
          </p:cNvPr>
          <p:cNvSpPr/>
          <p:nvPr/>
        </p:nvSpPr>
        <p:spPr>
          <a:xfrm>
            <a:off x="6096000" y="1079896"/>
            <a:ext cx="5767526" cy="3378682"/>
          </a:xfrm>
          <a:prstGeom prst="rect">
            <a:avLst/>
          </a:prstGeom>
        </p:spPr>
        <p:txBody>
          <a:bodyPr wrap="square">
            <a:spAutoFit/>
          </a:bodyPr>
          <a:lstStyle/>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第一步 ：节点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发生故障，节点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和节点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没有收到领导者节点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的心跳信息，等待超时。</a:t>
            </a:r>
          </a:p>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第二步：节点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先发生超时，节点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成为候选人。</a:t>
            </a:r>
          </a:p>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第三步：节点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向节点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和 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发起请求投票信息。</a:t>
            </a:r>
          </a:p>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第四步：节点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响应投票，将票投给了 </a:t>
            </a:r>
            <a:r>
              <a:rPr lang="en-US" altLang="zh-CN" sz="1600" b="0" i="0" dirty="0">
                <a:solidFill>
                  <a:schemeClr val="tx1">
                    <a:lumMod val="75000"/>
                    <a:lumOff val="25000"/>
                  </a:schemeClr>
                </a:solidFill>
                <a:effectLst/>
                <a:latin typeface="-apple-system"/>
              </a:rPr>
              <a:t>C</a:t>
            </a:r>
            <a:r>
              <a:rPr lang="zh-CN" altLang="en-US" sz="1600" b="0" i="0" dirty="0">
                <a:solidFill>
                  <a:schemeClr val="tx1">
                    <a:lumMod val="75000"/>
                    <a:lumOff val="25000"/>
                  </a:schemeClr>
                </a:solidFill>
                <a:effectLst/>
                <a:latin typeface="-apple-system"/>
              </a:rPr>
              <a:t>，而节点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因为发生故障了，无法响应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的投票请求。</a:t>
            </a:r>
          </a:p>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第五步：节点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收到两票（大多数票数），成为领导者。</a:t>
            </a:r>
          </a:p>
          <a:p>
            <a:pPr>
              <a:lnSpc>
                <a:spcPct val="150000"/>
              </a:lnSpc>
              <a:buFont typeface="Arial" panose="020B0604020202020204" pitchFamily="34" charset="0"/>
              <a:buChar char="•"/>
            </a:pPr>
            <a:r>
              <a:rPr lang="zh-CN" altLang="en-US" sz="1600" b="0" i="0" dirty="0">
                <a:solidFill>
                  <a:schemeClr val="tx1">
                    <a:lumMod val="75000"/>
                    <a:lumOff val="25000"/>
                  </a:schemeClr>
                </a:solidFill>
                <a:effectLst/>
                <a:latin typeface="-apple-system"/>
              </a:rPr>
              <a:t> 第六步：节点 </a:t>
            </a:r>
            <a:r>
              <a:rPr lang="en-US" altLang="zh-CN" sz="1600" b="0" i="0" dirty="0">
                <a:solidFill>
                  <a:schemeClr val="tx1">
                    <a:lumMod val="75000"/>
                    <a:lumOff val="25000"/>
                  </a:schemeClr>
                </a:solidFill>
                <a:effectLst/>
                <a:latin typeface="-apple-system"/>
              </a:rPr>
              <a:t>C </a:t>
            </a:r>
            <a:r>
              <a:rPr lang="zh-CN" altLang="en-US" sz="1600" b="0" i="0" dirty="0">
                <a:solidFill>
                  <a:schemeClr val="tx1">
                    <a:lumMod val="75000"/>
                    <a:lumOff val="25000"/>
                  </a:schemeClr>
                </a:solidFill>
                <a:effectLst/>
                <a:latin typeface="-apple-system"/>
              </a:rPr>
              <a:t>向节点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和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发送心跳信息，节点 </a:t>
            </a:r>
            <a:r>
              <a:rPr lang="en-US" altLang="zh-CN" sz="1600" b="0" i="0" dirty="0">
                <a:solidFill>
                  <a:schemeClr val="tx1">
                    <a:lumMod val="75000"/>
                    <a:lumOff val="25000"/>
                  </a:schemeClr>
                </a:solidFill>
                <a:effectLst/>
                <a:latin typeface="-apple-system"/>
              </a:rPr>
              <a:t>B </a:t>
            </a:r>
            <a:r>
              <a:rPr lang="zh-CN" altLang="en-US" sz="1600" b="0" i="0" dirty="0">
                <a:solidFill>
                  <a:schemeClr val="tx1">
                    <a:lumMod val="75000"/>
                    <a:lumOff val="25000"/>
                  </a:schemeClr>
                </a:solidFill>
                <a:effectLst/>
                <a:latin typeface="-apple-system"/>
              </a:rPr>
              <a:t>响应心跳信息，节点 </a:t>
            </a:r>
            <a:r>
              <a:rPr lang="en-US" altLang="zh-CN" sz="1600" b="0" i="0" dirty="0">
                <a:solidFill>
                  <a:schemeClr val="tx1">
                    <a:lumMod val="75000"/>
                    <a:lumOff val="25000"/>
                  </a:schemeClr>
                </a:solidFill>
                <a:effectLst/>
                <a:latin typeface="-apple-system"/>
              </a:rPr>
              <a:t>A </a:t>
            </a:r>
            <a:r>
              <a:rPr lang="zh-CN" altLang="en-US" sz="1600" b="0" i="0" dirty="0">
                <a:solidFill>
                  <a:schemeClr val="tx1">
                    <a:lumMod val="75000"/>
                    <a:lumOff val="25000"/>
                  </a:schemeClr>
                </a:solidFill>
                <a:effectLst/>
                <a:latin typeface="-apple-system"/>
              </a:rPr>
              <a:t>不响应心跳信息。</a:t>
            </a:r>
          </a:p>
        </p:txBody>
      </p:sp>
      <p:sp>
        <p:nvSpPr>
          <p:cNvPr id="5" name="矩形 4">
            <a:extLst>
              <a:ext uri="{FF2B5EF4-FFF2-40B4-BE49-F238E27FC236}">
                <a16:creationId xmlns:a16="http://schemas.microsoft.com/office/drawing/2014/main" id="{B008AC5D-7282-406A-8782-B81C0CD854DB}"/>
              </a:ext>
            </a:extLst>
          </p:cNvPr>
          <p:cNvSpPr/>
          <p:nvPr/>
        </p:nvSpPr>
        <p:spPr>
          <a:xfrm>
            <a:off x="396536" y="412357"/>
            <a:ext cx="3890809" cy="461665"/>
          </a:xfrm>
          <a:prstGeom prst="rect">
            <a:avLst/>
          </a:prstGeom>
        </p:spPr>
        <p:txBody>
          <a:bodyPr wrap="none">
            <a:spAutoFit/>
          </a:bodyPr>
          <a:lstStyle/>
          <a:p>
            <a:r>
              <a:rPr lang="zh-CN" altLang="en-US" sz="2400" b="1" dirty="0"/>
              <a:t>领导人选举：</a:t>
            </a:r>
            <a:r>
              <a:rPr lang="zh-CN" altLang="en-US" sz="2400" b="1" i="0" dirty="0">
                <a:solidFill>
                  <a:srgbClr val="222222"/>
                </a:solidFill>
                <a:effectLst/>
                <a:latin typeface="-apple-system"/>
              </a:rPr>
              <a:t>触发新的选举</a:t>
            </a:r>
          </a:p>
        </p:txBody>
      </p:sp>
    </p:spTree>
    <p:extLst>
      <p:ext uri="{BB962C8B-B14F-4D97-AF65-F5344CB8AC3E}">
        <p14:creationId xmlns:p14="http://schemas.microsoft.com/office/powerpoint/2010/main" val="258787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EC8040D-F2BD-4481-BC88-52851A34BBC4}"/>
              </a:ext>
            </a:extLst>
          </p:cNvPr>
          <p:cNvSpPr/>
          <p:nvPr/>
        </p:nvSpPr>
        <p:spPr>
          <a:xfrm>
            <a:off x="713173" y="1014726"/>
            <a:ext cx="10765654" cy="1477328"/>
          </a:xfrm>
          <a:prstGeom prst="rect">
            <a:avLst/>
          </a:prstGeom>
        </p:spPr>
        <p:txBody>
          <a:bodyPr wrap="square">
            <a:spAutoFit/>
          </a:bodyPr>
          <a:lstStyle/>
          <a:p>
            <a:r>
              <a:rPr lang="en-US" altLang="zh-CN" b="0" i="0" dirty="0">
                <a:solidFill>
                  <a:srgbClr val="444444"/>
                </a:solidFill>
                <a:effectLst/>
                <a:latin typeface="Lato"/>
              </a:rPr>
              <a:t>Log Replication </a:t>
            </a:r>
            <a:r>
              <a:rPr lang="zh-CN" altLang="en-US" b="0" i="0" dirty="0">
                <a:solidFill>
                  <a:srgbClr val="444444"/>
                </a:solidFill>
                <a:effectLst/>
                <a:latin typeface="Lato"/>
              </a:rPr>
              <a:t>分为两个主要步骤：复制</a:t>
            </a:r>
            <a:r>
              <a:rPr lang="en-US" altLang="zh-CN" b="0" i="0" dirty="0">
                <a:solidFill>
                  <a:srgbClr val="444444"/>
                </a:solidFill>
                <a:effectLst/>
                <a:latin typeface="Lato"/>
              </a:rPr>
              <a:t>/Replication </a:t>
            </a:r>
            <a:r>
              <a:rPr lang="zh-CN" altLang="en-US" b="0" i="0" dirty="0">
                <a:solidFill>
                  <a:srgbClr val="444444"/>
                </a:solidFill>
                <a:effectLst/>
                <a:latin typeface="Lato"/>
              </a:rPr>
              <a:t>和 提交</a:t>
            </a:r>
            <a:r>
              <a:rPr lang="en-US" altLang="zh-CN" b="0" i="0" dirty="0">
                <a:solidFill>
                  <a:srgbClr val="444444"/>
                </a:solidFill>
                <a:effectLst/>
                <a:latin typeface="Lato"/>
              </a:rPr>
              <a:t>/Commit</a:t>
            </a:r>
            <a:r>
              <a:rPr lang="zh-CN" altLang="en-US" b="0" i="0" dirty="0">
                <a:solidFill>
                  <a:srgbClr val="444444"/>
                </a:solidFill>
                <a:effectLst/>
                <a:latin typeface="Lato"/>
              </a:rPr>
              <a:t>。当一个节点被选为主节点后，它开始对外提供服务，收到客户端的 </a:t>
            </a:r>
            <a:r>
              <a:rPr lang="en-US" altLang="zh-CN" b="0" i="0" dirty="0">
                <a:solidFill>
                  <a:srgbClr val="444444"/>
                </a:solidFill>
                <a:effectLst/>
                <a:latin typeface="Lato"/>
              </a:rPr>
              <a:t>command </a:t>
            </a:r>
            <a:r>
              <a:rPr lang="zh-CN" altLang="en-US" b="0" i="0" dirty="0">
                <a:solidFill>
                  <a:srgbClr val="444444"/>
                </a:solidFill>
                <a:effectLst/>
                <a:latin typeface="Lato"/>
              </a:rPr>
              <a:t>后，主节点会首先将 </a:t>
            </a:r>
            <a:r>
              <a:rPr lang="en-US" altLang="zh-CN" b="0" i="0" dirty="0">
                <a:solidFill>
                  <a:srgbClr val="444444"/>
                </a:solidFill>
                <a:effectLst/>
                <a:latin typeface="Lato"/>
              </a:rPr>
              <a:t>command </a:t>
            </a:r>
            <a:r>
              <a:rPr lang="zh-CN" altLang="en-US" b="0" i="0" dirty="0">
                <a:solidFill>
                  <a:srgbClr val="444444"/>
                </a:solidFill>
                <a:effectLst/>
                <a:latin typeface="Lato"/>
              </a:rPr>
              <a:t>添加到自己的日志队列中，然后并行地将消息发送给其它所有的节点，在确保消息被安全地复制后，主节点会将该消息提交到状态机中，并返回状态机执行的结果。如果</a:t>
            </a:r>
            <a:r>
              <a:rPr lang="en-US" altLang="zh-CN" b="0" i="0" dirty="0">
                <a:solidFill>
                  <a:srgbClr val="444444"/>
                </a:solidFill>
                <a:effectLst/>
                <a:latin typeface="Lato"/>
              </a:rPr>
              <a:t>follower </a:t>
            </a:r>
            <a:r>
              <a:rPr lang="zh-CN" altLang="en-US" b="0" i="0" dirty="0">
                <a:solidFill>
                  <a:srgbClr val="444444"/>
                </a:solidFill>
                <a:effectLst/>
                <a:latin typeface="Lato"/>
              </a:rPr>
              <a:t>挂了或因为网络原因消息丢失了，主节点会不断重试直到所有从节点</a:t>
            </a:r>
            <a:r>
              <a:rPr lang="zh-CN" altLang="en-US" b="1" i="0" dirty="0">
                <a:solidFill>
                  <a:srgbClr val="444444"/>
                </a:solidFill>
                <a:effectLst/>
                <a:latin typeface="Lato"/>
              </a:rPr>
              <a:t>最终</a:t>
            </a:r>
            <a:r>
              <a:rPr lang="zh-CN" altLang="en-US" b="0" i="0" dirty="0">
                <a:solidFill>
                  <a:srgbClr val="444444"/>
                </a:solidFill>
                <a:effectLst/>
                <a:latin typeface="Lato"/>
              </a:rPr>
              <a:t>成功复制该消息。</a:t>
            </a:r>
          </a:p>
        </p:txBody>
      </p:sp>
      <p:sp>
        <p:nvSpPr>
          <p:cNvPr id="5" name="矩形 4">
            <a:extLst>
              <a:ext uri="{FF2B5EF4-FFF2-40B4-BE49-F238E27FC236}">
                <a16:creationId xmlns:a16="http://schemas.microsoft.com/office/drawing/2014/main" id="{DBD5FF40-2A53-4C8C-AE0E-A8FE8B495715}"/>
              </a:ext>
            </a:extLst>
          </p:cNvPr>
          <p:cNvSpPr/>
          <p:nvPr/>
        </p:nvSpPr>
        <p:spPr>
          <a:xfrm>
            <a:off x="413740" y="419247"/>
            <a:ext cx="2339102" cy="461665"/>
          </a:xfrm>
          <a:prstGeom prst="rect">
            <a:avLst/>
          </a:prstGeom>
        </p:spPr>
        <p:txBody>
          <a:bodyPr wrap="none">
            <a:spAutoFit/>
          </a:bodyPr>
          <a:lstStyle/>
          <a:p>
            <a:r>
              <a:rPr lang="zh-CN" altLang="en-US" sz="2400" b="1" i="0" dirty="0">
                <a:solidFill>
                  <a:schemeClr val="tx1">
                    <a:lumMod val="85000"/>
                    <a:lumOff val="15000"/>
                  </a:schemeClr>
                </a:solidFill>
                <a:effectLst/>
                <a:latin typeface="Roboto Slab" pitchFamily="2" charset="0"/>
              </a:rPr>
              <a:t>日志复制：概念</a:t>
            </a:r>
            <a:endParaRPr lang="en-US" altLang="zh-CN" sz="2400" b="1" i="0" dirty="0">
              <a:solidFill>
                <a:schemeClr val="tx1">
                  <a:lumMod val="85000"/>
                  <a:lumOff val="15000"/>
                </a:schemeClr>
              </a:solidFill>
              <a:effectLst/>
              <a:latin typeface="Roboto Slab" pitchFamily="2" charset="0"/>
            </a:endParaRPr>
          </a:p>
        </p:txBody>
      </p:sp>
      <p:pic>
        <p:nvPicPr>
          <p:cNvPr id="6" name="图片 5">
            <a:extLst>
              <a:ext uri="{FF2B5EF4-FFF2-40B4-BE49-F238E27FC236}">
                <a16:creationId xmlns:a16="http://schemas.microsoft.com/office/drawing/2014/main" id="{D20EDE4E-1E01-44A5-AE99-E04D5B1ADC67}"/>
              </a:ext>
            </a:extLst>
          </p:cNvPr>
          <p:cNvPicPr>
            <a:picLocks noChangeAspect="1"/>
          </p:cNvPicPr>
          <p:nvPr/>
        </p:nvPicPr>
        <p:blipFill>
          <a:blip r:embed="rId2"/>
          <a:stretch>
            <a:fillRect/>
          </a:stretch>
        </p:blipFill>
        <p:spPr>
          <a:xfrm>
            <a:off x="5591737" y="2742895"/>
            <a:ext cx="5088446" cy="3744236"/>
          </a:xfrm>
          <a:prstGeom prst="rect">
            <a:avLst/>
          </a:prstGeom>
        </p:spPr>
      </p:pic>
      <p:sp>
        <p:nvSpPr>
          <p:cNvPr id="7" name="矩形 6">
            <a:extLst>
              <a:ext uri="{FF2B5EF4-FFF2-40B4-BE49-F238E27FC236}">
                <a16:creationId xmlns:a16="http://schemas.microsoft.com/office/drawing/2014/main" id="{FDB5E249-58F3-4A1C-B19A-117EF0C02481}"/>
              </a:ext>
            </a:extLst>
          </p:cNvPr>
          <p:cNvSpPr/>
          <p:nvPr/>
        </p:nvSpPr>
        <p:spPr>
          <a:xfrm>
            <a:off x="713173" y="2853716"/>
            <a:ext cx="2264338" cy="369332"/>
          </a:xfrm>
          <a:prstGeom prst="rect">
            <a:avLst/>
          </a:prstGeom>
        </p:spPr>
        <p:txBody>
          <a:bodyPr wrap="none">
            <a:spAutoFit/>
          </a:bodyPr>
          <a:lstStyle/>
          <a:p>
            <a:r>
              <a:rPr lang="zh-CN" altLang="en-US" b="0" i="0" dirty="0">
                <a:solidFill>
                  <a:srgbClr val="444444"/>
                </a:solidFill>
                <a:effectLst/>
                <a:latin typeface="Lato"/>
              </a:rPr>
              <a:t>日志结构示例如图：</a:t>
            </a:r>
            <a:endParaRPr lang="zh-CN" altLang="en-US" dirty="0"/>
          </a:p>
        </p:txBody>
      </p:sp>
      <p:sp>
        <p:nvSpPr>
          <p:cNvPr id="8" name="矩形 7">
            <a:extLst>
              <a:ext uri="{FF2B5EF4-FFF2-40B4-BE49-F238E27FC236}">
                <a16:creationId xmlns:a16="http://schemas.microsoft.com/office/drawing/2014/main" id="{63D83BFE-A58B-4301-9500-899270586F23}"/>
              </a:ext>
            </a:extLst>
          </p:cNvPr>
          <p:cNvSpPr/>
          <p:nvPr/>
        </p:nvSpPr>
        <p:spPr>
          <a:xfrm>
            <a:off x="713173" y="3223048"/>
            <a:ext cx="4382610" cy="3416320"/>
          </a:xfrm>
          <a:prstGeom prst="rect">
            <a:avLst/>
          </a:prstGeom>
        </p:spPr>
        <p:txBody>
          <a:bodyPr wrap="square">
            <a:spAutoFit/>
          </a:bodyPr>
          <a:lstStyle/>
          <a:p>
            <a:r>
              <a:rPr lang="zh-CN" altLang="en-US" b="0" i="0" dirty="0">
                <a:solidFill>
                  <a:srgbClr val="444444"/>
                </a:solidFill>
                <a:effectLst/>
                <a:latin typeface="Lato"/>
              </a:rPr>
              <a:t>日志由许多条目（</a:t>
            </a:r>
            <a:r>
              <a:rPr lang="en-US" altLang="zh-CN" b="0" i="0" dirty="0">
                <a:solidFill>
                  <a:srgbClr val="444444"/>
                </a:solidFill>
                <a:effectLst/>
                <a:latin typeface="Lato"/>
              </a:rPr>
              <a:t>log entry</a:t>
            </a:r>
            <a:r>
              <a:rPr lang="zh-CN" altLang="en-US" b="0" i="0" dirty="0">
                <a:solidFill>
                  <a:srgbClr val="444444"/>
                </a:solidFill>
                <a:effectLst/>
                <a:latin typeface="Lato"/>
              </a:rPr>
              <a:t>）组成，条目顺序编号。条目包含它生成时节点所在的 </a:t>
            </a:r>
            <a:r>
              <a:rPr lang="en-US" altLang="zh-CN" b="0" i="0" dirty="0">
                <a:solidFill>
                  <a:srgbClr val="444444"/>
                </a:solidFill>
                <a:effectLst/>
                <a:latin typeface="Lato"/>
              </a:rPr>
              <a:t>term </a:t>
            </a:r>
            <a:r>
              <a:rPr lang="zh-CN" altLang="en-US" b="0" i="0" dirty="0">
                <a:solidFill>
                  <a:srgbClr val="444444"/>
                </a:solidFill>
                <a:effectLst/>
                <a:latin typeface="Lato"/>
              </a:rPr>
              <a:t>（小方格中上方的数字），以及日志的内容。当一个条目被认为安全地被复制，且</a:t>
            </a:r>
            <a:r>
              <a:rPr lang="zh-CN" altLang="en-US" dirty="0">
                <a:solidFill>
                  <a:srgbClr val="444444"/>
                </a:solidFill>
                <a:latin typeface="Lato"/>
              </a:rPr>
              <a:t>可以</a:t>
            </a:r>
            <a:r>
              <a:rPr lang="zh-CN" altLang="en-US" b="0" i="0" dirty="0">
                <a:solidFill>
                  <a:srgbClr val="444444"/>
                </a:solidFill>
                <a:effectLst/>
                <a:latin typeface="Lato"/>
              </a:rPr>
              <a:t>提交到状态机时，我们认为它处于“已提交（</a:t>
            </a:r>
            <a:r>
              <a:rPr lang="en-US" altLang="zh-CN" b="0" i="0" dirty="0">
                <a:solidFill>
                  <a:srgbClr val="444444"/>
                </a:solidFill>
                <a:effectLst/>
                <a:latin typeface="Lato"/>
              </a:rPr>
              <a:t>committed</a:t>
            </a:r>
            <a:r>
              <a:rPr lang="zh-CN" altLang="en-US" b="0" i="0" dirty="0">
                <a:solidFill>
                  <a:srgbClr val="444444"/>
                </a:solidFill>
                <a:effectLst/>
                <a:latin typeface="Lato"/>
              </a:rPr>
              <a:t>）”状态。提交一个条目的同时会提交该条目之前的所有条目，包括那些之前由其它主节点创建的条目（还有些特殊情况下面会提）。主节点会记录当前提交的日志编号 </a:t>
            </a:r>
            <a:r>
              <a:rPr lang="en-US" altLang="zh-CN" b="0" i="0" dirty="0">
                <a:solidFill>
                  <a:srgbClr val="444444"/>
                </a:solidFill>
                <a:effectLst/>
                <a:latin typeface="Lato"/>
              </a:rPr>
              <a:t>(log index)</a:t>
            </a:r>
            <a:r>
              <a:rPr lang="zh-CN" altLang="en-US" b="0" i="0" dirty="0">
                <a:solidFill>
                  <a:srgbClr val="444444"/>
                </a:solidFill>
                <a:effectLst/>
                <a:latin typeface="Lato"/>
              </a:rPr>
              <a:t>，并在发送心跳时带上该信息，这样其它节点最终会同步提交日志。</a:t>
            </a:r>
            <a:endParaRPr lang="zh-CN" altLang="en-US" dirty="0"/>
          </a:p>
        </p:txBody>
      </p:sp>
      <p:sp>
        <p:nvSpPr>
          <p:cNvPr id="9" name="矩形 8">
            <a:extLst>
              <a:ext uri="{FF2B5EF4-FFF2-40B4-BE49-F238E27FC236}">
                <a16:creationId xmlns:a16="http://schemas.microsoft.com/office/drawing/2014/main" id="{5E39C79A-19C7-436F-A4C6-5864B742A5CD}"/>
              </a:ext>
            </a:extLst>
          </p:cNvPr>
          <p:cNvSpPr/>
          <p:nvPr/>
        </p:nvSpPr>
        <p:spPr>
          <a:xfrm>
            <a:off x="3048000" y="2690336"/>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31892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0ADC1D-1F8C-49F9-847C-8911B4ABD7FA}"/>
              </a:ext>
            </a:extLst>
          </p:cNvPr>
          <p:cNvSpPr txBox="1"/>
          <p:nvPr/>
        </p:nvSpPr>
        <p:spPr>
          <a:xfrm>
            <a:off x="5655076" y="2139518"/>
            <a:ext cx="184731" cy="369332"/>
          </a:xfrm>
          <a:prstGeom prst="rect">
            <a:avLst/>
          </a:prstGeom>
          <a:noFill/>
        </p:spPr>
        <p:txBody>
          <a:bodyPr wrap="none" rtlCol="0">
            <a:spAutoFit/>
          </a:bodyPr>
          <a:lstStyle/>
          <a:p>
            <a:pPr algn="ctr"/>
            <a:endParaRPr lang="zh-CN" altLang="en-US" dirty="0"/>
          </a:p>
        </p:txBody>
      </p:sp>
      <p:graphicFrame>
        <p:nvGraphicFramePr>
          <p:cNvPr id="8" name="表格 7">
            <a:extLst>
              <a:ext uri="{FF2B5EF4-FFF2-40B4-BE49-F238E27FC236}">
                <a16:creationId xmlns:a16="http://schemas.microsoft.com/office/drawing/2014/main" id="{DBFDE4B4-20C3-4B1E-89C9-20544899C0F4}"/>
              </a:ext>
            </a:extLst>
          </p:cNvPr>
          <p:cNvGraphicFramePr>
            <a:graphicFrameLocks noGrp="1"/>
          </p:cNvGraphicFramePr>
          <p:nvPr>
            <p:extLst>
              <p:ext uri="{D42A27DB-BD31-4B8C-83A1-F6EECF244321}">
                <p14:modId xmlns:p14="http://schemas.microsoft.com/office/powerpoint/2010/main" val="1214304764"/>
              </p:ext>
            </p:extLst>
          </p:nvPr>
        </p:nvGraphicFramePr>
        <p:xfrm>
          <a:off x="745725" y="1945640"/>
          <a:ext cx="7434556" cy="1483360"/>
        </p:xfrm>
        <a:graphic>
          <a:graphicData uri="http://schemas.openxmlformats.org/drawingml/2006/table">
            <a:tbl>
              <a:tblPr firstRow="1" bandRow="1">
                <a:tableStyleId>{5C22544A-7EE6-4342-B048-85BDC9FD1C3A}</a:tableStyleId>
              </a:tblPr>
              <a:tblGrid>
                <a:gridCol w="887062">
                  <a:extLst>
                    <a:ext uri="{9D8B030D-6E8A-4147-A177-3AD203B41FA5}">
                      <a16:colId xmlns:a16="http://schemas.microsoft.com/office/drawing/2014/main" val="1376283314"/>
                    </a:ext>
                  </a:extLst>
                </a:gridCol>
                <a:gridCol w="1091249">
                  <a:extLst>
                    <a:ext uri="{9D8B030D-6E8A-4147-A177-3AD203B41FA5}">
                      <a16:colId xmlns:a16="http://schemas.microsoft.com/office/drawing/2014/main" val="345478814"/>
                    </a:ext>
                  </a:extLst>
                </a:gridCol>
                <a:gridCol w="1091249">
                  <a:extLst>
                    <a:ext uri="{9D8B030D-6E8A-4147-A177-3AD203B41FA5}">
                      <a16:colId xmlns:a16="http://schemas.microsoft.com/office/drawing/2014/main" val="2199489654"/>
                    </a:ext>
                  </a:extLst>
                </a:gridCol>
                <a:gridCol w="1091249">
                  <a:extLst>
                    <a:ext uri="{9D8B030D-6E8A-4147-A177-3AD203B41FA5}">
                      <a16:colId xmlns:a16="http://schemas.microsoft.com/office/drawing/2014/main" val="1435725409"/>
                    </a:ext>
                  </a:extLst>
                </a:gridCol>
                <a:gridCol w="1091249">
                  <a:extLst>
                    <a:ext uri="{9D8B030D-6E8A-4147-A177-3AD203B41FA5}">
                      <a16:colId xmlns:a16="http://schemas.microsoft.com/office/drawing/2014/main" val="438322112"/>
                    </a:ext>
                  </a:extLst>
                </a:gridCol>
                <a:gridCol w="1091249">
                  <a:extLst>
                    <a:ext uri="{9D8B030D-6E8A-4147-A177-3AD203B41FA5}">
                      <a16:colId xmlns:a16="http://schemas.microsoft.com/office/drawing/2014/main" val="999677218"/>
                    </a:ext>
                  </a:extLst>
                </a:gridCol>
                <a:gridCol w="1091249">
                  <a:extLst>
                    <a:ext uri="{9D8B030D-6E8A-4147-A177-3AD203B41FA5}">
                      <a16:colId xmlns:a16="http://schemas.microsoft.com/office/drawing/2014/main" val="3318328334"/>
                    </a:ext>
                  </a:extLst>
                </a:gridCol>
              </a:tblGrid>
              <a:tr h="370840">
                <a:tc>
                  <a:txBody>
                    <a:bodyPr/>
                    <a:lstStyle/>
                    <a:p>
                      <a:pPr algn="ctr"/>
                      <a:r>
                        <a:rPr lang="en-US" altLang="zh-CN" dirty="0">
                          <a:solidFill>
                            <a:schemeClr val="tx1">
                              <a:lumMod val="75000"/>
                              <a:lumOff val="25000"/>
                            </a:schemeClr>
                          </a:solidFill>
                        </a:rPr>
                        <a:t>index</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1</a:t>
                      </a:r>
                      <a:endParaRPr lang="zh-CN" altLang="en-US" dirty="0">
                        <a:solidFill>
                          <a:schemeClr val="tx1">
                            <a:lumMod val="75000"/>
                            <a:lumOff val="25000"/>
                          </a:schemeClr>
                        </a:solidFill>
                      </a:endParaRPr>
                    </a:p>
                  </a:txBody>
                  <a:tcPr>
                    <a:solidFill>
                      <a:srgbClr val="DAE8FC"/>
                    </a:solidFill>
                  </a:tcPr>
                </a:tc>
                <a:tc>
                  <a:txBody>
                    <a:bodyPr/>
                    <a:lstStyle/>
                    <a:p>
                      <a:pPr algn="ctr"/>
                      <a:r>
                        <a:rPr lang="en-US" altLang="zh-CN" dirty="0">
                          <a:solidFill>
                            <a:schemeClr val="tx1">
                              <a:lumMod val="75000"/>
                              <a:lumOff val="25000"/>
                            </a:schemeClr>
                          </a:solidFill>
                        </a:rPr>
                        <a:t>2</a:t>
                      </a:r>
                      <a:endParaRPr lang="zh-CN" altLang="en-US" dirty="0">
                        <a:solidFill>
                          <a:schemeClr val="tx1">
                            <a:lumMod val="75000"/>
                            <a:lumOff val="25000"/>
                          </a:schemeClr>
                        </a:solidFill>
                      </a:endParaRPr>
                    </a:p>
                  </a:txBody>
                  <a:tcPr>
                    <a:solidFill>
                      <a:srgbClr val="DAE8FC"/>
                    </a:solidFill>
                  </a:tcPr>
                </a:tc>
                <a:tc>
                  <a:txBody>
                    <a:bodyPr/>
                    <a:lstStyle/>
                    <a:p>
                      <a:pPr algn="ctr"/>
                      <a:r>
                        <a:rPr lang="en-US" altLang="zh-CN" dirty="0">
                          <a:solidFill>
                            <a:schemeClr val="tx1">
                              <a:lumMod val="75000"/>
                              <a:lumOff val="25000"/>
                            </a:schemeClr>
                          </a:solidFill>
                        </a:rPr>
                        <a:t>3</a:t>
                      </a:r>
                      <a:endParaRPr lang="zh-CN" altLang="en-US" dirty="0">
                        <a:solidFill>
                          <a:schemeClr val="tx1">
                            <a:lumMod val="75000"/>
                            <a:lumOff val="25000"/>
                          </a:schemeClr>
                        </a:solidFill>
                      </a:endParaRPr>
                    </a:p>
                  </a:txBody>
                  <a:tcPr>
                    <a:solidFill>
                      <a:srgbClr val="DAE8FC"/>
                    </a:solidFill>
                  </a:tcPr>
                </a:tc>
                <a:tc>
                  <a:txBody>
                    <a:bodyPr/>
                    <a:lstStyle/>
                    <a:p>
                      <a:pPr algn="ctr"/>
                      <a:r>
                        <a:rPr lang="en-US" altLang="zh-CN" dirty="0">
                          <a:solidFill>
                            <a:schemeClr val="tx1">
                              <a:lumMod val="75000"/>
                              <a:lumOff val="25000"/>
                            </a:schemeClr>
                          </a:solidFill>
                        </a:rPr>
                        <a:t>4</a:t>
                      </a:r>
                      <a:endParaRPr lang="zh-CN" altLang="en-US" dirty="0">
                        <a:solidFill>
                          <a:schemeClr val="tx1">
                            <a:lumMod val="75000"/>
                            <a:lumOff val="25000"/>
                          </a:schemeClr>
                        </a:solidFill>
                      </a:endParaRPr>
                    </a:p>
                  </a:txBody>
                  <a:tcPr>
                    <a:solidFill>
                      <a:srgbClr val="DAE8FC"/>
                    </a:solidFill>
                  </a:tcPr>
                </a:tc>
                <a:tc>
                  <a:txBody>
                    <a:bodyPr/>
                    <a:lstStyle/>
                    <a:p>
                      <a:pPr algn="ctr"/>
                      <a:r>
                        <a:rPr lang="en-US" altLang="zh-CN" dirty="0">
                          <a:solidFill>
                            <a:schemeClr val="tx1">
                              <a:lumMod val="75000"/>
                              <a:lumOff val="25000"/>
                            </a:schemeClr>
                          </a:solidFill>
                        </a:rPr>
                        <a:t>5</a:t>
                      </a:r>
                      <a:endParaRPr lang="zh-CN" altLang="en-US" dirty="0">
                        <a:solidFill>
                          <a:schemeClr val="tx1">
                            <a:lumMod val="75000"/>
                            <a:lumOff val="25000"/>
                          </a:schemeClr>
                        </a:solidFill>
                      </a:endParaRPr>
                    </a:p>
                  </a:txBody>
                  <a:tcPr>
                    <a:solidFill>
                      <a:srgbClr val="DAE8FC"/>
                    </a:solidFill>
                  </a:tcPr>
                </a:tc>
                <a:tc>
                  <a:txBody>
                    <a:bodyPr/>
                    <a:lstStyle/>
                    <a:p>
                      <a:pPr algn="ctr"/>
                      <a:r>
                        <a:rPr lang="en-US" altLang="zh-CN" dirty="0">
                          <a:solidFill>
                            <a:schemeClr val="tx1">
                              <a:lumMod val="75000"/>
                              <a:lumOff val="25000"/>
                            </a:schemeClr>
                          </a:solidFill>
                        </a:rPr>
                        <a:t>6</a:t>
                      </a:r>
                      <a:endParaRPr lang="zh-CN" altLang="en-US" dirty="0">
                        <a:solidFill>
                          <a:schemeClr val="tx1">
                            <a:lumMod val="75000"/>
                            <a:lumOff val="25000"/>
                          </a:schemeClr>
                        </a:solidFill>
                      </a:endParaRPr>
                    </a:p>
                  </a:txBody>
                  <a:tcPr>
                    <a:solidFill>
                      <a:srgbClr val="DAE8FC"/>
                    </a:solidFill>
                  </a:tcPr>
                </a:tc>
                <a:extLst>
                  <a:ext uri="{0D108BD9-81ED-4DB2-BD59-A6C34878D82A}">
                    <a16:rowId xmlns:a16="http://schemas.microsoft.com/office/drawing/2014/main" val="1474922413"/>
                  </a:ext>
                </a:extLst>
              </a:tr>
              <a:tr h="370840">
                <a:tc>
                  <a:txBody>
                    <a:bodyPr/>
                    <a:lstStyle/>
                    <a:p>
                      <a:pPr algn="ctr"/>
                      <a:r>
                        <a:rPr lang="en-US" altLang="zh-CN" dirty="0"/>
                        <a:t>S1</a:t>
                      </a:r>
                      <a:endParaRPr lang="zh-CN" altLang="en-US" dirty="0"/>
                    </a:p>
                  </a:txBody>
                  <a:tcPr>
                    <a:solidFill>
                      <a:schemeClr val="bg1"/>
                    </a:solidFill>
                  </a:tcPr>
                </a:tc>
                <a:tc>
                  <a:txBody>
                    <a:bodyPr/>
                    <a:lstStyle/>
                    <a:p>
                      <a:pPr algn="ctr"/>
                      <a:r>
                        <a:rPr lang="en-US" altLang="zh-CN" b="1" dirty="0"/>
                        <a:t>1</a:t>
                      </a:r>
                      <a:endParaRPr lang="zh-CN" altLang="en-US" b="1" dirty="0"/>
                    </a:p>
                  </a:txBody>
                  <a:tcPr>
                    <a:solidFill>
                      <a:srgbClr val="D5E8D4"/>
                    </a:solidFill>
                  </a:tcPr>
                </a:tc>
                <a:tc>
                  <a:txBody>
                    <a:bodyPr/>
                    <a:lstStyle/>
                    <a:p>
                      <a:pPr algn="ctr"/>
                      <a:endParaRPr lang="zh-CN" altLang="en-US" dirty="0"/>
                    </a:p>
                  </a:txBody>
                  <a:tcPr>
                    <a:solidFill>
                      <a:schemeClr val="bg1"/>
                    </a:solidFill>
                  </a:tcPr>
                </a:tc>
                <a:tc>
                  <a:txBody>
                    <a:bodyPr/>
                    <a:lstStyle/>
                    <a:p>
                      <a:pPr algn="ctr"/>
                      <a:endParaRPr lang="zh-CN" altLang="en-US"/>
                    </a:p>
                  </a:txBody>
                  <a:tcPr>
                    <a:solidFill>
                      <a:schemeClr val="bg1"/>
                    </a:solidFill>
                  </a:tcPr>
                </a:tc>
                <a:tc>
                  <a:txBody>
                    <a:bodyPr/>
                    <a:lstStyle/>
                    <a:p>
                      <a:pPr algn="ctr"/>
                      <a:endParaRPr lang="zh-CN" altLang="en-US"/>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297672731"/>
                  </a:ext>
                </a:extLst>
              </a:tr>
              <a:tr h="370840">
                <a:tc>
                  <a:txBody>
                    <a:bodyPr/>
                    <a:lstStyle/>
                    <a:p>
                      <a:pPr algn="ctr"/>
                      <a:r>
                        <a:rPr lang="en-US" altLang="zh-CN" dirty="0"/>
                        <a:t>S2</a:t>
                      </a:r>
                      <a:endParaRPr lang="zh-CN" altLang="en-US" dirty="0"/>
                    </a:p>
                  </a:txBody>
                  <a:tcPr>
                    <a:solidFill>
                      <a:schemeClr val="bg1"/>
                    </a:solidFill>
                  </a:tcPr>
                </a:tc>
                <a:tc>
                  <a:txBody>
                    <a:bodyPr/>
                    <a:lstStyle/>
                    <a:p>
                      <a:pPr algn="ctr"/>
                      <a:r>
                        <a:rPr lang="en-US" altLang="zh-CN" dirty="0"/>
                        <a:t>1</a:t>
                      </a:r>
                      <a:endParaRPr lang="zh-CN" altLang="en-US" dirty="0"/>
                    </a:p>
                  </a:txBody>
                  <a:tcPr>
                    <a:solidFill>
                      <a:srgbClr val="D5E8D4"/>
                    </a:solidFill>
                  </a:tcPr>
                </a:tc>
                <a:tc>
                  <a:txBody>
                    <a:bodyPr/>
                    <a:lstStyle/>
                    <a:p>
                      <a:pPr algn="ctr"/>
                      <a:r>
                        <a:rPr lang="en-US" altLang="zh-CN" b="1" dirty="0"/>
                        <a:t>1</a:t>
                      </a:r>
                      <a:endParaRPr lang="zh-CN" altLang="en-US" b="1" dirty="0"/>
                    </a:p>
                  </a:txBody>
                  <a:tcPr>
                    <a:solidFill>
                      <a:srgbClr val="D5E8D4"/>
                    </a:solidFill>
                  </a:tcPr>
                </a:tc>
                <a:tc>
                  <a:txBody>
                    <a:bodyPr/>
                    <a:lstStyle/>
                    <a:p>
                      <a:pPr algn="ctr"/>
                      <a:r>
                        <a:rPr lang="en-US" altLang="zh-CN" b="1" dirty="0"/>
                        <a:t>2</a:t>
                      </a:r>
                      <a:endParaRPr lang="zh-CN" altLang="en-US" b="1" dirty="0"/>
                    </a:p>
                  </a:txBody>
                  <a:tcPr>
                    <a:solidFill>
                      <a:srgbClr val="FFF2CC"/>
                    </a:solidFill>
                  </a:tcPr>
                </a:tc>
                <a:tc>
                  <a:txBody>
                    <a:bodyPr/>
                    <a:lstStyle/>
                    <a:p>
                      <a:pPr algn="ctr"/>
                      <a:endParaRPr lang="zh-CN" altLang="en-US" dirty="0"/>
                    </a:p>
                  </a:txBody>
                  <a:tcPr>
                    <a:solidFill>
                      <a:schemeClr val="bg1"/>
                    </a:solidFill>
                  </a:tcPr>
                </a:tc>
                <a:tc>
                  <a:txBody>
                    <a:bodyPr/>
                    <a:lstStyle/>
                    <a:p>
                      <a:pPr algn="ctr"/>
                      <a:endParaRPr lang="zh-CN" altLang="en-US"/>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79048848"/>
                  </a:ext>
                </a:extLst>
              </a:tr>
              <a:tr h="370840">
                <a:tc>
                  <a:txBody>
                    <a:bodyPr/>
                    <a:lstStyle/>
                    <a:p>
                      <a:pPr algn="ctr"/>
                      <a:r>
                        <a:rPr lang="en-US" altLang="zh-CN" dirty="0"/>
                        <a:t>S3</a:t>
                      </a:r>
                      <a:endParaRPr lang="zh-CN" altLang="en-US" dirty="0"/>
                    </a:p>
                  </a:txBody>
                  <a:tcPr>
                    <a:solidFill>
                      <a:schemeClr val="bg1"/>
                    </a:solidFill>
                  </a:tcPr>
                </a:tc>
                <a:tc>
                  <a:txBody>
                    <a:bodyPr/>
                    <a:lstStyle/>
                    <a:p>
                      <a:pPr algn="ctr"/>
                      <a:r>
                        <a:rPr lang="en-US" altLang="zh-CN" dirty="0"/>
                        <a:t>1</a:t>
                      </a:r>
                      <a:endParaRPr lang="zh-CN" altLang="en-US" dirty="0"/>
                    </a:p>
                  </a:txBody>
                  <a:tcPr>
                    <a:solidFill>
                      <a:srgbClr val="D5E8D4"/>
                    </a:solidFill>
                  </a:tcPr>
                </a:tc>
                <a:tc>
                  <a:txBody>
                    <a:bodyPr/>
                    <a:lstStyle/>
                    <a:p>
                      <a:pPr algn="ctr"/>
                      <a:r>
                        <a:rPr lang="en-US" altLang="zh-CN" dirty="0"/>
                        <a:t>1</a:t>
                      </a:r>
                      <a:endParaRPr lang="zh-CN" altLang="en-US" dirty="0"/>
                    </a:p>
                  </a:txBody>
                  <a:tcPr>
                    <a:solidFill>
                      <a:srgbClr val="D5E8D4"/>
                    </a:solidFill>
                  </a:tcPr>
                </a:tc>
                <a:tc>
                  <a:txBody>
                    <a:bodyPr/>
                    <a:lstStyle/>
                    <a:p>
                      <a:pPr algn="ctr"/>
                      <a:r>
                        <a:rPr lang="en-US" altLang="zh-CN" b="1" dirty="0"/>
                        <a:t>3</a:t>
                      </a:r>
                      <a:endParaRPr lang="zh-CN" altLang="en-US" b="1" dirty="0"/>
                    </a:p>
                  </a:txBody>
                  <a:tcPr>
                    <a:solidFill>
                      <a:srgbClr val="E1D5E7"/>
                    </a:solidFill>
                  </a:tcPr>
                </a:tc>
                <a:tc>
                  <a:txBody>
                    <a:bodyPr/>
                    <a:lstStyle/>
                    <a:p>
                      <a:pPr algn="ctr"/>
                      <a:r>
                        <a:rPr lang="en-US" altLang="zh-CN" b="1" dirty="0"/>
                        <a:t>4</a:t>
                      </a:r>
                      <a:endParaRPr lang="zh-CN" altLang="en-US" b="1" dirty="0"/>
                    </a:p>
                  </a:txBody>
                  <a:tcPr>
                    <a:solidFill>
                      <a:srgbClr val="F8CECC"/>
                    </a:solidFill>
                  </a:tcPr>
                </a:tc>
                <a:tc>
                  <a:txBody>
                    <a:bodyPr/>
                    <a:lstStyle/>
                    <a:p>
                      <a:pPr algn="ctr"/>
                      <a:endParaRPr lang="zh-CN" altLang="en-US" dirty="0">
                        <a:highlight>
                          <a:srgbClr val="FFFF00"/>
                        </a:highlight>
                      </a:endParaRPr>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3422646776"/>
                  </a:ext>
                </a:extLst>
              </a:tr>
            </a:tbl>
          </a:graphicData>
        </a:graphic>
      </p:graphicFrame>
      <p:sp>
        <p:nvSpPr>
          <p:cNvPr id="9" name="文本框 8">
            <a:extLst>
              <a:ext uri="{FF2B5EF4-FFF2-40B4-BE49-F238E27FC236}">
                <a16:creationId xmlns:a16="http://schemas.microsoft.com/office/drawing/2014/main" id="{BF40272E-7637-4117-91F0-A4DD71F90DB9}"/>
              </a:ext>
            </a:extLst>
          </p:cNvPr>
          <p:cNvSpPr txBox="1"/>
          <p:nvPr/>
        </p:nvSpPr>
        <p:spPr>
          <a:xfrm>
            <a:off x="8853633" y="1822733"/>
            <a:ext cx="2137124" cy="923330"/>
          </a:xfrm>
          <a:prstGeom prst="rect">
            <a:avLst/>
          </a:prstGeom>
          <a:noFill/>
        </p:spPr>
        <p:txBody>
          <a:bodyPr wrap="none" rtlCol="0">
            <a:spAutoFit/>
          </a:bodyPr>
          <a:lstStyle/>
          <a:p>
            <a:r>
              <a:rPr lang="en-US" altLang="zh-CN" b="1" dirty="0" err="1">
                <a:solidFill>
                  <a:schemeClr val="tx1">
                    <a:lumMod val="65000"/>
                    <a:lumOff val="35000"/>
                  </a:schemeClr>
                </a:solidFill>
              </a:rPr>
              <a:t>nextIndex</a:t>
            </a:r>
            <a:r>
              <a:rPr lang="en-US" altLang="zh-CN" b="1" dirty="0">
                <a:solidFill>
                  <a:schemeClr val="tx1">
                    <a:lumMod val="65000"/>
                    <a:lumOff val="35000"/>
                  </a:schemeClr>
                </a:solidFill>
              </a:rPr>
              <a:t>[]</a:t>
            </a:r>
            <a:r>
              <a:rPr lang="zh-CN" altLang="en-US" b="1" dirty="0">
                <a:solidFill>
                  <a:schemeClr val="tx1">
                    <a:lumMod val="65000"/>
                    <a:lumOff val="35000"/>
                  </a:schemeClr>
                </a:solidFill>
              </a:rPr>
              <a:t>：</a:t>
            </a:r>
            <a:r>
              <a:rPr lang="en-US" altLang="zh-CN" b="1" dirty="0">
                <a:solidFill>
                  <a:schemeClr val="tx1">
                    <a:lumMod val="65000"/>
                    <a:lumOff val="35000"/>
                  </a:schemeClr>
                </a:solidFill>
              </a:rPr>
              <a:t>[4, 4]</a:t>
            </a:r>
          </a:p>
          <a:p>
            <a:r>
              <a:rPr lang="en-US" altLang="zh-CN" b="1" dirty="0">
                <a:solidFill>
                  <a:schemeClr val="tx1">
                    <a:lumMod val="65000"/>
                    <a:lumOff val="35000"/>
                  </a:schemeClr>
                </a:solidFill>
              </a:rPr>
              <a:t>prevLogTerm:3</a:t>
            </a:r>
          </a:p>
          <a:p>
            <a:r>
              <a:rPr lang="en-US" altLang="zh-CN" b="1" dirty="0">
                <a:solidFill>
                  <a:schemeClr val="tx1">
                    <a:lumMod val="65000"/>
                    <a:lumOff val="35000"/>
                  </a:schemeClr>
                </a:solidFill>
              </a:rPr>
              <a:t>prevLogIndex:3</a:t>
            </a:r>
            <a:endParaRPr lang="zh-CN" altLang="en-US" dirty="0">
              <a:solidFill>
                <a:schemeClr val="tx1">
                  <a:lumMod val="65000"/>
                  <a:lumOff val="35000"/>
                </a:schemeClr>
              </a:solidFill>
            </a:endParaRPr>
          </a:p>
        </p:txBody>
      </p:sp>
      <p:sp>
        <p:nvSpPr>
          <p:cNvPr id="15" name="矩形 14">
            <a:extLst>
              <a:ext uri="{FF2B5EF4-FFF2-40B4-BE49-F238E27FC236}">
                <a16:creationId xmlns:a16="http://schemas.microsoft.com/office/drawing/2014/main" id="{FE301602-8055-49FA-9516-48BAFD7D933F}"/>
              </a:ext>
            </a:extLst>
          </p:cNvPr>
          <p:cNvSpPr/>
          <p:nvPr/>
        </p:nvSpPr>
        <p:spPr>
          <a:xfrm>
            <a:off x="745725" y="846856"/>
            <a:ext cx="10786368" cy="923330"/>
          </a:xfrm>
          <a:prstGeom prst="rect">
            <a:avLst/>
          </a:prstGeom>
        </p:spPr>
        <p:txBody>
          <a:bodyPr wrap="square">
            <a:spAutoFit/>
          </a:bodyPr>
          <a:lstStyle/>
          <a:p>
            <a:r>
              <a:rPr lang="zh-CN" altLang="en-US" b="0" i="0" dirty="0">
                <a:solidFill>
                  <a:srgbClr val="333333"/>
                </a:solidFill>
                <a:effectLst/>
                <a:latin typeface="Arial" panose="020B0604020202020204" pitchFamily="34" charset="0"/>
              </a:rPr>
              <a:t>要复制日志，就要先找到日志开始不一致的位置，如何做到呢？</a:t>
            </a:r>
            <a:r>
              <a:rPr lang="en-US" altLang="zh-CN" b="0" i="0" dirty="0">
                <a:solidFill>
                  <a:srgbClr val="333333"/>
                </a:solidFill>
                <a:effectLst/>
                <a:latin typeface="Arial" panose="020B0604020202020204" pitchFamily="34" charset="0"/>
              </a:rPr>
              <a:t>Raft </a:t>
            </a:r>
            <a:r>
              <a:rPr lang="zh-CN" altLang="en-US" b="0" i="0" dirty="0">
                <a:solidFill>
                  <a:srgbClr val="333333"/>
                </a:solidFill>
                <a:effectLst/>
                <a:latin typeface="Arial" panose="020B0604020202020204" pitchFamily="34" charset="0"/>
              </a:rPr>
              <a:t>当主节点接收到新的 </a:t>
            </a:r>
            <a:r>
              <a:rPr lang="en-US" altLang="zh-CN" b="0" i="0" dirty="0">
                <a:solidFill>
                  <a:srgbClr val="333333"/>
                </a:solidFill>
                <a:effectLst/>
                <a:latin typeface="Arial" panose="020B0604020202020204" pitchFamily="34" charset="0"/>
              </a:rPr>
              <a:t>command </a:t>
            </a:r>
            <a:r>
              <a:rPr lang="zh-CN" altLang="en-US" b="0" i="0" dirty="0">
                <a:solidFill>
                  <a:srgbClr val="333333"/>
                </a:solidFill>
                <a:effectLst/>
                <a:latin typeface="Arial" panose="020B0604020202020204" pitchFamily="34" charset="0"/>
              </a:rPr>
              <a:t>时，会发送 </a:t>
            </a:r>
            <a:r>
              <a:rPr lang="en-US" altLang="zh-CN" b="0" i="0" dirty="0" err="1">
                <a:solidFill>
                  <a:srgbClr val="333333"/>
                </a:solidFill>
                <a:effectLst/>
                <a:latin typeface="Arial" panose="020B0604020202020204" pitchFamily="34" charset="0"/>
              </a:rPr>
              <a:t>AppendEntries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让从节点复制日志，不一致的情况也会在这时被处理（</a:t>
            </a:r>
            <a:r>
              <a:rPr lang="en-US" altLang="zh-CN" b="0" i="0" dirty="0" err="1">
                <a:solidFill>
                  <a:srgbClr val="333333"/>
                </a:solidFill>
                <a:effectLst/>
                <a:latin typeface="Arial" panose="020B0604020202020204" pitchFamily="34" charset="0"/>
              </a:rPr>
              <a:t>AppendEntries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同时还作为心跳信息）。下面是日志不一致的示例：</a:t>
            </a:r>
            <a:endParaRPr lang="zh-CN" altLang="en-US" dirty="0"/>
          </a:p>
        </p:txBody>
      </p:sp>
      <p:sp>
        <p:nvSpPr>
          <p:cNvPr id="17" name="矩形 16">
            <a:extLst>
              <a:ext uri="{FF2B5EF4-FFF2-40B4-BE49-F238E27FC236}">
                <a16:creationId xmlns:a16="http://schemas.microsoft.com/office/drawing/2014/main" id="{16B48CA0-9F40-41DE-9365-4B7F4D5A1A65}"/>
              </a:ext>
            </a:extLst>
          </p:cNvPr>
          <p:cNvSpPr/>
          <p:nvPr/>
        </p:nvSpPr>
        <p:spPr>
          <a:xfrm>
            <a:off x="323905" y="3892173"/>
            <a:ext cx="11332476" cy="1200329"/>
          </a:xfrm>
          <a:prstGeom prst="rect">
            <a:avLst/>
          </a:prstGeom>
        </p:spPr>
        <p:txBody>
          <a:bodyPr wrap="square">
            <a:spAutoFit/>
          </a:bodyPr>
          <a:lstStyle/>
          <a:p>
            <a:r>
              <a:rPr lang="en-US" altLang="zh-CN" b="0" i="0" dirty="0">
                <a:solidFill>
                  <a:srgbClr val="333333"/>
                </a:solidFill>
                <a:effectLst/>
                <a:latin typeface="Arial" panose="020B0604020202020204" pitchFamily="34" charset="0"/>
              </a:rPr>
              <a:t>Leader</a:t>
            </a:r>
            <a:r>
              <a:rPr lang="zh-CN" altLang="en-US" b="0" i="0" dirty="0">
                <a:solidFill>
                  <a:srgbClr val="333333"/>
                </a:solidFill>
                <a:effectLst/>
                <a:latin typeface="Arial" panose="020B0604020202020204" pitchFamily="34" charset="0"/>
              </a:rPr>
              <a:t>需要为每个</a:t>
            </a:r>
            <a:r>
              <a:rPr lang="en-US" altLang="zh-CN" b="0" i="0" dirty="0" err="1">
                <a:solidFill>
                  <a:srgbClr val="333333"/>
                </a:solidFill>
                <a:effectLst/>
                <a:latin typeface="Arial" panose="020B0604020202020204" pitchFamily="34" charset="0"/>
              </a:rPr>
              <a:t>Fllower</a:t>
            </a:r>
            <a:r>
              <a:rPr lang="zh-CN" altLang="en-US" b="0" i="0" dirty="0">
                <a:solidFill>
                  <a:srgbClr val="333333"/>
                </a:solidFill>
                <a:effectLst/>
                <a:latin typeface="Arial" panose="020B0604020202020204" pitchFamily="34" charset="0"/>
              </a:rPr>
              <a:t>记录 一个</a:t>
            </a:r>
            <a:r>
              <a:rPr lang="en-US" altLang="zh-CN" b="0" i="0" dirty="0" err="1">
                <a:solidFill>
                  <a:srgbClr val="333333"/>
                </a:solidFill>
                <a:effectLst/>
                <a:latin typeface="Arial" panose="020B0604020202020204" pitchFamily="34" charset="0"/>
              </a:rPr>
              <a:t>nextIndex</a:t>
            </a:r>
            <a:r>
              <a:rPr lang="zh-CN" altLang="en-US" b="0" i="0" dirty="0">
                <a:solidFill>
                  <a:srgbClr val="333333"/>
                </a:solidFill>
                <a:effectLst/>
                <a:latin typeface="Arial" panose="020B0604020202020204" pitchFamily="34" charset="0"/>
              </a:rPr>
              <a:t>，作为该从节点下一条要发送的日志的编号</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同时记录</a:t>
            </a:r>
            <a:endParaRPr lang="en-US" altLang="zh-CN" b="0" i="0" dirty="0">
              <a:solidFill>
                <a:srgbClr val="333333"/>
              </a:solidFill>
              <a:effectLst/>
              <a:latin typeface="Arial" panose="020B0604020202020204" pitchFamily="34" charset="0"/>
            </a:endParaRPr>
          </a:p>
          <a:p>
            <a:r>
              <a:rPr lang="en-US" altLang="zh-CN" b="1" dirty="0"/>
              <a:t> </a:t>
            </a:r>
            <a:r>
              <a:rPr lang="en-US" altLang="zh-CN" dirty="0" err="1"/>
              <a:t>prevLogTerm</a:t>
            </a:r>
            <a:r>
              <a:rPr lang="zh-CN" altLang="en-US" dirty="0"/>
              <a:t>、</a:t>
            </a:r>
            <a:r>
              <a:rPr lang="en-US" altLang="zh-CN" dirty="0"/>
              <a:t> </a:t>
            </a:r>
            <a:r>
              <a:rPr lang="en-US" altLang="zh-CN" dirty="0" err="1"/>
              <a:t>prevLogIndex</a:t>
            </a:r>
            <a:r>
              <a:rPr lang="en-US" altLang="zh-CN" dirty="0"/>
              <a:t> </a:t>
            </a:r>
            <a:r>
              <a:rPr lang="zh-CN" altLang="en-US" dirty="0"/>
              <a:t>作为验证信息</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br>
              <a:rPr lang="zh-CN" altLang="en-US" dirty="0"/>
            </a:br>
            <a:r>
              <a:rPr lang="zh-CN" altLang="en-US" dirty="0"/>
              <a:t>如果</a:t>
            </a:r>
            <a:r>
              <a:rPr lang="en-US" altLang="zh-CN" b="0" i="0" dirty="0">
                <a:solidFill>
                  <a:srgbClr val="333333"/>
                </a:solidFill>
                <a:effectLst/>
                <a:latin typeface="Arial" panose="020B0604020202020204" pitchFamily="34" charset="0"/>
              </a:rPr>
              <a:t>Leader</a:t>
            </a:r>
            <a:r>
              <a:rPr lang="zh-CN" altLang="en-US" b="0" i="0" dirty="0">
                <a:solidFill>
                  <a:srgbClr val="333333"/>
                </a:solidFill>
                <a:effectLst/>
                <a:latin typeface="Arial" panose="020B0604020202020204" pitchFamily="34" charset="0"/>
              </a:rPr>
              <a:t>的消息被某个</a:t>
            </a:r>
            <a:r>
              <a:rPr lang="en-US" altLang="zh-CN" b="0" i="0" dirty="0" err="1">
                <a:solidFill>
                  <a:srgbClr val="333333"/>
                </a:solidFill>
                <a:effectLst/>
                <a:latin typeface="Arial" panose="020B0604020202020204" pitchFamily="34" charset="0"/>
              </a:rPr>
              <a:t>Fllower</a:t>
            </a:r>
            <a:r>
              <a:rPr lang="zh-CN" altLang="en-US" b="0" i="0" dirty="0">
                <a:solidFill>
                  <a:srgbClr val="333333"/>
                </a:solidFill>
                <a:effectLst/>
                <a:latin typeface="Arial" panose="020B0604020202020204" pitchFamily="34" charset="0"/>
              </a:rPr>
              <a:t>拒绝后，会将该</a:t>
            </a:r>
            <a:r>
              <a:rPr lang="en-US" altLang="zh-CN" b="0" i="0" dirty="0" err="1">
                <a:solidFill>
                  <a:srgbClr val="333333"/>
                </a:solidFill>
                <a:effectLst/>
                <a:latin typeface="Arial" panose="020B0604020202020204" pitchFamily="34" charset="0"/>
              </a:rPr>
              <a:t>Fllower</a:t>
            </a:r>
            <a:r>
              <a:rPr lang="zh-CN" altLang="en-US" b="0" i="0" dirty="0">
                <a:solidFill>
                  <a:srgbClr val="333333"/>
                </a:solidFill>
                <a:effectLst/>
                <a:latin typeface="Arial" panose="020B0604020202020204" pitchFamily="34" charset="0"/>
              </a:rPr>
              <a:t>的 </a:t>
            </a:r>
            <a:r>
              <a:rPr lang="en-US" altLang="zh-CN" b="0" i="0" dirty="0" err="1">
                <a:solidFill>
                  <a:srgbClr val="333333"/>
                </a:solidFill>
                <a:effectLst/>
                <a:latin typeface="Arial" panose="020B0604020202020204" pitchFamily="34" charset="0"/>
              </a:rPr>
              <a:t>nextIndex</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减 </a:t>
            </a:r>
            <a:r>
              <a:rPr lang="en-US" altLang="zh-CN" b="0" i="0" dirty="0">
                <a:solidFill>
                  <a:srgbClr val="333333"/>
                </a:solidFill>
                <a:effectLst/>
                <a:latin typeface="Arial" panose="020B0604020202020204" pitchFamily="34" charset="0"/>
              </a:rPr>
              <a:t>1 </a:t>
            </a:r>
            <a:r>
              <a:rPr lang="zh-CN" altLang="en-US" b="0" i="0" dirty="0">
                <a:solidFill>
                  <a:srgbClr val="333333"/>
                </a:solidFill>
                <a:effectLst/>
                <a:latin typeface="Arial" panose="020B0604020202020204" pitchFamily="34" charset="0"/>
              </a:rPr>
              <a:t>再重新发送</a:t>
            </a:r>
            <a:r>
              <a:rPr lang="en-US" altLang="zh-CN" b="0" i="0" dirty="0" err="1">
                <a:solidFill>
                  <a:srgbClr val="333333"/>
                </a:solidFill>
                <a:effectLst/>
                <a:latin typeface="Arial" panose="020B0604020202020204" pitchFamily="34" charset="0"/>
              </a:rPr>
              <a:t>AppendEntries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消息。  </a:t>
            </a:r>
            <a:endParaRPr lang="zh-CN" altLang="en-US" dirty="0"/>
          </a:p>
        </p:txBody>
      </p:sp>
      <p:sp>
        <p:nvSpPr>
          <p:cNvPr id="18" name="矩形 17">
            <a:extLst>
              <a:ext uri="{FF2B5EF4-FFF2-40B4-BE49-F238E27FC236}">
                <a16:creationId xmlns:a16="http://schemas.microsoft.com/office/drawing/2014/main" id="{7D655123-9E9D-4860-B968-7CCA6753D734}"/>
              </a:ext>
            </a:extLst>
          </p:cNvPr>
          <p:cNvSpPr/>
          <p:nvPr/>
        </p:nvSpPr>
        <p:spPr>
          <a:xfrm>
            <a:off x="323905" y="287678"/>
            <a:ext cx="2339102" cy="461665"/>
          </a:xfrm>
          <a:prstGeom prst="rect">
            <a:avLst/>
          </a:prstGeom>
        </p:spPr>
        <p:txBody>
          <a:bodyPr wrap="none">
            <a:spAutoFit/>
          </a:bodyPr>
          <a:lstStyle/>
          <a:p>
            <a:r>
              <a:rPr lang="zh-CN" altLang="en-US" sz="2400" b="1" i="0" dirty="0">
                <a:solidFill>
                  <a:schemeClr val="tx1">
                    <a:lumMod val="85000"/>
                    <a:lumOff val="15000"/>
                  </a:schemeClr>
                </a:solidFill>
                <a:effectLst/>
                <a:latin typeface="Roboto Slab" pitchFamily="2" charset="0"/>
              </a:rPr>
              <a:t>日志复制：示例</a:t>
            </a:r>
            <a:endParaRPr lang="en-US" altLang="zh-CN" sz="2400" b="1" i="0" dirty="0">
              <a:solidFill>
                <a:schemeClr val="tx1">
                  <a:lumMod val="85000"/>
                  <a:lumOff val="15000"/>
                </a:schemeClr>
              </a:solidFill>
              <a:effectLst/>
              <a:latin typeface="Roboto Slab" pitchFamily="2" charset="0"/>
            </a:endParaRPr>
          </a:p>
        </p:txBody>
      </p:sp>
    </p:spTree>
    <p:extLst>
      <p:ext uri="{BB962C8B-B14F-4D97-AF65-F5344CB8AC3E}">
        <p14:creationId xmlns:p14="http://schemas.microsoft.com/office/powerpoint/2010/main" val="203252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E13A56-2336-47C3-9797-2E0433E99792}"/>
              </a:ext>
            </a:extLst>
          </p:cNvPr>
          <p:cNvSpPr txBox="1"/>
          <p:nvPr/>
        </p:nvSpPr>
        <p:spPr>
          <a:xfrm>
            <a:off x="333671" y="278844"/>
            <a:ext cx="2954655" cy="461665"/>
          </a:xfrm>
          <a:prstGeom prst="rect">
            <a:avLst/>
          </a:prstGeom>
          <a:noFill/>
        </p:spPr>
        <p:txBody>
          <a:bodyPr wrap="none" rtlCol="0">
            <a:spAutoFit/>
          </a:bodyPr>
          <a:lstStyle/>
          <a:p>
            <a:r>
              <a:rPr lang="zh-CN" altLang="en-US" sz="2400" b="1" dirty="0"/>
              <a:t>日志复制：快速复制</a:t>
            </a:r>
          </a:p>
        </p:txBody>
      </p:sp>
      <p:sp>
        <p:nvSpPr>
          <p:cNvPr id="7" name="文本框 6">
            <a:extLst>
              <a:ext uri="{FF2B5EF4-FFF2-40B4-BE49-F238E27FC236}">
                <a16:creationId xmlns:a16="http://schemas.microsoft.com/office/drawing/2014/main" id="{FBA6F70F-895A-4C3D-BF0E-F25646FAAA34}"/>
              </a:ext>
            </a:extLst>
          </p:cNvPr>
          <p:cNvSpPr txBox="1"/>
          <p:nvPr/>
        </p:nvSpPr>
        <p:spPr>
          <a:xfrm>
            <a:off x="736847" y="4065972"/>
            <a:ext cx="2139518" cy="369332"/>
          </a:xfrm>
          <a:prstGeom prst="rect">
            <a:avLst/>
          </a:prstGeom>
          <a:noFill/>
        </p:spPr>
        <p:txBody>
          <a:bodyPr wrap="square" rtlCol="0">
            <a:spAutoFit/>
          </a:bodyPr>
          <a:lstStyle/>
          <a:p>
            <a:endParaRPr lang="zh-CN" altLang="en-US" dirty="0"/>
          </a:p>
        </p:txBody>
      </p:sp>
      <p:graphicFrame>
        <p:nvGraphicFramePr>
          <p:cNvPr id="12" name="表格 11">
            <a:extLst>
              <a:ext uri="{FF2B5EF4-FFF2-40B4-BE49-F238E27FC236}">
                <a16:creationId xmlns:a16="http://schemas.microsoft.com/office/drawing/2014/main" id="{1582D644-B56D-4CB2-9A24-D5F7B8670516}"/>
              </a:ext>
            </a:extLst>
          </p:cNvPr>
          <p:cNvGraphicFramePr>
            <a:graphicFrameLocks noGrp="1"/>
          </p:cNvGraphicFramePr>
          <p:nvPr>
            <p:extLst>
              <p:ext uri="{D42A27DB-BD31-4B8C-83A1-F6EECF244321}">
                <p14:modId xmlns:p14="http://schemas.microsoft.com/office/powerpoint/2010/main" val="791748795"/>
              </p:ext>
            </p:extLst>
          </p:nvPr>
        </p:nvGraphicFramePr>
        <p:xfrm>
          <a:off x="710214" y="1136971"/>
          <a:ext cx="4854914" cy="811718"/>
        </p:xfrm>
        <a:graphic>
          <a:graphicData uri="http://schemas.openxmlformats.org/drawingml/2006/table">
            <a:tbl>
              <a:tblPr firstRow="1" bandRow="1">
                <a:tableStyleId>{5C22544A-7EE6-4342-B048-85BDC9FD1C3A}</a:tableStyleId>
              </a:tblPr>
              <a:tblGrid>
                <a:gridCol w="578989">
                  <a:extLst>
                    <a:ext uri="{9D8B030D-6E8A-4147-A177-3AD203B41FA5}">
                      <a16:colId xmlns:a16="http://schemas.microsoft.com/office/drawing/2014/main" val="1468082230"/>
                    </a:ext>
                  </a:extLst>
                </a:gridCol>
                <a:gridCol w="855185">
                  <a:extLst>
                    <a:ext uri="{9D8B030D-6E8A-4147-A177-3AD203B41FA5}">
                      <a16:colId xmlns:a16="http://schemas.microsoft.com/office/drawing/2014/main" val="1237756801"/>
                    </a:ext>
                  </a:extLst>
                </a:gridCol>
                <a:gridCol w="855185">
                  <a:extLst>
                    <a:ext uri="{9D8B030D-6E8A-4147-A177-3AD203B41FA5}">
                      <a16:colId xmlns:a16="http://schemas.microsoft.com/office/drawing/2014/main" val="2682838719"/>
                    </a:ext>
                  </a:extLst>
                </a:gridCol>
                <a:gridCol w="855185">
                  <a:extLst>
                    <a:ext uri="{9D8B030D-6E8A-4147-A177-3AD203B41FA5}">
                      <a16:colId xmlns:a16="http://schemas.microsoft.com/office/drawing/2014/main" val="2730372243"/>
                    </a:ext>
                  </a:extLst>
                </a:gridCol>
                <a:gridCol w="855185">
                  <a:extLst>
                    <a:ext uri="{9D8B030D-6E8A-4147-A177-3AD203B41FA5}">
                      <a16:colId xmlns:a16="http://schemas.microsoft.com/office/drawing/2014/main" val="3378500290"/>
                    </a:ext>
                  </a:extLst>
                </a:gridCol>
                <a:gridCol w="855185">
                  <a:extLst>
                    <a:ext uri="{9D8B030D-6E8A-4147-A177-3AD203B41FA5}">
                      <a16:colId xmlns:a16="http://schemas.microsoft.com/office/drawing/2014/main" val="1710102170"/>
                    </a:ext>
                  </a:extLst>
                </a:gridCol>
              </a:tblGrid>
              <a:tr h="403059">
                <a:tc>
                  <a:txBody>
                    <a:bodyPr/>
                    <a:lstStyle/>
                    <a:p>
                      <a:pPr algn="ctr"/>
                      <a:r>
                        <a:rPr lang="en-US" altLang="zh-CN" b="0" dirty="0">
                          <a:solidFill>
                            <a:schemeClr val="tx1">
                              <a:lumMod val="75000"/>
                              <a:lumOff val="25000"/>
                            </a:schemeClr>
                          </a:solidFill>
                        </a:rPr>
                        <a:t>s1</a:t>
                      </a:r>
                      <a:endParaRPr lang="zh-CN" altLang="en-US" b="0" dirty="0">
                        <a:solidFill>
                          <a:schemeClr val="tx1">
                            <a:lumMod val="75000"/>
                            <a:lumOff val="25000"/>
                          </a:schemeClr>
                        </a:solidFill>
                      </a:endParaRPr>
                    </a:p>
                  </a:txBody>
                  <a:tcPr>
                    <a:solidFill>
                      <a:schemeClr val="bg1"/>
                    </a:solidFill>
                  </a:tcPr>
                </a:tc>
                <a:tc>
                  <a:txBody>
                    <a:bodyPr/>
                    <a:lstStyle/>
                    <a:p>
                      <a:pPr algn="ctr"/>
                      <a:r>
                        <a:rPr lang="en-US" altLang="zh-CN" b="0" dirty="0">
                          <a:solidFill>
                            <a:schemeClr val="tx1">
                              <a:lumMod val="75000"/>
                              <a:lumOff val="25000"/>
                            </a:schemeClr>
                          </a:solidFill>
                        </a:rPr>
                        <a:t>4</a:t>
                      </a:r>
                      <a:endParaRPr lang="zh-CN" altLang="en-US" b="0" dirty="0">
                        <a:solidFill>
                          <a:schemeClr val="tx1">
                            <a:lumMod val="75000"/>
                            <a:lumOff val="25000"/>
                          </a:schemeClr>
                        </a:solidFill>
                      </a:endParaRPr>
                    </a:p>
                  </a:txBody>
                  <a:tcPr>
                    <a:solidFill>
                      <a:srgbClr val="D5E8D4"/>
                    </a:solidFill>
                  </a:tcPr>
                </a:tc>
                <a:tc>
                  <a:txBody>
                    <a:bodyPr/>
                    <a:lstStyle/>
                    <a:p>
                      <a:pPr algn="ctr"/>
                      <a:r>
                        <a:rPr lang="en-US" altLang="zh-CN" b="0" dirty="0">
                          <a:solidFill>
                            <a:schemeClr val="tx1">
                              <a:lumMod val="75000"/>
                              <a:lumOff val="25000"/>
                            </a:schemeClr>
                          </a:solidFill>
                        </a:rPr>
                        <a:t>5</a:t>
                      </a:r>
                      <a:endParaRPr lang="zh-CN" altLang="en-US" b="0" dirty="0">
                        <a:solidFill>
                          <a:schemeClr val="tx1">
                            <a:lumMod val="75000"/>
                            <a:lumOff val="25000"/>
                          </a:schemeClr>
                        </a:solidFill>
                      </a:endParaRPr>
                    </a:p>
                  </a:txBody>
                  <a:tcPr>
                    <a:solidFill>
                      <a:srgbClr val="FFF2CC"/>
                    </a:solidFill>
                  </a:tcPr>
                </a:tc>
                <a:tc>
                  <a:txBody>
                    <a:bodyPr/>
                    <a:lstStyle/>
                    <a:p>
                      <a:pPr algn="ctr"/>
                      <a:r>
                        <a:rPr lang="en-US" altLang="zh-CN" b="0" dirty="0">
                          <a:solidFill>
                            <a:schemeClr val="tx1">
                              <a:lumMod val="75000"/>
                              <a:lumOff val="25000"/>
                            </a:schemeClr>
                          </a:solidFill>
                        </a:rPr>
                        <a:t>5</a:t>
                      </a:r>
                      <a:endParaRPr lang="zh-CN" altLang="en-US" b="0" dirty="0">
                        <a:solidFill>
                          <a:schemeClr val="tx1">
                            <a:lumMod val="75000"/>
                            <a:lumOff val="25000"/>
                          </a:schemeClr>
                        </a:solidFill>
                      </a:endParaRPr>
                    </a:p>
                  </a:txBody>
                  <a:tcPr>
                    <a:solidFill>
                      <a:srgbClr val="FFF2CC"/>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1909903355"/>
                  </a:ext>
                </a:extLst>
              </a:tr>
              <a:tr h="408659">
                <a:tc>
                  <a:txBody>
                    <a:bodyPr/>
                    <a:lstStyle/>
                    <a:p>
                      <a:pPr algn="ctr"/>
                      <a:r>
                        <a:rPr lang="en-US" altLang="zh-CN" dirty="0">
                          <a:solidFill>
                            <a:schemeClr val="tx1">
                              <a:lumMod val="75000"/>
                              <a:lumOff val="25000"/>
                            </a:schemeClr>
                          </a:solidFill>
                        </a:rPr>
                        <a:t>s2</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t>4</a:t>
                      </a:r>
                      <a:endParaRPr lang="zh-CN" altLang="en-US" dirty="0"/>
                    </a:p>
                  </a:txBody>
                  <a:tcPr>
                    <a:solidFill>
                      <a:srgbClr val="D5E8D4"/>
                    </a:solidFill>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solidFill>
                      <a:schemeClr val="bg1"/>
                    </a:solidFill>
                  </a:tcPr>
                </a:tc>
                <a:extLst>
                  <a:ext uri="{0D108BD9-81ED-4DB2-BD59-A6C34878D82A}">
                    <a16:rowId xmlns:a16="http://schemas.microsoft.com/office/drawing/2014/main" val="3810015766"/>
                  </a:ext>
                </a:extLst>
              </a:tr>
            </a:tbl>
          </a:graphicData>
        </a:graphic>
      </p:graphicFrame>
      <p:sp>
        <p:nvSpPr>
          <p:cNvPr id="13" name="文本框 12">
            <a:extLst>
              <a:ext uri="{FF2B5EF4-FFF2-40B4-BE49-F238E27FC236}">
                <a16:creationId xmlns:a16="http://schemas.microsoft.com/office/drawing/2014/main" id="{FC27394E-71CE-4E91-8AD4-75792FA8C026}"/>
              </a:ext>
            </a:extLst>
          </p:cNvPr>
          <p:cNvSpPr txBox="1"/>
          <p:nvPr/>
        </p:nvSpPr>
        <p:spPr>
          <a:xfrm>
            <a:off x="375887" y="769463"/>
            <a:ext cx="5477782" cy="338554"/>
          </a:xfrm>
          <a:prstGeom prst="rect">
            <a:avLst/>
          </a:prstGeom>
          <a:noFill/>
        </p:spPr>
        <p:txBody>
          <a:bodyPr wrap="none" rtlCol="0">
            <a:spAutoFit/>
          </a:bodyPr>
          <a:lstStyle/>
          <a:p>
            <a:r>
              <a:rPr lang="en-US" altLang="zh-CN" sz="1600" dirty="0">
                <a:solidFill>
                  <a:schemeClr val="tx1">
                    <a:lumMod val="75000"/>
                    <a:lumOff val="25000"/>
                  </a:schemeClr>
                </a:solidFill>
                <a:effectLst/>
              </a:rPr>
              <a:t>1. S1</a:t>
            </a:r>
            <a:r>
              <a:rPr lang="zh-CN" altLang="en-US" sz="1600" dirty="0">
                <a:solidFill>
                  <a:schemeClr val="tx1">
                    <a:lumMod val="75000"/>
                    <a:lumOff val="25000"/>
                  </a:schemeClr>
                </a:solidFill>
                <a:effectLst/>
              </a:rPr>
              <a:t>没有任期</a:t>
            </a:r>
            <a:r>
              <a:rPr lang="en-US" altLang="zh-CN" sz="1600" dirty="0">
                <a:solidFill>
                  <a:schemeClr val="tx1">
                    <a:lumMod val="75000"/>
                    <a:lumOff val="25000"/>
                  </a:schemeClr>
                </a:solidFill>
                <a:effectLst/>
              </a:rPr>
              <a:t>6</a:t>
            </a:r>
            <a:r>
              <a:rPr lang="zh-CN" altLang="en-US" sz="1600" dirty="0">
                <a:solidFill>
                  <a:schemeClr val="tx1">
                    <a:lumMod val="75000"/>
                    <a:lumOff val="25000"/>
                  </a:schemeClr>
                </a:solidFill>
                <a:effectLst/>
              </a:rPr>
              <a:t>的任何</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，因此需要回退一整个任期的</a:t>
            </a:r>
            <a:r>
              <a:rPr lang="en-US" altLang="zh-CN" sz="1600" dirty="0">
                <a:solidFill>
                  <a:schemeClr val="tx1">
                    <a:lumMod val="75000"/>
                    <a:lumOff val="25000"/>
                  </a:schemeClr>
                </a:solidFill>
                <a:effectLst/>
              </a:rPr>
              <a:t>Log</a:t>
            </a:r>
            <a:endParaRPr lang="zh-CN" altLang="en-US" sz="1600" dirty="0">
              <a:solidFill>
                <a:schemeClr val="tx1">
                  <a:lumMod val="75000"/>
                  <a:lumOff val="25000"/>
                </a:schemeClr>
              </a:solidFill>
            </a:endParaRPr>
          </a:p>
        </p:txBody>
      </p:sp>
      <p:graphicFrame>
        <p:nvGraphicFramePr>
          <p:cNvPr id="14" name="表格 13">
            <a:extLst>
              <a:ext uri="{FF2B5EF4-FFF2-40B4-BE49-F238E27FC236}">
                <a16:creationId xmlns:a16="http://schemas.microsoft.com/office/drawing/2014/main" id="{BCA5400F-6A57-45FB-B466-1F36B4185E0E}"/>
              </a:ext>
            </a:extLst>
          </p:cNvPr>
          <p:cNvGraphicFramePr>
            <a:graphicFrameLocks noGrp="1"/>
          </p:cNvGraphicFramePr>
          <p:nvPr>
            <p:extLst>
              <p:ext uri="{D42A27DB-BD31-4B8C-83A1-F6EECF244321}">
                <p14:modId xmlns:p14="http://schemas.microsoft.com/office/powerpoint/2010/main" val="1014015172"/>
              </p:ext>
            </p:extLst>
          </p:nvPr>
        </p:nvGraphicFramePr>
        <p:xfrm>
          <a:off x="754602" y="2283212"/>
          <a:ext cx="4810526" cy="771278"/>
        </p:xfrm>
        <a:graphic>
          <a:graphicData uri="http://schemas.openxmlformats.org/drawingml/2006/table">
            <a:tbl>
              <a:tblPr firstRow="1" bandRow="1">
                <a:tableStyleId>{5C22544A-7EE6-4342-B048-85BDC9FD1C3A}</a:tableStyleId>
              </a:tblPr>
              <a:tblGrid>
                <a:gridCol w="534601">
                  <a:extLst>
                    <a:ext uri="{9D8B030D-6E8A-4147-A177-3AD203B41FA5}">
                      <a16:colId xmlns:a16="http://schemas.microsoft.com/office/drawing/2014/main" val="1468082230"/>
                    </a:ext>
                  </a:extLst>
                </a:gridCol>
                <a:gridCol w="855185">
                  <a:extLst>
                    <a:ext uri="{9D8B030D-6E8A-4147-A177-3AD203B41FA5}">
                      <a16:colId xmlns:a16="http://schemas.microsoft.com/office/drawing/2014/main" val="1237756801"/>
                    </a:ext>
                  </a:extLst>
                </a:gridCol>
                <a:gridCol w="855185">
                  <a:extLst>
                    <a:ext uri="{9D8B030D-6E8A-4147-A177-3AD203B41FA5}">
                      <a16:colId xmlns:a16="http://schemas.microsoft.com/office/drawing/2014/main" val="2682838719"/>
                    </a:ext>
                  </a:extLst>
                </a:gridCol>
                <a:gridCol w="855185">
                  <a:extLst>
                    <a:ext uri="{9D8B030D-6E8A-4147-A177-3AD203B41FA5}">
                      <a16:colId xmlns:a16="http://schemas.microsoft.com/office/drawing/2014/main" val="2730372243"/>
                    </a:ext>
                  </a:extLst>
                </a:gridCol>
                <a:gridCol w="855185">
                  <a:extLst>
                    <a:ext uri="{9D8B030D-6E8A-4147-A177-3AD203B41FA5}">
                      <a16:colId xmlns:a16="http://schemas.microsoft.com/office/drawing/2014/main" val="3378500290"/>
                    </a:ext>
                  </a:extLst>
                </a:gridCol>
                <a:gridCol w="855185">
                  <a:extLst>
                    <a:ext uri="{9D8B030D-6E8A-4147-A177-3AD203B41FA5}">
                      <a16:colId xmlns:a16="http://schemas.microsoft.com/office/drawing/2014/main" val="1710102170"/>
                    </a:ext>
                  </a:extLst>
                </a:gridCol>
              </a:tblGrid>
              <a:tr h="385639">
                <a:tc>
                  <a:txBody>
                    <a:bodyPr/>
                    <a:lstStyle/>
                    <a:p>
                      <a:pPr algn="ctr"/>
                      <a:r>
                        <a:rPr lang="en-US" altLang="zh-CN" b="0" dirty="0">
                          <a:solidFill>
                            <a:schemeClr val="tx1">
                              <a:lumMod val="75000"/>
                              <a:lumOff val="25000"/>
                            </a:schemeClr>
                          </a:solidFill>
                        </a:rPr>
                        <a:t>s1</a:t>
                      </a:r>
                      <a:endParaRPr lang="zh-CN" altLang="en-US" b="0" dirty="0">
                        <a:solidFill>
                          <a:schemeClr val="tx1">
                            <a:lumMod val="75000"/>
                            <a:lumOff val="25000"/>
                          </a:schemeClr>
                        </a:solidFill>
                      </a:endParaRPr>
                    </a:p>
                  </a:txBody>
                  <a:tcPr>
                    <a:solidFill>
                      <a:schemeClr val="bg1"/>
                    </a:solidFill>
                  </a:tcPr>
                </a:tc>
                <a:tc>
                  <a:txBody>
                    <a:bodyPr/>
                    <a:lstStyle/>
                    <a:p>
                      <a:pPr algn="ctr"/>
                      <a:r>
                        <a:rPr lang="en-US" altLang="zh-CN" b="0" dirty="0">
                          <a:solidFill>
                            <a:schemeClr val="tx1">
                              <a:lumMod val="75000"/>
                              <a:lumOff val="25000"/>
                            </a:schemeClr>
                          </a:solidFill>
                        </a:rPr>
                        <a:t>4</a:t>
                      </a:r>
                      <a:endParaRPr lang="zh-CN" altLang="en-US" b="0" dirty="0">
                        <a:solidFill>
                          <a:schemeClr val="tx1">
                            <a:lumMod val="75000"/>
                            <a:lumOff val="25000"/>
                          </a:schemeClr>
                        </a:solidFill>
                      </a:endParaRPr>
                    </a:p>
                  </a:txBody>
                  <a:tcPr>
                    <a:solidFill>
                      <a:srgbClr val="D5E8D4"/>
                    </a:solidFill>
                  </a:tcPr>
                </a:tc>
                <a:tc>
                  <a:txBody>
                    <a:bodyPr/>
                    <a:lstStyle/>
                    <a:p>
                      <a:pPr algn="ctr"/>
                      <a:r>
                        <a:rPr lang="en-US" altLang="zh-CN" b="0" dirty="0">
                          <a:solidFill>
                            <a:schemeClr val="tx1">
                              <a:lumMod val="75000"/>
                              <a:lumOff val="25000"/>
                            </a:schemeClr>
                          </a:solidFill>
                        </a:rPr>
                        <a:t>4</a:t>
                      </a:r>
                      <a:endParaRPr lang="zh-CN" altLang="en-US" b="0" dirty="0">
                        <a:solidFill>
                          <a:schemeClr val="tx1">
                            <a:lumMod val="75000"/>
                            <a:lumOff val="25000"/>
                          </a:schemeClr>
                        </a:solidFill>
                      </a:endParaRPr>
                    </a:p>
                  </a:txBody>
                  <a:tcPr>
                    <a:solidFill>
                      <a:srgbClr val="D5E8D4"/>
                    </a:solidFill>
                  </a:tcPr>
                </a:tc>
                <a:tc>
                  <a:txBody>
                    <a:bodyPr/>
                    <a:lstStyle/>
                    <a:p>
                      <a:pPr algn="ctr"/>
                      <a:r>
                        <a:rPr lang="en-US" altLang="zh-CN" b="0" dirty="0">
                          <a:solidFill>
                            <a:schemeClr val="tx1">
                              <a:lumMod val="75000"/>
                              <a:lumOff val="25000"/>
                            </a:schemeClr>
                          </a:solidFill>
                        </a:rPr>
                        <a:t>4</a:t>
                      </a:r>
                      <a:endParaRPr lang="zh-CN" altLang="en-US" b="0" dirty="0">
                        <a:solidFill>
                          <a:schemeClr val="tx1">
                            <a:lumMod val="75000"/>
                            <a:lumOff val="25000"/>
                          </a:schemeClr>
                        </a:solidFill>
                      </a:endParaRPr>
                    </a:p>
                  </a:txBody>
                  <a:tcPr>
                    <a:solidFill>
                      <a:srgbClr val="D5E8D4"/>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1909903355"/>
                  </a:ext>
                </a:extLst>
              </a:tr>
              <a:tr h="385639">
                <a:tc>
                  <a:txBody>
                    <a:bodyPr/>
                    <a:lstStyle/>
                    <a:p>
                      <a:pPr algn="ctr"/>
                      <a:r>
                        <a:rPr lang="en-US" altLang="zh-CN" dirty="0">
                          <a:solidFill>
                            <a:schemeClr val="tx1">
                              <a:lumMod val="75000"/>
                              <a:lumOff val="25000"/>
                            </a:schemeClr>
                          </a:solidFill>
                        </a:rPr>
                        <a:t>s2</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t>4</a:t>
                      </a:r>
                      <a:endParaRPr lang="zh-CN" altLang="en-US" dirty="0"/>
                    </a:p>
                  </a:txBody>
                  <a:tcPr>
                    <a:solidFill>
                      <a:srgbClr val="D5E8D4"/>
                    </a:solidFill>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solidFill>
                      <a:schemeClr val="bg1"/>
                    </a:solidFill>
                  </a:tcPr>
                </a:tc>
                <a:extLst>
                  <a:ext uri="{0D108BD9-81ED-4DB2-BD59-A6C34878D82A}">
                    <a16:rowId xmlns:a16="http://schemas.microsoft.com/office/drawing/2014/main" val="3810015766"/>
                  </a:ext>
                </a:extLst>
              </a:tr>
            </a:tbl>
          </a:graphicData>
        </a:graphic>
      </p:graphicFrame>
      <p:sp>
        <p:nvSpPr>
          <p:cNvPr id="15" name="矩形 14">
            <a:extLst>
              <a:ext uri="{FF2B5EF4-FFF2-40B4-BE49-F238E27FC236}">
                <a16:creationId xmlns:a16="http://schemas.microsoft.com/office/drawing/2014/main" id="{092E2E3B-C232-4B67-A8FC-2D7D4114B404}"/>
              </a:ext>
            </a:extLst>
          </p:cNvPr>
          <p:cNvSpPr/>
          <p:nvPr/>
        </p:nvSpPr>
        <p:spPr>
          <a:xfrm>
            <a:off x="377959" y="1961547"/>
            <a:ext cx="9360845" cy="338554"/>
          </a:xfrm>
          <a:prstGeom prst="rect">
            <a:avLst/>
          </a:prstGeom>
        </p:spPr>
        <p:txBody>
          <a:bodyPr wrap="square">
            <a:spAutoFit/>
          </a:bodyPr>
          <a:lstStyle/>
          <a:p>
            <a:r>
              <a:rPr lang="en-US" altLang="zh-CN" sz="1600" dirty="0">
                <a:solidFill>
                  <a:schemeClr val="tx1">
                    <a:lumMod val="75000"/>
                    <a:lumOff val="25000"/>
                  </a:schemeClr>
                </a:solidFill>
                <a:effectLst/>
              </a:rPr>
              <a:t>2. S1</a:t>
            </a:r>
            <a:r>
              <a:rPr lang="zh-CN" altLang="en-US" sz="1600" dirty="0">
                <a:solidFill>
                  <a:schemeClr val="tx1">
                    <a:lumMod val="75000"/>
                    <a:lumOff val="25000"/>
                  </a:schemeClr>
                </a:solidFill>
                <a:effectLst/>
              </a:rPr>
              <a:t>有任期</a:t>
            </a:r>
            <a:r>
              <a:rPr lang="en-US" altLang="zh-CN" sz="1600" dirty="0">
                <a:solidFill>
                  <a:schemeClr val="tx1">
                    <a:lumMod val="75000"/>
                    <a:lumOff val="25000"/>
                  </a:schemeClr>
                </a:solidFill>
                <a:effectLst/>
              </a:rPr>
              <a:t>4</a:t>
            </a:r>
            <a:r>
              <a:rPr lang="zh-CN" altLang="en-US" sz="1600" dirty="0">
                <a:solidFill>
                  <a:schemeClr val="tx1">
                    <a:lumMod val="75000"/>
                    <a:lumOff val="25000"/>
                  </a:schemeClr>
                </a:solidFill>
                <a:effectLst/>
              </a:rPr>
              <a:t>的旧</a:t>
            </a:r>
            <a:r>
              <a:rPr lang="en-US" altLang="zh-CN" sz="1600" dirty="0">
                <a:solidFill>
                  <a:schemeClr val="tx1">
                    <a:lumMod val="75000"/>
                    <a:lumOff val="25000"/>
                  </a:schemeClr>
                </a:solidFill>
                <a:effectLst/>
              </a:rPr>
              <a:t>Leader</a:t>
            </a:r>
            <a:r>
              <a:rPr lang="zh-CN" altLang="en-US" sz="1600" dirty="0">
                <a:solidFill>
                  <a:schemeClr val="tx1">
                    <a:lumMod val="75000"/>
                    <a:lumOff val="25000"/>
                  </a:schemeClr>
                </a:solidFill>
                <a:effectLst/>
              </a:rPr>
              <a:t>的多条</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，但新</a:t>
            </a:r>
            <a:r>
              <a:rPr lang="en-US" altLang="zh-CN" sz="1600" dirty="0">
                <a:solidFill>
                  <a:schemeClr val="tx1">
                    <a:lumMod val="75000"/>
                    <a:lumOff val="25000"/>
                  </a:schemeClr>
                </a:solidFill>
                <a:effectLst/>
              </a:rPr>
              <a:t>Leader S2</a:t>
            </a:r>
            <a:r>
              <a:rPr lang="zh-CN" altLang="en-US" sz="1600" dirty="0">
                <a:solidFill>
                  <a:schemeClr val="tx1">
                    <a:lumMod val="75000"/>
                    <a:lumOff val="25000"/>
                  </a:schemeClr>
                </a:solidFill>
                <a:effectLst/>
              </a:rPr>
              <a:t>只有一条任期</a:t>
            </a:r>
            <a:r>
              <a:rPr lang="en-US" altLang="zh-CN" sz="1600" dirty="0">
                <a:solidFill>
                  <a:schemeClr val="tx1">
                    <a:lumMod val="75000"/>
                    <a:lumOff val="25000"/>
                  </a:schemeClr>
                </a:solidFill>
                <a:effectLst/>
              </a:rPr>
              <a:t>4</a:t>
            </a:r>
            <a:r>
              <a:rPr lang="zh-CN" altLang="en-US" sz="1600" dirty="0">
                <a:solidFill>
                  <a:schemeClr val="tx1">
                    <a:lumMod val="75000"/>
                    <a:lumOff val="25000"/>
                  </a:schemeClr>
                </a:solidFill>
                <a:effectLst/>
              </a:rPr>
              <a:t>的</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。需要覆盖</a:t>
            </a:r>
            <a:r>
              <a:rPr lang="en-US" altLang="zh-CN" sz="1600" dirty="0">
                <a:solidFill>
                  <a:schemeClr val="tx1">
                    <a:lumMod val="75000"/>
                    <a:lumOff val="25000"/>
                  </a:schemeClr>
                </a:solidFill>
                <a:effectLst/>
              </a:rPr>
              <a:t>S1</a:t>
            </a:r>
            <a:r>
              <a:rPr lang="zh-CN" altLang="en-US" sz="1600" dirty="0">
                <a:solidFill>
                  <a:schemeClr val="tx1">
                    <a:lumMod val="75000"/>
                    <a:lumOff val="25000"/>
                  </a:schemeClr>
                </a:solidFill>
                <a:effectLst/>
              </a:rPr>
              <a:t>中旧</a:t>
            </a:r>
            <a:r>
              <a:rPr lang="en-US" altLang="zh-CN" sz="1600" dirty="0">
                <a:solidFill>
                  <a:schemeClr val="tx1">
                    <a:lumMod val="75000"/>
                    <a:lumOff val="25000"/>
                  </a:schemeClr>
                </a:solidFill>
                <a:effectLst/>
              </a:rPr>
              <a:t>Leader</a:t>
            </a:r>
            <a:r>
              <a:rPr lang="zh-CN" altLang="en-US" sz="1600" dirty="0">
                <a:solidFill>
                  <a:schemeClr val="tx1">
                    <a:lumMod val="75000"/>
                    <a:lumOff val="25000"/>
                  </a:schemeClr>
                </a:solidFill>
                <a:effectLst/>
              </a:rPr>
              <a:t>的</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a:t>
            </a:r>
            <a:endParaRPr lang="zh-CN" altLang="en-US" sz="1600" dirty="0">
              <a:solidFill>
                <a:schemeClr val="tx1">
                  <a:lumMod val="75000"/>
                  <a:lumOff val="25000"/>
                </a:schemeClr>
              </a:solidFill>
            </a:endParaRPr>
          </a:p>
        </p:txBody>
      </p:sp>
      <p:sp>
        <p:nvSpPr>
          <p:cNvPr id="16" name="矩形 15">
            <a:extLst>
              <a:ext uri="{FF2B5EF4-FFF2-40B4-BE49-F238E27FC236}">
                <a16:creationId xmlns:a16="http://schemas.microsoft.com/office/drawing/2014/main" id="{05C99275-530C-49A2-A40C-1725AAEA407C}"/>
              </a:ext>
            </a:extLst>
          </p:cNvPr>
          <p:cNvSpPr/>
          <p:nvPr/>
        </p:nvSpPr>
        <p:spPr>
          <a:xfrm>
            <a:off x="375887" y="3070346"/>
            <a:ext cx="5189241" cy="338554"/>
          </a:xfrm>
          <a:prstGeom prst="rect">
            <a:avLst/>
          </a:prstGeom>
        </p:spPr>
        <p:txBody>
          <a:bodyPr wrap="none">
            <a:spAutoFit/>
          </a:bodyPr>
          <a:lstStyle/>
          <a:p>
            <a:r>
              <a:rPr lang="en-US" altLang="zh-CN" sz="1600" dirty="0">
                <a:solidFill>
                  <a:schemeClr val="tx1">
                    <a:lumMod val="75000"/>
                    <a:lumOff val="25000"/>
                  </a:schemeClr>
                </a:solidFill>
                <a:effectLst/>
              </a:rPr>
              <a:t>3. S1</a:t>
            </a:r>
            <a:r>
              <a:rPr lang="zh-CN" altLang="en-US" sz="1600" dirty="0">
                <a:solidFill>
                  <a:schemeClr val="tx1">
                    <a:lumMod val="75000"/>
                    <a:lumOff val="25000"/>
                  </a:schemeClr>
                </a:solidFill>
                <a:effectLst/>
              </a:rPr>
              <a:t>与</a:t>
            </a:r>
            <a:r>
              <a:rPr lang="en-US" altLang="zh-CN" sz="1600" dirty="0">
                <a:solidFill>
                  <a:schemeClr val="tx1">
                    <a:lumMod val="75000"/>
                    <a:lumOff val="25000"/>
                  </a:schemeClr>
                </a:solidFill>
                <a:effectLst/>
              </a:rPr>
              <a:t>S2</a:t>
            </a:r>
            <a:r>
              <a:rPr lang="zh-CN" altLang="en-US" sz="1600" dirty="0">
                <a:solidFill>
                  <a:schemeClr val="tx1">
                    <a:lumMod val="75000"/>
                    <a:lumOff val="25000"/>
                  </a:schemeClr>
                </a:solidFill>
                <a:effectLst/>
              </a:rPr>
              <a:t>的</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不冲突，但是</a:t>
            </a:r>
            <a:r>
              <a:rPr lang="en-US" altLang="zh-CN" sz="1600" dirty="0">
                <a:solidFill>
                  <a:schemeClr val="tx1">
                    <a:lumMod val="75000"/>
                    <a:lumOff val="25000"/>
                  </a:schemeClr>
                </a:solidFill>
                <a:effectLst/>
              </a:rPr>
              <a:t>S1</a:t>
            </a:r>
            <a:r>
              <a:rPr lang="zh-CN" altLang="en-US" sz="1600" dirty="0">
                <a:solidFill>
                  <a:schemeClr val="tx1">
                    <a:lumMod val="75000"/>
                    <a:lumOff val="25000"/>
                  </a:schemeClr>
                </a:solidFill>
                <a:effectLst/>
              </a:rPr>
              <a:t>缺失了部分</a:t>
            </a:r>
            <a:r>
              <a:rPr lang="en-US" altLang="zh-CN" sz="1600" dirty="0">
                <a:solidFill>
                  <a:schemeClr val="tx1">
                    <a:lumMod val="75000"/>
                    <a:lumOff val="25000"/>
                  </a:schemeClr>
                </a:solidFill>
                <a:effectLst/>
              </a:rPr>
              <a:t>S2</a:t>
            </a:r>
            <a:r>
              <a:rPr lang="zh-CN" altLang="en-US" sz="1600" dirty="0">
                <a:solidFill>
                  <a:schemeClr val="tx1">
                    <a:lumMod val="75000"/>
                    <a:lumOff val="25000"/>
                  </a:schemeClr>
                </a:solidFill>
                <a:effectLst/>
              </a:rPr>
              <a:t>中的</a:t>
            </a:r>
            <a:r>
              <a:rPr lang="en-US" altLang="zh-CN" sz="1600" dirty="0">
                <a:solidFill>
                  <a:schemeClr val="tx1">
                    <a:lumMod val="75000"/>
                    <a:lumOff val="25000"/>
                  </a:schemeClr>
                </a:solidFill>
                <a:effectLst/>
              </a:rPr>
              <a:t>Log</a:t>
            </a:r>
            <a:r>
              <a:rPr lang="zh-CN" altLang="en-US" sz="1600" dirty="0">
                <a:solidFill>
                  <a:schemeClr val="tx1">
                    <a:lumMod val="75000"/>
                    <a:lumOff val="25000"/>
                  </a:schemeClr>
                </a:solidFill>
                <a:effectLst/>
              </a:rPr>
              <a:t>。</a:t>
            </a:r>
            <a:endParaRPr lang="zh-CN" altLang="en-US" sz="1600" dirty="0">
              <a:solidFill>
                <a:schemeClr val="tx1">
                  <a:lumMod val="75000"/>
                  <a:lumOff val="25000"/>
                </a:schemeClr>
              </a:solidFill>
            </a:endParaRPr>
          </a:p>
        </p:txBody>
      </p:sp>
      <p:graphicFrame>
        <p:nvGraphicFramePr>
          <p:cNvPr id="17" name="表格 16">
            <a:extLst>
              <a:ext uri="{FF2B5EF4-FFF2-40B4-BE49-F238E27FC236}">
                <a16:creationId xmlns:a16="http://schemas.microsoft.com/office/drawing/2014/main" id="{12B25AD5-1883-4780-9F33-E33D036D1CAF}"/>
              </a:ext>
            </a:extLst>
          </p:cNvPr>
          <p:cNvGraphicFramePr>
            <a:graphicFrameLocks noGrp="1"/>
          </p:cNvGraphicFramePr>
          <p:nvPr>
            <p:extLst>
              <p:ext uri="{D42A27DB-BD31-4B8C-83A1-F6EECF244321}">
                <p14:modId xmlns:p14="http://schemas.microsoft.com/office/powerpoint/2010/main" val="2269429975"/>
              </p:ext>
            </p:extLst>
          </p:nvPr>
        </p:nvGraphicFramePr>
        <p:xfrm>
          <a:off x="772357" y="3421757"/>
          <a:ext cx="4792770" cy="744454"/>
        </p:xfrm>
        <a:graphic>
          <a:graphicData uri="http://schemas.openxmlformats.org/drawingml/2006/table">
            <a:tbl>
              <a:tblPr firstRow="1" bandRow="1">
                <a:tableStyleId>{5C22544A-7EE6-4342-B048-85BDC9FD1C3A}</a:tableStyleId>
              </a:tblPr>
              <a:tblGrid>
                <a:gridCol w="516845">
                  <a:extLst>
                    <a:ext uri="{9D8B030D-6E8A-4147-A177-3AD203B41FA5}">
                      <a16:colId xmlns:a16="http://schemas.microsoft.com/office/drawing/2014/main" val="1468082230"/>
                    </a:ext>
                  </a:extLst>
                </a:gridCol>
                <a:gridCol w="855185">
                  <a:extLst>
                    <a:ext uri="{9D8B030D-6E8A-4147-A177-3AD203B41FA5}">
                      <a16:colId xmlns:a16="http://schemas.microsoft.com/office/drawing/2014/main" val="1237756801"/>
                    </a:ext>
                  </a:extLst>
                </a:gridCol>
                <a:gridCol w="855185">
                  <a:extLst>
                    <a:ext uri="{9D8B030D-6E8A-4147-A177-3AD203B41FA5}">
                      <a16:colId xmlns:a16="http://schemas.microsoft.com/office/drawing/2014/main" val="2682838719"/>
                    </a:ext>
                  </a:extLst>
                </a:gridCol>
                <a:gridCol w="855185">
                  <a:extLst>
                    <a:ext uri="{9D8B030D-6E8A-4147-A177-3AD203B41FA5}">
                      <a16:colId xmlns:a16="http://schemas.microsoft.com/office/drawing/2014/main" val="2730372243"/>
                    </a:ext>
                  </a:extLst>
                </a:gridCol>
                <a:gridCol w="855185">
                  <a:extLst>
                    <a:ext uri="{9D8B030D-6E8A-4147-A177-3AD203B41FA5}">
                      <a16:colId xmlns:a16="http://schemas.microsoft.com/office/drawing/2014/main" val="3378500290"/>
                    </a:ext>
                  </a:extLst>
                </a:gridCol>
                <a:gridCol w="855185">
                  <a:extLst>
                    <a:ext uri="{9D8B030D-6E8A-4147-A177-3AD203B41FA5}">
                      <a16:colId xmlns:a16="http://schemas.microsoft.com/office/drawing/2014/main" val="1710102170"/>
                    </a:ext>
                  </a:extLst>
                </a:gridCol>
              </a:tblGrid>
              <a:tr h="378694">
                <a:tc>
                  <a:txBody>
                    <a:bodyPr/>
                    <a:lstStyle/>
                    <a:p>
                      <a:pPr algn="ctr"/>
                      <a:r>
                        <a:rPr lang="en-US" altLang="zh-CN" b="0" dirty="0">
                          <a:solidFill>
                            <a:schemeClr val="tx1">
                              <a:lumMod val="75000"/>
                              <a:lumOff val="25000"/>
                            </a:schemeClr>
                          </a:solidFill>
                        </a:rPr>
                        <a:t>s1</a:t>
                      </a:r>
                      <a:endParaRPr lang="zh-CN" altLang="en-US" b="0" dirty="0">
                        <a:solidFill>
                          <a:schemeClr val="tx1">
                            <a:lumMod val="75000"/>
                            <a:lumOff val="25000"/>
                          </a:schemeClr>
                        </a:solidFill>
                      </a:endParaRPr>
                    </a:p>
                  </a:txBody>
                  <a:tcPr>
                    <a:solidFill>
                      <a:schemeClr val="bg1"/>
                    </a:solidFill>
                  </a:tcPr>
                </a:tc>
                <a:tc>
                  <a:txBody>
                    <a:bodyPr/>
                    <a:lstStyle/>
                    <a:p>
                      <a:pPr algn="ctr"/>
                      <a:r>
                        <a:rPr lang="en-US" altLang="zh-CN" b="0" dirty="0">
                          <a:solidFill>
                            <a:schemeClr val="tx1">
                              <a:lumMod val="75000"/>
                              <a:lumOff val="25000"/>
                            </a:schemeClr>
                          </a:solidFill>
                        </a:rPr>
                        <a:t>4</a:t>
                      </a:r>
                      <a:endParaRPr lang="zh-CN" altLang="en-US" b="0" dirty="0">
                        <a:solidFill>
                          <a:schemeClr val="tx1">
                            <a:lumMod val="75000"/>
                            <a:lumOff val="25000"/>
                          </a:schemeClr>
                        </a:solidFill>
                      </a:endParaRPr>
                    </a:p>
                  </a:txBody>
                  <a:tcPr>
                    <a:solidFill>
                      <a:srgbClr val="D5E8D4"/>
                    </a:solidFill>
                  </a:tcPr>
                </a:tc>
                <a:tc>
                  <a:txBody>
                    <a:bodyPr/>
                    <a:lstStyle/>
                    <a:p>
                      <a:pPr algn="ctr"/>
                      <a:endParaRPr lang="zh-CN" altLang="en-US" b="0" dirty="0">
                        <a:solidFill>
                          <a:schemeClr val="tx1">
                            <a:lumMod val="75000"/>
                            <a:lumOff val="25000"/>
                          </a:schemeClr>
                        </a:solidFill>
                      </a:endParaRPr>
                    </a:p>
                  </a:txBody>
                  <a:tcPr>
                    <a:solidFill>
                      <a:schemeClr val="bg1"/>
                    </a:solidFill>
                  </a:tcPr>
                </a:tc>
                <a:tc>
                  <a:txBody>
                    <a:bodyPr/>
                    <a:lstStyle/>
                    <a:p>
                      <a:pPr algn="ctr"/>
                      <a:endParaRPr lang="zh-CN" altLang="en-US" b="0" dirty="0">
                        <a:solidFill>
                          <a:schemeClr val="tx1">
                            <a:lumMod val="75000"/>
                            <a:lumOff val="25000"/>
                          </a:schemeClr>
                        </a:solidFill>
                      </a:endParaRPr>
                    </a:p>
                  </a:txBody>
                  <a:tcPr>
                    <a:solidFill>
                      <a:schemeClr val="bg1"/>
                    </a:solidFill>
                  </a:tcPr>
                </a:tc>
                <a:tc>
                  <a:txBody>
                    <a:bodyPr/>
                    <a:lstStyle/>
                    <a:p>
                      <a:pPr algn="ctr"/>
                      <a:endParaRPr lang="zh-CN" altLang="en-US" b="0" dirty="0">
                        <a:solidFill>
                          <a:schemeClr val="tx1">
                            <a:lumMod val="75000"/>
                            <a:lumOff val="25000"/>
                          </a:schemeClr>
                        </a:solidFill>
                      </a:endParaRPr>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1909903355"/>
                  </a:ext>
                </a:extLst>
              </a:tr>
              <a:tr h="0">
                <a:tc>
                  <a:txBody>
                    <a:bodyPr/>
                    <a:lstStyle/>
                    <a:p>
                      <a:pPr algn="ctr"/>
                      <a:r>
                        <a:rPr lang="en-US" altLang="zh-CN" dirty="0"/>
                        <a:t>s2</a:t>
                      </a:r>
                      <a:endParaRPr lang="zh-CN" altLang="en-US" dirty="0"/>
                    </a:p>
                  </a:txBody>
                  <a:tcPr>
                    <a:solidFill>
                      <a:schemeClr val="bg1"/>
                    </a:solidFill>
                  </a:tcPr>
                </a:tc>
                <a:tc>
                  <a:txBody>
                    <a:bodyPr/>
                    <a:lstStyle/>
                    <a:p>
                      <a:pPr algn="ctr"/>
                      <a:r>
                        <a:rPr lang="en-US" altLang="zh-CN" dirty="0"/>
                        <a:t>4</a:t>
                      </a:r>
                      <a:endParaRPr lang="zh-CN" altLang="en-US" dirty="0"/>
                    </a:p>
                  </a:txBody>
                  <a:tcPr>
                    <a:solidFill>
                      <a:srgbClr val="D5E8D4"/>
                    </a:solidFill>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solidFill>
                      <a:schemeClr val="bg1"/>
                    </a:solidFill>
                  </a:tcPr>
                </a:tc>
                <a:extLst>
                  <a:ext uri="{0D108BD9-81ED-4DB2-BD59-A6C34878D82A}">
                    <a16:rowId xmlns:a16="http://schemas.microsoft.com/office/drawing/2014/main" val="3810015766"/>
                  </a:ext>
                </a:extLst>
              </a:tr>
            </a:tbl>
          </a:graphicData>
        </a:graphic>
      </p:graphicFrame>
      <p:sp>
        <p:nvSpPr>
          <p:cNvPr id="24" name="矩形 23">
            <a:extLst>
              <a:ext uri="{FF2B5EF4-FFF2-40B4-BE49-F238E27FC236}">
                <a16:creationId xmlns:a16="http://schemas.microsoft.com/office/drawing/2014/main" id="{B926E441-E3CB-487B-BB7F-1A2C08F1F532}"/>
              </a:ext>
            </a:extLst>
          </p:cNvPr>
          <p:cNvSpPr/>
          <p:nvPr/>
        </p:nvSpPr>
        <p:spPr>
          <a:xfrm>
            <a:off x="333671" y="4250638"/>
            <a:ext cx="11405748" cy="2246769"/>
          </a:xfrm>
          <a:prstGeom prst="rect">
            <a:avLst/>
          </a:prstGeom>
        </p:spPr>
        <p:txBody>
          <a:bodyPr wrap="square">
            <a:spAutoFit/>
          </a:bodyPr>
          <a:lstStyle/>
          <a:p>
            <a:r>
              <a:rPr lang="en-US" altLang="zh-CN" sz="1400" b="0" dirty="0">
                <a:solidFill>
                  <a:schemeClr val="tx1">
                    <a:lumMod val="75000"/>
                    <a:lumOff val="25000"/>
                  </a:schemeClr>
                </a:solidFill>
                <a:effectLst/>
                <a:latin typeface="Consolas" panose="020B0609020204030204" pitchFamily="49" charset="0"/>
              </a:rPr>
              <a:t>/*</a:t>
            </a:r>
          </a:p>
          <a:p>
            <a:r>
              <a:rPr lang="en-US" altLang="zh-CN" sz="1400" b="0" dirty="0">
                <a:solidFill>
                  <a:schemeClr val="tx1">
                    <a:lumMod val="75000"/>
                    <a:lumOff val="25000"/>
                  </a:schemeClr>
                </a:solidFill>
                <a:effectLst/>
                <a:latin typeface="Consolas" panose="020B0609020204030204" pitchFamily="49" charset="0"/>
              </a:rPr>
              <a:t>  </a:t>
            </a:r>
            <a:r>
              <a:rPr lang="zh-CN" altLang="en-US" sz="1400" b="0" dirty="0">
                <a:solidFill>
                  <a:schemeClr val="tx1">
                    <a:lumMod val="75000"/>
                    <a:lumOff val="25000"/>
                  </a:schemeClr>
                </a:solidFill>
                <a:effectLst/>
                <a:latin typeface="Consolas" panose="020B0609020204030204" pitchFamily="49" charset="0"/>
              </a:rPr>
              <a:t>跟随者实现（</a:t>
            </a:r>
            <a:r>
              <a:rPr lang="en-US" altLang="zh-CN" sz="1400" b="0" dirty="0" err="1">
                <a:solidFill>
                  <a:schemeClr val="tx1">
                    <a:lumMod val="75000"/>
                    <a:lumOff val="25000"/>
                  </a:schemeClr>
                </a:solidFill>
                <a:effectLst/>
                <a:latin typeface="Consolas" panose="020B0609020204030204" pitchFamily="49" charset="0"/>
              </a:rPr>
              <a:t>AppendEntries</a:t>
            </a:r>
            <a:r>
              <a:rPr lang="en-US" altLang="zh-CN" sz="1400" b="0" dirty="0">
                <a:solidFill>
                  <a:schemeClr val="tx1">
                    <a:lumMod val="75000"/>
                    <a:lumOff val="25000"/>
                  </a:schemeClr>
                </a:solidFill>
                <a:effectLst/>
                <a:latin typeface="Consolas" panose="020B0609020204030204" pitchFamily="49" charset="0"/>
              </a:rPr>
              <a:t>()</a:t>
            </a:r>
            <a:r>
              <a:rPr lang="zh-CN" altLang="en-US" sz="1400" b="0" dirty="0">
                <a:solidFill>
                  <a:schemeClr val="tx1">
                    <a:lumMod val="75000"/>
                    <a:lumOff val="25000"/>
                  </a:schemeClr>
                </a:solidFill>
                <a:effectLst/>
                <a:latin typeface="Consolas" panose="020B0609020204030204" pitchFamily="49" charset="0"/>
              </a:rPr>
              <a:t>中）：</a:t>
            </a:r>
          </a:p>
          <a:p>
            <a:r>
              <a:rPr lang="zh-CN" altLang="en-US" sz="1400" b="0" dirty="0">
                <a:solidFill>
                  <a:schemeClr val="tx1">
                    <a:lumMod val="75000"/>
                    <a:lumOff val="25000"/>
                  </a:schemeClr>
                </a:solidFill>
                <a:effectLst/>
                <a:latin typeface="Consolas" panose="020B0609020204030204" pitchFamily="49" charset="0"/>
              </a:rPr>
              <a:t>  </a:t>
            </a:r>
            <a:r>
              <a:rPr lang="en-US" altLang="zh-CN" sz="1400" b="0" dirty="0">
                <a:solidFill>
                  <a:schemeClr val="tx1">
                    <a:lumMod val="75000"/>
                    <a:lumOff val="25000"/>
                  </a:schemeClr>
                </a:solidFill>
                <a:effectLst/>
                <a:latin typeface="Consolas" panose="020B0609020204030204" pitchFamily="49" charset="0"/>
              </a:rPr>
              <a:t>- </a:t>
            </a:r>
            <a:r>
              <a:rPr lang="zh-CN" altLang="en-US" sz="1400" b="0" dirty="0">
                <a:solidFill>
                  <a:schemeClr val="tx1">
                    <a:lumMod val="75000"/>
                    <a:lumOff val="25000"/>
                  </a:schemeClr>
                </a:solidFill>
                <a:effectLst/>
                <a:latin typeface="Consolas" panose="020B0609020204030204" pitchFamily="49" charset="0"/>
              </a:rPr>
              <a:t>如果跟随者的日志中没有</a:t>
            </a:r>
            <a:r>
              <a:rPr lang="en-US" altLang="zh-CN" sz="1400" b="0" dirty="0" err="1">
                <a:solidFill>
                  <a:schemeClr val="tx1">
                    <a:lumMod val="75000"/>
                    <a:lumOff val="25000"/>
                  </a:schemeClr>
                </a:solidFill>
                <a:effectLst/>
                <a:latin typeface="Consolas" panose="020B0609020204030204" pitchFamily="49" charset="0"/>
              </a:rPr>
              <a:t>prevLogIndex</a:t>
            </a:r>
            <a:r>
              <a:rPr lang="en-US" altLang="zh-CN" sz="1400" b="0" dirty="0">
                <a:solidFill>
                  <a:schemeClr val="tx1">
                    <a:lumMod val="75000"/>
                    <a:lumOff val="25000"/>
                  </a:schemeClr>
                </a:solidFill>
                <a:effectLst/>
                <a:latin typeface="Consolas" panose="020B0609020204030204" pitchFamily="49" charset="0"/>
              </a:rPr>
              <a:t>(</a:t>
            </a:r>
            <a:r>
              <a:rPr lang="zh-CN" altLang="en-US" sz="1400" b="0" dirty="0">
                <a:solidFill>
                  <a:schemeClr val="tx1">
                    <a:lumMod val="75000"/>
                    <a:lumOff val="25000"/>
                  </a:schemeClr>
                </a:solidFill>
                <a:effectLst/>
                <a:latin typeface="Consolas" panose="020B0609020204030204" pitchFamily="49" charset="0"/>
              </a:rPr>
              <a:t>即跟随者的日志比领导者短</a:t>
            </a:r>
            <a:r>
              <a:rPr lang="en-US" altLang="zh-CN" sz="1400" b="0" dirty="0">
                <a:solidFill>
                  <a:schemeClr val="tx1">
                    <a:lumMod val="75000"/>
                    <a:lumOff val="25000"/>
                  </a:schemeClr>
                </a:solidFill>
                <a:effectLst/>
                <a:latin typeface="Consolas" panose="020B0609020204030204" pitchFamily="49" charset="0"/>
              </a:rPr>
              <a:t>)</a:t>
            </a:r>
            <a:r>
              <a:rPr lang="zh-CN" altLang="en-US" sz="1400" b="0" dirty="0">
                <a:solidFill>
                  <a:schemeClr val="tx1">
                    <a:lumMod val="75000"/>
                    <a:lumOff val="25000"/>
                  </a:schemeClr>
                </a:solidFill>
                <a:effectLst/>
                <a:latin typeface="Consolas" panose="020B0609020204030204" pitchFamily="49" charset="0"/>
              </a:rPr>
              <a:t>：</a:t>
            </a:r>
            <a:r>
              <a:rPr lang="en-US" altLang="zh-CN" sz="1400" b="0" dirty="0">
                <a:solidFill>
                  <a:schemeClr val="tx1">
                    <a:lumMod val="75000"/>
                    <a:lumOff val="25000"/>
                  </a:schemeClr>
                </a:solidFill>
                <a:effectLst/>
                <a:latin typeface="Consolas" panose="020B0609020204030204" pitchFamily="49" charset="0"/>
              </a:rPr>
              <a:t>(case3)</a:t>
            </a:r>
            <a:endParaRPr lang="zh-CN" altLang="en-US" sz="1400" b="0" dirty="0">
              <a:solidFill>
                <a:schemeClr val="tx1">
                  <a:lumMod val="75000"/>
                  <a:lumOff val="25000"/>
                </a:schemeClr>
              </a:solidFill>
              <a:effectLst/>
              <a:latin typeface="Consolas" panose="020B0609020204030204" pitchFamily="49" charset="0"/>
            </a:endParaRPr>
          </a:p>
          <a:p>
            <a:r>
              <a:rPr lang="zh-CN" altLang="en-US" sz="1400" b="0" dirty="0">
                <a:solidFill>
                  <a:schemeClr val="tx1">
                    <a:lumMod val="75000"/>
                    <a:lumOff val="25000"/>
                  </a:schemeClr>
                </a:solidFill>
                <a:effectLst/>
                <a:latin typeface="Consolas" panose="020B0609020204030204" pitchFamily="49" charset="0"/>
              </a:rPr>
              <a:t>    以</a:t>
            </a:r>
            <a:r>
              <a:rPr lang="en-US" altLang="zh-CN" sz="1400" b="0" dirty="0" err="1">
                <a:solidFill>
                  <a:schemeClr val="tx1">
                    <a:lumMod val="75000"/>
                    <a:lumOff val="25000"/>
                  </a:schemeClr>
                </a:solidFill>
                <a:effectLst/>
                <a:latin typeface="Consolas" panose="020B0609020204030204" pitchFamily="49" charset="0"/>
              </a:rPr>
              <a:t>conflictIndex</a:t>
            </a:r>
            <a:r>
              <a:rPr lang="en-US" altLang="zh-CN" sz="1400" b="0" dirty="0">
                <a:solidFill>
                  <a:schemeClr val="tx1">
                    <a:lumMod val="75000"/>
                    <a:lumOff val="25000"/>
                  </a:schemeClr>
                </a:solidFill>
                <a:effectLst/>
                <a:latin typeface="Consolas" panose="020B0609020204030204" pitchFamily="49" charset="0"/>
              </a:rPr>
              <a:t> = </a:t>
            </a:r>
            <a:r>
              <a:rPr lang="en-US" altLang="zh-CN" sz="1400" b="0" dirty="0" err="1">
                <a:solidFill>
                  <a:schemeClr val="tx1">
                    <a:lumMod val="75000"/>
                    <a:lumOff val="25000"/>
                  </a:schemeClr>
                </a:solidFill>
                <a:effectLst/>
                <a:latin typeface="Consolas" panose="020B0609020204030204" pitchFamily="49" charset="0"/>
              </a:rPr>
              <a:t>len</a:t>
            </a:r>
            <a:r>
              <a:rPr lang="en-US" altLang="zh-CN" sz="1400" b="0" dirty="0">
                <a:solidFill>
                  <a:schemeClr val="tx1">
                    <a:lumMod val="75000"/>
                    <a:lumOff val="25000"/>
                  </a:schemeClr>
                </a:solidFill>
                <a:effectLst/>
                <a:latin typeface="Consolas" panose="020B0609020204030204" pitchFamily="49" charset="0"/>
              </a:rPr>
              <a:t>(log)</a:t>
            </a:r>
            <a:r>
              <a:rPr lang="zh-CN" altLang="en-US" sz="1400" b="0" dirty="0">
                <a:solidFill>
                  <a:schemeClr val="tx1">
                    <a:lumMod val="75000"/>
                    <a:lumOff val="25000"/>
                  </a:schemeClr>
                </a:solidFill>
                <a:effectLst/>
                <a:latin typeface="Consolas" panose="020B0609020204030204" pitchFamily="49" charset="0"/>
              </a:rPr>
              <a:t>（即跟随者的最后一条日志条目</a:t>
            </a:r>
            <a:r>
              <a:rPr lang="en-US" altLang="zh-CN" sz="1400" b="0" dirty="0">
                <a:solidFill>
                  <a:schemeClr val="tx1">
                    <a:lumMod val="75000"/>
                    <a:lumOff val="25000"/>
                  </a:schemeClr>
                </a:solidFill>
                <a:effectLst/>
                <a:latin typeface="Consolas" panose="020B0609020204030204" pitchFamily="49" charset="0"/>
              </a:rPr>
              <a:t>+1</a:t>
            </a:r>
            <a:r>
              <a:rPr lang="zh-CN" altLang="en-US" sz="1400" b="0" dirty="0">
                <a:solidFill>
                  <a:schemeClr val="tx1">
                    <a:lumMod val="75000"/>
                    <a:lumOff val="25000"/>
                  </a:schemeClr>
                </a:solidFill>
                <a:effectLst/>
                <a:latin typeface="Consolas" panose="020B0609020204030204" pitchFamily="49" charset="0"/>
              </a:rPr>
              <a:t>） 和 </a:t>
            </a:r>
            <a:r>
              <a:rPr lang="en-US" altLang="zh-CN" sz="1400" b="0" dirty="0" err="1">
                <a:solidFill>
                  <a:schemeClr val="tx1">
                    <a:lumMod val="75000"/>
                    <a:lumOff val="25000"/>
                  </a:schemeClr>
                </a:solidFill>
                <a:effectLst/>
                <a:latin typeface="Consolas" panose="020B0609020204030204" pitchFamily="49" charset="0"/>
              </a:rPr>
              <a:t>conflictTerm</a:t>
            </a:r>
            <a:r>
              <a:rPr lang="en-US" altLang="zh-CN" sz="1400" b="0" dirty="0">
                <a:solidFill>
                  <a:schemeClr val="tx1">
                    <a:lumMod val="75000"/>
                    <a:lumOff val="25000"/>
                  </a:schemeClr>
                </a:solidFill>
                <a:effectLst/>
                <a:latin typeface="Consolas" panose="020B0609020204030204" pitchFamily="49" charset="0"/>
              </a:rPr>
              <a:t> = None</a:t>
            </a:r>
            <a:r>
              <a:rPr lang="zh-CN" altLang="en-US" sz="1400" b="0" dirty="0">
                <a:solidFill>
                  <a:schemeClr val="tx1">
                    <a:lumMod val="75000"/>
                    <a:lumOff val="25000"/>
                  </a:schemeClr>
                </a:solidFill>
                <a:effectLst/>
                <a:latin typeface="Consolas" panose="020B0609020204030204" pitchFamily="49" charset="0"/>
              </a:rPr>
              <a:t>返回。</a:t>
            </a:r>
          </a:p>
          <a:p>
            <a:r>
              <a:rPr lang="zh-CN" altLang="en-US" sz="1400" b="0" dirty="0">
                <a:solidFill>
                  <a:schemeClr val="tx1">
                    <a:lumMod val="75000"/>
                    <a:lumOff val="25000"/>
                  </a:schemeClr>
                </a:solidFill>
                <a:effectLst/>
                <a:latin typeface="Consolas" panose="020B0609020204030204" pitchFamily="49" charset="0"/>
              </a:rPr>
              <a:t>  </a:t>
            </a:r>
            <a:r>
              <a:rPr lang="en-US" altLang="zh-CN" sz="1400" b="0" dirty="0">
                <a:solidFill>
                  <a:schemeClr val="tx1">
                    <a:lumMod val="75000"/>
                    <a:lumOff val="25000"/>
                  </a:schemeClr>
                </a:solidFill>
                <a:effectLst/>
                <a:latin typeface="Consolas" panose="020B0609020204030204" pitchFamily="49" charset="0"/>
              </a:rPr>
              <a:t>- </a:t>
            </a:r>
            <a:r>
              <a:rPr lang="zh-CN" altLang="en-US" sz="1400" b="0" dirty="0">
                <a:solidFill>
                  <a:schemeClr val="tx1">
                    <a:lumMod val="75000"/>
                    <a:lumOff val="25000"/>
                  </a:schemeClr>
                </a:solidFill>
                <a:effectLst/>
                <a:latin typeface="Consolas" panose="020B0609020204030204" pitchFamily="49" charset="0"/>
              </a:rPr>
              <a:t>如果跟随者的日志中有</a:t>
            </a:r>
            <a:r>
              <a:rPr lang="en-US" altLang="zh-CN" sz="1400" b="0" dirty="0" err="1">
                <a:solidFill>
                  <a:schemeClr val="tx1">
                    <a:lumMod val="75000"/>
                    <a:lumOff val="25000"/>
                  </a:schemeClr>
                </a:solidFill>
                <a:effectLst/>
                <a:latin typeface="Consolas" panose="020B0609020204030204" pitchFamily="49" charset="0"/>
              </a:rPr>
              <a:t>prevLogIndex</a:t>
            </a:r>
            <a:r>
              <a:rPr lang="zh-CN" altLang="en-US" sz="1400" b="0" dirty="0">
                <a:solidFill>
                  <a:schemeClr val="tx1">
                    <a:lumMod val="75000"/>
                    <a:lumOff val="25000"/>
                  </a:schemeClr>
                </a:solidFill>
                <a:effectLst/>
                <a:latin typeface="Consolas" panose="020B0609020204030204" pitchFamily="49" charset="0"/>
              </a:rPr>
              <a:t>，但该任期不匹配，</a:t>
            </a:r>
            <a:r>
              <a:rPr lang="en-US" altLang="zh-CN" sz="1400" b="0" dirty="0">
                <a:solidFill>
                  <a:schemeClr val="tx1">
                    <a:lumMod val="75000"/>
                    <a:lumOff val="25000"/>
                  </a:schemeClr>
                </a:solidFill>
                <a:effectLst/>
                <a:latin typeface="Consolas" panose="020B0609020204030204" pitchFamily="49" charset="0"/>
              </a:rPr>
              <a:t>(case1</a:t>
            </a:r>
            <a:r>
              <a:rPr lang="zh-CN" altLang="en-US" sz="1400" b="0" dirty="0">
                <a:solidFill>
                  <a:schemeClr val="tx1">
                    <a:lumMod val="75000"/>
                    <a:lumOff val="25000"/>
                  </a:schemeClr>
                </a:solidFill>
                <a:effectLst/>
                <a:latin typeface="Consolas" panose="020B0609020204030204" pitchFamily="49" charset="0"/>
              </a:rPr>
              <a:t>和</a:t>
            </a:r>
            <a:r>
              <a:rPr lang="en-US" altLang="zh-CN" sz="1400" b="0" dirty="0">
                <a:solidFill>
                  <a:schemeClr val="tx1">
                    <a:lumMod val="75000"/>
                    <a:lumOff val="25000"/>
                  </a:schemeClr>
                </a:solidFill>
                <a:effectLst/>
                <a:latin typeface="Consolas" panose="020B0609020204030204" pitchFamily="49" charset="0"/>
              </a:rPr>
              <a:t>case2)</a:t>
            </a:r>
            <a:endParaRPr lang="zh-CN" altLang="en-US" sz="1400" b="0" dirty="0">
              <a:solidFill>
                <a:schemeClr val="tx1">
                  <a:lumMod val="75000"/>
                  <a:lumOff val="25000"/>
                </a:schemeClr>
              </a:solidFill>
              <a:effectLst/>
              <a:latin typeface="Consolas" panose="020B0609020204030204" pitchFamily="49" charset="0"/>
            </a:endParaRPr>
          </a:p>
          <a:p>
            <a:r>
              <a:rPr lang="zh-CN" altLang="en-US" sz="1400" b="0" dirty="0">
                <a:solidFill>
                  <a:schemeClr val="tx1">
                    <a:lumMod val="75000"/>
                    <a:lumOff val="25000"/>
                  </a:schemeClr>
                </a:solidFill>
                <a:effectLst/>
                <a:latin typeface="Consolas" panose="020B0609020204030204" pitchFamily="49" charset="0"/>
              </a:rPr>
              <a:t>    它应该返回</a:t>
            </a:r>
            <a:r>
              <a:rPr lang="en-US" altLang="zh-CN" sz="1400" b="0" dirty="0" err="1">
                <a:solidFill>
                  <a:schemeClr val="tx1">
                    <a:lumMod val="75000"/>
                    <a:lumOff val="25000"/>
                  </a:schemeClr>
                </a:solidFill>
                <a:effectLst/>
                <a:latin typeface="Consolas" panose="020B0609020204030204" pitchFamily="49" charset="0"/>
              </a:rPr>
              <a:t>conflictTerm</a:t>
            </a:r>
            <a:r>
              <a:rPr lang="en-US" altLang="zh-CN" sz="1400" b="0" dirty="0">
                <a:solidFill>
                  <a:schemeClr val="tx1">
                    <a:lumMod val="75000"/>
                    <a:lumOff val="25000"/>
                  </a:schemeClr>
                </a:solidFill>
                <a:effectLst/>
                <a:latin typeface="Consolas" panose="020B0609020204030204" pitchFamily="49" charset="0"/>
              </a:rPr>
              <a:t> = log[</a:t>
            </a:r>
            <a:r>
              <a:rPr lang="en-US" altLang="zh-CN" sz="1400" b="0" dirty="0" err="1">
                <a:solidFill>
                  <a:schemeClr val="tx1">
                    <a:lumMod val="75000"/>
                    <a:lumOff val="25000"/>
                  </a:schemeClr>
                </a:solidFill>
                <a:effectLst/>
                <a:latin typeface="Consolas" panose="020B0609020204030204" pitchFamily="49" charset="0"/>
              </a:rPr>
              <a:t>pevLogIndex</a:t>
            </a:r>
            <a:r>
              <a:rPr lang="en-US" altLang="zh-CN" sz="1400" b="0" dirty="0">
                <a:solidFill>
                  <a:schemeClr val="tx1">
                    <a:lumMod val="75000"/>
                    <a:lumOff val="25000"/>
                  </a:schemeClr>
                </a:solidFill>
                <a:effectLst/>
                <a:latin typeface="Consolas" panose="020B0609020204030204" pitchFamily="49" charset="0"/>
              </a:rPr>
              <a:t>].Term</a:t>
            </a:r>
            <a:r>
              <a:rPr lang="zh-CN" altLang="en-US" sz="1400" b="0" dirty="0">
                <a:solidFill>
                  <a:schemeClr val="tx1">
                    <a:lumMod val="75000"/>
                    <a:lumOff val="25000"/>
                  </a:schemeClr>
                </a:solidFill>
                <a:effectLst/>
                <a:latin typeface="Consolas" panose="020B0609020204030204" pitchFamily="49" charset="0"/>
              </a:rPr>
              <a:t>，然后在其日志中搜索其任期等于</a:t>
            </a:r>
            <a:r>
              <a:rPr lang="en-US" altLang="zh-CN" sz="1400" b="0" dirty="0" err="1">
                <a:solidFill>
                  <a:schemeClr val="tx1">
                    <a:lumMod val="75000"/>
                    <a:lumOff val="25000"/>
                  </a:schemeClr>
                </a:solidFill>
                <a:effectLst/>
                <a:latin typeface="Consolas" panose="020B0609020204030204" pitchFamily="49" charset="0"/>
              </a:rPr>
              <a:t>conflictTerm</a:t>
            </a:r>
            <a:r>
              <a:rPr lang="zh-CN" altLang="en-US" sz="1400" b="0" dirty="0">
                <a:solidFill>
                  <a:schemeClr val="tx1">
                    <a:lumMod val="75000"/>
                    <a:lumOff val="25000"/>
                  </a:schemeClr>
                </a:solidFill>
                <a:effectLst/>
                <a:latin typeface="Consolas" panose="020B0609020204030204" pitchFamily="49" charset="0"/>
              </a:rPr>
              <a:t>的条目的第一个索引。</a:t>
            </a:r>
          </a:p>
          <a:p>
            <a:r>
              <a:rPr lang="zh-CN" altLang="en-US" sz="1400" b="0" dirty="0">
                <a:solidFill>
                  <a:schemeClr val="tx1">
                    <a:lumMod val="75000"/>
                    <a:lumOff val="25000"/>
                  </a:schemeClr>
                </a:solidFill>
                <a:effectLst/>
                <a:latin typeface="Consolas" panose="020B0609020204030204" pitchFamily="49" charset="0"/>
              </a:rPr>
              <a:t>  领导者实现（</a:t>
            </a:r>
            <a:r>
              <a:rPr lang="en-US" altLang="zh-CN" sz="1400" b="0" dirty="0" err="1">
                <a:solidFill>
                  <a:schemeClr val="tx1">
                    <a:lumMod val="75000"/>
                    <a:lumOff val="25000"/>
                  </a:schemeClr>
                </a:solidFill>
                <a:effectLst/>
                <a:latin typeface="Consolas" panose="020B0609020204030204" pitchFamily="49" charset="0"/>
              </a:rPr>
              <a:t>startAppendLog</a:t>
            </a:r>
            <a:r>
              <a:rPr lang="en-US" altLang="zh-CN" sz="1400" b="0" dirty="0">
                <a:solidFill>
                  <a:schemeClr val="tx1">
                    <a:lumMod val="75000"/>
                    <a:lumOff val="25000"/>
                  </a:schemeClr>
                </a:solidFill>
                <a:effectLst/>
                <a:latin typeface="Consolas" panose="020B0609020204030204" pitchFamily="49" charset="0"/>
              </a:rPr>
              <a:t>()</a:t>
            </a:r>
            <a:r>
              <a:rPr lang="zh-CN" altLang="en-US" sz="1400" b="0" dirty="0">
                <a:solidFill>
                  <a:schemeClr val="tx1">
                    <a:lumMod val="75000"/>
                    <a:lumOff val="25000"/>
                  </a:schemeClr>
                </a:solidFill>
                <a:effectLst/>
                <a:latin typeface="Consolas" panose="020B0609020204030204" pitchFamily="49" charset="0"/>
              </a:rPr>
              <a:t>中）：收到冲突的响应后，领导者应该首先在其日志中搜索</a:t>
            </a:r>
            <a:r>
              <a:rPr lang="en-US" altLang="zh-CN" sz="1400" b="0" dirty="0" err="1">
                <a:solidFill>
                  <a:schemeClr val="tx1">
                    <a:lumMod val="75000"/>
                    <a:lumOff val="25000"/>
                  </a:schemeClr>
                </a:solidFill>
                <a:effectLst/>
                <a:latin typeface="Consolas" panose="020B0609020204030204" pitchFamily="49" charset="0"/>
              </a:rPr>
              <a:t>conflictTerm</a:t>
            </a:r>
            <a:r>
              <a:rPr lang="zh-CN" altLang="en-US" sz="1400" b="0" dirty="0">
                <a:solidFill>
                  <a:schemeClr val="tx1">
                    <a:lumMod val="75000"/>
                    <a:lumOff val="25000"/>
                  </a:schemeClr>
                </a:solidFill>
                <a:effectLst/>
                <a:latin typeface="Consolas" panose="020B0609020204030204" pitchFamily="49" charset="0"/>
              </a:rPr>
              <a:t>。</a:t>
            </a:r>
          </a:p>
          <a:p>
            <a:r>
              <a:rPr lang="zh-CN" altLang="en-US" sz="1400" b="0" dirty="0">
                <a:solidFill>
                  <a:schemeClr val="tx1">
                    <a:lumMod val="75000"/>
                    <a:lumOff val="25000"/>
                  </a:schemeClr>
                </a:solidFill>
                <a:effectLst/>
                <a:latin typeface="Consolas" panose="020B0609020204030204" pitchFamily="49" charset="0"/>
              </a:rPr>
              <a:t>  </a:t>
            </a:r>
            <a:r>
              <a:rPr lang="en-US" altLang="zh-CN" sz="1400" b="0" dirty="0">
                <a:solidFill>
                  <a:schemeClr val="tx1">
                    <a:lumMod val="75000"/>
                    <a:lumOff val="25000"/>
                  </a:schemeClr>
                </a:solidFill>
                <a:effectLst/>
                <a:latin typeface="Consolas" panose="020B0609020204030204" pitchFamily="49" charset="0"/>
              </a:rPr>
              <a:t>- </a:t>
            </a:r>
            <a:r>
              <a:rPr lang="zh-CN" altLang="en-US" sz="1400" b="0" dirty="0">
                <a:solidFill>
                  <a:schemeClr val="tx1">
                    <a:lumMod val="75000"/>
                    <a:lumOff val="25000"/>
                  </a:schemeClr>
                </a:solidFill>
                <a:effectLst/>
                <a:latin typeface="Consolas" panose="020B0609020204030204" pitchFamily="49" charset="0"/>
              </a:rPr>
              <a:t>如果在日志中找到了一个具有该任期的条目，它应该将</a:t>
            </a:r>
            <a:r>
              <a:rPr lang="en-US" altLang="zh-CN" sz="1400" b="0" dirty="0" err="1">
                <a:solidFill>
                  <a:schemeClr val="tx1">
                    <a:lumMod val="75000"/>
                    <a:lumOff val="25000"/>
                  </a:schemeClr>
                </a:solidFill>
                <a:effectLst/>
                <a:latin typeface="Consolas" panose="020B0609020204030204" pitchFamily="49" charset="0"/>
              </a:rPr>
              <a:t>nextIndex</a:t>
            </a:r>
            <a:r>
              <a:rPr lang="zh-CN" altLang="en-US" sz="1400" b="0" dirty="0">
                <a:solidFill>
                  <a:schemeClr val="tx1">
                    <a:lumMod val="75000"/>
                    <a:lumOff val="25000"/>
                  </a:schemeClr>
                </a:solidFill>
                <a:effectLst/>
                <a:latin typeface="Consolas" panose="020B0609020204030204" pitchFamily="49" charset="0"/>
              </a:rPr>
              <a:t>设置为 等于该任期的最后一个条目的索引 </a:t>
            </a:r>
            <a:r>
              <a:rPr lang="en-US" altLang="zh-CN" sz="1400" b="0" dirty="0">
                <a:solidFill>
                  <a:schemeClr val="tx1">
                    <a:lumMod val="75000"/>
                    <a:lumOff val="25000"/>
                  </a:schemeClr>
                </a:solidFill>
                <a:effectLst/>
                <a:latin typeface="Consolas" panose="020B0609020204030204" pitchFamily="49" charset="0"/>
              </a:rPr>
              <a:t>+ 1</a:t>
            </a:r>
            <a:r>
              <a:rPr lang="zh-CN" altLang="en-US" sz="1400" b="0" dirty="0">
                <a:solidFill>
                  <a:schemeClr val="tx1">
                    <a:lumMod val="75000"/>
                    <a:lumOff val="25000"/>
                  </a:schemeClr>
                </a:solidFill>
                <a:effectLst/>
                <a:latin typeface="Consolas" panose="020B0609020204030204" pitchFamily="49" charset="0"/>
              </a:rPr>
              <a:t>。</a:t>
            </a:r>
            <a:r>
              <a:rPr lang="en-US" altLang="zh-CN" sz="1400" b="0" dirty="0">
                <a:solidFill>
                  <a:schemeClr val="tx1">
                    <a:lumMod val="75000"/>
                    <a:lumOff val="25000"/>
                  </a:schemeClr>
                </a:solidFill>
                <a:effectLst/>
                <a:latin typeface="Consolas" panose="020B0609020204030204" pitchFamily="49" charset="0"/>
              </a:rPr>
              <a:t>(case2)</a:t>
            </a:r>
          </a:p>
          <a:p>
            <a:r>
              <a:rPr lang="en-US" altLang="zh-CN" sz="1400" b="0" dirty="0">
                <a:solidFill>
                  <a:schemeClr val="tx1">
                    <a:lumMod val="75000"/>
                    <a:lumOff val="25000"/>
                  </a:schemeClr>
                </a:solidFill>
                <a:effectLst/>
                <a:latin typeface="Consolas" panose="020B0609020204030204" pitchFamily="49" charset="0"/>
              </a:rPr>
              <a:t>  - </a:t>
            </a:r>
            <a:r>
              <a:rPr lang="zh-CN" altLang="en-US" sz="1400" b="0" dirty="0">
                <a:solidFill>
                  <a:schemeClr val="tx1">
                    <a:lumMod val="75000"/>
                    <a:lumOff val="25000"/>
                  </a:schemeClr>
                </a:solidFill>
                <a:effectLst/>
                <a:latin typeface="Consolas" panose="020B0609020204030204" pitchFamily="49" charset="0"/>
              </a:rPr>
              <a:t>如果</a:t>
            </a:r>
            <a:r>
              <a:rPr lang="en-US" altLang="zh-CN" sz="1400" b="0" dirty="0" err="1">
                <a:solidFill>
                  <a:schemeClr val="tx1">
                    <a:lumMod val="75000"/>
                    <a:lumOff val="25000"/>
                  </a:schemeClr>
                </a:solidFill>
                <a:effectLst/>
                <a:latin typeface="Consolas" panose="020B0609020204030204" pitchFamily="49" charset="0"/>
              </a:rPr>
              <a:t>conflictTerm</a:t>
            </a:r>
            <a:r>
              <a:rPr lang="zh-CN" altLang="en-US" sz="1400" b="0" dirty="0">
                <a:solidFill>
                  <a:schemeClr val="tx1">
                    <a:lumMod val="75000"/>
                    <a:lumOff val="25000"/>
                  </a:schemeClr>
                </a:solidFill>
                <a:effectLst/>
                <a:latin typeface="Consolas" panose="020B0609020204030204" pitchFamily="49" charset="0"/>
              </a:rPr>
              <a:t>为空 或者 没有找到具有那个任期的条目，应该设置</a:t>
            </a:r>
            <a:r>
              <a:rPr lang="en-US" altLang="zh-CN" sz="1400" b="0" dirty="0" err="1">
                <a:solidFill>
                  <a:schemeClr val="tx1">
                    <a:lumMod val="75000"/>
                    <a:lumOff val="25000"/>
                  </a:schemeClr>
                </a:solidFill>
                <a:effectLst/>
                <a:latin typeface="Consolas" panose="020B0609020204030204" pitchFamily="49" charset="0"/>
              </a:rPr>
              <a:t>nextIndex</a:t>
            </a:r>
            <a:r>
              <a:rPr lang="en-US" altLang="zh-CN" sz="1400" b="0" dirty="0">
                <a:solidFill>
                  <a:schemeClr val="tx1">
                    <a:lumMod val="75000"/>
                    <a:lumOff val="25000"/>
                  </a:schemeClr>
                </a:solidFill>
                <a:effectLst/>
                <a:latin typeface="Consolas" panose="020B0609020204030204" pitchFamily="49" charset="0"/>
              </a:rPr>
              <a:t> = </a:t>
            </a:r>
            <a:r>
              <a:rPr lang="en-US" altLang="zh-CN" sz="1400" b="0" dirty="0" err="1">
                <a:solidFill>
                  <a:schemeClr val="tx1">
                    <a:lumMod val="75000"/>
                    <a:lumOff val="25000"/>
                  </a:schemeClr>
                </a:solidFill>
                <a:effectLst/>
                <a:latin typeface="Consolas" panose="020B0609020204030204" pitchFamily="49" charset="0"/>
              </a:rPr>
              <a:t>conflictIndex</a:t>
            </a:r>
            <a:r>
              <a:rPr lang="zh-CN" altLang="en-US" sz="1400" b="0" dirty="0">
                <a:solidFill>
                  <a:schemeClr val="tx1">
                    <a:lumMod val="75000"/>
                    <a:lumOff val="25000"/>
                  </a:schemeClr>
                </a:solidFill>
                <a:effectLst/>
                <a:latin typeface="Consolas" panose="020B0609020204030204" pitchFamily="49" charset="0"/>
              </a:rPr>
              <a:t>。</a:t>
            </a:r>
            <a:r>
              <a:rPr lang="en-US" altLang="zh-CN" sz="1400" b="0" dirty="0">
                <a:solidFill>
                  <a:schemeClr val="tx1">
                    <a:lumMod val="75000"/>
                    <a:lumOff val="25000"/>
                  </a:schemeClr>
                </a:solidFill>
                <a:effectLst/>
                <a:latin typeface="Consolas" panose="020B0609020204030204" pitchFamily="49" charset="0"/>
              </a:rPr>
              <a:t>(case3</a:t>
            </a:r>
            <a:r>
              <a:rPr lang="zh-CN" altLang="en-US" sz="1400" b="0" dirty="0">
                <a:solidFill>
                  <a:schemeClr val="tx1">
                    <a:lumMod val="75000"/>
                    <a:lumOff val="25000"/>
                  </a:schemeClr>
                </a:solidFill>
                <a:effectLst/>
                <a:latin typeface="Consolas" panose="020B0609020204030204" pitchFamily="49" charset="0"/>
              </a:rPr>
              <a:t>和</a:t>
            </a:r>
            <a:r>
              <a:rPr lang="en-US" altLang="zh-CN" sz="1400" b="0" dirty="0">
                <a:solidFill>
                  <a:schemeClr val="tx1">
                    <a:lumMod val="75000"/>
                    <a:lumOff val="25000"/>
                  </a:schemeClr>
                </a:solidFill>
                <a:effectLst/>
                <a:latin typeface="Consolas" panose="020B0609020204030204" pitchFamily="49" charset="0"/>
              </a:rPr>
              <a:t>case1)</a:t>
            </a:r>
          </a:p>
          <a:p>
            <a:r>
              <a:rPr lang="en-US" altLang="zh-CN" sz="1400" b="0" dirty="0">
                <a:solidFill>
                  <a:schemeClr val="tx1">
                    <a:lumMod val="75000"/>
                    <a:lumOff val="25000"/>
                  </a:schemeClr>
                </a:solidFill>
                <a:effectLst/>
                <a:latin typeface="Consolas" panose="020B0609020204030204" pitchFamily="49" charset="0"/>
              </a:rPr>
              <a:t>*/</a:t>
            </a:r>
          </a:p>
        </p:txBody>
      </p:sp>
      <p:sp>
        <p:nvSpPr>
          <p:cNvPr id="25" name="矩形 24">
            <a:extLst>
              <a:ext uri="{FF2B5EF4-FFF2-40B4-BE49-F238E27FC236}">
                <a16:creationId xmlns:a16="http://schemas.microsoft.com/office/drawing/2014/main" id="{724AD346-5E20-4CC1-A774-34D37B7AD92C}"/>
              </a:ext>
            </a:extLst>
          </p:cNvPr>
          <p:cNvSpPr/>
          <p:nvPr/>
        </p:nvSpPr>
        <p:spPr>
          <a:xfrm>
            <a:off x="5565127" y="3311529"/>
            <a:ext cx="6096000" cy="923330"/>
          </a:xfrm>
          <a:prstGeom prst="rect">
            <a:avLst/>
          </a:prstGeom>
        </p:spPr>
        <p:txBody>
          <a:bodyPr>
            <a:spAutoFit/>
          </a:bodyPr>
          <a:lstStyle/>
          <a:p>
            <a:r>
              <a:rPr lang="en-US" altLang="zh-CN" dirty="0" err="1">
                <a:solidFill>
                  <a:schemeClr val="tx1">
                    <a:lumMod val="75000"/>
                    <a:lumOff val="25000"/>
                  </a:schemeClr>
                </a:solidFill>
                <a:latin typeface="Consolas" panose="020B0609020204030204" pitchFamily="49" charset="0"/>
              </a:rPr>
              <a:t>ConflictIndex</a:t>
            </a:r>
            <a:r>
              <a:rPr lang="en-US" altLang="zh-CN" dirty="0">
                <a:solidFill>
                  <a:schemeClr val="tx1">
                    <a:lumMod val="75000"/>
                    <a:lumOff val="25000"/>
                  </a:schemeClr>
                </a:solidFill>
                <a:latin typeface="Consolas" panose="020B0609020204030204" pitchFamily="49" charset="0"/>
              </a:rPr>
              <a:t> int       // </a:t>
            </a:r>
            <a:r>
              <a:rPr lang="zh-CN" altLang="en-US" dirty="0">
                <a:solidFill>
                  <a:schemeClr val="tx1">
                    <a:lumMod val="75000"/>
                    <a:lumOff val="25000"/>
                  </a:schemeClr>
                </a:solidFill>
                <a:latin typeface="Consolas" panose="020B0609020204030204" pitchFamily="49" charset="0"/>
              </a:rPr>
              <a:t>冲突任期的最早的索引</a:t>
            </a:r>
            <a:endParaRPr lang="en-US" altLang="zh-CN" dirty="0">
              <a:solidFill>
                <a:schemeClr val="tx1">
                  <a:lumMod val="75000"/>
                  <a:lumOff val="25000"/>
                </a:schemeClr>
              </a:solidFill>
              <a:latin typeface="Consolas" panose="020B0609020204030204" pitchFamily="49" charset="0"/>
            </a:endParaRPr>
          </a:p>
          <a:p>
            <a:r>
              <a:rPr lang="en-US" altLang="zh-CN" dirty="0" err="1">
                <a:solidFill>
                  <a:schemeClr val="tx1">
                    <a:lumMod val="75000"/>
                    <a:lumOff val="25000"/>
                  </a:schemeClr>
                </a:solidFill>
                <a:latin typeface="Consolas" panose="020B0609020204030204" pitchFamily="49" charset="0"/>
              </a:rPr>
              <a:t>ConflictTerm</a:t>
            </a:r>
            <a:r>
              <a:rPr lang="en-US" altLang="zh-CN" dirty="0">
                <a:solidFill>
                  <a:schemeClr val="tx1">
                    <a:lumMod val="75000"/>
                    <a:lumOff val="25000"/>
                  </a:schemeClr>
                </a:solidFill>
                <a:latin typeface="Consolas" panose="020B0609020204030204" pitchFamily="49" charset="0"/>
              </a:rPr>
              <a:t>  int       // </a:t>
            </a:r>
            <a:r>
              <a:rPr lang="zh-CN" altLang="en-US" dirty="0">
                <a:solidFill>
                  <a:schemeClr val="tx1">
                    <a:lumMod val="75000"/>
                    <a:lumOff val="25000"/>
                  </a:schemeClr>
                </a:solidFill>
                <a:latin typeface="Consolas" panose="020B0609020204030204" pitchFamily="49" charset="0"/>
              </a:rPr>
              <a:t>冲突日志条目的任期号  </a:t>
            </a:r>
            <a:endParaRPr lang="en-US" altLang="zh-CN"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1770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D2F365-909C-404E-969B-8936DE2CC49B}"/>
              </a:ext>
            </a:extLst>
          </p:cNvPr>
          <p:cNvSpPr/>
          <p:nvPr/>
        </p:nvSpPr>
        <p:spPr>
          <a:xfrm>
            <a:off x="389952" y="335163"/>
            <a:ext cx="2646878" cy="461665"/>
          </a:xfrm>
          <a:prstGeom prst="rect">
            <a:avLst/>
          </a:prstGeom>
        </p:spPr>
        <p:txBody>
          <a:bodyPr wrap="none">
            <a:spAutoFit/>
          </a:bodyPr>
          <a:lstStyle/>
          <a:p>
            <a:r>
              <a:rPr lang="zh-CN" altLang="en-US" sz="2400" b="1" i="0" dirty="0">
                <a:solidFill>
                  <a:schemeClr val="tx1">
                    <a:lumMod val="85000"/>
                    <a:lumOff val="15000"/>
                  </a:schemeClr>
                </a:solidFill>
                <a:effectLst/>
                <a:latin typeface="Roboto Slab" pitchFamily="2" charset="0"/>
              </a:rPr>
              <a:t>安全性：</a:t>
            </a:r>
            <a:r>
              <a:rPr lang="zh-CN" altLang="en-US" sz="2400" b="1" dirty="0">
                <a:solidFill>
                  <a:schemeClr val="tx1">
                    <a:lumMod val="85000"/>
                    <a:lumOff val="15000"/>
                  </a:schemeClr>
                </a:solidFill>
              </a:rPr>
              <a:t>选举限制</a:t>
            </a:r>
          </a:p>
        </p:txBody>
      </p:sp>
      <p:sp>
        <p:nvSpPr>
          <p:cNvPr id="5" name="矩形 4">
            <a:extLst>
              <a:ext uri="{FF2B5EF4-FFF2-40B4-BE49-F238E27FC236}">
                <a16:creationId xmlns:a16="http://schemas.microsoft.com/office/drawing/2014/main" id="{36B22B44-57BF-4471-AB81-81BD070173D6}"/>
              </a:ext>
            </a:extLst>
          </p:cNvPr>
          <p:cNvSpPr/>
          <p:nvPr/>
        </p:nvSpPr>
        <p:spPr>
          <a:xfrm>
            <a:off x="605161" y="967556"/>
            <a:ext cx="10881064" cy="923330"/>
          </a:xfrm>
          <a:prstGeom prst="rect">
            <a:avLst/>
          </a:prstGeom>
        </p:spPr>
        <p:txBody>
          <a:bodyPr wrap="square">
            <a:spAutoFit/>
          </a:bodyPr>
          <a:lstStyle/>
          <a:p>
            <a:r>
              <a:rPr lang="zh-CN" altLang="en-US" b="0" i="0" dirty="0">
                <a:solidFill>
                  <a:srgbClr val="444444"/>
                </a:solidFill>
                <a:effectLst/>
                <a:latin typeface="Lato"/>
              </a:rPr>
              <a:t>例如有 </a:t>
            </a:r>
            <a:r>
              <a:rPr lang="en-US" altLang="zh-CN" b="0" i="0" dirty="0">
                <a:solidFill>
                  <a:srgbClr val="444444"/>
                </a:solidFill>
                <a:effectLst/>
                <a:latin typeface="Lato"/>
              </a:rPr>
              <a:t>3 </a:t>
            </a:r>
            <a:r>
              <a:rPr lang="zh-CN" altLang="en-US" b="0" i="0" dirty="0">
                <a:solidFill>
                  <a:srgbClr val="444444"/>
                </a:solidFill>
                <a:effectLst/>
                <a:latin typeface="Lato"/>
              </a:rPr>
              <a:t>个节点 </a:t>
            </a:r>
            <a:r>
              <a:rPr lang="en-US" altLang="zh-CN" b="0" i="0" dirty="0">
                <a:solidFill>
                  <a:srgbClr val="444444"/>
                </a:solidFill>
                <a:effectLst/>
                <a:latin typeface="Lato"/>
              </a:rPr>
              <a:t>A</a:t>
            </a:r>
            <a:r>
              <a:rPr lang="zh-CN" altLang="en-US" b="0" i="0" dirty="0">
                <a:solidFill>
                  <a:srgbClr val="444444"/>
                </a:solidFill>
                <a:effectLst/>
                <a:latin typeface="Lato"/>
              </a:rPr>
              <a:t>、</a:t>
            </a:r>
            <a:r>
              <a:rPr lang="en-US" altLang="zh-CN" b="0" i="0" dirty="0">
                <a:solidFill>
                  <a:srgbClr val="444444"/>
                </a:solidFill>
                <a:effectLst/>
                <a:latin typeface="Lato"/>
              </a:rPr>
              <a:t>B</a:t>
            </a:r>
            <a:r>
              <a:rPr lang="zh-CN" altLang="en-US" b="0" i="0" dirty="0">
                <a:solidFill>
                  <a:srgbClr val="444444"/>
                </a:solidFill>
                <a:effectLst/>
                <a:latin typeface="Lato"/>
              </a:rPr>
              <a:t>、 </a:t>
            </a:r>
            <a:r>
              <a:rPr lang="en-US" altLang="zh-CN" b="0" i="0" dirty="0">
                <a:solidFill>
                  <a:srgbClr val="444444"/>
                </a:solidFill>
                <a:effectLst/>
                <a:latin typeface="Lato"/>
              </a:rPr>
              <a:t>C</a:t>
            </a:r>
            <a:r>
              <a:rPr lang="zh-CN" altLang="en-US" b="0" i="0" dirty="0">
                <a:solidFill>
                  <a:srgbClr val="444444"/>
                </a:solidFill>
                <a:effectLst/>
                <a:latin typeface="Lato"/>
              </a:rPr>
              <a:t>，如果 </a:t>
            </a:r>
            <a:r>
              <a:rPr lang="en-US" altLang="zh-CN" b="0" i="0" dirty="0">
                <a:solidFill>
                  <a:srgbClr val="444444"/>
                </a:solidFill>
                <a:effectLst/>
                <a:latin typeface="Lato"/>
              </a:rPr>
              <a:t>A </a:t>
            </a:r>
            <a:r>
              <a:rPr lang="zh-CN" altLang="en-US" b="0" i="0" dirty="0">
                <a:solidFill>
                  <a:srgbClr val="444444"/>
                </a:solidFill>
                <a:effectLst/>
                <a:latin typeface="Lato"/>
              </a:rPr>
              <a:t>为主节点期间 </a:t>
            </a:r>
            <a:r>
              <a:rPr lang="en-US" altLang="zh-CN" b="0" i="0" dirty="0">
                <a:solidFill>
                  <a:srgbClr val="444444"/>
                </a:solidFill>
                <a:effectLst/>
                <a:latin typeface="Lato"/>
              </a:rPr>
              <a:t>C </a:t>
            </a:r>
            <a:r>
              <a:rPr lang="zh-CN" altLang="en-US" b="0" i="0" dirty="0">
                <a:solidFill>
                  <a:srgbClr val="444444"/>
                </a:solidFill>
                <a:effectLst/>
                <a:latin typeface="Lato"/>
              </a:rPr>
              <a:t>挂了，此时消息被多数节点（</a:t>
            </a:r>
            <a:r>
              <a:rPr lang="en-US" altLang="zh-CN" b="0" i="0" dirty="0">
                <a:solidFill>
                  <a:srgbClr val="444444"/>
                </a:solidFill>
                <a:effectLst/>
                <a:latin typeface="Lato"/>
              </a:rPr>
              <a:t>A</a:t>
            </a:r>
            <a:r>
              <a:rPr lang="zh-CN" altLang="en-US" b="0" i="0" dirty="0">
                <a:solidFill>
                  <a:srgbClr val="444444"/>
                </a:solidFill>
                <a:effectLst/>
                <a:latin typeface="Lato"/>
              </a:rPr>
              <a:t>，</a:t>
            </a:r>
            <a:r>
              <a:rPr lang="en-US" altLang="zh-CN" b="0" i="0" dirty="0">
                <a:solidFill>
                  <a:srgbClr val="444444"/>
                </a:solidFill>
                <a:effectLst/>
                <a:latin typeface="Lato"/>
              </a:rPr>
              <a:t>B</a:t>
            </a:r>
            <a:r>
              <a:rPr lang="zh-CN" altLang="en-US" b="0" i="0" dirty="0">
                <a:solidFill>
                  <a:srgbClr val="444444"/>
                </a:solidFill>
                <a:effectLst/>
                <a:latin typeface="Lato"/>
              </a:rPr>
              <a:t>）接收，所以 </a:t>
            </a:r>
            <a:r>
              <a:rPr lang="en-US" altLang="zh-CN" b="0" i="0" dirty="0">
                <a:solidFill>
                  <a:srgbClr val="444444"/>
                </a:solidFill>
                <a:effectLst/>
                <a:latin typeface="Lato"/>
              </a:rPr>
              <a:t>A </a:t>
            </a:r>
            <a:r>
              <a:rPr lang="zh-CN" altLang="en-US" b="0" i="0" dirty="0">
                <a:solidFill>
                  <a:srgbClr val="444444"/>
                </a:solidFill>
                <a:effectLst/>
                <a:latin typeface="Lato"/>
              </a:rPr>
              <a:t>会提交这些日志。此时若 </a:t>
            </a:r>
            <a:r>
              <a:rPr lang="en-US" altLang="zh-CN" b="0" i="0" dirty="0">
                <a:solidFill>
                  <a:srgbClr val="444444"/>
                </a:solidFill>
                <a:effectLst/>
                <a:latin typeface="Lato"/>
              </a:rPr>
              <a:t>A </a:t>
            </a:r>
            <a:r>
              <a:rPr lang="zh-CN" altLang="en-US" b="0" i="0" dirty="0">
                <a:solidFill>
                  <a:srgbClr val="444444"/>
                </a:solidFill>
                <a:effectLst/>
                <a:latin typeface="Lato"/>
              </a:rPr>
              <a:t>挂了，而 </a:t>
            </a:r>
            <a:r>
              <a:rPr lang="en-US" altLang="zh-CN" b="0" i="0" dirty="0">
                <a:solidFill>
                  <a:srgbClr val="444444"/>
                </a:solidFill>
                <a:effectLst/>
                <a:latin typeface="Lato"/>
              </a:rPr>
              <a:t>C </a:t>
            </a:r>
            <a:r>
              <a:rPr lang="zh-CN" altLang="en-US" b="0" i="0" dirty="0">
                <a:solidFill>
                  <a:srgbClr val="444444"/>
                </a:solidFill>
                <a:effectLst/>
                <a:latin typeface="Lato"/>
              </a:rPr>
              <a:t>恢复且被选为主节点，则 </a:t>
            </a:r>
            <a:r>
              <a:rPr lang="en-US" altLang="zh-CN" b="0" i="0" dirty="0">
                <a:solidFill>
                  <a:srgbClr val="444444"/>
                </a:solidFill>
                <a:effectLst/>
                <a:latin typeface="Lato"/>
              </a:rPr>
              <a:t>A </a:t>
            </a:r>
            <a:r>
              <a:rPr lang="zh-CN" altLang="en-US" b="0" i="0" dirty="0">
                <a:solidFill>
                  <a:srgbClr val="444444"/>
                </a:solidFill>
                <a:effectLst/>
                <a:latin typeface="Lato"/>
              </a:rPr>
              <a:t>已经提交的日志会被 </a:t>
            </a:r>
            <a:r>
              <a:rPr lang="en-US" altLang="zh-CN" b="0" i="0" dirty="0">
                <a:solidFill>
                  <a:srgbClr val="444444"/>
                </a:solidFill>
                <a:effectLst/>
                <a:latin typeface="Lato"/>
              </a:rPr>
              <a:t>C </a:t>
            </a:r>
            <a:r>
              <a:rPr lang="zh-CN" altLang="en-US" b="0" i="0" dirty="0">
                <a:solidFill>
                  <a:srgbClr val="444444"/>
                </a:solidFill>
                <a:effectLst/>
                <a:latin typeface="Lato"/>
              </a:rPr>
              <a:t>的日志覆盖，从而导致状态机的状态不一致。</a:t>
            </a:r>
            <a:endParaRPr lang="zh-CN" altLang="en-US" dirty="0"/>
          </a:p>
        </p:txBody>
      </p:sp>
      <p:graphicFrame>
        <p:nvGraphicFramePr>
          <p:cNvPr id="7" name="表格 6">
            <a:extLst>
              <a:ext uri="{FF2B5EF4-FFF2-40B4-BE49-F238E27FC236}">
                <a16:creationId xmlns:a16="http://schemas.microsoft.com/office/drawing/2014/main" id="{C1A26D55-EC52-4424-9D3D-B8F1915FB420}"/>
              </a:ext>
            </a:extLst>
          </p:cNvPr>
          <p:cNvGraphicFramePr>
            <a:graphicFrameLocks noGrp="1"/>
          </p:cNvGraphicFramePr>
          <p:nvPr>
            <p:extLst>
              <p:ext uri="{D42A27DB-BD31-4B8C-83A1-F6EECF244321}">
                <p14:modId xmlns:p14="http://schemas.microsoft.com/office/powerpoint/2010/main" val="3742604897"/>
              </p:ext>
            </p:extLst>
          </p:nvPr>
        </p:nvGraphicFramePr>
        <p:xfrm>
          <a:off x="1340529" y="2464787"/>
          <a:ext cx="7283849" cy="1752600"/>
        </p:xfrm>
        <a:graphic>
          <a:graphicData uri="http://schemas.openxmlformats.org/drawingml/2006/table">
            <a:tbl>
              <a:tblPr firstRow="1" bandRow="1">
                <a:tableStyleId>{5C22544A-7EE6-4342-B048-85BDC9FD1C3A}</a:tableStyleId>
              </a:tblPr>
              <a:tblGrid>
                <a:gridCol w="736355">
                  <a:extLst>
                    <a:ext uri="{9D8B030D-6E8A-4147-A177-3AD203B41FA5}">
                      <a16:colId xmlns:a16="http://schemas.microsoft.com/office/drawing/2014/main" val="1376283314"/>
                    </a:ext>
                  </a:extLst>
                </a:gridCol>
                <a:gridCol w="1091249">
                  <a:extLst>
                    <a:ext uri="{9D8B030D-6E8A-4147-A177-3AD203B41FA5}">
                      <a16:colId xmlns:a16="http://schemas.microsoft.com/office/drawing/2014/main" val="345478814"/>
                    </a:ext>
                  </a:extLst>
                </a:gridCol>
                <a:gridCol w="1091249">
                  <a:extLst>
                    <a:ext uri="{9D8B030D-6E8A-4147-A177-3AD203B41FA5}">
                      <a16:colId xmlns:a16="http://schemas.microsoft.com/office/drawing/2014/main" val="2199489654"/>
                    </a:ext>
                  </a:extLst>
                </a:gridCol>
                <a:gridCol w="1091249">
                  <a:extLst>
                    <a:ext uri="{9D8B030D-6E8A-4147-A177-3AD203B41FA5}">
                      <a16:colId xmlns:a16="http://schemas.microsoft.com/office/drawing/2014/main" val="1435725409"/>
                    </a:ext>
                  </a:extLst>
                </a:gridCol>
                <a:gridCol w="1091249">
                  <a:extLst>
                    <a:ext uri="{9D8B030D-6E8A-4147-A177-3AD203B41FA5}">
                      <a16:colId xmlns:a16="http://schemas.microsoft.com/office/drawing/2014/main" val="438322112"/>
                    </a:ext>
                  </a:extLst>
                </a:gridCol>
                <a:gridCol w="1091249">
                  <a:extLst>
                    <a:ext uri="{9D8B030D-6E8A-4147-A177-3AD203B41FA5}">
                      <a16:colId xmlns:a16="http://schemas.microsoft.com/office/drawing/2014/main" val="999677218"/>
                    </a:ext>
                  </a:extLst>
                </a:gridCol>
                <a:gridCol w="1091249">
                  <a:extLst>
                    <a:ext uri="{9D8B030D-6E8A-4147-A177-3AD203B41FA5}">
                      <a16:colId xmlns:a16="http://schemas.microsoft.com/office/drawing/2014/main" val="3318328334"/>
                    </a:ext>
                  </a:extLst>
                </a:gridCol>
              </a:tblGrid>
              <a:tr h="370840">
                <a:tc>
                  <a:txBody>
                    <a:bodyPr/>
                    <a:lstStyle/>
                    <a:p>
                      <a:pPr algn="ctr"/>
                      <a:r>
                        <a:rPr lang="en-US" altLang="zh-CN" dirty="0">
                          <a:solidFill>
                            <a:schemeClr val="tx1">
                              <a:lumMod val="75000"/>
                              <a:lumOff val="25000"/>
                            </a:schemeClr>
                          </a:solidFill>
                        </a:rPr>
                        <a:t>index</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1</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2</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3</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4</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5</a:t>
                      </a:r>
                      <a:endParaRPr lang="zh-CN" altLang="en-US" dirty="0">
                        <a:solidFill>
                          <a:schemeClr val="tx1">
                            <a:lumMod val="75000"/>
                            <a:lumOff val="25000"/>
                          </a:schemeClr>
                        </a:solidFill>
                      </a:endParaRPr>
                    </a:p>
                  </a:txBody>
                  <a:tcPr>
                    <a:solidFill>
                      <a:schemeClr val="bg1"/>
                    </a:solidFill>
                  </a:tcPr>
                </a:tc>
                <a:tc>
                  <a:txBody>
                    <a:bodyPr/>
                    <a:lstStyle/>
                    <a:p>
                      <a:pPr algn="ctr"/>
                      <a:r>
                        <a:rPr lang="en-US" altLang="zh-CN" dirty="0">
                          <a:solidFill>
                            <a:schemeClr val="tx1">
                              <a:lumMod val="75000"/>
                              <a:lumOff val="25000"/>
                            </a:schemeClr>
                          </a:solidFill>
                        </a:rPr>
                        <a:t>6</a:t>
                      </a:r>
                      <a:endParaRPr lang="zh-CN" altLang="en-US" dirty="0">
                        <a:solidFill>
                          <a:schemeClr val="tx1">
                            <a:lumMod val="75000"/>
                            <a:lumOff val="25000"/>
                          </a:schemeClr>
                        </a:solidFill>
                      </a:endParaRPr>
                    </a:p>
                  </a:txBody>
                  <a:tcPr>
                    <a:solidFill>
                      <a:schemeClr val="bg1"/>
                    </a:solidFill>
                  </a:tcPr>
                </a:tc>
                <a:extLst>
                  <a:ext uri="{0D108BD9-81ED-4DB2-BD59-A6C34878D82A}">
                    <a16:rowId xmlns:a16="http://schemas.microsoft.com/office/drawing/2014/main" val="1474922413"/>
                  </a:ext>
                </a:extLst>
              </a:tr>
              <a:tr h="370840">
                <a:tc>
                  <a:txBody>
                    <a:bodyPr/>
                    <a:lstStyle/>
                    <a:p>
                      <a:pPr algn="ctr"/>
                      <a:r>
                        <a:rPr lang="en-US" altLang="zh-CN" dirty="0"/>
                        <a:t>S1</a:t>
                      </a:r>
                      <a:endParaRPr lang="zh-CN" altLang="en-US" dirty="0"/>
                    </a:p>
                  </a:txBody>
                  <a:tcPr>
                    <a:solidFill>
                      <a:schemeClr val="bg1"/>
                    </a:solidFill>
                  </a:tcPr>
                </a:tc>
                <a:tc>
                  <a:txBody>
                    <a:bodyPr/>
                    <a:lstStyle/>
                    <a:p>
                      <a:pPr algn="ctr"/>
                      <a:r>
                        <a:rPr lang="en-US" altLang="zh-CN" b="1" dirty="0"/>
                        <a:t>1</a:t>
                      </a:r>
                      <a:endParaRPr lang="zh-CN" altLang="en-US" b="1" dirty="0"/>
                    </a:p>
                  </a:txBody>
                  <a:tcPr>
                    <a:solidFill>
                      <a:srgbClr val="D5E8D4"/>
                    </a:solidFill>
                  </a:tcPr>
                </a:tc>
                <a:tc>
                  <a:txBody>
                    <a:bodyPr/>
                    <a:lstStyle/>
                    <a:p>
                      <a:pPr algn="ctr"/>
                      <a:r>
                        <a:rPr lang="en-US" altLang="zh-CN" b="1" dirty="0"/>
                        <a:t>2</a:t>
                      </a:r>
                      <a:endParaRPr lang="zh-CN" altLang="en-US" b="1" dirty="0"/>
                    </a:p>
                  </a:txBody>
                  <a:tcPr>
                    <a:solidFill>
                      <a:srgbClr val="FFF2CC"/>
                    </a:solidFill>
                  </a:tcPr>
                </a:tc>
                <a:tc>
                  <a:txBody>
                    <a:bodyPr/>
                    <a:lstStyle/>
                    <a:p>
                      <a:pPr algn="ctr"/>
                      <a:r>
                        <a:rPr lang="en-US" altLang="zh-CN" b="1" dirty="0"/>
                        <a:t>3</a:t>
                      </a:r>
                      <a:endParaRPr lang="zh-CN" altLang="en-US" b="1" dirty="0"/>
                    </a:p>
                  </a:txBody>
                  <a:tcPr>
                    <a:solidFill>
                      <a:srgbClr val="E1D5E7"/>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297672731"/>
                  </a:ext>
                </a:extLst>
              </a:tr>
              <a:tr h="370840">
                <a:tc>
                  <a:txBody>
                    <a:bodyPr/>
                    <a:lstStyle/>
                    <a:p>
                      <a:pPr algn="ctr"/>
                      <a:r>
                        <a:rPr lang="en-US" altLang="zh-CN" dirty="0"/>
                        <a:t>S2</a:t>
                      </a:r>
                      <a:endParaRPr lang="zh-CN" altLang="en-US" dirty="0"/>
                    </a:p>
                  </a:txBody>
                  <a:tcPr>
                    <a:solidFill>
                      <a:schemeClr val="bg1"/>
                    </a:solidFill>
                  </a:tcPr>
                </a:tc>
                <a:tc>
                  <a:txBody>
                    <a:bodyPr/>
                    <a:lstStyle/>
                    <a:p>
                      <a:pPr algn="ctr"/>
                      <a:r>
                        <a:rPr lang="en-US" altLang="zh-CN" dirty="0"/>
                        <a:t>1</a:t>
                      </a:r>
                      <a:endParaRPr lang="zh-CN" altLang="en-US" dirty="0"/>
                    </a:p>
                  </a:txBody>
                  <a:tcPr>
                    <a:solidFill>
                      <a:srgbClr val="D5E8D4"/>
                    </a:solidFill>
                  </a:tcPr>
                </a:tc>
                <a:tc>
                  <a:txBody>
                    <a:bodyPr/>
                    <a:lstStyle/>
                    <a:p>
                      <a:pPr algn="ctr"/>
                      <a:r>
                        <a:rPr lang="en-US" altLang="zh-CN" b="1" dirty="0"/>
                        <a:t>4</a:t>
                      </a:r>
                      <a:endParaRPr lang="zh-CN" altLang="en-US" b="1" dirty="0"/>
                    </a:p>
                  </a:txBody>
                  <a:tcPr>
                    <a:solidFill>
                      <a:srgbClr val="F8CECC"/>
                    </a:solidFill>
                  </a:tcPr>
                </a:tc>
                <a:tc>
                  <a:txBody>
                    <a:bodyPr/>
                    <a:lstStyle/>
                    <a:p>
                      <a:pPr algn="ctr"/>
                      <a:endParaRPr lang="zh-CN" altLang="en-US" b="1"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79048848"/>
                  </a:ext>
                </a:extLst>
              </a:tr>
              <a:tr h="370840">
                <a:tc>
                  <a:txBody>
                    <a:bodyPr/>
                    <a:lstStyle/>
                    <a:p>
                      <a:pPr algn="ctr"/>
                      <a:r>
                        <a:rPr lang="en-US" altLang="zh-CN" dirty="0"/>
                        <a:t>S3</a:t>
                      </a:r>
                      <a:endParaRPr lang="zh-CN" altLang="en-US" dirty="0"/>
                    </a:p>
                  </a:txBody>
                  <a:tcPr>
                    <a:solidFill>
                      <a:schemeClr val="bg1"/>
                    </a:solidFill>
                  </a:tcPr>
                </a:tc>
                <a:tc>
                  <a:txBody>
                    <a:bodyPr/>
                    <a:lstStyle/>
                    <a:p>
                      <a:pPr algn="ctr"/>
                      <a:r>
                        <a:rPr lang="en-US" altLang="zh-CN" dirty="0"/>
                        <a:t>1</a:t>
                      </a:r>
                      <a:endParaRPr lang="zh-CN" altLang="en-US" dirty="0"/>
                    </a:p>
                  </a:txBody>
                  <a:tcPr>
                    <a:solidFill>
                      <a:srgbClr val="D5E8D4"/>
                    </a:solidFill>
                  </a:tcPr>
                </a:tc>
                <a:tc>
                  <a:txBody>
                    <a:bodyPr/>
                    <a:lstStyle/>
                    <a:p>
                      <a:pPr algn="ctr"/>
                      <a:r>
                        <a:rPr lang="en-US" altLang="zh-CN" dirty="0"/>
                        <a:t>4</a:t>
                      </a:r>
                      <a:endParaRPr lang="zh-CN" altLang="en-US" dirty="0"/>
                    </a:p>
                  </a:txBody>
                  <a:tcPr>
                    <a:solidFill>
                      <a:srgbClr val="F8CECC"/>
                    </a:solidFill>
                  </a:tcPr>
                </a:tc>
                <a:tc>
                  <a:txBody>
                    <a:bodyPr/>
                    <a:lstStyle/>
                    <a:p>
                      <a:pPr algn="ctr"/>
                      <a:endParaRPr lang="zh-CN" altLang="en-US" b="1" dirty="0"/>
                    </a:p>
                  </a:txBody>
                  <a:tcPr>
                    <a:solidFill>
                      <a:schemeClr val="bg1"/>
                    </a:solidFill>
                  </a:tcPr>
                </a:tc>
                <a:tc>
                  <a:txBody>
                    <a:bodyPr/>
                    <a:lstStyle/>
                    <a:p>
                      <a:pPr algn="ctr"/>
                      <a:endParaRPr lang="zh-CN" altLang="en-US" b="1" dirty="0"/>
                    </a:p>
                  </a:txBody>
                  <a:tcPr>
                    <a:solidFill>
                      <a:schemeClr val="bg1"/>
                    </a:solidFill>
                  </a:tcPr>
                </a:tc>
                <a:tc>
                  <a:txBody>
                    <a:bodyPr/>
                    <a:lstStyle/>
                    <a:p>
                      <a:pPr algn="ctr"/>
                      <a:endParaRPr lang="zh-CN" altLang="en-US" dirty="0">
                        <a:highlight>
                          <a:srgbClr val="FFFF00"/>
                        </a:highlight>
                      </a:endParaRPr>
                    </a:p>
                  </a:txBody>
                  <a:tcPr>
                    <a:solidFill>
                      <a:schemeClr val="bg1"/>
                    </a:solidFill>
                  </a:tcPr>
                </a:tc>
                <a:tc>
                  <a:txBody>
                    <a:bodyPr/>
                    <a:lstStyle/>
                    <a:p>
                      <a:pPr algn="ctr"/>
                      <a:endParaRPr lang="zh-CN" altLang="en-US" dirty="0"/>
                    </a:p>
                  </a:txBody>
                  <a:tcPr>
                    <a:solidFill>
                      <a:schemeClr val="bg1"/>
                    </a:solidFill>
                  </a:tcPr>
                </a:tc>
                <a:extLst>
                  <a:ext uri="{0D108BD9-81ED-4DB2-BD59-A6C34878D82A}">
                    <a16:rowId xmlns:a16="http://schemas.microsoft.com/office/drawing/2014/main" val="3422646776"/>
                  </a:ext>
                </a:extLst>
              </a:tr>
            </a:tbl>
          </a:graphicData>
        </a:graphic>
      </p:graphicFrame>
      <p:sp>
        <p:nvSpPr>
          <p:cNvPr id="8" name="文本框 7">
            <a:extLst>
              <a:ext uri="{FF2B5EF4-FFF2-40B4-BE49-F238E27FC236}">
                <a16:creationId xmlns:a16="http://schemas.microsoft.com/office/drawing/2014/main" id="{95039180-CE03-4042-A054-E7B1F6D83308}"/>
              </a:ext>
            </a:extLst>
          </p:cNvPr>
          <p:cNvSpPr txBox="1"/>
          <p:nvPr/>
        </p:nvSpPr>
        <p:spPr>
          <a:xfrm>
            <a:off x="5370991" y="2801565"/>
            <a:ext cx="184731" cy="369332"/>
          </a:xfrm>
          <a:prstGeom prst="rect">
            <a:avLst/>
          </a:prstGeom>
          <a:noFill/>
        </p:spPr>
        <p:txBody>
          <a:bodyPr wrap="none" rtlCol="0">
            <a:spAutoFit/>
          </a:bodyPr>
          <a:lstStyle/>
          <a:p>
            <a:pPr algn="ctr"/>
            <a:endParaRPr lang="zh-CN" altLang="en-US" dirty="0"/>
          </a:p>
        </p:txBody>
      </p:sp>
      <p:cxnSp>
        <p:nvCxnSpPr>
          <p:cNvPr id="9" name="直接箭头连接符 8">
            <a:extLst>
              <a:ext uri="{FF2B5EF4-FFF2-40B4-BE49-F238E27FC236}">
                <a16:creationId xmlns:a16="http://schemas.microsoft.com/office/drawing/2014/main" id="{E0A3DEBC-15D6-4BE3-89F0-78274C148DF4}"/>
              </a:ext>
            </a:extLst>
          </p:cNvPr>
          <p:cNvCxnSpPr/>
          <p:nvPr/>
        </p:nvCxnSpPr>
        <p:spPr>
          <a:xfrm flipH="1">
            <a:off x="4964098" y="2123332"/>
            <a:ext cx="813786" cy="923278"/>
          </a:xfrm>
          <a:prstGeom prst="straightConnector1">
            <a:avLst/>
          </a:prstGeom>
          <a:ln>
            <a:solidFill>
              <a:srgbClr val="F8CECC"/>
            </a:solidFill>
            <a:tailEnd type="triangle"/>
          </a:ln>
        </p:spPr>
        <p:style>
          <a:lnRef idx="3">
            <a:schemeClr val="accent2"/>
          </a:lnRef>
          <a:fillRef idx="0">
            <a:schemeClr val="accent2"/>
          </a:fillRef>
          <a:effectRef idx="2">
            <a:schemeClr val="accent2"/>
          </a:effectRef>
          <a:fontRef idx="minor">
            <a:schemeClr val="tx1"/>
          </a:fontRef>
        </p:style>
      </p:cxnSp>
      <p:sp>
        <p:nvSpPr>
          <p:cNvPr id="10" name="文本框 9">
            <a:extLst>
              <a:ext uri="{FF2B5EF4-FFF2-40B4-BE49-F238E27FC236}">
                <a16:creationId xmlns:a16="http://schemas.microsoft.com/office/drawing/2014/main" id="{21892445-EF97-4C2E-B633-4181CB67B9E4}"/>
              </a:ext>
            </a:extLst>
          </p:cNvPr>
          <p:cNvSpPr txBox="1"/>
          <p:nvPr/>
        </p:nvSpPr>
        <p:spPr>
          <a:xfrm>
            <a:off x="5672831" y="1710185"/>
            <a:ext cx="2472152" cy="369332"/>
          </a:xfrm>
          <a:prstGeom prst="rect">
            <a:avLst/>
          </a:prstGeom>
          <a:noFill/>
        </p:spPr>
        <p:txBody>
          <a:bodyPr wrap="none" rtlCol="0">
            <a:spAutoFit/>
          </a:bodyPr>
          <a:lstStyle/>
          <a:p>
            <a:r>
              <a:rPr lang="zh-CN" altLang="en-US" dirty="0"/>
              <a:t>能不能再次成为</a:t>
            </a:r>
            <a:r>
              <a:rPr lang="en-US" altLang="zh-CN" dirty="0"/>
              <a:t>Leader</a:t>
            </a:r>
            <a:endParaRPr lang="zh-CN" altLang="en-US" dirty="0"/>
          </a:p>
        </p:txBody>
      </p:sp>
      <p:sp>
        <p:nvSpPr>
          <p:cNvPr id="11" name="矩形 10">
            <a:extLst>
              <a:ext uri="{FF2B5EF4-FFF2-40B4-BE49-F238E27FC236}">
                <a16:creationId xmlns:a16="http://schemas.microsoft.com/office/drawing/2014/main" id="{875CEEA6-7975-4D73-BD6D-55B090F9EA4C}"/>
              </a:ext>
            </a:extLst>
          </p:cNvPr>
          <p:cNvSpPr/>
          <p:nvPr/>
        </p:nvSpPr>
        <p:spPr>
          <a:xfrm>
            <a:off x="605161" y="4554165"/>
            <a:ext cx="10881064" cy="923330"/>
          </a:xfrm>
          <a:prstGeom prst="rect">
            <a:avLst/>
          </a:prstGeom>
        </p:spPr>
        <p:txBody>
          <a:bodyPr wrap="square">
            <a:spAutoFit/>
          </a:bodyPr>
          <a:lstStyle/>
          <a:p>
            <a:r>
              <a:rPr lang="en-US" altLang="zh-CN" b="0" i="0" dirty="0">
                <a:solidFill>
                  <a:srgbClr val="333333"/>
                </a:solidFill>
                <a:effectLst/>
                <a:latin typeface="Arial" panose="020B0604020202020204" pitchFamily="34" charset="0"/>
              </a:rPr>
              <a:t>Raft </a:t>
            </a:r>
            <a:r>
              <a:rPr lang="zh-CN" altLang="en-US" b="0" i="0" dirty="0">
                <a:solidFill>
                  <a:srgbClr val="333333"/>
                </a:solidFill>
                <a:effectLst/>
                <a:latin typeface="Arial" panose="020B0604020202020204" pitchFamily="34" charset="0"/>
              </a:rPr>
              <a:t>算法在处理要求选举的 </a:t>
            </a:r>
            <a:r>
              <a:rPr lang="en-US" altLang="zh-CN" b="0" i="0" dirty="0" err="1">
                <a:solidFill>
                  <a:srgbClr val="333333"/>
                </a:solidFill>
                <a:effectLst/>
                <a:latin typeface="Arial" panose="020B0604020202020204" pitchFamily="34" charset="0"/>
              </a:rPr>
              <a:t>RequestVote</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消息时做了限制：一是比较节点的</a:t>
            </a:r>
            <a:r>
              <a:rPr lang="en-US" altLang="zh-CN" b="0" i="0" dirty="0">
                <a:solidFill>
                  <a:srgbClr val="333333"/>
                </a:solidFill>
                <a:effectLst/>
                <a:latin typeface="Arial" panose="020B0604020202020204" pitchFamily="34" charset="0"/>
              </a:rPr>
              <a:t>Term</a:t>
            </a:r>
            <a:r>
              <a:rPr lang="zh-CN" altLang="en-US" b="0" i="0" dirty="0">
                <a:solidFill>
                  <a:srgbClr val="333333"/>
                </a:solidFill>
                <a:effectLst/>
                <a:latin typeface="Arial" panose="020B0604020202020204" pitchFamily="34" charset="0"/>
              </a:rPr>
              <a:t>，二是比较</a:t>
            </a:r>
            <a:r>
              <a:rPr lang="en-US" altLang="zh-CN" b="0" i="0" dirty="0">
                <a:solidFill>
                  <a:srgbClr val="333333"/>
                </a:solidFill>
                <a:effectLst/>
                <a:latin typeface="Arial" panose="020B0604020202020204" pitchFamily="34" charset="0"/>
              </a:rPr>
              <a:t>log</a:t>
            </a:r>
            <a:r>
              <a:rPr lang="zh-CN" altLang="en-US" b="0" i="0" dirty="0">
                <a:solidFill>
                  <a:srgbClr val="333333"/>
                </a:solidFill>
                <a:effectLst/>
                <a:latin typeface="Arial" panose="020B0604020202020204" pitchFamily="34" charset="0"/>
              </a:rPr>
              <a:t>是否最新。</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Raft </a:t>
            </a:r>
            <a:r>
              <a:rPr lang="zh-CN" altLang="en-US" b="0" i="0" dirty="0">
                <a:solidFill>
                  <a:srgbClr val="333333"/>
                </a:solidFill>
                <a:effectLst/>
                <a:latin typeface="Arial" panose="020B0604020202020204" pitchFamily="34" charset="0"/>
              </a:rPr>
              <a:t>会首先判断两个节点最后一个 </a:t>
            </a:r>
            <a:r>
              <a:rPr lang="en-US" altLang="zh-CN" b="0" i="0" dirty="0">
                <a:solidFill>
                  <a:srgbClr val="333333"/>
                </a:solidFill>
                <a:effectLst/>
                <a:latin typeface="Arial" panose="020B0604020202020204" pitchFamily="34" charset="0"/>
              </a:rPr>
              <a:t>log entry </a:t>
            </a:r>
            <a:r>
              <a:rPr lang="zh-CN" altLang="en-US" b="0" i="0" dirty="0">
                <a:solidFill>
                  <a:srgbClr val="333333"/>
                </a:solidFill>
                <a:effectLst/>
                <a:latin typeface="Arial" panose="020B0604020202020204" pitchFamily="34" charset="0"/>
              </a:rPr>
              <a:t>的 </a:t>
            </a:r>
            <a:r>
              <a:rPr lang="en-US" altLang="zh-CN" b="0" i="0" dirty="0">
                <a:solidFill>
                  <a:srgbClr val="333333"/>
                </a:solidFill>
                <a:effectLst/>
                <a:latin typeface="Arial" panose="020B0604020202020204" pitchFamily="34" charset="0"/>
              </a:rPr>
              <a:t>term</a:t>
            </a:r>
            <a:r>
              <a:rPr lang="zh-CN" altLang="en-US" b="0" i="0" dirty="0">
                <a:solidFill>
                  <a:srgbClr val="333333"/>
                </a:solidFill>
                <a:effectLst/>
                <a:latin typeface="Arial" panose="020B0604020202020204" pitchFamily="34" charset="0"/>
              </a:rPr>
              <a:t>，哪个节点的对应的 </a:t>
            </a:r>
            <a:r>
              <a:rPr lang="en-US" altLang="zh-CN" b="0" i="0" dirty="0">
                <a:solidFill>
                  <a:srgbClr val="333333"/>
                </a:solidFill>
                <a:effectLst/>
                <a:latin typeface="Arial" panose="020B0604020202020204" pitchFamily="34" charset="0"/>
              </a:rPr>
              <a:t>term </a:t>
            </a:r>
            <a:r>
              <a:rPr lang="zh-CN" altLang="en-US" b="0" i="0" dirty="0">
                <a:solidFill>
                  <a:srgbClr val="333333"/>
                </a:solidFill>
                <a:effectLst/>
                <a:latin typeface="Arial" panose="020B0604020202020204" pitchFamily="34" charset="0"/>
              </a:rPr>
              <a:t>更大则代表该节点的日志“更新”；如果 </a:t>
            </a:r>
            <a:r>
              <a:rPr lang="en-US" altLang="zh-CN" b="0" i="0" dirty="0">
                <a:solidFill>
                  <a:srgbClr val="333333"/>
                </a:solidFill>
                <a:effectLst/>
                <a:latin typeface="Arial" panose="020B0604020202020204" pitchFamily="34" charset="0"/>
              </a:rPr>
              <a:t>term </a:t>
            </a:r>
            <a:r>
              <a:rPr lang="zh-CN" altLang="en-US" b="0" i="0" dirty="0">
                <a:solidFill>
                  <a:srgbClr val="333333"/>
                </a:solidFill>
                <a:effectLst/>
                <a:latin typeface="Arial" panose="020B0604020202020204" pitchFamily="34" charset="0"/>
              </a:rPr>
              <a:t>的大小一致，则谁的 </a:t>
            </a:r>
            <a:r>
              <a:rPr lang="en-US" altLang="zh-CN" b="0" i="0" dirty="0">
                <a:solidFill>
                  <a:srgbClr val="333333"/>
                </a:solidFill>
                <a:effectLst/>
                <a:latin typeface="Arial" panose="020B0604020202020204" pitchFamily="34" charset="0"/>
              </a:rPr>
              <a:t>log entry </a:t>
            </a:r>
            <a:r>
              <a:rPr lang="zh-CN" altLang="en-US" b="0" i="0" dirty="0">
                <a:solidFill>
                  <a:srgbClr val="333333"/>
                </a:solidFill>
                <a:effectLst/>
                <a:latin typeface="Arial" panose="020B0604020202020204" pitchFamily="34" charset="0"/>
              </a:rPr>
              <a:t>更多谁就“更新”。</a:t>
            </a:r>
          </a:p>
        </p:txBody>
      </p:sp>
    </p:spTree>
    <p:extLst>
      <p:ext uri="{BB962C8B-B14F-4D97-AF65-F5344CB8AC3E}">
        <p14:creationId xmlns:p14="http://schemas.microsoft.com/office/powerpoint/2010/main" val="156199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B6915D6-3395-4BAF-8BE8-CA77B1D206E9}"/>
              </a:ext>
            </a:extLst>
          </p:cNvPr>
          <p:cNvPicPr>
            <a:picLocks noChangeAspect="1"/>
          </p:cNvPicPr>
          <p:nvPr/>
        </p:nvPicPr>
        <p:blipFill>
          <a:blip r:embed="rId2"/>
          <a:stretch>
            <a:fillRect/>
          </a:stretch>
        </p:blipFill>
        <p:spPr>
          <a:xfrm>
            <a:off x="1692070" y="1661581"/>
            <a:ext cx="7073757" cy="3221137"/>
          </a:xfrm>
          <a:prstGeom prst="rect">
            <a:avLst/>
          </a:prstGeom>
        </p:spPr>
      </p:pic>
      <p:sp>
        <p:nvSpPr>
          <p:cNvPr id="6" name="矩形 5">
            <a:extLst>
              <a:ext uri="{FF2B5EF4-FFF2-40B4-BE49-F238E27FC236}">
                <a16:creationId xmlns:a16="http://schemas.microsoft.com/office/drawing/2014/main" id="{D26D3DB7-509D-4F95-8476-D9D6A7BAF234}"/>
              </a:ext>
            </a:extLst>
          </p:cNvPr>
          <p:cNvSpPr/>
          <p:nvPr/>
        </p:nvSpPr>
        <p:spPr>
          <a:xfrm>
            <a:off x="544497" y="906039"/>
            <a:ext cx="10508202" cy="646331"/>
          </a:xfrm>
          <a:prstGeom prst="rect">
            <a:avLst/>
          </a:prstGeom>
        </p:spPr>
        <p:txBody>
          <a:bodyPr wrap="square">
            <a:spAutoFit/>
          </a:bodyPr>
          <a:lstStyle/>
          <a:p>
            <a:r>
              <a:rPr lang="zh-CN" altLang="en-US" dirty="0"/>
              <a:t>集群在运行的过程中，有可能出现一种比较复杂的情况，</a:t>
            </a:r>
            <a:r>
              <a:rPr lang="zh-CN" altLang="en-US" b="0" i="0" dirty="0">
                <a:solidFill>
                  <a:srgbClr val="444444"/>
                </a:solidFill>
                <a:effectLst/>
                <a:latin typeface="Lato"/>
              </a:rPr>
              <a:t>即前任的日志已经被复制到多数节点上，但依然可能被覆盖。</a:t>
            </a:r>
            <a:endParaRPr lang="zh-CN" altLang="en-US" dirty="0"/>
          </a:p>
        </p:txBody>
      </p:sp>
      <p:sp>
        <p:nvSpPr>
          <p:cNvPr id="7" name="矩形 6">
            <a:extLst>
              <a:ext uri="{FF2B5EF4-FFF2-40B4-BE49-F238E27FC236}">
                <a16:creationId xmlns:a16="http://schemas.microsoft.com/office/drawing/2014/main" id="{EBD87C03-48FD-432E-A79B-8CEF88ACD43F}"/>
              </a:ext>
            </a:extLst>
          </p:cNvPr>
          <p:cNvSpPr/>
          <p:nvPr/>
        </p:nvSpPr>
        <p:spPr>
          <a:xfrm>
            <a:off x="659907" y="5475008"/>
            <a:ext cx="11218416" cy="646331"/>
          </a:xfrm>
          <a:prstGeom prst="rect">
            <a:avLst/>
          </a:prstGeom>
        </p:spPr>
        <p:txBody>
          <a:bodyPr wrap="square">
            <a:spAutoFit/>
          </a:bodyPr>
          <a:lstStyle/>
          <a:p>
            <a:r>
              <a:rPr lang="zh-CN" altLang="en-US" b="0" i="0" dirty="0">
                <a:solidFill>
                  <a:srgbClr val="444444"/>
                </a:solidFill>
                <a:effectLst/>
                <a:latin typeface="Lato"/>
              </a:rPr>
              <a:t>因此 </a:t>
            </a:r>
            <a:r>
              <a:rPr lang="en-US" altLang="zh-CN" b="0" i="0" dirty="0">
                <a:solidFill>
                  <a:srgbClr val="444444"/>
                </a:solidFill>
                <a:effectLst/>
                <a:latin typeface="Lato"/>
              </a:rPr>
              <a:t>Raft </a:t>
            </a:r>
            <a:r>
              <a:rPr lang="zh-CN" altLang="en-US" b="0" i="0" dirty="0">
                <a:solidFill>
                  <a:srgbClr val="444444"/>
                </a:solidFill>
                <a:effectLst/>
                <a:latin typeface="Lato"/>
              </a:rPr>
              <a:t>并</a:t>
            </a:r>
            <a:r>
              <a:rPr lang="zh-CN" altLang="en-US" b="1" i="0" dirty="0">
                <a:solidFill>
                  <a:srgbClr val="444444"/>
                </a:solidFill>
                <a:effectLst/>
                <a:latin typeface="Lato"/>
              </a:rPr>
              <a:t>不通过</a:t>
            </a:r>
            <a:r>
              <a:rPr lang="zh-CN" altLang="en-US" b="0" i="0" dirty="0">
                <a:solidFill>
                  <a:srgbClr val="444444"/>
                </a:solidFill>
                <a:effectLst/>
                <a:latin typeface="Lato"/>
              </a:rPr>
              <a:t>计算前任日志的复制次数来判断是否提交这些日志， </a:t>
            </a:r>
            <a:r>
              <a:rPr lang="en-US" altLang="zh-CN" b="0" i="0" dirty="0">
                <a:solidFill>
                  <a:srgbClr val="444444"/>
                </a:solidFill>
                <a:effectLst/>
                <a:latin typeface="Lato"/>
              </a:rPr>
              <a:t>Raft </a:t>
            </a:r>
            <a:r>
              <a:rPr lang="zh-CN" altLang="en-US" b="0" i="0" dirty="0">
                <a:solidFill>
                  <a:srgbClr val="444444"/>
                </a:solidFill>
                <a:effectLst/>
                <a:latin typeface="Lato"/>
              </a:rPr>
              <a:t>只对自己任期内的日志计数并在复制到多数节点时进行提交，且在提交这条日志的同时提交之前的所有日志。</a:t>
            </a:r>
            <a:endParaRPr lang="zh-CN" altLang="en-US" dirty="0"/>
          </a:p>
        </p:txBody>
      </p:sp>
      <p:sp>
        <p:nvSpPr>
          <p:cNvPr id="8" name="矩形 7">
            <a:extLst>
              <a:ext uri="{FF2B5EF4-FFF2-40B4-BE49-F238E27FC236}">
                <a16:creationId xmlns:a16="http://schemas.microsoft.com/office/drawing/2014/main" id="{53036D02-6951-4446-9386-F334A3C64031}"/>
              </a:ext>
            </a:extLst>
          </p:cNvPr>
          <p:cNvSpPr/>
          <p:nvPr/>
        </p:nvSpPr>
        <p:spPr>
          <a:xfrm>
            <a:off x="389952" y="335163"/>
            <a:ext cx="3262432" cy="461665"/>
          </a:xfrm>
          <a:prstGeom prst="rect">
            <a:avLst/>
          </a:prstGeom>
        </p:spPr>
        <p:txBody>
          <a:bodyPr wrap="none">
            <a:spAutoFit/>
          </a:bodyPr>
          <a:lstStyle/>
          <a:p>
            <a:r>
              <a:rPr lang="zh-CN" altLang="en-US" sz="2400" b="1" i="0" dirty="0">
                <a:solidFill>
                  <a:schemeClr val="tx1">
                    <a:lumMod val="85000"/>
                    <a:lumOff val="15000"/>
                  </a:schemeClr>
                </a:solidFill>
                <a:effectLst/>
                <a:latin typeface="Roboto Slab" pitchFamily="2" charset="0"/>
              </a:rPr>
              <a:t>安全性：提交日志</a:t>
            </a:r>
            <a:r>
              <a:rPr lang="zh-CN" altLang="en-US" sz="2400" b="1" dirty="0">
                <a:solidFill>
                  <a:schemeClr val="tx1">
                    <a:lumMod val="85000"/>
                    <a:lumOff val="15000"/>
                  </a:schemeClr>
                </a:solidFill>
              </a:rPr>
              <a:t>限制</a:t>
            </a:r>
          </a:p>
        </p:txBody>
      </p:sp>
    </p:spTree>
    <p:extLst>
      <p:ext uri="{BB962C8B-B14F-4D97-AF65-F5344CB8AC3E}">
        <p14:creationId xmlns:p14="http://schemas.microsoft.com/office/powerpoint/2010/main" val="217656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E773B3-8E4C-4B85-9E87-0E3E43E4177E}"/>
              </a:ext>
            </a:extLst>
          </p:cNvPr>
          <p:cNvSpPr/>
          <p:nvPr/>
        </p:nvSpPr>
        <p:spPr>
          <a:xfrm>
            <a:off x="1370119" y="994545"/>
            <a:ext cx="8430827" cy="4524315"/>
          </a:xfrm>
          <a:prstGeom prst="rect">
            <a:avLst/>
          </a:prstGeom>
        </p:spPr>
        <p:txBody>
          <a:bodyPr wrap="square">
            <a:spAutoFit/>
          </a:bodyPr>
          <a:lstStyle/>
          <a:p>
            <a:r>
              <a:rPr lang="en-US" altLang="zh-CN" b="0" i="0" dirty="0">
                <a:solidFill>
                  <a:schemeClr val="tx1">
                    <a:lumMod val="75000"/>
                    <a:lumOff val="25000"/>
                  </a:schemeClr>
                </a:solidFill>
                <a:effectLst/>
                <a:latin typeface="Arial" panose="020B0604020202020204" pitchFamily="34" charset="0"/>
              </a:rPr>
              <a:t>(a)</a:t>
            </a:r>
            <a:r>
              <a:rPr lang="zh-CN" altLang="en-US" b="0" i="0" dirty="0">
                <a:solidFill>
                  <a:schemeClr val="tx1">
                    <a:lumMod val="75000"/>
                    <a:lumOff val="25000"/>
                  </a:schemeClr>
                </a:solidFill>
                <a:effectLst/>
                <a:latin typeface="Arial" panose="020B0604020202020204" pitchFamily="34" charset="0"/>
              </a:rPr>
              <a:t>中</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为</a:t>
            </a:r>
            <a:r>
              <a:rPr lang="en-US" altLang="zh-CN" b="0" i="0" dirty="0">
                <a:solidFill>
                  <a:schemeClr val="tx1">
                    <a:lumMod val="75000"/>
                    <a:lumOff val="25000"/>
                  </a:schemeClr>
                </a:solidFill>
                <a:effectLst/>
                <a:latin typeface="Arial" panose="020B0604020202020204" pitchFamily="34" charset="0"/>
              </a:rPr>
              <a:t>Term 2</a:t>
            </a:r>
            <a:r>
              <a:rPr lang="zh-CN" altLang="en-US" b="0" i="0" dirty="0">
                <a:solidFill>
                  <a:schemeClr val="tx1">
                    <a:lumMod val="75000"/>
                    <a:lumOff val="25000"/>
                  </a:schemeClr>
                </a:solidFill>
                <a:effectLst/>
                <a:latin typeface="Arial" panose="020B0604020202020204" pitchFamily="34" charset="0"/>
              </a:rPr>
              <a:t>的</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，并且在</a:t>
            </a:r>
            <a:r>
              <a:rPr lang="en-US" altLang="zh-CN" b="0" i="0" dirty="0">
                <a:solidFill>
                  <a:schemeClr val="tx1">
                    <a:lumMod val="75000"/>
                    <a:lumOff val="25000"/>
                  </a:schemeClr>
                </a:solidFill>
                <a:effectLst/>
                <a:latin typeface="Arial" panose="020B0604020202020204" pitchFamily="34" charset="0"/>
              </a:rPr>
              <a:t>index=2</a:t>
            </a:r>
            <a:r>
              <a:rPr lang="zh-CN" altLang="en-US" b="0" i="0" dirty="0">
                <a:solidFill>
                  <a:schemeClr val="tx1">
                    <a:lumMod val="75000"/>
                    <a:lumOff val="25000"/>
                  </a:schemeClr>
                </a:solidFill>
                <a:effectLst/>
                <a:latin typeface="Arial" panose="020B0604020202020204" pitchFamily="34" charset="0"/>
              </a:rPr>
              <a:t>的地方写入黄色标记的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，但只有</a:t>
            </a:r>
            <a:r>
              <a:rPr lang="en-US" altLang="zh-CN" b="0" i="0" dirty="0">
                <a:solidFill>
                  <a:schemeClr val="tx1">
                    <a:lumMod val="75000"/>
                    <a:lumOff val="25000"/>
                  </a:schemeClr>
                </a:solidFill>
                <a:effectLst/>
                <a:latin typeface="Arial" panose="020B0604020202020204" pitchFamily="34" charset="0"/>
              </a:rPr>
              <a:t>S2</a:t>
            </a:r>
            <a:r>
              <a:rPr lang="zh-CN" altLang="en-US" b="0" i="0" dirty="0">
                <a:solidFill>
                  <a:schemeClr val="tx1">
                    <a:lumMod val="75000"/>
                    <a:lumOff val="25000"/>
                  </a:schemeClr>
                </a:solidFill>
                <a:effectLst/>
                <a:latin typeface="Arial" panose="020B0604020202020204" pitchFamily="34" charset="0"/>
              </a:rPr>
              <a:t>接受成功。然后</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突然挂掉，集群推选了</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为</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，此时它的</a:t>
            </a:r>
            <a:r>
              <a:rPr lang="en-US" altLang="zh-CN" b="0" i="0" dirty="0">
                <a:solidFill>
                  <a:schemeClr val="tx1">
                    <a:lumMod val="75000"/>
                    <a:lumOff val="25000"/>
                  </a:schemeClr>
                </a:solidFill>
                <a:effectLst/>
                <a:latin typeface="Arial" panose="020B0604020202020204" pitchFamily="34" charset="0"/>
              </a:rPr>
              <a:t>Term</a:t>
            </a:r>
            <a:r>
              <a:rPr lang="zh-CN" altLang="en-US" b="0" i="0" dirty="0">
                <a:solidFill>
                  <a:schemeClr val="tx1">
                    <a:lumMod val="75000"/>
                    <a:lumOff val="25000"/>
                  </a:schemeClr>
                </a:solidFill>
                <a:effectLst/>
                <a:latin typeface="Arial" panose="020B0604020202020204" pitchFamily="34" charset="0"/>
              </a:rPr>
              <a:t>为</a:t>
            </a:r>
            <a:r>
              <a:rPr lang="en-US" altLang="zh-CN" b="0" i="0" dirty="0">
                <a:solidFill>
                  <a:schemeClr val="tx1">
                    <a:lumMod val="75000"/>
                    <a:lumOff val="25000"/>
                  </a:schemeClr>
                </a:solidFill>
                <a:effectLst/>
                <a:latin typeface="Arial" panose="020B0604020202020204" pitchFamily="34" charset="0"/>
              </a:rPr>
              <a:t>3</a:t>
            </a:r>
            <a:r>
              <a:rPr lang="zh-CN" altLang="en-US" b="0" i="0" dirty="0">
                <a:solidFill>
                  <a:schemeClr val="tx1">
                    <a:lumMod val="75000"/>
                    <a:lumOff val="25000"/>
                  </a:schemeClr>
                </a:solidFill>
                <a:effectLst/>
                <a:latin typeface="Arial" panose="020B0604020202020204" pitchFamily="34" charset="0"/>
              </a:rPr>
              <a:t>，并在</a:t>
            </a:r>
            <a:r>
              <a:rPr lang="en-US" altLang="zh-CN" b="0" i="0" dirty="0">
                <a:solidFill>
                  <a:schemeClr val="tx1">
                    <a:lumMod val="75000"/>
                    <a:lumOff val="25000"/>
                  </a:schemeClr>
                </a:solidFill>
                <a:effectLst/>
                <a:latin typeface="Arial" panose="020B0604020202020204" pitchFamily="34" charset="0"/>
              </a:rPr>
              <a:t>index=2</a:t>
            </a:r>
            <a:r>
              <a:rPr lang="zh-CN" altLang="en-US" b="0" i="0" dirty="0">
                <a:solidFill>
                  <a:schemeClr val="tx1">
                    <a:lumMod val="75000"/>
                    <a:lumOff val="25000"/>
                  </a:schemeClr>
                </a:solidFill>
                <a:effectLst/>
                <a:latin typeface="Arial" panose="020B0604020202020204" pitchFamily="34" charset="0"/>
              </a:rPr>
              <a:t>的位置写入了另外一条蓝色标记的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，如图</a:t>
            </a:r>
            <a:r>
              <a:rPr lang="en-US" altLang="zh-CN" b="0" i="0" dirty="0">
                <a:solidFill>
                  <a:schemeClr val="tx1">
                    <a:lumMod val="75000"/>
                    <a:lumOff val="25000"/>
                  </a:schemeClr>
                </a:solidFill>
                <a:effectLst/>
                <a:latin typeface="Arial" panose="020B0604020202020204" pitchFamily="34" charset="0"/>
              </a:rPr>
              <a:t>(b)</a:t>
            </a:r>
            <a:r>
              <a:rPr lang="zh-CN" altLang="en-US" b="0" i="0" dirty="0">
                <a:solidFill>
                  <a:schemeClr val="tx1">
                    <a:lumMod val="75000"/>
                    <a:lumOff val="25000"/>
                  </a:schemeClr>
                </a:solidFill>
                <a:effectLst/>
                <a:latin typeface="Arial" panose="020B0604020202020204" pitchFamily="34" charset="0"/>
              </a:rPr>
              <a:t>。但在</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准备发送</a:t>
            </a:r>
            <a:r>
              <a:rPr lang="en-US" altLang="zh-CN" b="0" i="0" dirty="0">
                <a:solidFill>
                  <a:schemeClr val="tx1">
                    <a:lumMod val="75000"/>
                    <a:lumOff val="25000"/>
                  </a:schemeClr>
                </a:solidFill>
                <a:effectLst/>
                <a:latin typeface="Arial" panose="020B0604020202020204" pitchFamily="34" charset="0"/>
              </a:rPr>
              <a:t>Append</a:t>
            </a:r>
            <a:r>
              <a:rPr lang="zh-CN" altLang="en-US" b="0" i="0" dirty="0">
                <a:solidFill>
                  <a:schemeClr val="tx1">
                    <a:lumMod val="75000"/>
                    <a:lumOff val="25000"/>
                  </a:schemeClr>
                </a:solidFill>
                <a:effectLst/>
                <a:latin typeface="Arial" panose="020B0604020202020204" pitchFamily="34" charset="0"/>
              </a:rPr>
              <a:t>请求给其他</a:t>
            </a:r>
            <a:r>
              <a:rPr lang="en-US" altLang="zh-CN" b="0" i="0" dirty="0">
                <a:solidFill>
                  <a:schemeClr val="tx1">
                    <a:lumMod val="75000"/>
                    <a:lumOff val="25000"/>
                  </a:schemeClr>
                </a:solidFill>
                <a:effectLst/>
                <a:latin typeface="Arial" panose="020B0604020202020204" pitchFamily="34" charset="0"/>
              </a:rPr>
              <a:t>Follower</a:t>
            </a:r>
            <a:r>
              <a:rPr lang="zh-CN" altLang="en-US" b="0" i="0" dirty="0">
                <a:solidFill>
                  <a:schemeClr val="tx1">
                    <a:lumMod val="75000"/>
                    <a:lumOff val="25000"/>
                  </a:schemeClr>
                </a:solidFill>
                <a:effectLst/>
                <a:latin typeface="Arial" panose="020B0604020202020204" pitchFamily="34" charset="0"/>
              </a:rPr>
              <a:t>时，它挂掉了。此时集群又推选</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为</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，它的</a:t>
            </a:r>
            <a:r>
              <a:rPr lang="en-US" altLang="zh-CN" b="0" i="0" dirty="0">
                <a:solidFill>
                  <a:schemeClr val="tx1">
                    <a:lumMod val="75000"/>
                    <a:lumOff val="25000"/>
                  </a:schemeClr>
                </a:solidFill>
                <a:effectLst/>
                <a:latin typeface="Arial" panose="020B0604020202020204" pitchFamily="34" charset="0"/>
              </a:rPr>
              <a:t>Term</a:t>
            </a:r>
            <a:r>
              <a:rPr lang="zh-CN" altLang="en-US" b="0" i="0" dirty="0">
                <a:solidFill>
                  <a:schemeClr val="tx1">
                    <a:lumMod val="75000"/>
                    <a:lumOff val="25000"/>
                  </a:schemeClr>
                </a:solidFill>
                <a:effectLst/>
                <a:latin typeface="Arial" panose="020B0604020202020204" pitchFamily="34" charset="0"/>
              </a:rPr>
              <a:t>为</a:t>
            </a:r>
            <a:r>
              <a:rPr lang="en-US" altLang="zh-CN" b="0" i="0" dirty="0">
                <a:solidFill>
                  <a:schemeClr val="tx1">
                    <a:lumMod val="75000"/>
                    <a:lumOff val="25000"/>
                  </a:schemeClr>
                </a:solidFill>
                <a:effectLst/>
                <a:latin typeface="Arial" panose="020B0604020202020204" pitchFamily="34" charset="0"/>
              </a:rPr>
              <a:t>4</a:t>
            </a:r>
            <a:r>
              <a:rPr lang="zh-CN" altLang="en-US" b="0" i="0" dirty="0">
                <a:solidFill>
                  <a:schemeClr val="tx1">
                    <a:lumMod val="75000"/>
                    <a:lumOff val="25000"/>
                  </a:schemeClr>
                </a:solidFill>
                <a:effectLst/>
                <a:latin typeface="Arial" panose="020B0604020202020204" pitchFamily="34" charset="0"/>
              </a:rPr>
              <a:t>，并在</a:t>
            </a:r>
            <a:r>
              <a:rPr lang="en-US" altLang="zh-CN" b="0" i="0" dirty="0">
                <a:solidFill>
                  <a:schemeClr val="tx1">
                    <a:lumMod val="75000"/>
                    <a:lumOff val="25000"/>
                  </a:schemeClr>
                </a:solidFill>
                <a:effectLst/>
                <a:latin typeface="Arial" panose="020B0604020202020204" pitchFamily="34" charset="0"/>
              </a:rPr>
              <a:t>index=3</a:t>
            </a:r>
            <a:r>
              <a:rPr lang="zh-CN" altLang="en-US" b="0" i="0" dirty="0">
                <a:solidFill>
                  <a:schemeClr val="tx1">
                    <a:lumMod val="75000"/>
                    <a:lumOff val="25000"/>
                  </a:schemeClr>
                </a:solidFill>
                <a:effectLst/>
                <a:latin typeface="Arial" panose="020B0604020202020204" pitchFamily="34" charset="0"/>
              </a:rPr>
              <a:t>位置写入一条红色标记的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，同时它尝试提交原来</a:t>
            </a:r>
            <a:r>
              <a:rPr lang="en-US" altLang="zh-CN" b="0" i="0" dirty="0">
                <a:solidFill>
                  <a:schemeClr val="tx1">
                    <a:lumMod val="75000"/>
                    <a:lumOff val="25000"/>
                  </a:schemeClr>
                </a:solidFill>
                <a:effectLst/>
                <a:latin typeface="Arial" panose="020B0604020202020204" pitchFamily="34" charset="0"/>
              </a:rPr>
              <a:t>index=2</a:t>
            </a:r>
            <a:r>
              <a:rPr lang="zh-CN" altLang="en-US" b="0" i="0" dirty="0">
                <a:solidFill>
                  <a:schemeClr val="tx1">
                    <a:lumMod val="75000"/>
                    <a:lumOff val="25000"/>
                  </a:schemeClr>
                </a:solidFill>
                <a:effectLst/>
                <a:latin typeface="Arial" panose="020B0604020202020204" pitchFamily="34" charset="0"/>
              </a:rPr>
              <a:t>上黄色标记的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，因为该日志被</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a:t>
            </a:r>
            <a:r>
              <a:rPr lang="en-US" altLang="zh-CN" b="0" i="0" dirty="0">
                <a:solidFill>
                  <a:schemeClr val="tx1">
                    <a:lumMod val="75000"/>
                    <a:lumOff val="25000"/>
                  </a:schemeClr>
                </a:solidFill>
                <a:effectLst/>
                <a:latin typeface="Arial" panose="020B0604020202020204" pitchFamily="34" charset="0"/>
              </a:rPr>
              <a:t>S2</a:t>
            </a:r>
            <a:r>
              <a:rPr lang="zh-CN" altLang="en-US" b="0" i="0" dirty="0">
                <a:solidFill>
                  <a:schemeClr val="tx1">
                    <a:lumMod val="75000"/>
                    <a:lumOff val="25000"/>
                  </a:schemeClr>
                </a:solidFill>
                <a:effectLst/>
                <a:latin typeface="Arial" panose="020B0604020202020204" pitchFamily="34" charset="0"/>
              </a:rPr>
              <a:t>、</a:t>
            </a:r>
            <a:r>
              <a:rPr lang="en-US" altLang="zh-CN" b="0" i="0" dirty="0">
                <a:solidFill>
                  <a:schemeClr val="tx1">
                    <a:lumMod val="75000"/>
                    <a:lumOff val="25000"/>
                  </a:schemeClr>
                </a:solidFill>
                <a:effectLst/>
                <a:latin typeface="Arial" panose="020B0604020202020204" pitchFamily="34" charset="0"/>
              </a:rPr>
              <a:t>S3</a:t>
            </a:r>
            <a:r>
              <a:rPr lang="zh-CN" altLang="en-US" b="0" i="0" dirty="0">
                <a:solidFill>
                  <a:schemeClr val="tx1">
                    <a:lumMod val="75000"/>
                    <a:lumOff val="25000"/>
                  </a:schemeClr>
                </a:solidFill>
                <a:effectLst/>
                <a:latin typeface="Arial" panose="020B0604020202020204" pitchFamily="34" charset="0"/>
              </a:rPr>
              <a:t>所接受，所以提交成功，如图</a:t>
            </a:r>
            <a:r>
              <a:rPr lang="en-US" altLang="zh-CN" b="0" i="0" dirty="0">
                <a:solidFill>
                  <a:schemeClr val="tx1">
                    <a:lumMod val="75000"/>
                    <a:lumOff val="25000"/>
                  </a:schemeClr>
                </a:solidFill>
                <a:effectLst/>
                <a:latin typeface="Arial" panose="020B0604020202020204" pitchFamily="34" charset="0"/>
              </a:rPr>
              <a:t>[c]</a:t>
            </a:r>
            <a:r>
              <a:rPr lang="zh-CN" altLang="en-US" b="0" i="0" dirty="0">
                <a:solidFill>
                  <a:schemeClr val="tx1">
                    <a:lumMod val="75000"/>
                    <a:lumOff val="25000"/>
                  </a:schemeClr>
                </a:solidFill>
                <a:effectLst/>
                <a:latin typeface="Arial" panose="020B0604020202020204" pitchFamily="34" charset="0"/>
              </a:rPr>
              <a:t>。这个时候，不幸再次发生，</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挂了，集群刚好又把</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提升为</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，那么</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会尝试去提交之前在</a:t>
            </a:r>
            <a:r>
              <a:rPr lang="en-US" altLang="zh-CN" b="0" i="0" dirty="0">
                <a:solidFill>
                  <a:schemeClr val="tx1">
                    <a:lumMod val="75000"/>
                    <a:lumOff val="25000"/>
                  </a:schemeClr>
                </a:solidFill>
                <a:effectLst/>
                <a:latin typeface="Arial" panose="020B0604020202020204" pitchFamily="34" charset="0"/>
              </a:rPr>
              <a:t>index=2</a:t>
            </a:r>
            <a:r>
              <a:rPr lang="zh-CN" altLang="en-US" b="0" i="0" dirty="0">
                <a:solidFill>
                  <a:schemeClr val="tx1">
                    <a:lumMod val="75000"/>
                    <a:lumOff val="25000"/>
                  </a:schemeClr>
                </a:solidFill>
                <a:effectLst/>
                <a:latin typeface="Arial" panose="020B0604020202020204" pitchFamily="34" charset="0"/>
              </a:rPr>
              <a:t>上写入的蓝色标记的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，最终它成功了，结果就覆盖掉了</a:t>
            </a:r>
            <a:r>
              <a:rPr lang="en-US" altLang="zh-CN" b="0" i="0" dirty="0">
                <a:solidFill>
                  <a:schemeClr val="tx1">
                    <a:lumMod val="75000"/>
                    <a:lumOff val="25000"/>
                  </a:schemeClr>
                </a:solidFill>
                <a:effectLst/>
                <a:latin typeface="Arial" panose="020B0604020202020204" pitchFamily="34" charset="0"/>
              </a:rPr>
              <a:t>index=2</a:t>
            </a:r>
            <a:r>
              <a:rPr lang="zh-CN" altLang="en-US" b="0" i="0" dirty="0">
                <a:solidFill>
                  <a:schemeClr val="tx1">
                    <a:lumMod val="75000"/>
                    <a:lumOff val="25000"/>
                  </a:schemeClr>
                </a:solidFill>
                <a:effectLst/>
                <a:latin typeface="Arial" panose="020B0604020202020204" pitchFamily="34" charset="0"/>
              </a:rPr>
              <a:t>上之前已提交的黄色</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，如图</a:t>
            </a:r>
            <a:r>
              <a:rPr lang="en-US" altLang="zh-CN" b="0" i="0" dirty="0">
                <a:solidFill>
                  <a:schemeClr val="tx1">
                    <a:lumMod val="75000"/>
                    <a:lumOff val="25000"/>
                  </a:schemeClr>
                </a:solidFill>
                <a:effectLst/>
                <a:latin typeface="Arial" panose="020B0604020202020204" pitchFamily="34" charset="0"/>
              </a:rPr>
              <a:t>(d)</a:t>
            </a:r>
            <a:r>
              <a:rPr lang="zh-CN" altLang="en-US" b="0" i="0" dirty="0">
                <a:solidFill>
                  <a:schemeClr val="tx1">
                    <a:lumMod val="75000"/>
                    <a:lumOff val="25000"/>
                  </a:schemeClr>
                </a:solidFill>
                <a:effectLst/>
                <a:latin typeface="Arial" panose="020B0604020202020204" pitchFamily="34" charset="0"/>
              </a:rPr>
              <a:t>。这里就违背了</a:t>
            </a:r>
            <a:r>
              <a:rPr lang="en-US" altLang="zh-CN" b="0" i="0" dirty="0">
                <a:solidFill>
                  <a:schemeClr val="tx1">
                    <a:lumMod val="75000"/>
                    <a:lumOff val="25000"/>
                  </a:schemeClr>
                </a:solidFill>
                <a:effectLst/>
                <a:latin typeface="Arial" panose="020B0604020202020204" pitchFamily="34" charset="0"/>
              </a:rPr>
              <a:t>Raft</a:t>
            </a:r>
            <a:r>
              <a:rPr lang="zh-CN" altLang="en-US" b="0" i="0" dirty="0">
                <a:solidFill>
                  <a:schemeClr val="tx1">
                    <a:lumMod val="75000"/>
                    <a:lumOff val="25000"/>
                  </a:schemeClr>
                </a:solidFill>
                <a:effectLst/>
                <a:latin typeface="Arial" panose="020B0604020202020204" pitchFamily="34" charset="0"/>
              </a:rPr>
              <a:t>的规定：已提交的日志不能被修改或者覆盖。那怎么解决这个问题呢？其实问题就出在图</a:t>
            </a:r>
            <a:r>
              <a:rPr lang="en-US" altLang="zh-CN" b="0" i="0" dirty="0">
                <a:solidFill>
                  <a:schemeClr val="tx1">
                    <a:lumMod val="75000"/>
                    <a:lumOff val="25000"/>
                  </a:schemeClr>
                </a:solidFill>
                <a:effectLst/>
                <a:latin typeface="Arial" panose="020B0604020202020204" pitchFamily="34" charset="0"/>
              </a:rPr>
              <a:t>[c]</a:t>
            </a:r>
            <a:r>
              <a:rPr lang="zh-CN" altLang="en-US" b="0" i="0" dirty="0">
                <a:solidFill>
                  <a:schemeClr val="tx1">
                    <a:lumMod val="75000"/>
                    <a:lumOff val="25000"/>
                  </a:schemeClr>
                </a:solidFill>
                <a:effectLst/>
                <a:latin typeface="Arial" panose="020B0604020202020204" pitchFamily="34" charset="0"/>
              </a:rPr>
              <a:t>的时候，</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作为</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尝试去提交了旧的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，并且成功了。如果</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不去提交旧的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，而是只去提交新来的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，如图</a:t>
            </a:r>
            <a:r>
              <a:rPr lang="en-US" altLang="zh-CN" b="0" i="0" dirty="0">
                <a:solidFill>
                  <a:schemeClr val="tx1">
                    <a:lumMod val="75000"/>
                    <a:lumOff val="25000"/>
                  </a:schemeClr>
                </a:solidFill>
                <a:effectLst/>
                <a:latin typeface="Arial" panose="020B0604020202020204" pitchFamily="34" charset="0"/>
              </a:rPr>
              <a:t>(e)</a:t>
            </a:r>
            <a:r>
              <a:rPr lang="zh-CN" altLang="en-US" b="0" i="0" dirty="0">
                <a:solidFill>
                  <a:schemeClr val="tx1">
                    <a:lumMod val="75000"/>
                    <a:lumOff val="25000"/>
                  </a:schemeClr>
                </a:solidFill>
                <a:effectLst/>
                <a:latin typeface="Arial" panose="020B0604020202020204" pitchFamily="34" charset="0"/>
              </a:rPr>
              <a:t>中只尝试提交新写入到</a:t>
            </a:r>
            <a:r>
              <a:rPr lang="en-US" altLang="zh-CN" b="0" i="0" dirty="0">
                <a:solidFill>
                  <a:schemeClr val="tx1">
                    <a:lumMod val="75000"/>
                    <a:lumOff val="25000"/>
                  </a:schemeClr>
                </a:solidFill>
                <a:effectLst/>
                <a:latin typeface="Arial" panose="020B0604020202020204" pitchFamily="34" charset="0"/>
              </a:rPr>
              <a:t>index=3</a:t>
            </a:r>
            <a:r>
              <a:rPr lang="zh-CN" altLang="en-US" b="0" i="0" dirty="0">
                <a:solidFill>
                  <a:schemeClr val="tx1">
                    <a:lumMod val="75000"/>
                    <a:lumOff val="25000"/>
                  </a:schemeClr>
                </a:solidFill>
                <a:effectLst/>
                <a:latin typeface="Arial" panose="020B0604020202020204" pitchFamily="34" charset="0"/>
              </a:rPr>
              <a:t>的红色标记的</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，一旦这个红色</a:t>
            </a:r>
            <a:r>
              <a:rPr lang="en-US" altLang="zh-CN" b="0" i="0" dirty="0">
                <a:solidFill>
                  <a:schemeClr val="tx1">
                    <a:lumMod val="75000"/>
                    <a:lumOff val="25000"/>
                  </a:schemeClr>
                </a:solidFill>
                <a:effectLst/>
                <a:latin typeface="Arial" panose="020B0604020202020204" pitchFamily="34" charset="0"/>
              </a:rPr>
              <a:t>Entry</a:t>
            </a:r>
            <a:r>
              <a:rPr lang="zh-CN" altLang="en-US" b="0" i="0" dirty="0">
                <a:solidFill>
                  <a:schemeClr val="tx1">
                    <a:lumMod val="75000"/>
                    <a:lumOff val="25000"/>
                  </a:schemeClr>
                </a:solidFill>
                <a:effectLst/>
                <a:latin typeface="Arial" panose="020B0604020202020204" pitchFamily="34" charset="0"/>
              </a:rPr>
              <a:t>提交成功，就算</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挂了，</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也永远不可能被选为</a:t>
            </a:r>
            <a:r>
              <a:rPr lang="en-US" altLang="zh-CN" b="0" i="0" dirty="0">
                <a:solidFill>
                  <a:schemeClr val="tx1">
                    <a:lumMod val="75000"/>
                    <a:lumOff val="25000"/>
                  </a:schemeClr>
                </a:solidFill>
                <a:effectLst/>
                <a:latin typeface="Arial" panose="020B0604020202020204" pitchFamily="34" charset="0"/>
              </a:rPr>
              <a:t>Leader</a:t>
            </a:r>
            <a:r>
              <a:rPr lang="zh-CN" altLang="en-US" b="0" i="0" dirty="0">
                <a:solidFill>
                  <a:schemeClr val="tx1">
                    <a:lumMod val="75000"/>
                    <a:lumOff val="25000"/>
                  </a:schemeClr>
                </a:solidFill>
                <a:effectLst/>
                <a:latin typeface="Arial" panose="020B0604020202020204" pitchFamily="34" charset="0"/>
              </a:rPr>
              <a:t>，因为集群</a:t>
            </a:r>
            <a:r>
              <a:rPr lang="en-US" altLang="zh-CN" b="0" i="0" dirty="0">
                <a:solidFill>
                  <a:schemeClr val="tx1">
                    <a:lumMod val="75000"/>
                    <a:lumOff val="25000"/>
                  </a:schemeClr>
                </a:solidFill>
                <a:effectLst/>
                <a:latin typeface="Arial" panose="020B0604020202020204" pitchFamily="34" charset="0"/>
              </a:rPr>
              <a:t>S1</a:t>
            </a:r>
            <a:r>
              <a:rPr lang="zh-CN" altLang="en-US" b="0" i="0" dirty="0">
                <a:solidFill>
                  <a:schemeClr val="tx1">
                    <a:lumMod val="75000"/>
                    <a:lumOff val="25000"/>
                  </a:schemeClr>
                </a:solidFill>
                <a:effectLst/>
                <a:latin typeface="Arial" panose="020B0604020202020204" pitchFamily="34" charset="0"/>
              </a:rPr>
              <a:t>、</a:t>
            </a:r>
            <a:r>
              <a:rPr lang="en-US" altLang="zh-CN" b="0" i="0" dirty="0">
                <a:solidFill>
                  <a:schemeClr val="tx1">
                    <a:lumMod val="75000"/>
                    <a:lumOff val="25000"/>
                  </a:schemeClr>
                </a:solidFill>
                <a:effectLst/>
                <a:latin typeface="Arial" panose="020B0604020202020204" pitchFamily="34" charset="0"/>
              </a:rPr>
              <a:t>S2</a:t>
            </a:r>
            <a:r>
              <a:rPr lang="zh-CN" altLang="en-US" b="0" i="0" dirty="0">
                <a:solidFill>
                  <a:schemeClr val="tx1">
                    <a:lumMod val="75000"/>
                    <a:lumOff val="25000"/>
                  </a:schemeClr>
                </a:solidFill>
                <a:effectLst/>
                <a:latin typeface="Arial" panose="020B0604020202020204" pitchFamily="34" charset="0"/>
              </a:rPr>
              <a:t>、</a:t>
            </a:r>
            <a:r>
              <a:rPr lang="en-US" altLang="zh-CN" b="0" i="0" dirty="0">
                <a:solidFill>
                  <a:schemeClr val="tx1">
                    <a:lumMod val="75000"/>
                    <a:lumOff val="25000"/>
                  </a:schemeClr>
                </a:solidFill>
                <a:effectLst/>
                <a:latin typeface="Arial" panose="020B0604020202020204" pitchFamily="34" charset="0"/>
              </a:rPr>
              <a:t>S3</a:t>
            </a:r>
            <a:r>
              <a:rPr lang="zh-CN" altLang="en-US" b="0" i="0" dirty="0">
                <a:solidFill>
                  <a:schemeClr val="tx1">
                    <a:lumMod val="75000"/>
                    <a:lumOff val="25000"/>
                  </a:schemeClr>
                </a:solidFill>
                <a:effectLst/>
                <a:latin typeface="Arial" panose="020B0604020202020204" pitchFamily="34" charset="0"/>
              </a:rPr>
              <a:t>的最新</a:t>
            </a:r>
            <a:r>
              <a:rPr lang="en-US" altLang="zh-CN" b="0" i="0" dirty="0">
                <a:solidFill>
                  <a:schemeClr val="tx1">
                    <a:lumMod val="75000"/>
                    <a:lumOff val="25000"/>
                  </a:schemeClr>
                </a:solidFill>
                <a:effectLst/>
                <a:latin typeface="Arial" panose="020B0604020202020204" pitchFamily="34" charset="0"/>
              </a:rPr>
              <a:t>index</a:t>
            </a:r>
            <a:r>
              <a:rPr lang="zh-CN" altLang="en-US" b="0" i="0" dirty="0">
                <a:solidFill>
                  <a:schemeClr val="tx1">
                    <a:lumMod val="75000"/>
                    <a:lumOff val="25000"/>
                  </a:schemeClr>
                </a:solidFill>
                <a:effectLst/>
                <a:latin typeface="Arial" panose="020B0604020202020204" pitchFamily="34" charset="0"/>
              </a:rPr>
              <a:t>和</a:t>
            </a:r>
            <a:r>
              <a:rPr lang="en-US" altLang="zh-CN" b="0" i="0" dirty="0">
                <a:solidFill>
                  <a:schemeClr val="tx1">
                    <a:lumMod val="75000"/>
                    <a:lumOff val="25000"/>
                  </a:schemeClr>
                </a:solidFill>
                <a:effectLst/>
                <a:latin typeface="Arial" panose="020B0604020202020204" pitchFamily="34" charset="0"/>
              </a:rPr>
              <a:t>Term</a:t>
            </a:r>
            <a:r>
              <a:rPr lang="zh-CN" altLang="en-US" b="0" i="0" dirty="0">
                <a:solidFill>
                  <a:schemeClr val="tx1">
                    <a:lumMod val="75000"/>
                    <a:lumOff val="25000"/>
                  </a:schemeClr>
                </a:solidFill>
                <a:effectLst/>
                <a:latin typeface="Arial" panose="020B0604020202020204" pitchFamily="34" charset="0"/>
              </a:rPr>
              <a:t>号都大于</a:t>
            </a:r>
            <a:r>
              <a:rPr lang="en-US" altLang="zh-CN" b="0" i="0" dirty="0">
                <a:solidFill>
                  <a:schemeClr val="tx1">
                    <a:lumMod val="75000"/>
                    <a:lumOff val="25000"/>
                  </a:schemeClr>
                </a:solidFill>
                <a:effectLst/>
                <a:latin typeface="Arial" panose="020B0604020202020204" pitchFamily="34" charset="0"/>
              </a:rPr>
              <a:t>S5</a:t>
            </a:r>
            <a:r>
              <a:rPr lang="zh-CN" altLang="en-US" b="0" i="0" dirty="0">
                <a:solidFill>
                  <a:schemeClr val="tx1">
                    <a:lumMod val="75000"/>
                    <a:lumOff val="25000"/>
                  </a:schemeClr>
                </a:solidFill>
                <a:effectLst/>
                <a:latin typeface="Arial" panose="020B0604020202020204" pitchFamily="34" charset="0"/>
              </a:rPr>
              <a:t>，这样就不会出现刚才的问题。</a:t>
            </a:r>
            <a:br>
              <a:rPr lang="zh-CN" altLang="en-US" dirty="0">
                <a:solidFill>
                  <a:schemeClr val="tx1">
                    <a:lumMod val="75000"/>
                    <a:lumOff val="25000"/>
                  </a:schemeClr>
                </a:solidFill>
              </a:rPr>
            </a:b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55793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EB35F6-486E-4341-9ECB-761EED19EA57}"/>
              </a:ext>
            </a:extLst>
          </p:cNvPr>
          <p:cNvPicPr>
            <a:picLocks noChangeAspect="1"/>
          </p:cNvPicPr>
          <p:nvPr/>
        </p:nvPicPr>
        <p:blipFill>
          <a:blip r:embed="rId2"/>
          <a:stretch>
            <a:fillRect/>
          </a:stretch>
        </p:blipFill>
        <p:spPr>
          <a:xfrm>
            <a:off x="916336" y="1114228"/>
            <a:ext cx="4762414" cy="3337198"/>
          </a:xfrm>
          <a:prstGeom prst="rect">
            <a:avLst/>
          </a:prstGeom>
        </p:spPr>
      </p:pic>
      <p:sp>
        <p:nvSpPr>
          <p:cNvPr id="6" name="矩形 5">
            <a:extLst>
              <a:ext uri="{FF2B5EF4-FFF2-40B4-BE49-F238E27FC236}">
                <a16:creationId xmlns:a16="http://schemas.microsoft.com/office/drawing/2014/main" id="{C99B024D-E71F-44D9-A11A-5C61185BFA3A}"/>
              </a:ext>
            </a:extLst>
          </p:cNvPr>
          <p:cNvSpPr/>
          <p:nvPr/>
        </p:nvSpPr>
        <p:spPr>
          <a:xfrm>
            <a:off x="411132" y="4969729"/>
            <a:ext cx="11369735" cy="923330"/>
          </a:xfrm>
          <a:prstGeom prst="rect">
            <a:avLst/>
          </a:prstGeom>
        </p:spPr>
        <p:txBody>
          <a:bodyPr wrap="square">
            <a:spAutoFit/>
          </a:bodyPr>
          <a:lstStyle/>
          <a:p>
            <a:r>
              <a:rPr lang="zh-CN" altLang="en-US" dirty="0">
                <a:solidFill>
                  <a:schemeClr val="tx1">
                    <a:lumMod val="75000"/>
                    <a:lumOff val="25000"/>
                  </a:schemeClr>
                </a:solidFill>
              </a:rPr>
              <a:t>当网络分区结束后，因为Leader E的Term是2，大于</a:t>
            </a:r>
            <a:r>
              <a:rPr lang="en-US" altLang="zh-CN" dirty="0">
                <a:solidFill>
                  <a:schemeClr val="tx1">
                    <a:lumMod val="75000"/>
                    <a:lumOff val="25000"/>
                  </a:schemeClr>
                </a:solidFill>
              </a:rPr>
              <a:t>o</a:t>
            </a:r>
            <a:r>
              <a:rPr lang="zh-CN" altLang="en-US" dirty="0">
                <a:solidFill>
                  <a:schemeClr val="tx1">
                    <a:lumMod val="75000"/>
                    <a:lumOff val="25000"/>
                  </a:schemeClr>
                </a:solidFill>
              </a:rPr>
              <a:t>ld leader B的Term 1。Raft规定：当集群Leader接受到大于自己的Term后，会立即更新自己Term到较大值，并转为Follower。所以B收到E的正常Append写入请求后，会立即转为Follower，这样整个集群恢复到正常状态。如上右图。</a:t>
            </a:r>
          </a:p>
        </p:txBody>
      </p:sp>
      <p:pic>
        <p:nvPicPr>
          <p:cNvPr id="7" name="图片 6">
            <a:extLst>
              <a:ext uri="{FF2B5EF4-FFF2-40B4-BE49-F238E27FC236}">
                <a16:creationId xmlns:a16="http://schemas.microsoft.com/office/drawing/2014/main" id="{F1F68F1D-B465-483E-9AD9-CA4CBF686DC2}"/>
              </a:ext>
            </a:extLst>
          </p:cNvPr>
          <p:cNvPicPr>
            <a:picLocks noChangeAspect="1"/>
          </p:cNvPicPr>
          <p:nvPr/>
        </p:nvPicPr>
        <p:blipFill>
          <a:blip r:embed="rId3"/>
          <a:stretch>
            <a:fillRect/>
          </a:stretch>
        </p:blipFill>
        <p:spPr>
          <a:xfrm>
            <a:off x="6877625" y="1050989"/>
            <a:ext cx="4762414" cy="3383111"/>
          </a:xfrm>
          <a:prstGeom prst="rect">
            <a:avLst/>
          </a:prstGeom>
        </p:spPr>
      </p:pic>
      <p:sp>
        <p:nvSpPr>
          <p:cNvPr id="8" name="矩形 7">
            <a:extLst>
              <a:ext uri="{FF2B5EF4-FFF2-40B4-BE49-F238E27FC236}">
                <a16:creationId xmlns:a16="http://schemas.microsoft.com/office/drawing/2014/main" id="{91126AAB-E4A9-4151-A7A7-AC62D51688D7}"/>
              </a:ext>
            </a:extLst>
          </p:cNvPr>
          <p:cNvSpPr/>
          <p:nvPr/>
        </p:nvSpPr>
        <p:spPr>
          <a:xfrm>
            <a:off x="318931" y="197502"/>
            <a:ext cx="2646878" cy="461665"/>
          </a:xfrm>
          <a:prstGeom prst="rect">
            <a:avLst/>
          </a:prstGeom>
        </p:spPr>
        <p:txBody>
          <a:bodyPr wrap="none">
            <a:spAutoFit/>
          </a:bodyPr>
          <a:lstStyle/>
          <a:p>
            <a:r>
              <a:rPr lang="zh-CN" altLang="en-US" sz="2400" b="1" i="0" dirty="0">
                <a:solidFill>
                  <a:schemeClr val="tx1">
                    <a:lumMod val="85000"/>
                    <a:lumOff val="15000"/>
                  </a:schemeClr>
                </a:solidFill>
                <a:effectLst/>
                <a:latin typeface="Roboto Slab" pitchFamily="2" charset="0"/>
              </a:rPr>
              <a:t>安全性：</a:t>
            </a:r>
            <a:r>
              <a:rPr lang="zh-CN" altLang="en-US" sz="2400" b="1" i="0" dirty="0">
                <a:solidFill>
                  <a:schemeClr val="tx1">
                    <a:lumMod val="85000"/>
                    <a:lumOff val="15000"/>
                  </a:schemeClr>
                </a:solidFill>
                <a:effectLst/>
                <a:latin typeface="PingFang SC"/>
              </a:rPr>
              <a:t>网络分区</a:t>
            </a:r>
          </a:p>
        </p:txBody>
      </p:sp>
    </p:spTree>
    <p:extLst>
      <p:ext uri="{BB962C8B-B14F-4D97-AF65-F5344CB8AC3E}">
        <p14:creationId xmlns:p14="http://schemas.microsoft.com/office/powerpoint/2010/main" val="383338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03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50B8C6-75D5-4584-BD9B-11C012358BBD}"/>
              </a:ext>
            </a:extLst>
          </p:cNvPr>
          <p:cNvSpPr txBox="1"/>
          <p:nvPr/>
        </p:nvSpPr>
        <p:spPr>
          <a:xfrm>
            <a:off x="301217" y="411437"/>
            <a:ext cx="1107996" cy="461665"/>
          </a:xfrm>
          <a:prstGeom prst="rect">
            <a:avLst/>
          </a:prstGeom>
          <a:noFill/>
        </p:spPr>
        <p:txBody>
          <a:bodyPr wrap="none" rtlCol="0">
            <a:spAutoFit/>
          </a:bodyPr>
          <a:lstStyle/>
          <a:p>
            <a:r>
              <a:rPr lang="zh-CN" altLang="en-US" sz="2400" b="1" dirty="0"/>
              <a:t>一致性</a:t>
            </a:r>
          </a:p>
        </p:txBody>
      </p:sp>
      <p:sp>
        <p:nvSpPr>
          <p:cNvPr id="6" name="AutoShape 2" descr="https://lotabout.me/2019/Raft-Consensus-Algorithm/raft-replicated-state-machine.svg">
            <a:extLst>
              <a:ext uri="{FF2B5EF4-FFF2-40B4-BE49-F238E27FC236}">
                <a16:creationId xmlns:a16="http://schemas.microsoft.com/office/drawing/2014/main" id="{2C72A5F1-9625-4CC2-8EF7-4C78B63CF2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257EC1FB-1C0D-4DF1-A240-ACACC368BE0A}"/>
              </a:ext>
            </a:extLst>
          </p:cNvPr>
          <p:cNvPicPr>
            <a:picLocks noChangeAspect="1"/>
          </p:cNvPicPr>
          <p:nvPr/>
        </p:nvPicPr>
        <p:blipFill>
          <a:blip r:embed="rId2"/>
          <a:stretch>
            <a:fillRect/>
          </a:stretch>
        </p:blipFill>
        <p:spPr>
          <a:xfrm>
            <a:off x="532531" y="2908436"/>
            <a:ext cx="5964946" cy="3175316"/>
          </a:xfrm>
          <a:prstGeom prst="rect">
            <a:avLst/>
          </a:prstGeom>
        </p:spPr>
      </p:pic>
      <p:sp>
        <p:nvSpPr>
          <p:cNvPr id="11" name="矩形 10">
            <a:extLst>
              <a:ext uri="{FF2B5EF4-FFF2-40B4-BE49-F238E27FC236}">
                <a16:creationId xmlns:a16="http://schemas.microsoft.com/office/drawing/2014/main" id="{B0AC9314-6835-4D3C-9817-08EF81A8786F}"/>
              </a:ext>
            </a:extLst>
          </p:cNvPr>
          <p:cNvSpPr/>
          <p:nvPr/>
        </p:nvSpPr>
        <p:spPr>
          <a:xfrm>
            <a:off x="6657778" y="2704237"/>
            <a:ext cx="4926916" cy="1754326"/>
          </a:xfrm>
          <a:prstGeom prst="rect">
            <a:avLst/>
          </a:prstGeom>
        </p:spPr>
        <p:txBody>
          <a:bodyPr wrap="square">
            <a:spAutoFit/>
          </a:bodyPr>
          <a:lstStyle/>
          <a:p>
            <a:r>
              <a:rPr lang="zh-CN" altLang="en-US" b="0" i="0" dirty="0">
                <a:solidFill>
                  <a:srgbClr val="444444"/>
                </a:solidFill>
                <a:effectLst/>
                <a:latin typeface="Lato"/>
              </a:rPr>
              <a:t>复制状态机的想法是将服务器看成一个状态机，而一致性算法的目的是让多台服务器</a:t>
            </a:r>
            <a:r>
              <a:rPr lang="en-US" altLang="zh-CN" b="0" i="0" dirty="0">
                <a:solidFill>
                  <a:srgbClr val="444444"/>
                </a:solidFill>
                <a:effectLst/>
                <a:latin typeface="Lato"/>
              </a:rPr>
              <a:t>/</a:t>
            </a:r>
            <a:r>
              <a:rPr lang="zh-CN" altLang="en-US" b="0" i="0" dirty="0">
                <a:solidFill>
                  <a:srgbClr val="444444"/>
                </a:solidFill>
                <a:effectLst/>
                <a:latin typeface="Lato"/>
              </a:rPr>
              <a:t>状态机能够计算得到相同的状态，同时，如果有部分机器宕机，集群作为一个整体依然能继续工作。复制状态机一般通过复制日志（</a:t>
            </a:r>
            <a:r>
              <a:rPr lang="en-US" altLang="zh-CN" b="0" i="0" dirty="0">
                <a:solidFill>
                  <a:srgbClr val="444444"/>
                </a:solidFill>
                <a:effectLst/>
                <a:latin typeface="Lato"/>
              </a:rPr>
              <a:t>replicated log</a:t>
            </a:r>
            <a:r>
              <a:rPr lang="zh-CN" altLang="en-US" b="0" i="0" dirty="0">
                <a:solidFill>
                  <a:srgbClr val="444444"/>
                </a:solidFill>
                <a:effectLst/>
                <a:latin typeface="Lato"/>
              </a:rPr>
              <a:t>）来实现，如左图</a:t>
            </a:r>
            <a:r>
              <a:rPr lang="zh-CN" altLang="en-US" dirty="0">
                <a:solidFill>
                  <a:srgbClr val="444444"/>
                </a:solidFill>
                <a:latin typeface="Lato"/>
              </a:rPr>
              <a:t>。</a:t>
            </a:r>
            <a:endParaRPr lang="zh-CN" altLang="en-US" dirty="0"/>
          </a:p>
        </p:txBody>
      </p:sp>
      <p:sp>
        <p:nvSpPr>
          <p:cNvPr id="12" name="矩形 11">
            <a:extLst>
              <a:ext uri="{FF2B5EF4-FFF2-40B4-BE49-F238E27FC236}">
                <a16:creationId xmlns:a16="http://schemas.microsoft.com/office/drawing/2014/main" id="{7E0FA7A1-C595-4BFE-9014-B3022D93DF6A}"/>
              </a:ext>
            </a:extLst>
          </p:cNvPr>
          <p:cNvSpPr/>
          <p:nvPr/>
        </p:nvSpPr>
        <p:spPr>
          <a:xfrm>
            <a:off x="6615016" y="4549676"/>
            <a:ext cx="5012440" cy="2308324"/>
          </a:xfrm>
          <a:prstGeom prst="rect">
            <a:avLst/>
          </a:prstGeom>
        </p:spPr>
        <p:txBody>
          <a:bodyPr wrap="square">
            <a:spAutoFit/>
          </a:bodyPr>
          <a:lstStyle/>
          <a:p>
            <a:r>
              <a:rPr lang="zh-CN" altLang="en-US" b="0" i="0" dirty="0">
                <a:solidFill>
                  <a:srgbClr val="444444"/>
                </a:solidFill>
                <a:effectLst/>
                <a:latin typeface="Lato"/>
              </a:rPr>
              <a:t>服务器会将客户端发来的命令存成日志，日志是有序的。而服务器状态机执行命令的结果是确定的，这样如果每台服务器的状态机执行的命令是相同的，状态机最终的状态也会是相同的，输出的结果也会是相同的。而如何保证不同服务器间的日志是一样的呢？这就是其中的“一致性模块”的工作了。</a:t>
            </a:r>
          </a:p>
          <a:p>
            <a:endParaRPr lang="en-US" altLang="zh-CN" b="0" i="0" dirty="0">
              <a:solidFill>
                <a:srgbClr val="444444"/>
              </a:solidFill>
              <a:effectLst/>
              <a:latin typeface="Lato"/>
            </a:endParaRPr>
          </a:p>
        </p:txBody>
      </p:sp>
      <p:pic>
        <p:nvPicPr>
          <p:cNvPr id="13" name="Picture 6" descr="客户端向服务器发送数据">
            <a:extLst>
              <a:ext uri="{FF2B5EF4-FFF2-40B4-BE49-F238E27FC236}">
                <a16:creationId xmlns:a16="http://schemas.microsoft.com/office/drawing/2014/main" id="{815A8C75-F243-471A-BA8C-0158BCE57AD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23206" y="755896"/>
            <a:ext cx="3052588" cy="1704578"/>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AA89C1F4-E465-400A-962A-9BC6CEF68180}"/>
              </a:ext>
            </a:extLst>
          </p:cNvPr>
          <p:cNvSpPr txBox="1"/>
          <p:nvPr/>
        </p:nvSpPr>
        <p:spPr>
          <a:xfrm flipH="1">
            <a:off x="398871" y="1238853"/>
            <a:ext cx="3052588" cy="369332"/>
          </a:xfrm>
          <a:prstGeom prst="rect">
            <a:avLst/>
          </a:prstGeom>
          <a:noFill/>
        </p:spPr>
        <p:txBody>
          <a:bodyPr wrap="square" rtlCol="0">
            <a:spAutoFit/>
          </a:bodyPr>
          <a:lstStyle/>
          <a:p>
            <a:r>
              <a:rPr lang="zh-CN" altLang="en-US" dirty="0"/>
              <a:t>单节点一致性：</a:t>
            </a:r>
          </a:p>
        </p:txBody>
      </p:sp>
      <p:sp>
        <p:nvSpPr>
          <p:cNvPr id="15" name="文本框 14">
            <a:extLst>
              <a:ext uri="{FF2B5EF4-FFF2-40B4-BE49-F238E27FC236}">
                <a16:creationId xmlns:a16="http://schemas.microsoft.com/office/drawing/2014/main" id="{8C8511C5-8353-47AC-AF2E-620116225EAD}"/>
              </a:ext>
            </a:extLst>
          </p:cNvPr>
          <p:cNvSpPr txBox="1"/>
          <p:nvPr/>
        </p:nvSpPr>
        <p:spPr>
          <a:xfrm>
            <a:off x="301217" y="2204768"/>
            <a:ext cx="7571303" cy="369332"/>
          </a:xfrm>
          <a:prstGeom prst="rect">
            <a:avLst/>
          </a:prstGeom>
          <a:noFill/>
        </p:spPr>
        <p:txBody>
          <a:bodyPr wrap="none" rtlCol="0">
            <a:spAutoFit/>
          </a:bodyPr>
          <a:lstStyle/>
          <a:p>
            <a:r>
              <a:rPr lang="zh-CN" altLang="en-US" dirty="0"/>
              <a:t>如果有多个服务器节点，怎样保证一致性：</a:t>
            </a:r>
            <a:r>
              <a:rPr lang="zh-CN" altLang="en-US" b="1" dirty="0"/>
              <a:t>基于复制状态机和一致性算法</a:t>
            </a:r>
          </a:p>
        </p:txBody>
      </p:sp>
    </p:spTree>
    <p:extLst>
      <p:ext uri="{BB962C8B-B14F-4D97-AF65-F5344CB8AC3E}">
        <p14:creationId xmlns:p14="http://schemas.microsoft.com/office/powerpoint/2010/main" val="233792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842D2A-0725-4072-B3B2-87E56156B0B9}"/>
              </a:ext>
            </a:extLst>
          </p:cNvPr>
          <p:cNvPicPr>
            <a:picLocks noChangeAspect="1"/>
          </p:cNvPicPr>
          <p:nvPr/>
        </p:nvPicPr>
        <p:blipFill>
          <a:blip r:embed="rId2"/>
          <a:stretch>
            <a:fillRect/>
          </a:stretch>
        </p:blipFill>
        <p:spPr>
          <a:xfrm>
            <a:off x="1447067" y="1255538"/>
            <a:ext cx="4713046" cy="2745756"/>
          </a:xfrm>
          <a:prstGeom prst="rect">
            <a:avLst/>
          </a:prstGeom>
        </p:spPr>
      </p:pic>
    </p:spTree>
    <p:extLst>
      <p:ext uri="{BB962C8B-B14F-4D97-AF65-F5344CB8AC3E}">
        <p14:creationId xmlns:p14="http://schemas.microsoft.com/office/powerpoint/2010/main" val="256055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A50CB4D-E617-401B-8D3B-E01F37CC8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463" y="1699333"/>
            <a:ext cx="4731873" cy="3459333"/>
          </a:xfrm>
          <a:prstGeom prst="rect">
            <a:avLst/>
          </a:prstGeom>
        </p:spPr>
      </p:pic>
      <p:sp>
        <p:nvSpPr>
          <p:cNvPr id="10" name="AutoShape 2" descr="角色">
            <a:extLst>
              <a:ext uri="{FF2B5EF4-FFF2-40B4-BE49-F238E27FC236}">
                <a16:creationId xmlns:a16="http://schemas.microsoft.com/office/drawing/2014/main" id="{E3ACC535-A512-4949-947A-67CD007A8A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2" descr="Lab3A. 基于 Raft 实现容错的 kvDB">
            <a:extLst>
              <a:ext uri="{FF2B5EF4-FFF2-40B4-BE49-F238E27FC236}">
                <a16:creationId xmlns:a16="http://schemas.microsoft.com/office/drawing/2014/main" id="{798322A7-2F8A-4B0A-90E0-133534ACD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55" y="1874992"/>
            <a:ext cx="4704382" cy="3412816"/>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86CD0B9D-EFCB-4256-AA1B-0F066191B84D}"/>
              </a:ext>
            </a:extLst>
          </p:cNvPr>
          <p:cNvSpPr txBox="1"/>
          <p:nvPr/>
        </p:nvSpPr>
        <p:spPr>
          <a:xfrm>
            <a:off x="225291" y="387087"/>
            <a:ext cx="3406702" cy="461665"/>
          </a:xfrm>
          <a:prstGeom prst="rect">
            <a:avLst/>
          </a:prstGeom>
          <a:noFill/>
        </p:spPr>
        <p:txBody>
          <a:bodyPr wrap="none" rtlCol="0">
            <a:spAutoFit/>
          </a:bodyPr>
          <a:lstStyle/>
          <a:p>
            <a:r>
              <a:rPr lang="zh-CN" altLang="en-US" sz="2400" dirty="0"/>
              <a:t>例：基于</a:t>
            </a:r>
            <a:r>
              <a:rPr lang="en-US" altLang="zh-CN" sz="2400" dirty="0"/>
              <a:t>raft</a:t>
            </a:r>
            <a:r>
              <a:rPr lang="zh-CN" altLang="en-US" sz="2400" dirty="0"/>
              <a:t>的</a:t>
            </a:r>
            <a:r>
              <a:rPr lang="en-US" altLang="zh-CN" sz="2400" dirty="0" err="1"/>
              <a:t>Kv</a:t>
            </a:r>
            <a:r>
              <a:rPr lang="zh-CN" altLang="en-US" sz="2400" dirty="0"/>
              <a:t>数据库</a:t>
            </a:r>
          </a:p>
        </p:txBody>
      </p:sp>
    </p:spTree>
    <p:extLst>
      <p:ext uri="{BB962C8B-B14F-4D97-AF65-F5344CB8AC3E}">
        <p14:creationId xmlns:p14="http://schemas.microsoft.com/office/powerpoint/2010/main" val="46791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4ED548-2EFD-4709-9DE3-535D1E8B4CF9}"/>
              </a:ext>
            </a:extLst>
          </p:cNvPr>
          <p:cNvSpPr>
            <a:spLocks noChangeArrowheads="1"/>
          </p:cNvSpPr>
          <p:nvPr/>
        </p:nvSpPr>
        <p:spPr bwMode="auto">
          <a:xfrm>
            <a:off x="1189607" y="1095353"/>
            <a:ext cx="8549196" cy="221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rPr>
              <a:t>Raft 将一致性问题分解成了三个相对独立的子问题：</a:t>
            </a:r>
            <a:endPar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zh-CN" sz="1600" b="1" i="0" u="none" strike="noStrike" cap="none" normalizeH="0" baseline="0" dirty="0">
                <a:ln>
                  <a:noFill/>
                </a:ln>
                <a:solidFill>
                  <a:schemeClr val="tx1">
                    <a:lumMod val="75000"/>
                    <a:lumOff val="25000"/>
                  </a:schemeClr>
                </a:solidFill>
                <a:effectLst/>
                <a:latin typeface="Arial" panose="020B0604020202020204" pitchFamily="34" charset="0"/>
                <a:ea typeface="Helvetica Neue"/>
              </a:rPr>
              <a:t> </a:t>
            </a:r>
            <a:r>
              <a:rPr kumimoji="0" lang="zh-CN" altLang="zh-CN" sz="1600" b="1" i="0" u="none" strike="noStrike" cap="none" normalizeH="0" baseline="0" dirty="0">
                <a:ln>
                  <a:noFill/>
                </a:ln>
                <a:solidFill>
                  <a:schemeClr val="tx1">
                    <a:lumMod val="75000"/>
                    <a:lumOff val="25000"/>
                  </a:schemeClr>
                </a:solidFill>
                <a:effectLst/>
                <a:latin typeface="Arial" panose="020B0604020202020204" pitchFamily="34" charset="0"/>
                <a:ea typeface="Helvetica Neue"/>
              </a:rPr>
              <a:t>领导选举</a:t>
            </a:r>
            <a:r>
              <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rPr>
              <a:t>：当现存的领导人宕机的时候, 一个新的领导人需要被选举出来</a:t>
            </a:r>
            <a:r>
              <a:rPr kumimoji="0" lang="zh-CN" altLang="en-US"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rPr>
              <a:t>。</a:t>
            </a:r>
            <a:endParaRPr kumimoji="0" lang="en-US" altLang="zh-CN"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zh-CN" sz="1600" dirty="0">
                <a:solidFill>
                  <a:schemeClr val="tx1">
                    <a:lumMod val="75000"/>
                    <a:lumOff val="25000"/>
                  </a:schemeClr>
                </a:solidFill>
                <a:latin typeface="Arial" panose="020B0604020202020204" pitchFamily="34" charset="0"/>
                <a:ea typeface="Helvetica Neue"/>
              </a:rPr>
              <a:t> </a:t>
            </a:r>
            <a:r>
              <a:rPr kumimoji="0" lang="zh-CN" altLang="zh-CN" sz="1600" b="1" i="0" u="none" strike="noStrike" cap="none" normalizeH="0" baseline="0" dirty="0">
                <a:ln>
                  <a:noFill/>
                </a:ln>
                <a:solidFill>
                  <a:schemeClr val="tx1">
                    <a:lumMod val="75000"/>
                    <a:lumOff val="25000"/>
                  </a:schemeClr>
                </a:solidFill>
                <a:effectLst/>
                <a:latin typeface="Arial" panose="020B0604020202020204" pitchFamily="34" charset="0"/>
                <a:ea typeface="Helvetica Neue"/>
              </a:rPr>
              <a:t>日志复制</a:t>
            </a:r>
            <a:r>
              <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rPr>
              <a:t>：领导人必须从客户端接收日志条目(log entries)然后复制到集群中的其他节点，并且强制要求其他节点的日志保持和自己相同。</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zh-CN" sz="1600" b="1" i="0" u="none" strike="noStrike" cap="none" normalizeH="0" baseline="0" dirty="0">
                <a:ln>
                  <a:noFill/>
                </a:ln>
                <a:solidFill>
                  <a:schemeClr val="tx1">
                    <a:lumMod val="75000"/>
                    <a:lumOff val="25000"/>
                  </a:schemeClr>
                </a:solidFill>
                <a:effectLst/>
                <a:latin typeface="Arial" panose="020B0604020202020204" pitchFamily="34" charset="0"/>
                <a:ea typeface="Helvetica Neue"/>
              </a:rPr>
              <a:t> </a:t>
            </a:r>
            <a:r>
              <a:rPr kumimoji="0" lang="zh-CN" altLang="zh-CN" sz="1600" b="1" i="0" u="none" strike="noStrike" cap="none" normalizeH="0" baseline="0" dirty="0">
                <a:ln>
                  <a:noFill/>
                </a:ln>
                <a:solidFill>
                  <a:schemeClr val="tx1">
                    <a:lumMod val="75000"/>
                    <a:lumOff val="25000"/>
                  </a:schemeClr>
                </a:solidFill>
                <a:effectLst/>
                <a:latin typeface="Arial" panose="020B0604020202020204" pitchFamily="34" charset="0"/>
                <a:ea typeface="Helvetica Neue"/>
              </a:rPr>
              <a:t>安全性</a:t>
            </a:r>
            <a:r>
              <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a typeface="Helvetica Neue"/>
              </a:rPr>
              <a:t>：如果有任何的服务器节点已经应用了一个确定的日志条目到它的状态机中，那么其他服务器节点不能在同一个日志索引位置应用一个不同的指令。</a:t>
            </a:r>
            <a:endParaRPr kumimoji="0" lang="zh-CN" altLang="zh-CN" sz="1600"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5" name="表格 4">
            <a:extLst>
              <a:ext uri="{FF2B5EF4-FFF2-40B4-BE49-F238E27FC236}">
                <a16:creationId xmlns:a16="http://schemas.microsoft.com/office/drawing/2014/main" id="{0EB5FB97-0D52-4104-855E-12DF1B119DBD}"/>
              </a:ext>
            </a:extLst>
          </p:cNvPr>
          <p:cNvGraphicFramePr>
            <a:graphicFrameLocks noGrp="1"/>
          </p:cNvGraphicFramePr>
          <p:nvPr>
            <p:extLst>
              <p:ext uri="{D42A27DB-BD31-4B8C-83A1-F6EECF244321}">
                <p14:modId xmlns:p14="http://schemas.microsoft.com/office/powerpoint/2010/main" val="1213907650"/>
              </p:ext>
            </p:extLst>
          </p:nvPr>
        </p:nvGraphicFramePr>
        <p:xfrm>
          <a:off x="1292222" y="3429000"/>
          <a:ext cx="9607556" cy="2405848"/>
        </p:xfrm>
        <a:graphic>
          <a:graphicData uri="http://schemas.openxmlformats.org/drawingml/2006/table">
            <a:tbl>
              <a:tblPr/>
              <a:tblGrid>
                <a:gridCol w="2105096">
                  <a:extLst>
                    <a:ext uri="{9D8B030D-6E8A-4147-A177-3AD203B41FA5}">
                      <a16:colId xmlns:a16="http://schemas.microsoft.com/office/drawing/2014/main" val="3137418306"/>
                    </a:ext>
                  </a:extLst>
                </a:gridCol>
                <a:gridCol w="7502460">
                  <a:extLst>
                    <a:ext uri="{9D8B030D-6E8A-4147-A177-3AD203B41FA5}">
                      <a16:colId xmlns:a16="http://schemas.microsoft.com/office/drawing/2014/main" val="1102040974"/>
                    </a:ext>
                  </a:extLst>
                </a:gridCol>
              </a:tblGrid>
              <a:tr h="291940">
                <a:tc>
                  <a:txBody>
                    <a:bodyPr/>
                    <a:lstStyle/>
                    <a:p>
                      <a:pPr algn="ctr" fontAlgn="t"/>
                      <a:r>
                        <a:rPr lang="zh-CN" altLang="en-US" sz="1300" b="1" dirty="0">
                          <a:solidFill>
                            <a:schemeClr val="tx1"/>
                          </a:solidFill>
                          <a:effectLst/>
                        </a:rPr>
                        <a:t>特性</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ctr" fontAlgn="t"/>
                      <a:r>
                        <a:rPr lang="zh-CN" altLang="en-US" sz="1300" b="1" dirty="0">
                          <a:solidFill>
                            <a:schemeClr val="tx1"/>
                          </a:solidFill>
                          <a:effectLst/>
                        </a:rPr>
                        <a:t>解释</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75287841"/>
                  </a:ext>
                </a:extLst>
              </a:tr>
              <a:tr h="293096">
                <a:tc>
                  <a:txBody>
                    <a:bodyPr/>
                    <a:lstStyle/>
                    <a:p>
                      <a:pPr algn="ctr" fontAlgn="t"/>
                      <a:r>
                        <a:rPr lang="zh-CN" altLang="en-US" sz="1300" dirty="0">
                          <a:effectLst/>
                        </a:rPr>
                        <a:t>选举安全特性</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just" fontAlgn="t"/>
                      <a:r>
                        <a:rPr lang="zh-CN" altLang="en-US" sz="1300" dirty="0">
                          <a:effectLst/>
                        </a:rPr>
                        <a:t>对于一个给定的任期号，最多只会有一个领导人被选举出来</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80710460"/>
                  </a:ext>
                </a:extLst>
              </a:tr>
              <a:tr h="293096">
                <a:tc>
                  <a:txBody>
                    <a:bodyPr/>
                    <a:lstStyle/>
                    <a:p>
                      <a:pPr algn="ctr" fontAlgn="t"/>
                      <a:r>
                        <a:rPr lang="zh-CN" altLang="en-US" sz="1300" dirty="0">
                          <a:effectLst/>
                        </a:rPr>
                        <a:t>领导人只附加原则</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just" fontAlgn="t"/>
                      <a:r>
                        <a:rPr lang="zh-CN" altLang="en-US" sz="1300" dirty="0">
                          <a:effectLst/>
                        </a:rPr>
                        <a:t>领导人绝对不会删除或者覆盖自己的日志，只会增加日志</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05911225"/>
                  </a:ext>
                </a:extLst>
              </a:tr>
              <a:tr h="521796">
                <a:tc>
                  <a:txBody>
                    <a:bodyPr/>
                    <a:lstStyle/>
                    <a:p>
                      <a:pPr algn="ctr" fontAlgn="t"/>
                      <a:r>
                        <a:rPr lang="zh-CN" altLang="en-US" sz="1300" dirty="0">
                          <a:effectLst/>
                        </a:rPr>
                        <a:t>日志匹配原则</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just" fontAlgn="t"/>
                      <a:r>
                        <a:rPr lang="zh-CN" altLang="en-US" sz="1300" dirty="0">
                          <a:effectLst/>
                        </a:rPr>
                        <a:t>如果两个日志在相同的索引位置的日志条目的任期号相同，那么我们就认为这个日志从头到这个索引位置之间全部完全相同</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18374415"/>
                  </a:ext>
                </a:extLst>
              </a:tr>
              <a:tr h="478854">
                <a:tc>
                  <a:txBody>
                    <a:bodyPr/>
                    <a:lstStyle/>
                    <a:p>
                      <a:pPr algn="ctr" fontAlgn="t"/>
                      <a:r>
                        <a:rPr lang="zh-CN" altLang="en-US" sz="1300">
                          <a:effectLst/>
                        </a:rPr>
                        <a:t>领导人完全特性</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just" fontAlgn="t"/>
                      <a:r>
                        <a:rPr lang="zh-CN" altLang="en-US" sz="1300" dirty="0">
                          <a:effectLst/>
                        </a:rPr>
                        <a:t>如果某个日志条目在某个任期号中已经被提交，那么这个条目必然出现在更大任期号的所有领导人中</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32972392"/>
                  </a:ext>
                </a:extLst>
              </a:tr>
              <a:tr h="527066">
                <a:tc>
                  <a:txBody>
                    <a:bodyPr/>
                    <a:lstStyle/>
                    <a:p>
                      <a:pPr algn="ctr" fontAlgn="t"/>
                      <a:r>
                        <a:rPr lang="zh-CN" altLang="en-US" sz="1300" dirty="0">
                          <a:effectLst/>
                        </a:rPr>
                        <a:t>状态机安全特性</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tc>
                  <a:txBody>
                    <a:bodyPr/>
                    <a:lstStyle/>
                    <a:p>
                      <a:pPr algn="just" fontAlgn="t"/>
                      <a:r>
                        <a:rPr lang="zh-CN" altLang="en-US" sz="1300" dirty="0">
                          <a:effectLst/>
                        </a:rPr>
                        <a:t>如果一个领导人已经将给定的索引值位置的日志条目应用到状态机中，那么其他任何的服务器在这个索引位置不会应用一个不同的日志</a:t>
                      </a:r>
                    </a:p>
                  </a:txBody>
                  <a:tcPr marL="55786" marR="55786" marT="27893" marB="27893" anchor="ctr">
                    <a:lnL w="7620" cap="flat" cmpd="sng" algn="ctr">
                      <a:solidFill>
                        <a:srgbClr val="474D54"/>
                      </a:solidFill>
                      <a:prstDash val="solid"/>
                      <a:round/>
                      <a:headEnd type="none" w="med" len="med"/>
                      <a:tailEnd type="none" w="med" len="med"/>
                    </a:lnL>
                    <a:lnR w="7620" cap="flat" cmpd="sng" algn="ctr">
                      <a:solidFill>
                        <a:srgbClr val="474D54"/>
                      </a:solidFill>
                      <a:prstDash val="solid"/>
                      <a:round/>
                      <a:headEnd type="none" w="med" len="med"/>
                      <a:tailEnd type="none" w="med" len="med"/>
                    </a:lnR>
                    <a:lnT w="7620" cap="flat" cmpd="sng" algn="ctr">
                      <a:solidFill>
                        <a:srgbClr val="474D54"/>
                      </a:solidFill>
                      <a:prstDash val="solid"/>
                      <a:round/>
                      <a:headEnd type="none" w="med" len="med"/>
                      <a:tailEnd type="none" w="med" len="med"/>
                    </a:lnT>
                    <a:lnB w="7620" cap="flat" cmpd="sng" algn="ctr">
                      <a:solidFill>
                        <a:srgbClr val="474D54"/>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10765028"/>
                  </a:ext>
                </a:extLst>
              </a:tr>
            </a:tbl>
          </a:graphicData>
        </a:graphic>
      </p:graphicFrame>
      <p:sp>
        <p:nvSpPr>
          <p:cNvPr id="6" name="文本框 5">
            <a:extLst>
              <a:ext uri="{FF2B5EF4-FFF2-40B4-BE49-F238E27FC236}">
                <a16:creationId xmlns:a16="http://schemas.microsoft.com/office/drawing/2014/main" id="{53B520F9-9D23-4F21-BE14-FA81EF03A0AD}"/>
              </a:ext>
            </a:extLst>
          </p:cNvPr>
          <p:cNvSpPr txBox="1"/>
          <p:nvPr/>
        </p:nvSpPr>
        <p:spPr>
          <a:xfrm>
            <a:off x="417250" y="399495"/>
            <a:ext cx="1677062" cy="461665"/>
          </a:xfrm>
          <a:prstGeom prst="rect">
            <a:avLst/>
          </a:prstGeom>
          <a:noFill/>
        </p:spPr>
        <p:txBody>
          <a:bodyPr wrap="none" rtlCol="0">
            <a:spAutoFit/>
          </a:bodyPr>
          <a:lstStyle/>
          <a:p>
            <a:r>
              <a:rPr lang="en-US" altLang="zh-CN" sz="2400" b="1" dirty="0"/>
              <a:t>Raft</a:t>
            </a:r>
            <a:r>
              <a:rPr lang="zh-CN" altLang="en-US" sz="2400" b="1" dirty="0"/>
              <a:t>算法：</a:t>
            </a:r>
          </a:p>
        </p:txBody>
      </p:sp>
    </p:spTree>
    <p:extLst>
      <p:ext uri="{BB962C8B-B14F-4D97-AF65-F5344CB8AC3E}">
        <p14:creationId xmlns:p14="http://schemas.microsoft.com/office/powerpoint/2010/main" val="10068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881571E-BC25-435E-B70F-4671D2C85382}"/>
              </a:ext>
            </a:extLst>
          </p:cNvPr>
          <p:cNvSpPr txBox="1"/>
          <p:nvPr/>
        </p:nvSpPr>
        <p:spPr>
          <a:xfrm>
            <a:off x="310718" y="373802"/>
            <a:ext cx="3045041" cy="461665"/>
          </a:xfrm>
          <a:prstGeom prst="rect">
            <a:avLst/>
          </a:prstGeom>
          <a:noFill/>
        </p:spPr>
        <p:txBody>
          <a:bodyPr wrap="square" rtlCol="0">
            <a:spAutoFit/>
          </a:bodyPr>
          <a:lstStyle/>
          <a:p>
            <a:r>
              <a:rPr lang="zh-CN" altLang="en-US" sz="2400" b="1" dirty="0"/>
              <a:t>基础概念：状态</a:t>
            </a:r>
          </a:p>
        </p:txBody>
      </p:sp>
      <p:sp>
        <p:nvSpPr>
          <p:cNvPr id="6" name="矩形 5">
            <a:extLst>
              <a:ext uri="{FF2B5EF4-FFF2-40B4-BE49-F238E27FC236}">
                <a16:creationId xmlns:a16="http://schemas.microsoft.com/office/drawing/2014/main" id="{B865662C-1354-4C9E-9B34-6E38D7E83830}"/>
              </a:ext>
            </a:extLst>
          </p:cNvPr>
          <p:cNvSpPr/>
          <p:nvPr/>
        </p:nvSpPr>
        <p:spPr>
          <a:xfrm>
            <a:off x="638976" y="913032"/>
            <a:ext cx="10272605" cy="1712135"/>
          </a:xfrm>
          <a:prstGeom prst="rect">
            <a:avLst/>
          </a:prstGeom>
        </p:spPr>
        <p:txBody>
          <a:bodyPr wrap="square">
            <a:spAutoFit/>
          </a:bodyPr>
          <a:lstStyle/>
          <a:p>
            <a:pPr>
              <a:lnSpc>
                <a:spcPct val="150000"/>
              </a:lnSpc>
            </a:pPr>
            <a:r>
              <a:rPr lang="zh-CN" altLang="en-US" dirty="0">
                <a:solidFill>
                  <a:schemeClr val="tx1">
                    <a:lumMod val="75000"/>
                    <a:lumOff val="25000"/>
                  </a:schemeClr>
                </a:solidFill>
              </a:rPr>
              <a:t>在任何时刻，每一个服务器节点都处于一下三个状态之一</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    Follower</a:t>
            </a:r>
            <a:r>
              <a:rPr lang="zh-CN" altLang="en-US" dirty="0">
                <a:solidFill>
                  <a:schemeClr val="tx1">
                    <a:lumMod val="75000"/>
                    <a:lumOff val="25000"/>
                  </a:schemeClr>
                </a:solidFill>
              </a:rPr>
              <a:t>：不发起请求，单纯响应 </a:t>
            </a:r>
            <a:r>
              <a:rPr lang="en-US" altLang="zh-CN" dirty="0">
                <a:solidFill>
                  <a:schemeClr val="tx1">
                    <a:lumMod val="75000"/>
                    <a:lumOff val="25000"/>
                  </a:schemeClr>
                </a:solidFill>
              </a:rPr>
              <a:t>Candidate </a:t>
            </a:r>
            <a:r>
              <a:rPr lang="zh-CN" altLang="en-US" dirty="0">
                <a:solidFill>
                  <a:schemeClr val="tx1">
                    <a:lumMod val="75000"/>
                    <a:lumOff val="25000"/>
                  </a:schemeClr>
                </a:solidFill>
              </a:rPr>
              <a:t>和 </a:t>
            </a:r>
            <a:r>
              <a:rPr lang="en-US" altLang="zh-CN" dirty="0">
                <a:solidFill>
                  <a:schemeClr val="tx1">
                    <a:lumMod val="75000"/>
                    <a:lumOff val="25000"/>
                  </a:schemeClr>
                </a:solidFill>
              </a:rPr>
              <a:t>Leader </a:t>
            </a:r>
            <a:r>
              <a:rPr lang="zh-CN" altLang="en-US" dirty="0">
                <a:solidFill>
                  <a:schemeClr val="tx1">
                    <a:lumMod val="75000"/>
                    <a:lumOff val="25000"/>
                  </a:schemeClr>
                </a:solidFill>
              </a:rPr>
              <a:t>的请求</a:t>
            </a:r>
          </a:p>
          <a:p>
            <a:pPr>
              <a:lnSpc>
                <a:spcPct val="150000"/>
              </a:lnSpc>
            </a:pPr>
            <a:r>
              <a:rPr lang="en-US" altLang="zh-CN" dirty="0">
                <a:solidFill>
                  <a:schemeClr val="tx1">
                    <a:lumMod val="75000"/>
                    <a:lumOff val="25000"/>
                  </a:schemeClr>
                </a:solidFill>
              </a:rPr>
              <a:t>    Leader</a:t>
            </a:r>
            <a:r>
              <a:rPr lang="zh-CN" altLang="en-US" dirty="0">
                <a:solidFill>
                  <a:schemeClr val="tx1">
                    <a:lumMod val="75000"/>
                    <a:lumOff val="25000"/>
                  </a:schemeClr>
                </a:solidFill>
              </a:rPr>
              <a:t>：负责响应客户端发起的请求，如果客户端的请求发送到 </a:t>
            </a:r>
            <a:r>
              <a:rPr lang="en-US" altLang="zh-CN" dirty="0">
                <a:solidFill>
                  <a:schemeClr val="tx1">
                    <a:lumMod val="75000"/>
                    <a:lumOff val="25000"/>
                  </a:schemeClr>
                </a:solidFill>
              </a:rPr>
              <a:t>Follower</a:t>
            </a:r>
            <a:r>
              <a:rPr lang="zh-CN" altLang="en-US" dirty="0">
                <a:solidFill>
                  <a:schemeClr val="tx1">
                    <a:lumMod val="75000"/>
                    <a:lumOff val="25000"/>
                  </a:schemeClr>
                </a:solidFill>
              </a:rPr>
              <a:t>，请求会被转发到主节点</a:t>
            </a:r>
          </a:p>
          <a:p>
            <a:pPr>
              <a:lnSpc>
                <a:spcPct val="150000"/>
              </a:lnSpc>
            </a:pPr>
            <a:r>
              <a:rPr lang="en-US" altLang="zh-CN" dirty="0">
                <a:solidFill>
                  <a:schemeClr val="tx1">
                    <a:lumMod val="75000"/>
                    <a:lumOff val="25000"/>
                  </a:schemeClr>
                </a:solidFill>
              </a:rPr>
              <a:t>    Candidate</a:t>
            </a:r>
            <a:r>
              <a:rPr lang="zh-CN" altLang="en-US" dirty="0">
                <a:solidFill>
                  <a:schemeClr val="tx1">
                    <a:lumMod val="75000"/>
                    <a:lumOff val="25000"/>
                  </a:schemeClr>
                </a:solidFill>
              </a:rPr>
              <a:t>：一种中间状态，只在选主期间存在。</a:t>
            </a:r>
          </a:p>
        </p:txBody>
      </p:sp>
      <p:pic>
        <p:nvPicPr>
          <p:cNvPr id="7" name="图片 6">
            <a:extLst>
              <a:ext uri="{FF2B5EF4-FFF2-40B4-BE49-F238E27FC236}">
                <a16:creationId xmlns:a16="http://schemas.microsoft.com/office/drawing/2014/main" id="{21722001-6B4E-43E4-92A7-62D6E16DB6FD}"/>
              </a:ext>
            </a:extLst>
          </p:cNvPr>
          <p:cNvPicPr>
            <a:picLocks noChangeAspect="1"/>
          </p:cNvPicPr>
          <p:nvPr/>
        </p:nvPicPr>
        <p:blipFill>
          <a:blip r:embed="rId2"/>
          <a:stretch>
            <a:fillRect/>
          </a:stretch>
        </p:blipFill>
        <p:spPr>
          <a:xfrm>
            <a:off x="2237882" y="3109403"/>
            <a:ext cx="7716236" cy="2616694"/>
          </a:xfrm>
          <a:prstGeom prst="rect">
            <a:avLst/>
          </a:prstGeom>
        </p:spPr>
      </p:pic>
    </p:spTree>
    <p:extLst>
      <p:ext uri="{BB962C8B-B14F-4D97-AF65-F5344CB8AC3E}">
        <p14:creationId xmlns:p14="http://schemas.microsoft.com/office/powerpoint/2010/main" val="413290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ED042C-4B2C-4DFE-A5BC-102E21339825}"/>
              </a:ext>
            </a:extLst>
          </p:cNvPr>
          <p:cNvPicPr>
            <a:picLocks noChangeAspect="1"/>
          </p:cNvPicPr>
          <p:nvPr/>
        </p:nvPicPr>
        <p:blipFill>
          <a:blip r:embed="rId2"/>
          <a:stretch>
            <a:fillRect/>
          </a:stretch>
        </p:blipFill>
        <p:spPr>
          <a:xfrm>
            <a:off x="1655002" y="1974680"/>
            <a:ext cx="7311444" cy="2159730"/>
          </a:xfrm>
          <a:prstGeom prst="rect">
            <a:avLst/>
          </a:prstGeom>
        </p:spPr>
      </p:pic>
      <p:sp>
        <p:nvSpPr>
          <p:cNvPr id="5" name="文本框 4">
            <a:extLst>
              <a:ext uri="{FF2B5EF4-FFF2-40B4-BE49-F238E27FC236}">
                <a16:creationId xmlns:a16="http://schemas.microsoft.com/office/drawing/2014/main" id="{F27EC4DD-2E65-4D61-A3A0-CB8FADA1786E}"/>
              </a:ext>
            </a:extLst>
          </p:cNvPr>
          <p:cNvSpPr txBox="1"/>
          <p:nvPr/>
        </p:nvSpPr>
        <p:spPr>
          <a:xfrm>
            <a:off x="344748" y="387337"/>
            <a:ext cx="3765613" cy="461665"/>
          </a:xfrm>
          <a:prstGeom prst="rect">
            <a:avLst/>
          </a:prstGeom>
          <a:noFill/>
        </p:spPr>
        <p:txBody>
          <a:bodyPr wrap="square" rtlCol="0">
            <a:spAutoFit/>
          </a:bodyPr>
          <a:lstStyle/>
          <a:p>
            <a:r>
              <a:rPr lang="zh-CN" altLang="en-US" sz="2400" b="1" dirty="0"/>
              <a:t>基础概念：任期（</a:t>
            </a:r>
            <a:r>
              <a:rPr lang="en-US" altLang="zh-CN" sz="2400" b="1" dirty="0"/>
              <a:t>term</a:t>
            </a:r>
            <a:r>
              <a:rPr lang="zh-CN" altLang="en-US" sz="2400" b="1" dirty="0"/>
              <a:t>）</a:t>
            </a:r>
          </a:p>
        </p:txBody>
      </p:sp>
      <p:sp>
        <p:nvSpPr>
          <p:cNvPr id="6" name="矩形 5">
            <a:extLst>
              <a:ext uri="{FF2B5EF4-FFF2-40B4-BE49-F238E27FC236}">
                <a16:creationId xmlns:a16="http://schemas.microsoft.com/office/drawing/2014/main" id="{A441068D-ED85-4429-8F71-91DB4F270538}"/>
              </a:ext>
            </a:extLst>
          </p:cNvPr>
          <p:cNvSpPr/>
          <p:nvPr/>
        </p:nvSpPr>
        <p:spPr>
          <a:xfrm>
            <a:off x="713171" y="1151266"/>
            <a:ext cx="10268505" cy="646331"/>
          </a:xfrm>
          <a:prstGeom prst="rect">
            <a:avLst/>
          </a:prstGeom>
        </p:spPr>
        <p:txBody>
          <a:bodyPr wrap="square">
            <a:spAutoFit/>
          </a:bodyPr>
          <a:lstStyle/>
          <a:p>
            <a:r>
              <a:rPr lang="en-US" altLang="zh-CN" b="0" i="0" dirty="0">
                <a:solidFill>
                  <a:srgbClr val="444444"/>
                </a:solidFill>
                <a:effectLst/>
                <a:latin typeface="Lato"/>
              </a:rPr>
              <a:t>Raft </a:t>
            </a:r>
            <a:r>
              <a:rPr lang="zh-CN" altLang="en-US" b="0" i="0" dirty="0">
                <a:solidFill>
                  <a:srgbClr val="444444"/>
                </a:solidFill>
                <a:effectLst/>
                <a:latin typeface="Lato"/>
              </a:rPr>
              <a:t>将时间切分成多个 </a:t>
            </a:r>
            <a:r>
              <a:rPr lang="en-US" altLang="zh-CN" b="0" i="0" dirty="0">
                <a:solidFill>
                  <a:srgbClr val="444444"/>
                </a:solidFill>
                <a:effectLst/>
                <a:latin typeface="Lato"/>
              </a:rPr>
              <a:t>term</a:t>
            </a:r>
            <a:r>
              <a:rPr lang="zh-CN" altLang="en-US" b="0" i="0" dirty="0">
                <a:solidFill>
                  <a:srgbClr val="444444"/>
                </a:solidFill>
                <a:effectLst/>
                <a:latin typeface="Lato"/>
              </a:rPr>
              <a:t>，每个 </a:t>
            </a:r>
            <a:r>
              <a:rPr lang="en-US" altLang="zh-CN" b="0" i="0" dirty="0">
                <a:solidFill>
                  <a:srgbClr val="444444"/>
                </a:solidFill>
                <a:effectLst/>
                <a:latin typeface="Lato"/>
              </a:rPr>
              <a:t>term </a:t>
            </a:r>
            <a:r>
              <a:rPr lang="zh-CN" altLang="en-US" b="0" i="0" dirty="0">
                <a:solidFill>
                  <a:srgbClr val="444444"/>
                </a:solidFill>
                <a:effectLst/>
                <a:latin typeface="Lato"/>
              </a:rPr>
              <a:t>以选主开始，选主期间各节点尝试当上主节点，选举结束后开始正常处理客户端的请求。如图：</a:t>
            </a:r>
            <a:endParaRPr lang="zh-CN" altLang="en-US" dirty="0"/>
          </a:p>
        </p:txBody>
      </p:sp>
      <p:sp>
        <p:nvSpPr>
          <p:cNvPr id="7" name="矩形 6">
            <a:extLst>
              <a:ext uri="{FF2B5EF4-FFF2-40B4-BE49-F238E27FC236}">
                <a16:creationId xmlns:a16="http://schemas.microsoft.com/office/drawing/2014/main" id="{B526496B-1223-4F94-91AF-650454A40B90}"/>
              </a:ext>
            </a:extLst>
          </p:cNvPr>
          <p:cNvSpPr/>
          <p:nvPr/>
        </p:nvSpPr>
        <p:spPr>
          <a:xfrm>
            <a:off x="713171" y="4311493"/>
            <a:ext cx="10952087" cy="1477328"/>
          </a:xfrm>
          <a:prstGeom prst="rect">
            <a:avLst/>
          </a:prstGeom>
        </p:spPr>
        <p:txBody>
          <a:bodyPr wrap="square">
            <a:spAutoFit/>
          </a:bodyPr>
          <a:lstStyle/>
          <a:p>
            <a:r>
              <a:rPr lang="en-US" altLang="zh-CN" b="0" i="0" dirty="0">
                <a:solidFill>
                  <a:srgbClr val="444444"/>
                </a:solidFill>
                <a:effectLst/>
                <a:latin typeface="Lato"/>
              </a:rPr>
              <a:t>Raft </a:t>
            </a:r>
            <a:r>
              <a:rPr lang="zh-CN" altLang="en-US" b="0" i="0" dirty="0">
                <a:solidFill>
                  <a:srgbClr val="444444"/>
                </a:solidFill>
                <a:effectLst/>
                <a:latin typeface="Lato"/>
              </a:rPr>
              <a:t>会保证每一个 </a:t>
            </a:r>
            <a:r>
              <a:rPr lang="en-US" altLang="zh-CN" b="0" i="0" dirty="0">
                <a:solidFill>
                  <a:srgbClr val="444444"/>
                </a:solidFill>
                <a:effectLst/>
                <a:latin typeface="Lato"/>
              </a:rPr>
              <a:t>term </a:t>
            </a:r>
            <a:r>
              <a:rPr lang="zh-CN" altLang="en-US" b="0" i="0" dirty="0">
                <a:solidFill>
                  <a:srgbClr val="444444"/>
                </a:solidFill>
                <a:effectLst/>
                <a:latin typeface="Lato"/>
              </a:rPr>
              <a:t>中至多只有一个 </a:t>
            </a:r>
            <a:r>
              <a:rPr lang="en-US" altLang="zh-CN" b="0" i="0" dirty="0">
                <a:solidFill>
                  <a:srgbClr val="444444"/>
                </a:solidFill>
                <a:effectLst/>
                <a:latin typeface="Lato"/>
              </a:rPr>
              <a:t>leader</a:t>
            </a:r>
            <a:r>
              <a:rPr lang="zh-CN" altLang="en-US" b="0" i="0" dirty="0">
                <a:solidFill>
                  <a:srgbClr val="444444"/>
                </a:solidFill>
                <a:effectLst/>
                <a:latin typeface="Lato"/>
              </a:rPr>
              <a:t>，如果选主时选票被分散导致没有节点获得多数票（如 </a:t>
            </a:r>
            <a:r>
              <a:rPr lang="en-US" altLang="zh-CN" b="0" i="0" dirty="0">
                <a:solidFill>
                  <a:srgbClr val="444444"/>
                </a:solidFill>
                <a:effectLst/>
                <a:latin typeface="Lato"/>
              </a:rPr>
              <a:t>t3</a:t>
            </a:r>
            <a:r>
              <a:rPr lang="zh-CN" altLang="en-US" b="0" i="0" dirty="0">
                <a:solidFill>
                  <a:srgbClr val="444444"/>
                </a:solidFill>
                <a:effectLst/>
                <a:latin typeface="Lato"/>
              </a:rPr>
              <a:t>），则会开始新一轮选举。</a:t>
            </a:r>
          </a:p>
          <a:p>
            <a:r>
              <a:rPr lang="en-US" altLang="zh-CN" b="0" i="0" dirty="0">
                <a:solidFill>
                  <a:srgbClr val="444444"/>
                </a:solidFill>
                <a:effectLst/>
                <a:latin typeface="Lato"/>
              </a:rPr>
              <a:t>term </a:t>
            </a:r>
            <a:r>
              <a:rPr lang="zh-CN" altLang="en-US" b="0" i="0" dirty="0">
                <a:solidFill>
                  <a:srgbClr val="444444"/>
                </a:solidFill>
                <a:effectLst/>
                <a:latin typeface="Lato"/>
              </a:rPr>
              <a:t>就像逻辑上的“时间”，用来记录和比较各节点的“进度”。如果某个节点收到信息时发现自己的 </a:t>
            </a:r>
            <a:r>
              <a:rPr lang="en-US" altLang="zh-CN" b="0" i="0" dirty="0">
                <a:solidFill>
                  <a:srgbClr val="444444"/>
                </a:solidFill>
                <a:effectLst/>
                <a:latin typeface="Lato"/>
              </a:rPr>
              <a:t>term </a:t>
            </a:r>
            <a:r>
              <a:rPr lang="zh-CN" altLang="en-US" b="0" i="0" dirty="0">
                <a:solidFill>
                  <a:srgbClr val="444444"/>
                </a:solidFill>
                <a:effectLst/>
                <a:latin typeface="Lato"/>
              </a:rPr>
              <a:t>是落后的，它会立即将自己的 </a:t>
            </a:r>
            <a:r>
              <a:rPr lang="en-US" altLang="zh-CN" b="0" i="0" dirty="0">
                <a:solidFill>
                  <a:srgbClr val="444444"/>
                </a:solidFill>
                <a:effectLst/>
                <a:latin typeface="Lato"/>
              </a:rPr>
              <a:t>term </a:t>
            </a:r>
            <a:r>
              <a:rPr lang="zh-CN" altLang="en-US" b="0" i="0" dirty="0">
                <a:solidFill>
                  <a:srgbClr val="444444"/>
                </a:solidFill>
                <a:effectLst/>
                <a:latin typeface="Lato"/>
              </a:rPr>
              <a:t>更新为更大的 </a:t>
            </a:r>
            <a:r>
              <a:rPr lang="en-US" altLang="zh-CN" b="0" i="0" dirty="0">
                <a:solidFill>
                  <a:srgbClr val="444444"/>
                </a:solidFill>
                <a:effectLst/>
                <a:latin typeface="Lato"/>
              </a:rPr>
              <a:t>term</a:t>
            </a:r>
            <a:r>
              <a:rPr lang="zh-CN" altLang="en-US" b="0" i="0" dirty="0">
                <a:solidFill>
                  <a:srgbClr val="444444"/>
                </a:solidFill>
                <a:effectLst/>
                <a:latin typeface="Lato"/>
              </a:rPr>
              <a:t>；同时节点不会理睬 </a:t>
            </a:r>
            <a:r>
              <a:rPr lang="en-US" altLang="zh-CN" b="0" i="0" dirty="0">
                <a:solidFill>
                  <a:srgbClr val="444444"/>
                </a:solidFill>
                <a:effectLst/>
                <a:latin typeface="Lato"/>
              </a:rPr>
              <a:t>term </a:t>
            </a:r>
            <a:r>
              <a:rPr lang="zh-CN" altLang="en-US" b="0" i="0" dirty="0">
                <a:solidFill>
                  <a:srgbClr val="444444"/>
                </a:solidFill>
                <a:effectLst/>
                <a:latin typeface="Lato"/>
              </a:rPr>
              <a:t>比自己小的消息；另外如果主节点收到 </a:t>
            </a:r>
            <a:r>
              <a:rPr lang="en-US" altLang="zh-CN" b="0" i="0" dirty="0">
                <a:solidFill>
                  <a:srgbClr val="444444"/>
                </a:solidFill>
                <a:effectLst/>
                <a:latin typeface="Lato"/>
              </a:rPr>
              <a:t>term </a:t>
            </a:r>
            <a:r>
              <a:rPr lang="zh-CN" altLang="en-US" b="0" i="0" dirty="0">
                <a:solidFill>
                  <a:srgbClr val="444444"/>
                </a:solidFill>
                <a:effectLst/>
                <a:latin typeface="Lato"/>
              </a:rPr>
              <a:t>比自己大的消息，则会立马进入 </a:t>
            </a:r>
            <a:r>
              <a:rPr lang="en-US" altLang="zh-CN" b="0" i="0" dirty="0">
                <a:solidFill>
                  <a:srgbClr val="444444"/>
                </a:solidFill>
                <a:effectLst/>
                <a:latin typeface="Lato"/>
              </a:rPr>
              <a:t>follower </a:t>
            </a:r>
            <a:r>
              <a:rPr lang="zh-CN" altLang="en-US" b="0" i="0" dirty="0">
                <a:solidFill>
                  <a:srgbClr val="444444"/>
                </a:solidFill>
                <a:effectLst/>
                <a:latin typeface="Lato"/>
              </a:rPr>
              <a:t>的状态。</a:t>
            </a:r>
          </a:p>
        </p:txBody>
      </p:sp>
    </p:spTree>
    <p:extLst>
      <p:ext uri="{BB962C8B-B14F-4D97-AF65-F5344CB8AC3E}">
        <p14:creationId xmlns:p14="http://schemas.microsoft.com/office/powerpoint/2010/main" val="23125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6E5F8E8-95C6-4895-BAC0-59BB4FD69D18}"/>
              </a:ext>
            </a:extLst>
          </p:cNvPr>
          <p:cNvSpPr/>
          <p:nvPr/>
        </p:nvSpPr>
        <p:spPr>
          <a:xfrm>
            <a:off x="970624" y="1005213"/>
            <a:ext cx="9966665" cy="4524315"/>
          </a:xfrm>
          <a:prstGeom prst="rect">
            <a:avLst/>
          </a:prstGeom>
        </p:spPr>
        <p:txBody>
          <a:bodyPr wrap="square">
            <a:spAutoFit/>
          </a:bodyPr>
          <a:lstStyle/>
          <a:p>
            <a:pPr>
              <a:buFont typeface="Arial" panose="020B0604020202020204" pitchFamily="34" charset="0"/>
              <a:buChar char="•"/>
            </a:pPr>
            <a:r>
              <a:rPr lang="zh-CN" altLang="en-US" b="1" i="0" dirty="0">
                <a:solidFill>
                  <a:schemeClr val="tx1">
                    <a:lumMod val="65000"/>
                    <a:lumOff val="35000"/>
                  </a:schemeClr>
                </a:solidFill>
                <a:effectLst/>
                <a:latin typeface="-apple-system"/>
              </a:rPr>
              <a:t>自动增加</a:t>
            </a:r>
            <a:r>
              <a:rPr lang="zh-CN" altLang="en-US" b="0" i="0" dirty="0">
                <a:solidFill>
                  <a:schemeClr val="tx1">
                    <a:lumMod val="65000"/>
                    <a:lumOff val="35000"/>
                  </a:schemeClr>
                </a:solidFill>
                <a:effectLst/>
                <a:latin typeface="-apple-system"/>
              </a:rPr>
              <a:t>：跟随者在等待领导者心跳信息超时后，推荐自己为候选人，会增加自己的任期号，如上图所示，节点 </a:t>
            </a:r>
            <a:r>
              <a:rPr lang="en-US" altLang="zh-CN" b="0" i="0" dirty="0">
                <a:solidFill>
                  <a:schemeClr val="tx1">
                    <a:lumMod val="65000"/>
                    <a:lumOff val="35000"/>
                  </a:schemeClr>
                </a:solidFill>
                <a:effectLst/>
                <a:latin typeface="-apple-system"/>
              </a:rPr>
              <a:t>A </a:t>
            </a:r>
            <a:r>
              <a:rPr lang="zh-CN" altLang="en-US" b="0" i="0" dirty="0">
                <a:solidFill>
                  <a:schemeClr val="tx1">
                    <a:lumMod val="65000"/>
                    <a:lumOff val="35000"/>
                  </a:schemeClr>
                </a:solidFill>
                <a:effectLst/>
                <a:latin typeface="-apple-system"/>
              </a:rPr>
              <a:t>任期为 </a:t>
            </a:r>
            <a:r>
              <a:rPr lang="en-US" altLang="zh-CN" b="0" i="0" dirty="0">
                <a:solidFill>
                  <a:schemeClr val="tx1">
                    <a:lumMod val="65000"/>
                    <a:lumOff val="35000"/>
                  </a:schemeClr>
                </a:solidFill>
                <a:effectLst/>
                <a:latin typeface="-apple-system"/>
              </a:rPr>
              <a:t>0</a:t>
            </a:r>
            <a:r>
              <a:rPr lang="zh-CN" altLang="en-US" b="0" i="0" dirty="0">
                <a:solidFill>
                  <a:schemeClr val="tx1">
                    <a:lumMod val="65000"/>
                    <a:lumOff val="35000"/>
                  </a:schemeClr>
                </a:solidFill>
                <a:effectLst/>
                <a:latin typeface="-apple-system"/>
              </a:rPr>
              <a:t>，推举自己为候选人时，任期编号增加为 </a:t>
            </a:r>
            <a:r>
              <a:rPr lang="en-US" altLang="zh-CN" b="0" i="0" dirty="0">
                <a:solidFill>
                  <a:schemeClr val="tx1">
                    <a:lumMod val="65000"/>
                    <a:lumOff val="35000"/>
                  </a:schemeClr>
                </a:solidFill>
                <a:effectLst/>
                <a:latin typeface="-apple-system"/>
              </a:rPr>
              <a:t>1</a:t>
            </a:r>
            <a:r>
              <a:rPr lang="zh-CN" altLang="en-US" b="0" i="0" dirty="0">
                <a:solidFill>
                  <a:schemeClr val="tx1">
                    <a:lumMod val="65000"/>
                    <a:lumOff val="35000"/>
                  </a:schemeClr>
                </a:solidFill>
                <a:effectLst/>
                <a:latin typeface="-apple-system"/>
              </a:rPr>
              <a:t>。</a:t>
            </a:r>
          </a:p>
          <a:p>
            <a:pPr>
              <a:buFont typeface="Arial" panose="020B0604020202020204" pitchFamily="34" charset="0"/>
              <a:buChar char="•"/>
            </a:pPr>
            <a:r>
              <a:rPr lang="zh-CN" altLang="en-US" b="1" i="0" dirty="0">
                <a:solidFill>
                  <a:schemeClr val="tx1">
                    <a:lumMod val="65000"/>
                    <a:lumOff val="35000"/>
                  </a:schemeClr>
                </a:solidFill>
                <a:effectLst/>
                <a:latin typeface="-apple-system"/>
              </a:rPr>
              <a:t>更新为较大值</a:t>
            </a:r>
            <a:r>
              <a:rPr lang="zh-CN" altLang="en-US" b="0" i="0" dirty="0">
                <a:solidFill>
                  <a:schemeClr val="tx1">
                    <a:lumMod val="65000"/>
                    <a:lumOff val="35000"/>
                  </a:schemeClr>
                </a:solidFill>
                <a:effectLst/>
                <a:latin typeface="-apple-system"/>
              </a:rPr>
              <a:t>：当节点发现自己的任期编号比其他节点小时，会更新到较大的编号值。比如节点 </a:t>
            </a:r>
            <a:r>
              <a:rPr lang="en-US" altLang="zh-CN" b="0" i="0" dirty="0">
                <a:solidFill>
                  <a:schemeClr val="tx1">
                    <a:lumMod val="65000"/>
                    <a:lumOff val="35000"/>
                  </a:schemeClr>
                </a:solidFill>
                <a:effectLst/>
                <a:latin typeface="-apple-system"/>
              </a:rPr>
              <a:t>A </a:t>
            </a:r>
            <a:r>
              <a:rPr lang="zh-CN" altLang="en-US" b="0" i="0" dirty="0">
                <a:solidFill>
                  <a:schemeClr val="tx1">
                    <a:lumMod val="65000"/>
                    <a:lumOff val="35000"/>
                  </a:schemeClr>
                </a:solidFill>
                <a:effectLst/>
                <a:latin typeface="-apple-system"/>
              </a:rPr>
              <a:t>的任期为 </a:t>
            </a:r>
            <a:r>
              <a:rPr lang="en-US" altLang="zh-CN" b="0" i="0" dirty="0">
                <a:solidFill>
                  <a:schemeClr val="tx1">
                    <a:lumMod val="65000"/>
                    <a:lumOff val="35000"/>
                  </a:schemeClr>
                </a:solidFill>
                <a:effectLst/>
                <a:latin typeface="-apple-system"/>
              </a:rPr>
              <a:t>1</a:t>
            </a:r>
            <a:r>
              <a:rPr lang="zh-CN" altLang="en-US" b="0" i="0" dirty="0">
                <a:solidFill>
                  <a:schemeClr val="tx1">
                    <a:lumMod val="65000"/>
                    <a:lumOff val="35000"/>
                  </a:schemeClr>
                </a:solidFill>
                <a:effectLst/>
                <a:latin typeface="-apple-system"/>
              </a:rPr>
              <a:t>，请求投票，投票消息中包含了节点 </a:t>
            </a:r>
            <a:r>
              <a:rPr lang="en-US" altLang="zh-CN" b="0" i="0" dirty="0">
                <a:solidFill>
                  <a:schemeClr val="tx1">
                    <a:lumMod val="65000"/>
                    <a:lumOff val="35000"/>
                  </a:schemeClr>
                </a:solidFill>
                <a:effectLst/>
                <a:latin typeface="-apple-system"/>
              </a:rPr>
              <a:t>A </a:t>
            </a:r>
            <a:r>
              <a:rPr lang="zh-CN" altLang="en-US" b="0" i="0" dirty="0">
                <a:solidFill>
                  <a:schemeClr val="tx1">
                    <a:lumMod val="65000"/>
                    <a:lumOff val="35000"/>
                  </a:schemeClr>
                </a:solidFill>
                <a:effectLst/>
                <a:latin typeface="-apple-system"/>
              </a:rPr>
              <a:t>的任期编号，且编号为 </a:t>
            </a:r>
            <a:r>
              <a:rPr lang="en-US" altLang="zh-CN" b="0" i="0" dirty="0">
                <a:solidFill>
                  <a:schemeClr val="tx1">
                    <a:lumMod val="65000"/>
                    <a:lumOff val="35000"/>
                  </a:schemeClr>
                </a:solidFill>
                <a:effectLst/>
                <a:latin typeface="-apple-system"/>
              </a:rPr>
              <a:t>1</a:t>
            </a:r>
            <a:r>
              <a:rPr lang="zh-CN" altLang="en-US" b="0" i="0" dirty="0">
                <a:solidFill>
                  <a:schemeClr val="tx1">
                    <a:lumMod val="65000"/>
                    <a:lumOff val="35000"/>
                  </a:schemeClr>
                </a:solidFill>
                <a:effectLst/>
                <a:latin typeface="-apple-system"/>
              </a:rPr>
              <a:t>，节点 </a:t>
            </a:r>
            <a:r>
              <a:rPr lang="en-US" altLang="zh-CN" b="0" i="0" dirty="0">
                <a:solidFill>
                  <a:schemeClr val="tx1">
                    <a:lumMod val="65000"/>
                    <a:lumOff val="35000"/>
                  </a:schemeClr>
                </a:solidFill>
                <a:effectLst/>
                <a:latin typeface="-apple-system"/>
              </a:rPr>
              <a:t>B </a:t>
            </a:r>
            <a:r>
              <a:rPr lang="zh-CN" altLang="en-US" b="0" i="0" dirty="0">
                <a:solidFill>
                  <a:schemeClr val="tx1">
                    <a:lumMod val="65000"/>
                    <a:lumOff val="35000"/>
                  </a:schemeClr>
                </a:solidFill>
                <a:effectLst/>
                <a:latin typeface="-apple-system"/>
              </a:rPr>
              <a:t>收到消息后，会将自己的任期编号更新为 </a:t>
            </a:r>
            <a:r>
              <a:rPr lang="en-US" altLang="zh-CN" b="0" i="0" dirty="0">
                <a:solidFill>
                  <a:schemeClr val="tx1">
                    <a:lumMod val="65000"/>
                    <a:lumOff val="35000"/>
                  </a:schemeClr>
                </a:solidFill>
                <a:effectLst/>
                <a:latin typeface="-apple-system"/>
              </a:rPr>
              <a:t>1</a:t>
            </a:r>
            <a:r>
              <a:rPr lang="zh-CN" altLang="en-US" b="0" i="0" dirty="0">
                <a:solidFill>
                  <a:schemeClr val="tx1">
                    <a:lumMod val="65000"/>
                    <a:lumOff val="35000"/>
                  </a:schemeClr>
                </a:solidFill>
                <a:effectLst/>
                <a:latin typeface="-apple-system"/>
              </a:rPr>
              <a:t>。</a:t>
            </a:r>
          </a:p>
          <a:p>
            <a:pPr>
              <a:buFont typeface="Arial" panose="020B0604020202020204" pitchFamily="34" charset="0"/>
              <a:buChar char="•"/>
            </a:pPr>
            <a:r>
              <a:rPr lang="zh-CN" altLang="en-US" b="1" i="0" dirty="0">
                <a:solidFill>
                  <a:schemeClr val="tx1">
                    <a:lumMod val="65000"/>
                    <a:lumOff val="35000"/>
                  </a:schemeClr>
                </a:solidFill>
                <a:effectLst/>
                <a:latin typeface="-apple-system"/>
              </a:rPr>
              <a:t>恢复为跟随者</a:t>
            </a:r>
            <a:r>
              <a:rPr lang="zh-CN" altLang="en-US" b="0" i="0" dirty="0">
                <a:solidFill>
                  <a:schemeClr val="tx1">
                    <a:lumMod val="65000"/>
                    <a:lumOff val="35000"/>
                  </a:schemeClr>
                </a:solidFill>
                <a:effectLst/>
                <a:latin typeface="-apple-system"/>
              </a:rPr>
              <a:t>：如果一个候选人或者领导者，发现自己的任期编号比其他节点小，那么它会立即恢复成跟随者状态。这种场景出现在分区错误恢复后，任期为 </a:t>
            </a:r>
            <a:r>
              <a:rPr lang="en-US" altLang="zh-CN" b="0" i="0" dirty="0">
                <a:solidFill>
                  <a:schemeClr val="tx1">
                    <a:lumMod val="65000"/>
                    <a:lumOff val="35000"/>
                  </a:schemeClr>
                </a:solidFill>
                <a:effectLst/>
                <a:latin typeface="-apple-system"/>
              </a:rPr>
              <a:t>3 </a:t>
            </a:r>
            <a:r>
              <a:rPr lang="zh-CN" altLang="en-US" b="0" i="0" dirty="0">
                <a:solidFill>
                  <a:schemeClr val="tx1">
                    <a:lumMod val="65000"/>
                    <a:lumOff val="35000"/>
                  </a:schemeClr>
                </a:solidFill>
                <a:effectLst/>
                <a:latin typeface="-apple-system"/>
              </a:rPr>
              <a:t>的领导者受到任期编号为 </a:t>
            </a:r>
            <a:r>
              <a:rPr lang="en-US" altLang="zh-CN" b="0" i="0" dirty="0">
                <a:solidFill>
                  <a:schemeClr val="tx1">
                    <a:lumMod val="65000"/>
                    <a:lumOff val="35000"/>
                  </a:schemeClr>
                </a:solidFill>
                <a:effectLst/>
                <a:latin typeface="-apple-system"/>
              </a:rPr>
              <a:t>4 </a:t>
            </a:r>
            <a:r>
              <a:rPr lang="zh-CN" altLang="en-US" b="0" i="0" dirty="0">
                <a:solidFill>
                  <a:schemeClr val="tx1">
                    <a:lumMod val="65000"/>
                    <a:lumOff val="35000"/>
                  </a:schemeClr>
                </a:solidFill>
                <a:effectLst/>
                <a:latin typeface="-apple-system"/>
              </a:rPr>
              <a:t>的心跳消息，那么前者将立即恢复成跟随者状态。</a:t>
            </a:r>
          </a:p>
          <a:p>
            <a:pPr>
              <a:buFont typeface="Arial" panose="020B0604020202020204" pitchFamily="34" charset="0"/>
              <a:buChar char="•"/>
            </a:pPr>
            <a:r>
              <a:rPr lang="zh-CN" altLang="en-US" b="1" i="0" dirty="0">
                <a:solidFill>
                  <a:schemeClr val="tx1">
                    <a:lumMod val="65000"/>
                    <a:lumOff val="35000"/>
                  </a:schemeClr>
                </a:solidFill>
                <a:effectLst/>
                <a:latin typeface="-apple-system"/>
              </a:rPr>
              <a:t>拒绝消息</a:t>
            </a:r>
            <a:r>
              <a:rPr lang="zh-CN" altLang="en-US" b="0" i="0" dirty="0">
                <a:solidFill>
                  <a:schemeClr val="tx1">
                    <a:lumMod val="65000"/>
                    <a:lumOff val="35000"/>
                  </a:schemeClr>
                </a:solidFill>
                <a:effectLst/>
                <a:latin typeface="-apple-system"/>
              </a:rPr>
              <a:t>：如果一个节点接收到较小的任期编号值的请求，那么它会直接拒绝这个请求，比如任期编号为 </a:t>
            </a:r>
            <a:r>
              <a:rPr lang="en-US" altLang="zh-CN" b="0" i="0" dirty="0">
                <a:solidFill>
                  <a:schemeClr val="tx1">
                    <a:lumMod val="65000"/>
                    <a:lumOff val="35000"/>
                  </a:schemeClr>
                </a:solidFill>
                <a:effectLst/>
                <a:latin typeface="-apple-system"/>
              </a:rPr>
              <a:t>6 </a:t>
            </a:r>
            <a:r>
              <a:rPr lang="zh-CN" altLang="en-US" b="0" i="0" dirty="0">
                <a:solidFill>
                  <a:schemeClr val="tx1">
                    <a:lumMod val="65000"/>
                    <a:lumOff val="35000"/>
                  </a:schemeClr>
                </a:solidFill>
                <a:effectLst/>
                <a:latin typeface="-apple-system"/>
              </a:rPr>
              <a:t>的节点 </a:t>
            </a:r>
            <a:r>
              <a:rPr lang="en-US" altLang="zh-CN" b="0" i="0" dirty="0">
                <a:solidFill>
                  <a:schemeClr val="tx1">
                    <a:lumMod val="65000"/>
                    <a:lumOff val="35000"/>
                  </a:schemeClr>
                </a:solidFill>
                <a:effectLst/>
                <a:latin typeface="-apple-system"/>
              </a:rPr>
              <a:t>A</a:t>
            </a:r>
            <a:r>
              <a:rPr lang="zh-CN" altLang="en-US" b="0" i="0" dirty="0">
                <a:solidFill>
                  <a:schemeClr val="tx1">
                    <a:lumMod val="65000"/>
                    <a:lumOff val="35000"/>
                  </a:schemeClr>
                </a:solidFill>
                <a:effectLst/>
                <a:latin typeface="-apple-system"/>
              </a:rPr>
              <a:t>，收到任期编号为 </a:t>
            </a:r>
            <a:r>
              <a:rPr lang="en-US" altLang="zh-CN" b="0" i="0" dirty="0">
                <a:solidFill>
                  <a:schemeClr val="tx1">
                    <a:lumMod val="65000"/>
                    <a:lumOff val="35000"/>
                  </a:schemeClr>
                </a:solidFill>
                <a:effectLst/>
                <a:latin typeface="-apple-system"/>
              </a:rPr>
              <a:t>5 </a:t>
            </a:r>
            <a:r>
              <a:rPr lang="zh-CN" altLang="en-US" b="0" i="0" dirty="0">
                <a:solidFill>
                  <a:schemeClr val="tx1">
                    <a:lumMod val="65000"/>
                    <a:lumOff val="35000"/>
                  </a:schemeClr>
                </a:solidFill>
                <a:effectLst/>
                <a:latin typeface="-apple-system"/>
              </a:rPr>
              <a:t>的节点 </a:t>
            </a:r>
            <a:r>
              <a:rPr lang="en-US" altLang="zh-CN" b="0" i="0" dirty="0">
                <a:solidFill>
                  <a:schemeClr val="tx1">
                    <a:lumMod val="65000"/>
                    <a:lumOff val="35000"/>
                  </a:schemeClr>
                </a:solidFill>
                <a:effectLst/>
                <a:latin typeface="-apple-system"/>
              </a:rPr>
              <a:t>B </a:t>
            </a:r>
            <a:r>
              <a:rPr lang="zh-CN" altLang="en-US" b="0" i="0" dirty="0">
                <a:solidFill>
                  <a:schemeClr val="tx1">
                    <a:lumMod val="65000"/>
                    <a:lumOff val="35000"/>
                  </a:schemeClr>
                </a:solidFill>
                <a:effectLst/>
                <a:latin typeface="-apple-system"/>
              </a:rPr>
              <a:t>的请求投票 </a:t>
            </a:r>
            <a:r>
              <a:rPr lang="en-US" altLang="zh-CN" b="0" i="0" dirty="0">
                <a:solidFill>
                  <a:schemeClr val="tx1">
                    <a:lumMod val="65000"/>
                    <a:lumOff val="35000"/>
                  </a:schemeClr>
                </a:solidFill>
                <a:effectLst/>
                <a:latin typeface="-apple-system"/>
              </a:rPr>
              <a:t>RPC </a:t>
            </a:r>
            <a:r>
              <a:rPr lang="zh-CN" altLang="en-US" b="0" i="0" dirty="0">
                <a:solidFill>
                  <a:schemeClr val="tx1">
                    <a:lumMod val="65000"/>
                    <a:lumOff val="35000"/>
                  </a:schemeClr>
                </a:solidFill>
                <a:effectLst/>
                <a:latin typeface="-apple-system"/>
              </a:rPr>
              <a:t>消息，那么节点 </a:t>
            </a:r>
            <a:r>
              <a:rPr lang="en-US" altLang="zh-CN" b="0" i="0" dirty="0">
                <a:solidFill>
                  <a:schemeClr val="tx1">
                    <a:lumMod val="65000"/>
                    <a:lumOff val="35000"/>
                  </a:schemeClr>
                </a:solidFill>
                <a:effectLst/>
                <a:latin typeface="-apple-system"/>
              </a:rPr>
              <a:t>A </a:t>
            </a:r>
            <a:r>
              <a:rPr lang="zh-CN" altLang="en-US" b="0" i="0" dirty="0">
                <a:solidFill>
                  <a:schemeClr val="tx1">
                    <a:lumMod val="65000"/>
                    <a:lumOff val="35000"/>
                  </a:schemeClr>
                </a:solidFill>
                <a:effectLst/>
                <a:latin typeface="-apple-system"/>
              </a:rPr>
              <a:t>会拒绝这个消息。</a:t>
            </a:r>
          </a:p>
          <a:p>
            <a:pPr>
              <a:buFont typeface="Arial" panose="020B0604020202020204" pitchFamily="34" charset="0"/>
              <a:buChar char="•"/>
            </a:pPr>
            <a:r>
              <a:rPr lang="zh-CN" altLang="en-US" b="0" i="0" dirty="0">
                <a:solidFill>
                  <a:schemeClr val="tx1">
                    <a:lumMod val="65000"/>
                    <a:lumOff val="35000"/>
                  </a:schemeClr>
                </a:solidFill>
                <a:effectLst/>
                <a:latin typeface="-apple-system"/>
              </a:rPr>
              <a:t>一个任期内，领导者一直都会领导者，直到自身出现问题（如宕机），或者网络问题（延迟），其他节点发起一轮新的选举。</a:t>
            </a:r>
          </a:p>
          <a:p>
            <a:pPr>
              <a:buFont typeface="Arial" panose="020B0604020202020204" pitchFamily="34" charset="0"/>
              <a:buChar char="•"/>
            </a:pPr>
            <a:r>
              <a:rPr lang="zh-CN" altLang="en-US" b="0" i="0" dirty="0">
                <a:solidFill>
                  <a:schemeClr val="tx1">
                    <a:lumMod val="65000"/>
                    <a:lumOff val="35000"/>
                  </a:schemeClr>
                </a:solidFill>
                <a:effectLst/>
                <a:latin typeface="-apple-system"/>
              </a:rPr>
              <a:t>在一次选举中，每一个服务器节点最多会对一个任期编号投出一张选票，投完了就没了。</a:t>
            </a:r>
          </a:p>
          <a:p>
            <a:r>
              <a:rPr lang="zh-CN" altLang="en-US" b="0" i="0" dirty="0">
                <a:solidFill>
                  <a:schemeClr val="tx1">
                    <a:lumMod val="65000"/>
                    <a:lumOff val="35000"/>
                  </a:schemeClr>
                </a:solidFill>
                <a:effectLst/>
                <a:latin typeface="-apple-system"/>
              </a:rPr>
              <a:t>假设一个集群由 </a:t>
            </a:r>
            <a:r>
              <a:rPr lang="en-US" altLang="zh-CN" b="0" i="0" dirty="0">
                <a:solidFill>
                  <a:schemeClr val="tx1">
                    <a:lumMod val="65000"/>
                    <a:lumOff val="35000"/>
                  </a:schemeClr>
                </a:solidFill>
                <a:effectLst/>
                <a:latin typeface="-apple-system"/>
              </a:rPr>
              <a:t>N </a:t>
            </a:r>
            <a:r>
              <a:rPr lang="zh-CN" altLang="en-US" b="0" i="0" dirty="0">
                <a:solidFill>
                  <a:schemeClr val="tx1">
                    <a:lumMod val="65000"/>
                    <a:lumOff val="35000"/>
                  </a:schemeClr>
                </a:solidFill>
                <a:effectLst/>
                <a:latin typeface="-apple-system"/>
              </a:rPr>
              <a:t>个节点组成，那么大多数就是至少 </a:t>
            </a:r>
            <a:r>
              <a:rPr lang="en-US" altLang="zh-CN" b="0" i="0" dirty="0">
                <a:solidFill>
                  <a:schemeClr val="tx1">
                    <a:lumMod val="65000"/>
                    <a:lumOff val="35000"/>
                  </a:schemeClr>
                </a:solidFill>
                <a:effectLst/>
                <a:latin typeface="-apple-system"/>
              </a:rPr>
              <a:t>N/2+1</a:t>
            </a:r>
            <a:r>
              <a:rPr lang="zh-CN" altLang="en-US" b="0" i="0" dirty="0">
                <a:solidFill>
                  <a:schemeClr val="tx1">
                    <a:lumMod val="65000"/>
                    <a:lumOff val="35000"/>
                  </a:schemeClr>
                </a:solidFill>
                <a:effectLst/>
                <a:latin typeface="-apple-system"/>
              </a:rPr>
              <a:t>。例如： </a:t>
            </a:r>
            <a:r>
              <a:rPr lang="en-US" altLang="zh-CN" b="0" i="0" dirty="0">
                <a:solidFill>
                  <a:schemeClr val="tx1">
                    <a:lumMod val="65000"/>
                    <a:lumOff val="35000"/>
                  </a:schemeClr>
                </a:solidFill>
                <a:effectLst/>
                <a:latin typeface="-apple-system"/>
              </a:rPr>
              <a:t>3 </a:t>
            </a:r>
            <a:r>
              <a:rPr lang="zh-CN" altLang="en-US" b="0" i="0" dirty="0">
                <a:solidFill>
                  <a:schemeClr val="tx1">
                    <a:lumMod val="65000"/>
                    <a:lumOff val="35000"/>
                  </a:schemeClr>
                </a:solidFill>
                <a:effectLst/>
                <a:latin typeface="-apple-system"/>
              </a:rPr>
              <a:t>个节点的集群，大多数就是 </a:t>
            </a:r>
            <a:r>
              <a:rPr lang="en-US" altLang="zh-CN" b="0" i="0" dirty="0">
                <a:solidFill>
                  <a:schemeClr val="tx1">
                    <a:lumMod val="65000"/>
                    <a:lumOff val="35000"/>
                  </a:schemeClr>
                </a:solidFill>
                <a:effectLst/>
                <a:latin typeface="-apple-system"/>
              </a:rPr>
              <a:t>2</a:t>
            </a:r>
            <a:r>
              <a:rPr lang="zh-CN" altLang="en-US" b="0" i="0" dirty="0">
                <a:solidFill>
                  <a:schemeClr val="tx1">
                    <a:lumMod val="65000"/>
                    <a:lumOff val="35000"/>
                  </a:schemeClr>
                </a:solidFill>
                <a:effectLst/>
                <a:latin typeface="-apple-system"/>
              </a:rPr>
              <a:t>。</a:t>
            </a:r>
          </a:p>
        </p:txBody>
      </p:sp>
      <p:sp>
        <p:nvSpPr>
          <p:cNvPr id="5" name="文本框 4">
            <a:extLst>
              <a:ext uri="{FF2B5EF4-FFF2-40B4-BE49-F238E27FC236}">
                <a16:creationId xmlns:a16="http://schemas.microsoft.com/office/drawing/2014/main" id="{199B4226-9C42-4899-ABBE-E72D4197EE56}"/>
              </a:ext>
            </a:extLst>
          </p:cNvPr>
          <p:cNvSpPr txBox="1"/>
          <p:nvPr/>
        </p:nvSpPr>
        <p:spPr>
          <a:xfrm>
            <a:off x="353625" y="357117"/>
            <a:ext cx="3765613" cy="461665"/>
          </a:xfrm>
          <a:prstGeom prst="rect">
            <a:avLst/>
          </a:prstGeom>
          <a:noFill/>
        </p:spPr>
        <p:txBody>
          <a:bodyPr wrap="square" rtlCol="0">
            <a:spAutoFit/>
          </a:bodyPr>
          <a:lstStyle/>
          <a:p>
            <a:r>
              <a:rPr lang="zh-CN" altLang="en-US" sz="2400" b="1" dirty="0"/>
              <a:t>基础概念：任期（</a:t>
            </a:r>
            <a:r>
              <a:rPr lang="en-US" altLang="zh-CN" sz="2400" b="1" dirty="0"/>
              <a:t>term</a:t>
            </a:r>
            <a:r>
              <a:rPr lang="zh-CN" altLang="en-US" sz="2400" b="1" dirty="0"/>
              <a:t>）</a:t>
            </a:r>
          </a:p>
        </p:txBody>
      </p:sp>
    </p:spTree>
    <p:extLst>
      <p:ext uri="{BB962C8B-B14F-4D97-AF65-F5344CB8AC3E}">
        <p14:creationId xmlns:p14="http://schemas.microsoft.com/office/powerpoint/2010/main" val="58693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B3977A-AB0A-4E26-A798-526CDCBA7269}"/>
              </a:ext>
            </a:extLst>
          </p:cNvPr>
          <p:cNvSpPr/>
          <p:nvPr/>
        </p:nvSpPr>
        <p:spPr>
          <a:xfrm>
            <a:off x="566691" y="974676"/>
            <a:ext cx="11058618" cy="1200329"/>
          </a:xfrm>
          <a:prstGeom prst="rect">
            <a:avLst/>
          </a:prstGeom>
        </p:spPr>
        <p:txBody>
          <a:bodyPr wrap="square">
            <a:spAutoFit/>
          </a:bodyPr>
          <a:lstStyle/>
          <a:p>
            <a:r>
              <a:rPr lang="zh-CN" altLang="en-US" b="0" i="0" dirty="0">
                <a:solidFill>
                  <a:schemeClr val="tx1">
                    <a:lumMod val="75000"/>
                    <a:lumOff val="25000"/>
                  </a:schemeClr>
                </a:solidFill>
                <a:effectLst/>
                <a:latin typeface="-apple-system"/>
              </a:rPr>
              <a:t>初始状态下，集群中所有节点都是跟随者的状态，任期（</a:t>
            </a:r>
            <a:r>
              <a:rPr lang="en-US" altLang="zh-CN" b="0" i="0" dirty="0">
                <a:solidFill>
                  <a:schemeClr val="tx1">
                    <a:lumMod val="75000"/>
                    <a:lumOff val="25000"/>
                  </a:schemeClr>
                </a:solidFill>
                <a:effectLst/>
                <a:latin typeface="-apple-system"/>
              </a:rPr>
              <a:t>Term</a:t>
            </a:r>
            <a:r>
              <a:rPr lang="zh-CN" altLang="en-US" b="0" i="0" dirty="0">
                <a:solidFill>
                  <a:schemeClr val="tx1">
                    <a:lumMod val="75000"/>
                    <a:lumOff val="25000"/>
                  </a:schemeClr>
                </a:solidFill>
                <a:effectLst/>
                <a:latin typeface="-apple-system"/>
              </a:rPr>
              <a:t>）都为 </a:t>
            </a:r>
            <a:r>
              <a:rPr lang="en-US" altLang="zh-CN" b="0" i="0" dirty="0">
                <a:solidFill>
                  <a:schemeClr val="tx1">
                    <a:lumMod val="75000"/>
                    <a:lumOff val="25000"/>
                  </a:schemeClr>
                </a:solidFill>
                <a:effectLst/>
                <a:latin typeface="-apple-system"/>
              </a:rPr>
              <a:t>0</a:t>
            </a:r>
            <a:r>
              <a:rPr lang="zh-CN" altLang="en-US" b="0" i="0" dirty="0">
                <a:solidFill>
                  <a:schemeClr val="tx1">
                    <a:lumMod val="75000"/>
                    <a:lumOff val="25000"/>
                  </a:schemeClr>
                </a:solidFill>
                <a:effectLst/>
                <a:latin typeface="-apple-system"/>
              </a:rPr>
              <a:t>。</a:t>
            </a:r>
            <a:endParaRPr lang="en-US" altLang="zh-CN" b="0" i="0" dirty="0">
              <a:solidFill>
                <a:schemeClr val="tx1">
                  <a:lumMod val="75000"/>
                  <a:lumOff val="25000"/>
                </a:schemeClr>
              </a:solidFill>
              <a:effectLst/>
              <a:latin typeface="-apple-system"/>
            </a:endParaRPr>
          </a:p>
          <a:p>
            <a:r>
              <a:rPr lang="zh-CN" altLang="en-US" dirty="0">
                <a:solidFill>
                  <a:schemeClr val="tx1">
                    <a:lumMod val="75000"/>
                    <a:lumOff val="25000"/>
                  </a:schemeClr>
                </a:solidFill>
              </a:rPr>
              <a:t>为了防止多个节点同时发起投票，</a:t>
            </a:r>
            <a:r>
              <a:rPr lang="en-US" altLang="zh-CN" dirty="0">
                <a:solidFill>
                  <a:schemeClr val="tx1">
                    <a:lumMod val="75000"/>
                    <a:lumOff val="25000"/>
                  </a:schemeClr>
                </a:solidFill>
              </a:rPr>
              <a:t>Raft </a:t>
            </a:r>
            <a:r>
              <a:rPr lang="zh-CN" altLang="en-US" dirty="0">
                <a:solidFill>
                  <a:schemeClr val="tx1">
                    <a:lumMod val="75000"/>
                    <a:lumOff val="25000"/>
                  </a:schemeClr>
                </a:solidFill>
              </a:rPr>
              <a:t>算法实现了随机超时时间的特性，每个节点等待领导者节点心跳信息的超时时间是随机的。比如 </a:t>
            </a:r>
            <a:r>
              <a:rPr lang="en-US" altLang="zh-CN" dirty="0">
                <a:solidFill>
                  <a:schemeClr val="tx1">
                    <a:lumMod val="75000"/>
                    <a:lumOff val="25000"/>
                  </a:schemeClr>
                </a:solidFill>
              </a:rPr>
              <a:t>A </a:t>
            </a:r>
            <a:r>
              <a:rPr lang="zh-CN" altLang="en-US" dirty="0">
                <a:solidFill>
                  <a:schemeClr val="tx1">
                    <a:lumMod val="75000"/>
                    <a:lumOff val="25000"/>
                  </a:schemeClr>
                </a:solidFill>
              </a:rPr>
              <a:t>节点等待超时的时间间隔 </a:t>
            </a:r>
            <a:r>
              <a:rPr lang="en-US" altLang="zh-CN" dirty="0">
                <a:solidFill>
                  <a:schemeClr val="tx1">
                    <a:lumMod val="75000"/>
                    <a:lumOff val="25000"/>
                  </a:schemeClr>
                </a:solidFill>
              </a:rPr>
              <a:t>150 </a:t>
            </a:r>
            <a:r>
              <a:rPr lang="en-US" altLang="zh-CN" dirty="0" err="1">
                <a:solidFill>
                  <a:schemeClr val="tx1">
                    <a:lumMod val="75000"/>
                    <a:lumOff val="25000"/>
                  </a:schemeClr>
                </a:solidFill>
              </a:rPr>
              <a:t>ms</a:t>
            </a:r>
            <a:r>
              <a:rPr lang="zh-CN" altLang="en-US" dirty="0">
                <a:solidFill>
                  <a:schemeClr val="tx1">
                    <a:lumMod val="75000"/>
                    <a:lumOff val="25000"/>
                  </a:schemeClr>
                </a:solidFill>
              </a:rPr>
              <a:t>，</a:t>
            </a:r>
            <a:r>
              <a:rPr lang="en-US" altLang="zh-CN" dirty="0">
                <a:solidFill>
                  <a:schemeClr val="tx1">
                    <a:lumMod val="75000"/>
                    <a:lumOff val="25000"/>
                  </a:schemeClr>
                </a:solidFill>
              </a:rPr>
              <a:t>B </a:t>
            </a:r>
            <a:r>
              <a:rPr lang="zh-CN" altLang="en-US" dirty="0">
                <a:solidFill>
                  <a:schemeClr val="tx1">
                    <a:lumMod val="75000"/>
                    <a:lumOff val="25000"/>
                  </a:schemeClr>
                </a:solidFill>
              </a:rPr>
              <a:t>节点 </a:t>
            </a:r>
            <a:r>
              <a:rPr lang="en-US" altLang="zh-CN" dirty="0">
                <a:solidFill>
                  <a:schemeClr val="tx1">
                    <a:lumMod val="75000"/>
                    <a:lumOff val="25000"/>
                  </a:schemeClr>
                </a:solidFill>
              </a:rPr>
              <a:t>200 </a:t>
            </a:r>
            <a:r>
              <a:rPr lang="en-US" altLang="zh-CN" dirty="0" err="1">
                <a:solidFill>
                  <a:schemeClr val="tx1">
                    <a:lumMod val="75000"/>
                    <a:lumOff val="25000"/>
                  </a:schemeClr>
                </a:solidFill>
              </a:rPr>
              <a:t>ms</a:t>
            </a:r>
            <a:r>
              <a:rPr lang="zh-CN" altLang="en-US" dirty="0">
                <a:solidFill>
                  <a:schemeClr val="tx1">
                    <a:lumMod val="75000"/>
                    <a:lumOff val="25000"/>
                  </a:schemeClr>
                </a:solidFill>
              </a:rPr>
              <a:t>，</a:t>
            </a:r>
            <a:r>
              <a:rPr lang="en-US" altLang="zh-CN" dirty="0">
                <a:solidFill>
                  <a:schemeClr val="tx1">
                    <a:lumMod val="75000"/>
                    <a:lumOff val="25000"/>
                  </a:schemeClr>
                </a:solidFill>
              </a:rPr>
              <a:t>C </a:t>
            </a:r>
            <a:r>
              <a:rPr lang="zh-CN" altLang="en-US" dirty="0">
                <a:solidFill>
                  <a:schemeClr val="tx1">
                    <a:lumMod val="75000"/>
                    <a:lumOff val="25000"/>
                  </a:schemeClr>
                </a:solidFill>
              </a:rPr>
              <a:t>节点 </a:t>
            </a:r>
            <a:r>
              <a:rPr lang="en-US" altLang="zh-CN" dirty="0">
                <a:solidFill>
                  <a:schemeClr val="tx1">
                    <a:lumMod val="75000"/>
                    <a:lumOff val="25000"/>
                  </a:schemeClr>
                </a:solidFill>
              </a:rPr>
              <a:t>300 </a:t>
            </a:r>
            <a:r>
              <a:rPr lang="en-US" altLang="zh-CN" dirty="0" err="1">
                <a:solidFill>
                  <a:schemeClr val="tx1">
                    <a:lumMod val="75000"/>
                    <a:lumOff val="25000"/>
                  </a:schemeClr>
                </a:solidFill>
              </a:rPr>
              <a:t>ms</a:t>
            </a:r>
            <a:r>
              <a:rPr lang="zh-CN" altLang="en-US" dirty="0">
                <a:solidFill>
                  <a:schemeClr val="tx1">
                    <a:lumMod val="75000"/>
                    <a:lumOff val="25000"/>
                  </a:schemeClr>
                </a:solidFill>
              </a:rPr>
              <a:t>。那么 </a:t>
            </a:r>
            <a:r>
              <a:rPr lang="en-US" altLang="zh-CN" dirty="0">
                <a:solidFill>
                  <a:schemeClr val="tx1">
                    <a:lumMod val="75000"/>
                    <a:lumOff val="25000"/>
                  </a:schemeClr>
                </a:solidFill>
              </a:rPr>
              <a:t>a </a:t>
            </a:r>
            <a:r>
              <a:rPr lang="zh-CN" altLang="en-US" dirty="0">
                <a:solidFill>
                  <a:schemeClr val="tx1">
                    <a:lumMod val="75000"/>
                    <a:lumOff val="25000"/>
                  </a:schemeClr>
                </a:solidFill>
              </a:rPr>
              <a:t>先超时，最先因为没有等到领导者的心跳信息，发生超时。如下图所示，三个节点的超时计时器开始运行。</a:t>
            </a:r>
            <a:endParaRPr lang="zh-CN" altLang="en-US" b="0" i="0" dirty="0">
              <a:solidFill>
                <a:schemeClr val="tx1">
                  <a:lumMod val="75000"/>
                  <a:lumOff val="25000"/>
                </a:schemeClr>
              </a:solidFill>
              <a:effectLst/>
              <a:latin typeface="-apple-system"/>
            </a:endParaRPr>
          </a:p>
        </p:txBody>
      </p:sp>
      <p:pic>
        <p:nvPicPr>
          <p:cNvPr id="14338" name="Picture 2" descr="超时时间">
            <a:extLst>
              <a:ext uri="{FF2B5EF4-FFF2-40B4-BE49-F238E27FC236}">
                <a16:creationId xmlns:a16="http://schemas.microsoft.com/office/drawing/2014/main" id="{1380ECEB-B27C-4358-86C6-2927644583A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64971" y="2290842"/>
            <a:ext cx="4631969" cy="437013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50A23F9-84D4-4A3D-806E-039388AAAC70}"/>
              </a:ext>
            </a:extLst>
          </p:cNvPr>
          <p:cNvSpPr txBox="1"/>
          <p:nvPr/>
        </p:nvSpPr>
        <p:spPr>
          <a:xfrm>
            <a:off x="239695" y="397174"/>
            <a:ext cx="3737501" cy="461665"/>
          </a:xfrm>
          <a:prstGeom prst="rect">
            <a:avLst/>
          </a:prstGeom>
          <a:noFill/>
        </p:spPr>
        <p:txBody>
          <a:bodyPr wrap="square" rtlCol="0">
            <a:spAutoFit/>
          </a:bodyPr>
          <a:lstStyle/>
          <a:p>
            <a:r>
              <a:rPr lang="zh-CN" altLang="en-US" sz="2400" b="1" dirty="0"/>
              <a:t>领导人选举：</a:t>
            </a:r>
            <a:r>
              <a:rPr lang="zh-CN" altLang="en-US" sz="2400" b="1" i="0" dirty="0">
                <a:solidFill>
                  <a:srgbClr val="222222"/>
                </a:solidFill>
                <a:effectLst/>
                <a:latin typeface="-apple-system"/>
              </a:rPr>
              <a:t>初始状态</a:t>
            </a:r>
          </a:p>
        </p:txBody>
      </p:sp>
    </p:spTree>
    <p:extLst>
      <p:ext uri="{BB962C8B-B14F-4D97-AF65-F5344CB8AC3E}">
        <p14:creationId xmlns:p14="http://schemas.microsoft.com/office/powerpoint/2010/main" val="104944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ADB9C1-722D-4B35-B41A-AA907D258B9C}"/>
              </a:ext>
            </a:extLst>
          </p:cNvPr>
          <p:cNvSpPr/>
          <p:nvPr/>
        </p:nvSpPr>
        <p:spPr>
          <a:xfrm>
            <a:off x="414290" y="976945"/>
            <a:ext cx="11978936" cy="1200329"/>
          </a:xfrm>
          <a:prstGeom prst="rect">
            <a:avLst/>
          </a:prstGeom>
        </p:spPr>
        <p:txBody>
          <a:bodyPr wrap="square">
            <a:spAutoFit/>
          </a:bodyPr>
          <a:lstStyle/>
          <a:p>
            <a:r>
              <a:rPr lang="zh-CN" altLang="en-US" b="0" i="0" dirty="0">
                <a:solidFill>
                  <a:schemeClr val="tx1">
                    <a:lumMod val="75000"/>
                    <a:lumOff val="25000"/>
                  </a:schemeClr>
                </a:solidFill>
                <a:effectLst/>
                <a:latin typeface="-apple-system"/>
              </a:rPr>
              <a:t>当 </a:t>
            </a:r>
            <a:r>
              <a:rPr lang="en-US" altLang="zh-CN" b="0" i="0" dirty="0">
                <a:solidFill>
                  <a:schemeClr val="tx1">
                    <a:lumMod val="75000"/>
                    <a:lumOff val="25000"/>
                  </a:schemeClr>
                </a:solidFill>
                <a:effectLst/>
                <a:latin typeface="-apple-system"/>
              </a:rPr>
              <a:t>A </a:t>
            </a:r>
            <a:r>
              <a:rPr lang="zh-CN" altLang="en-US" b="0" i="0" dirty="0">
                <a:solidFill>
                  <a:schemeClr val="tx1">
                    <a:lumMod val="75000"/>
                    <a:lumOff val="25000"/>
                  </a:schemeClr>
                </a:solidFill>
                <a:effectLst/>
                <a:latin typeface="-apple-system"/>
              </a:rPr>
              <a:t>节点的超时时间到后，</a:t>
            </a:r>
            <a:r>
              <a:rPr lang="en-US" altLang="zh-CN" b="0" i="0" dirty="0">
                <a:solidFill>
                  <a:schemeClr val="tx1">
                    <a:lumMod val="75000"/>
                    <a:lumOff val="25000"/>
                  </a:schemeClr>
                </a:solidFill>
                <a:effectLst/>
                <a:latin typeface="-apple-system"/>
              </a:rPr>
              <a:t>A </a:t>
            </a:r>
            <a:r>
              <a:rPr lang="zh-CN" altLang="en-US" b="0" i="0" dirty="0">
                <a:solidFill>
                  <a:schemeClr val="tx1">
                    <a:lumMod val="75000"/>
                    <a:lumOff val="25000"/>
                  </a:schemeClr>
                </a:solidFill>
                <a:effectLst/>
                <a:latin typeface="-apple-system"/>
              </a:rPr>
              <a:t>成为候选者，并增加自己的任期编号，</a:t>
            </a:r>
            <a:r>
              <a:rPr lang="en-US" altLang="zh-CN" b="0" i="0" dirty="0">
                <a:solidFill>
                  <a:schemeClr val="tx1">
                    <a:lumMod val="75000"/>
                    <a:lumOff val="25000"/>
                  </a:schemeClr>
                </a:solidFill>
                <a:effectLst/>
                <a:latin typeface="-apple-system"/>
              </a:rPr>
              <a:t>Term </a:t>
            </a:r>
            <a:r>
              <a:rPr lang="zh-CN" altLang="en-US" b="0" i="0" dirty="0">
                <a:solidFill>
                  <a:schemeClr val="tx1">
                    <a:lumMod val="75000"/>
                    <a:lumOff val="25000"/>
                  </a:schemeClr>
                </a:solidFill>
                <a:effectLst/>
                <a:latin typeface="-apple-system"/>
              </a:rPr>
              <a:t>值从 </a:t>
            </a:r>
            <a:r>
              <a:rPr lang="en-US" altLang="zh-CN" b="0" i="0" dirty="0">
                <a:solidFill>
                  <a:schemeClr val="tx1">
                    <a:lumMod val="75000"/>
                    <a:lumOff val="25000"/>
                  </a:schemeClr>
                </a:solidFill>
                <a:effectLst/>
                <a:latin typeface="-apple-system"/>
              </a:rPr>
              <a:t>0 </a:t>
            </a:r>
            <a:r>
              <a:rPr lang="zh-CN" altLang="en-US" b="0" i="0" dirty="0">
                <a:solidFill>
                  <a:schemeClr val="tx1">
                    <a:lumMod val="75000"/>
                    <a:lumOff val="25000"/>
                  </a:schemeClr>
                </a:solidFill>
                <a:effectLst/>
                <a:latin typeface="-apple-system"/>
              </a:rPr>
              <a:t>更新为 </a:t>
            </a:r>
            <a:r>
              <a:rPr lang="en-US" altLang="zh-CN" b="0" i="0" dirty="0">
                <a:solidFill>
                  <a:schemeClr val="tx1">
                    <a:lumMod val="75000"/>
                    <a:lumOff val="25000"/>
                  </a:schemeClr>
                </a:solidFill>
                <a:effectLst/>
                <a:latin typeface="-apple-system"/>
              </a:rPr>
              <a:t>1</a:t>
            </a:r>
            <a:r>
              <a:rPr lang="zh-CN" altLang="en-US" b="0" i="0" dirty="0">
                <a:solidFill>
                  <a:schemeClr val="tx1">
                    <a:lumMod val="75000"/>
                    <a:lumOff val="25000"/>
                  </a:schemeClr>
                </a:solidFill>
                <a:effectLst/>
                <a:latin typeface="-apple-system"/>
              </a:rPr>
              <a:t>，并给自己投票。</a:t>
            </a:r>
          </a:p>
          <a:p>
            <a:pPr>
              <a:buFont typeface="Arial" panose="020B0604020202020204" pitchFamily="34" charset="0"/>
              <a:buChar char="•"/>
            </a:pPr>
            <a:r>
              <a:rPr lang="en-US" altLang="zh-CN" b="0" i="0" dirty="0">
                <a:solidFill>
                  <a:schemeClr val="tx1">
                    <a:lumMod val="75000"/>
                    <a:lumOff val="25000"/>
                  </a:schemeClr>
                </a:solidFill>
                <a:effectLst/>
                <a:latin typeface="-apple-system"/>
              </a:rPr>
              <a:t>  Node A</a:t>
            </a:r>
            <a:r>
              <a:rPr lang="zh-CN" altLang="en-US" b="0" i="0" dirty="0">
                <a:solidFill>
                  <a:schemeClr val="tx1">
                    <a:lumMod val="75000"/>
                    <a:lumOff val="25000"/>
                  </a:schemeClr>
                </a:solidFill>
                <a:effectLst/>
                <a:latin typeface="-apple-system"/>
              </a:rPr>
              <a:t>：</a:t>
            </a:r>
            <a:r>
              <a:rPr lang="en-US" altLang="zh-CN" b="0" i="0" dirty="0">
                <a:solidFill>
                  <a:schemeClr val="tx1">
                    <a:lumMod val="75000"/>
                    <a:lumOff val="25000"/>
                  </a:schemeClr>
                </a:solidFill>
                <a:effectLst/>
                <a:latin typeface="-apple-system"/>
              </a:rPr>
              <a:t>Term = 1, Vote Count = 1</a:t>
            </a:r>
            <a:r>
              <a:rPr lang="zh-CN" altLang="en-US" b="0" i="0" dirty="0">
                <a:solidFill>
                  <a:schemeClr val="tx1">
                    <a:lumMod val="75000"/>
                    <a:lumOff val="25000"/>
                  </a:schemeClr>
                </a:solidFill>
                <a:effectLst/>
                <a:latin typeface="-apple-system"/>
              </a:rPr>
              <a:t>。</a:t>
            </a:r>
          </a:p>
          <a:p>
            <a:pPr>
              <a:buFont typeface="Arial" panose="020B0604020202020204" pitchFamily="34" charset="0"/>
              <a:buChar char="•"/>
            </a:pPr>
            <a:r>
              <a:rPr lang="en-US" altLang="zh-CN" b="0" i="0" dirty="0">
                <a:solidFill>
                  <a:schemeClr val="tx1">
                    <a:lumMod val="75000"/>
                    <a:lumOff val="25000"/>
                  </a:schemeClr>
                </a:solidFill>
                <a:effectLst/>
                <a:latin typeface="-apple-system"/>
              </a:rPr>
              <a:t>  Node B</a:t>
            </a:r>
            <a:r>
              <a:rPr lang="zh-CN" altLang="en-US" b="0" i="0" dirty="0">
                <a:solidFill>
                  <a:schemeClr val="tx1">
                    <a:lumMod val="75000"/>
                    <a:lumOff val="25000"/>
                  </a:schemeClr>
                </a:solidFill>
                <a:effectLst/>
                <a:latin typeface="-apple-system"/>
              </a:rPr>
              <a:t>：</a:t>
            </a:r>
            <a:r>
              <a:rPr lang="en-US" altLang="zh-CN" b="0" i="0" dirty="0">
                <a:solidFill>
                  <a:schemeClr val="tx1">
                    <a:lumMod val="75000"/>
                    <a:lumOff val="25000"/>
                  </a:schemeClr>
                </a:solidFill>
                <a:effectLst/>
                <a:latin typeface="-apple-system"/>
              </a:rPr>
              <a:t>Term = 0</a:t>
            </a:r>
            <a:r>
              <a:rPr lang="zh-CN" altLang="en-US" b="0" i="0" dirty="0">
                <a:solidFill>
                  <a:schemeClr val="tx1">
                    <a:lumMod val="75000"/>
                    <a:lumOff val="25000"/>
                  </a:schemeClr>
                </a:solidFill>
                <a:effectLst/>
                <a:latin typeface="-apple-system"/>
              </a:rPr>
              <a:t>。</a:t>
            </a:r>
          </a:p>
          <a:p>
            <a:pPr>
              <a:buFont typeface="Arial" panose="020B0604020202020204" pitchFamily="34" charset="0"/>
              <a:buChar char="•"/>
            </a:pPr>
            <a:r>
              <a:rPr lang="en-US" altLang="zh-CN" b="0" i="0" dirty="0">
                <a:solidFill>
                  <a:schemeClr val="tx1">
                    <a:lumMod val="75000"/>
                    <a:lumOff val="25000"/>
                  </a:schemeClr>
                </a:solidFill>
                <a:effectLst/>
                <a:latin typeface="-apple-system"/>
              </a:rPr>
              <a:t>  Node C</a:t>
            </a:r>
            <a:r>
              <a:rPr lang="zh-CN" altLang="en-US" b="0" i="0" dirty="0">
                <a:solidFill>
                  <a:schemeClr val="tx1">
                    <a:lumMod val="75000"/>
                    <a:lumOff val="25000"/>
                  </a:schemeClr>
                </a:solidFill>
                <a:effectLst/>
                <a:latin typeface="-apple-system"/>
              </a:rPr>
              <a:t>：</a:t>
            </a:r>
            <a:r>
              <a:rPr lang="en-US" altLang="zh-CN" b="0" i="0" dirty="0">
                <a:solidFill>
                  <a:schemeClr val="tx1">
                    <a:lumMod val="75000"/>
                    <a:lumOff val="25000"/>
                  </a:schemeClr>
                </a:solidFill>
                <a:effectLst/>
                <a:latin typeface="-apple-system"/>
              </a:rPr>
              <a:t>Term = 0</a:t>
            </a:r>
            <a:r>
              <a:rPr lang="zh-CN" altLang="en-US" b="0" i="0" dirty="0">
                <a:solidFill>
                  <a:schemeClr val="tx1">
                    <a:lumMod val="75000"/>
                    <a:lumOff val="25000"/>
                  </a:schemeClr>
                </a:solidFill>
                <a:effectLst/>
                <a:latin typeface="-apple-system"/>
              </a:rPr>
              <a:t>。</a:t>
            </a:r>
          </a:p>
        </p:txBody>
      </p:sp>
      <p:pic>
        <p:nvPicPr>
          <p:cNvPr id="13314" name="Picture 2" descr="成为候选者">
            <a:extLst>
              <a:ext uri="{FF2B5EF4-FFF2-40B4-BE49-F238E27FC236}">
                <a16:creationId xmlns:a16="http://schemas.microsoft.com/office/drawing/2014/main" id="{0908B96F-2E3F-45D3-A1AC-1DFACBDA43C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72368" y="1999721"/>
            <a:ext cx="4642327" cy="437990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180DF74-A82F-480C-AD00-25058C4F9653}"/>
              </a:ext>
            </a:extLst>
          </p:cNvPr>
          <p:cNvSpPr txBox="1"/>
          <p:nvPr/>
        </p:nvSpPr>
        <p:spPr>
          <a:xfrm>
            <a:off x="337349" y="337727"/>
            <a:ext cx="3737501" cy="461665"/>
          </a:xfrm>
          <a:prstGeom prst="rect">
            <a:avLst/>
          </a:prstGeom>
          <a:noFill/>
        </p:spPr>
        <p:txBody>
          <a:bodyPr wrap="square" rtlCol="0">
            <a:spAutoFit/>
          </a:bodyPr>
          <a:lstStyle/>
          <a:p>
            <a:r>
              <a:rPr lang="zh-CN" altLang="en-US" sz="2400" b="1" dirty="0"/>
              <a:t>领导人选举：</a:t>
            </a:r>
            <a:r>
              <a:rPr lang="zh-CN" altLang="en-US" sz="2400" b="1" i="0" dirty="0">
                <a:solidFill>
                  <a:srgbClr val="222222"/>
                </a:solidFill>
                <a:effectLst/>
                <a:latin typeface="-apple-system"/>
              </a:rPr>
              <a:t>发起投票</a:t>
            </a:r>
          </a:p>
        </p:txBody>
      </p:sp>
    </p:spTree>
    <p:extLst>
      <p:ext uri="{BB962C8B-B14F-4D97-AF65-F5344CB8AC3E}">
        <p14:creationId xmlns:p14="http://schemas.microsoft.com/office/powerpoint/2010/main" val="12579326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10236</TotalTime>
  <Words>3115</Words>
  <Application>Microsoft Office PowerPoint</Application>
  <PresentationFormat>宽屏</PresentationFormat>
  <Paragraphs>167</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Helvetica Neue</vt:lpstr>
      <vt:lpstr>Lato</vt:lpstr>
      <vt:lpstr>PingFang SC</vt:lpstr>
      <vt:lpstr>等线</vt:lpstr>
      <vt:lpstr>等线 Light</vt:lpstr>
      <vt:lpstr>Arial</vt:lpstr>
      <vt:lpstr>Consolas</vt:lpstr>
      <vt:lpstr>Roboto Slab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dc:creator>
  <cp:lastModifiedBy>du</cp:lastModifiedBy>
  <cp:revision>33</cp:revision>
  <dcterms:created xsi:type="dcterms:W3CDTF">2021-08-10T06:44:41Z</dcterms:created>
  <dcterms:modified xsi:type="dcterms:W3CDTF">2021-08-17T09:21:25Z</dcterms:modified>
</cp:coreProperties>
</file>