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6807200" cy="99393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8" autoAdjust="0"/>
    <p:restoredTop sz="95791" autoAdjust="0"/>
  </p:normalViewPr>
  <p:slideViewPr>
    <p:cSldViewPr snapToGrid="0">
      <p:cViewPr varScale="1">
        <p:scale>
          <a:sx n="114" d="100"/>
          <a:sy n="114" d="100"/>
        </p:scale>
        <p:origin x="1446" y="96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E01BD-9ECC-4C84-9E5B-DE5BD2207F7C}" type="datetimeFigureOut">
              <a:rPr lang="ko-KR" altLang="en-US" smtClean="0"/>
              <a:t>2020-12-12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B27F0-775E-46BA-AF7A-C8632F5179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80730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3984" y="959544"/>
            <a:ext cx="7971366" cy="58985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2447" y="6356351"/>
            <a:ext cx="2057400" cy="365125"/>
          </a:xfrm>
        </p:spPr>
        <p:txBody>
          <a:bodyPr/>
          <a:lstStyle/>
          <a:p>
            <a:fld id="{5B2E01BD-9ECC-4C84-9E5B-DE5BD2207F7C}" type="datetimeFigureOut">
              <a:rPr lang="ko-KR" altLang="en-US" smtClean="0"/>
              <a:t>2020-12-12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90848" y="6356351"/>
            <a:ext cx="30861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B27F0-775E-46BA-AF7A-C8632F51792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슬라이드 번호 개체 틀 4"/>
          <p:cNvSpPr txBox="1">
            <a:spLocks/>
          </p:cNvSpPr>
          <p:nvPr userDrawn="1"/>
        </p:nvSpPr>
        <p:spPr>
          <a:xfrm>
            <a:off x="6948264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D04345-3EE2-4779-860D-0E11DA08737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3"/>
          </p:nvPr>
        </p:nvSpPr>
        <p:spPr>
          <a:xfrm>
            <a:off x="544513" y="1668463"/>
            <a:ext cx="7970837" cy="4249737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994648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E01BD-9ECC-4C84-9E5B-DE5BD2207F7C}" type="datetimeFigureOut">
              <a:rPr lang="ko-KR" altLang="en-US" smtClean="0"/>
              <a:t>2020-12-12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B27F0-775E-46BA-AF7A-C8632F51792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43983" y="914399"/>
            <a:ext cx="7996765" cy="71120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543984" y="1625601"/>
            <a:ext cx="3968749" cy="4351338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3"/>
          </p:nvPr>
        </p:nvSpPr>
        <p:spPr>
          <a:xfrm>
            <a:off x="4572000" y="1625601"/>
            <a:ext cx="3968749" cy="4351338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12" name="슬라이드 번호 개체 틀 4"/>
          <p:cNvSpPr txBox="1">
            <a:spLocks/>
          </p:cNvSpPr>
          <p:nvPr userDrawn="1"/>
        </p:nvSpPr>
        <p:spPr>
          <a:xfrm>
            <a:off x="6948264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D04345-3EE2-4779-860D-0E11DA08737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14" name="직선 연결선 13"/>
          <p:cNvCxnSpPr/>
          <p:nvPr userDrawn="1"/>
        </p:nvCxnSpPr>
        <p:spPr>
          <a:xfrm>
            <a:off x="0" y="846667"/>
            <a:ext cx="9144000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 userDrawn="1"/>
        </p:nvSpPr>
        <p:spPr>
          <a:xfrm>
            <a:off x="0" y="6538913"/>
            <a:ext cx="2408032" cy="2846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ts val="15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sz="1100" kern="1200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산업단지 안전사고 </a:t>
            </a:r>
            <a:r>
              <a:rPr lang="en-US" altLang="ko-KR" sz="1100" kern="1200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‘0’ </a:t>
            </a:r>
            <a:r>
              <a:rPr lang="ko-KR" altLang="en-US" sz="1100" kern="1200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생활권 조성 사업</a:t>
            </a:r>
          </a:p>
        </p:txBody>
      </p:sp>
    </p:spTree>
    <p:extLst>
      <p:ext uri="{BB962C8B-B14F-4D97-AF65-F5344CB8AC3E}">
        <p14:creationId xmlns:p14="http://schemas.microsoft.com/office/powerpoint/2010/main" val="3702240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E01BD-9ECC-4C84-9E5B-DE5BD2207F7C}" type="datetimeFigureOut">
              <a:rPr lang="ko-KR" altLang="en-US" smtClean="0"/>
              <a:t>2020-12-12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B27F0-775E-46BA-AF7A-C8632F5179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0883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2E01BD-9ECC-4C84-9E5B-DE5BD2207F7C}" type="datetimeFigureOut">
              <a:rPr lang="ko-KR" altLang="en-US" smtClean="0"/>
              <a:t>2020-12-12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AB27F0-775E-46BA-AF7A-C8632F51792B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0" y="846667"/>
            <a:ext cx="9144000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9065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7" r:id="rId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search.naver.com/search.naver?where=post&amp;query=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948854" y="836081"/>
            <a:ext cx="724629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8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빅데이터 기반 울산페이 사용 분석</a:t>
            </a:r>
          </a:p>
        </p:txBody>
      </p:sp>
      <p:sp>
        <p:nvSpPr>
          <p:cNvPr id="9" name="부제목 2"/>
          <p:cNvSpPr txBox="1">
            <a:spLocks/>
          </p:cNvSpPr>
          <p:nvPr/>
        </p:nvSpPr>
        <p:spPr>
          <a:xfrm>
            <a:off x="2411760" y="5412771"/>
            <a:ext cx="4320480" cy="1512813"/>
          </a:xfrm>
          <a:prstGeom prst="rect">
            <a:avLst/>
          </a:prstGeom>
          <a:noFill/>
          <a:ln w="25400">
            <a:noFill/>
          </a:ln>
        </p:spPr>
        <p:txBody>
          <a:bodyPr vert="horz" lIns="91440" tIns="45720" rIns="91440" bIns="45720" rtlCol="0" anchor="ctr" anchorCtr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1800" dirty="0">
                <a:latin typeface="+mn-ea"/>
              </a:rPr>
              <a:t>2020. 12. 19.</a:t>
            </a:r>
            <a:endParaRPr lang="en-US" altLang="ko-KR" sz="2000" dirty="0">
              <a:latin typeface="+mn-ea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2000" dirty="0" err="1">
                <a:latin typeface="+mn-ea"/>
              </a:rPr>
              <a:t>Project_B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Light"/>
                <a:cs typeface="+mn-cs"/>
              </a:rPr>
              <a:t>(</a:t>
            </a:r>
            <a:r>
              <a:rPr kumimoji="0" lang="ko-KR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Light"/>
                <a:cs typeface="+mn-cs"/>
              </a:rPr>
              <a:t>김근연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Light"/>
                <a:cs typeface="+mn-cs"/>
              </a:rPr>
              <a:t>,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Light"/>
                <a:cs typeface="+mn-cs"/>
              </a:rPr>
              <a:t>박주영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Light"/>
                <a:cs typeface="+mn-cs"/>
              </a:rPr>
              <a:t>, </a:t>
            </a:r>
            <a:r>
              <a:rPr kumimoji="0" lang="ko-KR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Light"/>
                <a:cs typeface="+mn-cs"/>
              </a:rPr>
              <a:t>안혜림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Light"/>
                <a:cs typeface="+mn-cs"/>
              </a:rPr>
              <a:t>,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Light"/>
                <a:cs typeface="+mn-cs"/>
              </a:rPr>
              <a:t>이동민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Light"/>
                <a:cs typeface="+mn-cs"/>
              </a:rPr>
              <a:t>, </a:t>
            </a:r>
            <a:r>
              <a:rPr kumimoji="0" lang="ko-KR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Light"/>
                <a:cs typeface="+mn-cs"/>
              </a:rPr>
              <a:t>장정렬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Light"/>
                <a:cs typeface="+mn-cs"/>
              </a:rPr>
              <a:t>)</a:t>
            </a:r>
            <a:endParaRPr lang="en-US" altLang="ko-KR" sz="2000" dirty="0">
              <a:latin typeface="+mn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E25D5C8-487C-4105-A93E-E2D5FE2812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41718"/>
            <a:ext cx="9143999" cy="3756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2790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8A18650E-587D-4954-9C7A-C60C588F644B}"/>
              </a:ext>
            </a:extLst>
          </p:cNvPr>
          <p:cNvSpPr/>
          <p:nvPr/>
        </p:nvSpPr>
        <p:spPr>
          <a:xfrm>
            <a:off x="832560" y="4210212"/>
            <a:ext cx="6325222" cy="2136800"/>
          </a:xfrm>
          <a:prstGeom prst="rect">
            <a:avLst/>
          </a:prstGeom>
          <a:solidFill>
            <a:srgbClr val="FFFF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>
                <a:solidFill>
                  <a:srgbClr val="FF0000"/>
                </a:solidFill>
              </a:rPr>
              <a:t>그래프 삽입</a:t>
            </a:r>
            <a:endParaRPr lang="ko-KR" altLang="en-US" sz="1200" strike="sngStrike" dirty="0">
              <a:solidFill>
                <a:srgbClr val="FF0000"/>
              </a:solidFill>
            </a:endParaRPr>
          </a:p>
        </p:txBody>
      </p:sp>
      <p:sp>
        <p:nvSpPr>
          <p:cNvPr id="35" name="제목 1"/>
          <p:cNvSpPr txBox="1">
            <a:spLocks/>
          </p:cNvSpPr>
          <p:nvPr/>
        </p:nvSpPr>
        <p:spPr>
          <a:xfrm>
            <a:off x="251520" y="243601"/>
            <a:ext cx="8640960" cy="4801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b="0" kern="1200">
                <a:solidFill>
                  <a:schemeClr val="tx1"/>
                </a:solidFill>
                <a:effectLst/>
                <a:latin typeface="-윤고딕320" panose="020B0600000101010101" charset="-127"/>
                <a:ea typeface="-윤고딕320" panose="020B0600000101010101" charset="-127"/>
                <a:cs typeface="+mj-cs"/>
              </a:defRPr>
            </a:lvl1pPr>
          </a:lstStyle>
          <a:p>
            <a:r>
              <a:rPr lang="en-US" altLang="ko-KR" dirty="0">
                <a:latin typeface="+mn-ea"/>
                <a:ea typeface="+mn-ea"/>
              </a:rPr>
              <a:t>3. </a:t>
            </a:r>
            <a:r>
              <a:rPr lang="ko-KR" altLang="en-US" dirty="0">
                <a:latin typeface="+mn-ea"/>
                <a:ea typeface="+mn-ea"/>
              </a:rPr>
              <a:t>울산페이 데이터 분석 단계별 설명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4B1FF70-C47F-4352-8698-63BF5E1453B2}"/>
              </a:ext>
            </a:extLst>
          </p:cNvPr>
          <p:cNvSpPr/>
          <p:nvPr/>
        </p:nvSpPr>
        <p:spPr>
          <a:xfrm>
            <a:off x="544513" y="1144746"/>
            <a:ext cx="5438276" cy="416160"/>
          </a:xfrm>
          <a:prstGeom prst="roundRect">
            <a:avLst>
              <a:gd name="adj" fmla="val 364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(4</a:t>
            </a:r>
            <a:r>
              <a:rPr lang="ko-KR" altLang="en-US" sz="2000" b="1" dirty="0"/>
              <a:t>단계</a:t>
            </a:r>
            <a:r>
              <a:rPr lang="en-US" altLang="ko-KR" sz="2000" b="1" dirty="0"/>
              <a:t>) </a:t>
            </a:r>
            <a:r>
              <a:rPr lang="ko-KR" altLang="en-US" sz="2000" b="1" dirty="0"/>
              <a:t>데이터 분석 및 시각화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시사점</a:t>
            </a:r>
            <a:r>
              <a:rPr lang="en-US" altLang="ko-KR" sz="2000" b="1" dirty="0"/>
              <a:t>(1/6)</a:t>
            </a:r>
            <a:endParaRPr lang="ko-KR" altLang="en-US" sz="2000" b="1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0D8EB94-8409-4E95-AB44-FABAFF0FE391}"/>
              </a:ext>
            </a:extLst>
          </p:cNvPr>
          <p:cNvSpPr/>
          <p:nvPr/>
        </p:nvSpPr>
        <p:spPr>
          <a:xfrm>
            <a:off x="7524205" y="1638755"/>
            <a:ext cx="1619795" cy="3790406"/>
          </a:xfrm>
          <a:prstGeom prst="roundRect">
            <a:avLst>
              <a:gd name="adj" fmla="val 5441"/>
            </a:avLst>
          </a:prstGeom>
          <a:solidFill>
            <a:schemeClr val="bg1">
              <a:lumMod val="9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ㅇ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A4E3547-C3C5-49D0-B6EF-7AFF7B718EFA}"/>
              </a:ext>
            </a:extLst>
          </p:cNvPr>
          <p:cNvSpPr txBox="1"/>
          <p:nvPr/>
        </p:nvSpPr>
        <p:spPr>
          <a:xfrm>
            <a:off x="7445829" y="1269423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분석 과정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B25AD86-019F-4C45-B8F8-5A59E9B071FC}"/>
              </a:ext>
            </a:extLst>
          </p:cNvPr>
          <p:cNvSpPr/>
          <p:nvPr/>
        </p:nvSpPr>
        <p:spPr>
          <a:xfrm>
            <a:off x="0" y="0"/>
            <a:ext cx="9144000" cy="913118"/>
          </a:xfrm>
          <a:prstGeom prst="rect">
            <a:avLst/>
          </a:prstGeom>
          <a:solidFill>
            <a:srgbClr val="FFFF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rgbClr val="FF0000"/>
                </a:solidFill>
              </a:rPr>
              <a:t>&lt;</a:t>
            </a:r>
            <a:r>
              <a:rPr lang="ko-KR" altLang="en-US" sz="3600" dirty="0">
                <a:solidFill>
                  <a:srgbClr val="FF0000"/>
                </a:solidFill>
              </a:rPr>
              <a:t>생년월일 기준</a:t>
            </a:r>
            <a:r>
              <a:rPr lang="en-US" altLang="ko-KR" sz="3600" dirty="0">
                <a:solidFill>
                  <a:srgbClr val="FF0000"/>
                </a:solidFill>
              </a:rPr>
              <a:t>_</a:t>
            </a:r>
            <a:r>
              <a:rPr lang="ko-KR" altLang="en-US" sz="3600" dirty="0" err="1">
                <a:solidFill>
                  <a:srgbClr val="FF0000"/>
                </a:solidFill>
              </a:rPr>
              <a:t>김근연</a:t>
            </a:r>
            <a:r>
              <a:rPr lang="en-US" altLang="ko-KR" sz="3600" dirty="0">
                <a:solidFill>
                  <a:srgbClr val="FF0000"/>
                </a:solidFill>
              </a:rPr>
              <a:t>&gt;</a:t>
            </a:r>
            <a:endParaRPr lang="ko-KR" altLang="en-US" sz="1200" strike="sngStrike" dirty="0">
              <a:solidFill>
                <a:srgbClr val="FF0000"/>
              </a:solidFill>
            </a:endParaRPr>
          </a:p>
        </p:txBody>
      </p:sp>
      <p:sp>
        <p:nvSpPr>
          <p:cNvPr id="12" name="텍스트 개체 틀 6">
            <a:extLst>
              <a:ext uri="{FF2B5EF4-FFF2-40B4-BE49-F238E27FC236}">
                <a16:creationId xmlns:a16="http://schemas.microsoft.com/office/drawing/2014/main" id="{D0EDCBAB-5962-4C0F-BC25-2F0336FB4678}"/>
              </a:ext>
            </a:extLst>
          </p:cNvPr>
          <p:cNvSpPr txBox="1">
            <a:spLocks/>
          </p:cNvSpPr>
          <p:nvPr/>
        </p:nvSpPr>
        <p:spPr>
          <a:xfrm>
            <a:off x="544513" y="2068942"/>
            <a:ext cx="6901316" cy="205914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ㅇ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ㅇ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ㅇ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ㅇ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ㅇ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457200" lvl="1" indent="0"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DEDED96D-CEB5-4616-BE9C-4046A751D56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44513" y="1668463"/>
            <a:ext cx="6901316" cy="416161"/>
          </a:xfrm>
        </p:spPr>
        <p:txBody>
          <a:bodyPr/>
          <a:lstStyle/>
          <a:p>
            <a:pPr marL="171450" indent="-1714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2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각 연령대별 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남녀 분리</a:t>
            </a:r>
            <a:endParaRPr lang="en-US" altLang="ko-KR" sz="20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457200" lvl="1" indent="0">
              <a:spcBef>
                <a:spcPts val="1000"/>
              </a:spcBef>
              <a:buNone/>
            </a:pP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331571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8A18650E-587D-4954-9C7A-C60C588F644B}"/>
              </a:ext>
            </a:extLst>
          </p:cNvPr>
          <p:cNvSpPr/>
          <p:nvPr/>
        </p:nvSpPr>
        <p:spPr>
          <a:xfrm>
            <a:off x="832560" y="4210212"/>
            <a:ext cx="6325222" cy="2136800"/>
          </a:xfrm>
          <a:prstGeom prst="rect">
            <a:avLst/>
          </a:prstGeom>
          <a:solidFill>
            <a:srgbClr val="FFFF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>
                <a:solidFill>
                  <a:srgbClr val="FF0000"/>
                </a:solidFill>
              </a:rPr>
              <a:t>그래프 삽입</a:t>
            </a:r>
            <a:endParaRPr lang="ko-KR" altLang="en-US" sz="1200" strike="sngStrike" dirty="0">
              <a:solidFill>
                <a:srgbClr val="FF0000"/>
              </a:solidFill>
            </a:endParaRPr>
          </a:p>
        </p:txBody>
      </p:sp>
      <p:sp>
        <p:nvSpPr>
          <p:cNvPr id="35" name="제목 1"/>
          <p:cNvSpPr txBox="1">
            <a:spLocks/>
          </p:cNvSpPr>
          <p:nvPr/>
        </p:nvSpPr>
        <p:spPr>
          <a:xfrm>
            <a:off x="251520" y="243601"/>
            <a:ext cx="8640960" cy="4801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b="0" kern="1200">
                <a:solidFill>
                  <a:schemeClr val="tx1"/>
                </a:solidFill>
                <a:effectLst/>
                <a:latin typeface="-윤고딕320" panose="020B0600000101010101" charset="-127"/>
                <a:ea typeface="-윤고딕320" panose="020B0600000101010101" charset="-127"/>
                <a:cs typeface="+mj-cs"/>
              </a:defRPr>
            </a:lvl1pPr>
          </a:lstStyle>
          <a:p>
            <a:r>
              <a:rPr lang="en-US" altLang="ko-KR" dirty="0">
                <a:latin typeface="+mn-ea"/>
                <a:ea typeface="+mn-ea"/>
              </a:rPr>
              <a:t>3. </a:t>
            </a:r>
            <a:r>
              <a:rPr lang="ko-KR" altLang="en-US" dirty="0">
                <a:latin typeface="+mn-ea"/>
                <a:ea typeface="+mn-ea"/>
              </a:rPr>
              <a:t>울산페이 데이터 분석 단계별 설명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4B1FF70-C47F-4352-8698-63BF5E1453B2}"/>
              </a:ext>
            </a:extLst>
          </p:cNvPr>
          <p:cNvSpPr/>
          <p:nvPr/>
        </p:nvSpPr>
        <p:spPr>
          <a:xfrm>
            <a:off x="544513" y="1144746"/>
            <a:ext cx="5438276" cy="416160"/>
          </a:xfrm>
          <a:prstGeom prst="roundRect">
            <a:avLst>
              <a:gd name="adj" fmla="val 364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(4</a:t>
            </a:r>
            <a:r>
              <a:rPr lang="ko-KR" altLang="en-US" sz="2000" b="1" dirty="0"/>
              <a:t>단계</a:t>
            </a:r>
            <a:r>
              <a:rPr lang="en-US" altLang="ko-KR" sz="2000" b="1" dirty="0"/>
              <a:t>) </a:t>
            </a:r>
            <a:r>
              <a:rPr lang="ko-KR" altLang="en-US" sz="2000" b="1" dirty="0"/>
              <a:t>데이터 분석 및 시각화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시사점</a:t>
            </a:r>
            <a:r>
              <a:rPr lang="en-US" altLang="ko-KR" sz="2000" b="1" dirty="0"/>
              <a:t>(1/6)</a:t>
            </a:r>
            <a:endParaRPr lang="ko-KR" altLang="en-US" sz="2000" b="1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0D8EB94-8409-4E95-AB44-FABAFF0FE391}"/>
              </a:ext>
            </a:extLst>
          </p:cNvPr>
          <p:cNvSpPr/>
          <p:nvPr/>
        </p:nvSpPr>
        <p:spPr>
          <a:xfrm>
            <a:off x="7524205" y="1638755"/>
            <a:ext cx="1619795" cy="3790406"/>
          </a:xfrm>
          <a:prstGeom prst="roundRect">
            <a:avLst>
              <a:gd name="adj" fmla="val 5441"/>
            </a:avLst>
          </a:prstGeom>
          <a:solidFill>
            <a:schemeClr val="bg1">
              <a:lumMod val="9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ㅇ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A4E3547-C3C5-49D0-B6EF-7AFF7B718EFA}"/>
              </a:ext>
            </a:extLst>
          </p:cNvPr>
          <p:cNvSpPr txBox="1"/>
          <p:nvPr/>
        </p:nvSpPr>
        <p:spPr>
          <a:xfrm>
            <a:off x="7445829" y="1269423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분석 과정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B25AD86-019F-4C45-B8F8-5A59E9B071FC}"/>
              </a:ext>
            </a:extLst>
          </p:cNvPr>
          <p:cNvSpPr/>
          <p:nvPr/>
        </p:nvSpPr>
        <p:spPr>
          <a:xfrm>
            <a:off x="0" y="0"/>
            <a:ext cx="9144000" cy="913118"/>
          </a:xfrm>
          <a:prstGeom prst="rect">
            <a:avLst/>
          </a:prstGeom>
          <a:solidFill>
            <a:srgbClr val="FFFF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rgbClr val="FF0000"/>
                </a:solidFill>
              </a:rPr>
              <a:t>&lt;</a:t>
            </a:r>
            <a:r>
              <a:rPr lang="ko-KR" altLang="en-US" sz="3600" dirty="0">
                <a:solidFill>
                  <a:srgbClr val="FF0000"/>
                </a:solidFill>
              </a:rPr>
              <a:t>승자 일자 기준</a:t>
            </a:r>
            <a:r>
              <a:rPr lang="en-US" altLang="ko-KR" sz="3600" dirty="0">
                <a:solidFill>
                  <a:srgbClr val="FF0000"/>
                </a:solidFill>
              </a:rPr>
              <a:t>_</a:t>
            </a:r>
            <a:r>
              <a:rPr lang="ko-KR" altLang="en-US" sz="3600" dirty="0">
                <a:solidFill>
                  <a:srgbClr val="FF0000"/>
                </a:solidFill>
              </a:rPr>
              <a:t>박주영</a:t>
            </a:r>
            <a:r>
              <a:rPr lang="en-US" altLang="ko-KR" sz="3600" dirty="0">
                <a:solidFill>
                  <a:srgbClr val="FF0000"/>
                </a:solidFill>
              </a:rPr>
              <a:t>&gt;</a:t>
            </a:r>
            <a:endParaRPr lang="ko-KR" altLang="en-US" sz="1200" strike="sngStrike" dirty="0">
              <a:solidFill>
                <a:srgbClr val="FF0000"/>
              </a:solidFill>
            </a:endParaRPr>
          </a:p>
        </p:txBody>
      </p:sp>
      <p:sp>
        <p:nvSpPr>
          <p:cNvPr id="12" name="텍스트 개체 틀 6">
            <a:extLst>
              <a:ext uri="{FF2B5EF4-FFF2-40B4-BE49-F238E27FC236}">
                <a16:creationId xmlns:a16="http://schemas.microsoft.com/office/drawing/2014/main" id="{D0EDCBAB-5962-4C0F-BC25-2F0336FB4678}"/>
              </a:ext>
            </a:extLst>
          </p:cNvPr>
          <p:cNvSpPr txBox="1">
            <a:spLocks/>
          </p:cNvSpPr>
          <p:nvPr/>
        </p:nvSpPr>
        <p:spPr>
          <a:xfrm>
            <a:off x="544513" y="2068942"/>
            <a:ext cx="6901316" cy="205914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ㅇ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ㅇ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ㅇ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ㅇ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ㅇ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457200" lvl="1" indent="0"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DEDED96D-CEB5-4616-BE9C-4046A751D56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44513" y="1668463"/>
            <a:ext cx="6901316" cy="416161"/>
          </a:xfrm>
        </p:spPr>
        <p:txBody>
          <a:bodyPr/>
          <a:lstStyle/>
          <a:p>
            <a:pPr marL="171450" indent="-1714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2000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일자별</a:t>
            </a:r>
            <a:r>
              <a:rPr lang="ko-KR" altLang="en-US" sz="2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 거래금액</a:t>
            </a:r>
            <a:endParaRPr lang="en-US" altLang="ko-KR" sz="20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457200" lvl="1" indent="0">
              <a:spcBef>
                <a:spcPts val="1000"/>
              </a:spcBef>
              <a:buNone/>
            </a:pP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063708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8A18650E-587D-4954-9C7A-C60C588F644B}"/>
              </a:ext>
            </a:extLst>
          </p:cNvPr>
          <p:cNvSpPr/>
          <p:nvPr/>
        </p:nvSpPr>
        <p:spPr>
          <a:xfrm>
            <a:off x="832560" y="4210212"/>
            <a:ext cx="6325222" cy="2136800"/>
          </a:xfrm>
          <a:prstGeom prst="rect">
            <a:avLst/>
          </a:prstGeom>
          <a:solidFill>
            <a:srgbClr val="FFFF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>
                <a:solidFill>
                  <a:srgbClr val="FF0000"/>
                </a:solidFill>
              </a:rPr>
              <a:t>그래프 삽입</a:t>
            </a:r>
            <a:endParaRPr lang="ko-KR" altLang="en-US" sz="1200" strike="sngStrike" dirty="0">
              <a:solidFill>
                <a:srgbClr val="FF0000"/>
              </a:solidFill>
            </a:endParaRPr>
          </a:p>
        </p:txBody>
      </p:sp>
      <p:sp>
        <p:nvSpPr>
          <p:cNvPr id="35" name="제목 1"/>
          <p:cNvSpPr txBox="1">
            <a:spLocks/>
          </p:cNvSpPr>
          <p:nvPr/>
        </p:nvSpPr>
        <p:spPr>
          <a:xfrm>
            <a:off x="251520" y="243601"/>
            <a:ext cx="8640960" cy="4801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b="0" kern="1200">
                <a:solidFill>
                  <a:schemeClr val="tx1"/>
                </a:solidFill>
                <a:effectLst/>
                <a:latin typeface="-윤고딕320" panose="020B0600000101010101" charset="-127"/>
                <a:ea typeface="-윤고딕320" panose="020B0600000101010101" charset="-127"/>
                <a:cs typeface="+mj-cs"/>
              </a:defRPr>
            </a:lvl1pPr>
          </a:lstStyle>
          <a:p>
            <a:r>
              <a:rPr lang="en-US" altLang="ko-KR" dirty="0">
                <a:latin typeface="+mn-ea"/>
                <a:ea typeface="+mn-ea"/>
              </a:rPr>
              <a:t>3. </a:t>
            </a:r>
            <a:r>
              <a:rPr lang="ko-KR" altLang="en-US" dirty="0">
                <a:latin typeface="+mn-ea"/>
                <a:ea typeface="+mn-ea"/>
              </a:rPr>
              <a:t>울산페이 데이터 분석 단계별 설명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4B1FF70-C47F-4352-8698-63BF5E1453B2}"/>
              </a:ext>
            </a:extLst>
          </p:cNvPr>
          <p:cNvSpPr/>
          <p:nvPr/>
        </p:nvSpPr>
        <p:spPr>
          <a:xfrm>
            <a:off x="544513" y="1144746"/>
            <a:ext cx="5438276" cy="416160"/>
          </a:xfrm>
          <a:prstGeom prst="roundRect">
            <a:avLst>
              <a:gd name="adj" fmla="val 364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(4</a:t>
            </a:r>
            <a:r>
              <a:rPr lang="ko-KR" altLang="en-US" sz="2000" b="1" dirty="0"/>
              <a:t>단계</a:t>
            </a:r>
            <a:r>
              <a:rPr lang="en-US" altLang="ko-KR" sz="2000" b="1" dirty="0"/>
              <a:t>) </a:t>
            </a:r>
            <a:r>
              <a:rPr lang="ko-KR" altLang="en-US" sz="2000" b="1" dirty="0"/>
              <a:t>데이터 분석 및 시각화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시사점</a:t>
            </a:r>
            <a:r>
              <a:rPr lang="en-US" altLang="ko-KR" sz="2000" b="1" dirty="0"/>
              <a:t>(1/6)</a:t>
            </a:r>
            <a:endParaRPr lang="ko-KR" altLang="en-US" sz="2000" b="1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0D8EB94-8409-4E95-AB44-FABAFF0FE391}"/>
              </a:ext>
            </a:extLst>
          </p:cNvPr>
          <p:cNvSpPr/>
          <p:nvPr/>
        </p:nvSpPr>
        <p:spPr>
          <a:xfrm>
            <a:off x="7524205" y="1638755"/>
            <a:ext cx="1619795" cy="3790406"/>
          </a:xfrm>
          <a:prstGeom prst="roundRect">
            <a:avLst>
              <a:gd name="adj" fmla="val 5441"/>
            </a:avLst>
          </a:prstGeom>
          <a:solidFill>
            <a:schemeClr val="bg1">
              <a:lumMod val="9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ㅇ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A4E3547-C3C5-49D0-B6EF-7AFF7B718EFA}"/>
              </a:ext>
            </a:extLst>
          </p:cNvPr>
          <p:cNvSpPr txBox="1"/>
          <p:nvPr/>
        </p:nvSpPr>
        <p:spPr>
          <a:xfrm>
            <a:off x="7445829" y="1269423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분석 과정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B25AD86-019F-4C45-B8F8-5A59E9B071FC}"/>
              </a:ext>
            </a:extLst>
          </p:cNvPr>
          <p:cNvSpPr/>
          <p:nvPr/>
        </p:nvSpPr>
        <p:spPr>
          <a:xfrm>
            <a:off x="0" y="0"/>
            <a:ext cx="9144000" cy="913118"/>
          </a:xfrm>
          <a:prstGeom prst="rect">
            <a:avLst/>
          </a:prstGeom>
          <a:solidFill>
            <a:srgbClr val="FFFF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rgbClr val="FF0000"/>
                </a:solidFill>
              </a:rPr>
              <a:t>&lt;</a:t>
            </a:r>
            <a:r>
              <a:rPr lang="ko-KR" altLang="en-US" sz="3600" dirty="0">
                <a:solidFill>
                  <a:srgbClr val="FF0000"/>
                </a:solidFill>
              </a:rPr>
              <a:t>승자 일자 기준</a:t>
            </a:r>
            <a:r>
              <a:rPr lang="en-US" altLang="ko-KR" sz="3600" dirty="0">
                <a:solidFill>
                  <a:srgbClr val="FF0000"/>
                </a:solidFill>
              </a:rPr>
              <a:t>_</a:t>
            </a:r>
            <a:r>
              <a:rPr lang="ko-KR" altLang="en-US" sz="3600" dirty="0">
                <a:solidFill>
                  <a:srgbClr val="FF0000"/>
                </a:solidFill>
              </a:rPr>
              <a:t>박주영</a:t>
            </a:r>
            <a:r>
              <a:rPr lang="en-US" altLang="ko-KR" sz="3600" dirty="0">
                <a:solidFill>
                  <a:srgbClr val="FF0000"/>
                </a:solidFill>
              </a:rPr>
              <a:t>&gt;</a:t>
            </a:r>
            <a:endParaRPr lang="ko-KR" altLang="en-US" sz="1200" strike="sngStrike" dirty="0">
              <a:solidFill>
                <a:srgbClr val="FF0000"/>
              </a:solidFill>
            </a:endParaRPr>
          </a:p>
        </p:txBody>
      </p:sp>
      <p:sp>
        <p:nvSpPr>
          <p:cNvPr id="12" name="텍스트 개체 틀 6">
            <a:extLst>
              <a:ext uri="{FF2B5EF4-FFF2-40B4-BE49-F238E27FC236}">
                <a16:creationId xmlns:a16="http://schemas.microsoft.com/office/drawing/2014/main" id="{D0EDCBAB-5962-4C0F-BC25-2F0336FB4678}"/>
              </a:ext>
            </a:extLst>
          </p:cNvPr>
          <p:cNvSpPr txBox="1">
            <a:spLocks/>
          </p:cNvSpPr>
          <p:nvPr/>
        </p:nvSpPr>
        <p:spPr>
          <a:xfrm>
            <a:off x="544513" y="2068942"/>
            <a:ext cx="6901316" cy="205914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ㅇ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ㅇ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ㅇ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ㅇ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ㅇ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457200" lvl="1" indent="0"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DEDED96D-CEB5-4616-BE9C-4046A751D56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44513" y="1668463"/>
            <a:ext cx="6901316" cy="416161"/>
          </a:xfrm>
        </p:spPr>
        <p:txBody>
          <a:bodyPr/>
          <a:lstStyle/>
          <a:p>
            <a:pPr marL="171450" indent="-1714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2000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일자별</a:t>
            </a:r>
            <a:r>
              <a:rPr lang="ko-KR" altLang="en-US" sz="2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 누적 거래</a:t>
            </a:r>
            <a:r>
              <a:rPr lang="ko-KR" altLang="en-US" sz="2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금액</a:t>
            </a:r>
            <a:endParaRPr lang="en-US" altLang="ko-KR" sz="20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457200" lvl="1" indent="0">
              <a:spcBef>
                <a:spcPts val="1000"/>
              </a:spcBef>
              <a:buNone/>
            </a:pP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1649839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8A18650E-587D-4954-9C7A-C60C588F644B}"/>
              </a:ext>
            </a:extLst>
          </p:cNvPr>
          <p:cNvSpPr/>
          <p:nvPr/>
        </p:nvSpPr>
        <p:spPr>
          <a:xfrm>
            <a:off x="832560" y="4210212"/>
            <a:ext cx="6325222" cy="2136800"/>
          </a:xfrm>
          <a:prstGeom prst="rect">
            <a:avLst/>
          </a:prstGeom>
          <a:solidFill>
            <a:srgbClr val="FFFF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>
                <a:solidFill>
                  <a:srgbClr val="FF0000"/>
                </a:solidFill>
              </a:rPr>
              <a:t>그래프 삽입</a:t>
            </a:r>
            <a:endParaRPr lang="ko-KR" altLang="en-US" sz="1200" strike="sngStrike" dirty="0">
              <a:solidFill>
                <a:srgbClr val="FF0000"/>
              </a:solidFill>
            </a:endParaRPr>
          </a:p>
        </p:txBody>
      </p:sp>
      <p:sp>
        <p:nvSpPr>
          <p:cNvPr id="35" name="제목 1"/>
          <p:cNvSpPr txBox="1">
            <a:spLocks/>
          </p:cNvSpPr>
          <p:nvPr/>
        </p:nvSpPr>
        <p:spPr>
          <a:xfrm>
            <a:off x="251520" y="243601"/>
            <a:ext cx="8640960" cy="4801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b="0" kern="1200">
                <a:solidFill>
                  <a:schemeClr val="tx1"/>
                </a:solidFill>
                <a:effectLst/>
                <a:latin typeface="-윤고딕320" panose="020B0600000101010101" charset="-127"/>
                <a:ea typeface="-윤고딕320" panose="020B0600000101010101" charset="-127"/>
                <a:cs typeface="+mj-cs"/>
              </a:defRPr>
            </a:lvl1pPr>
          </a:lstStyle>
          <a:p>
            <a:r>
              <a:rPr lang="en-US" altLang="ko-KR" dirty="0">
                <a:latin typeface="+mn-ea"/>
                <a:ea typeface="+mn-ea"/>
              </a:rPr>
              <a:t>3. </a:t>
            </a:r>
            <a:r>
              <a:rPr lang="ko-KR" altLang="en-US" dirty="0">
                <a:latin typeface="+mn-ea"/>
                <a:ea typeface="+mn-ea"/>
              </a:rPr>
              <a:t>울산페이 데이터 분석 단계별 설명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4B1FF70-C47F-4352-8698-63BF5E1453B2}"/>
              </a:ext>
            </a:extLst>
          </p:cNvPr>
          <p:cNvSpPr/>
          <p:nvPr/>
        </p:nvSpPr>
        <p:spPr>
          <a:xfrm>
            <a:off x="544513" y="1144746"/>
            <a:ext cx="5438276" cy="416160"/>
          </a:xfrm>
          <a:prstGeom prst="roundRect">
            <a:avLst>
              <a:gd name="adj" fmla="val 364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(4</a:t>
            </a:r>
            <a:r>
              <a:rPr lang="ko-KR" altLang="en-US" sz="2000" b="1" dirty="0"/>
              <a:t>단계</a:t>
            </a:r>
            <a:r>
              <a:rPr lang="en-US" altLang="ko-KR" sz="2000" b="1" dirty="0"/>
              <a:t>) </a:t>
            </a:r>
            <a:r>
              <a:rPr lang="ko-KR" altLang="en-US" sz="2000" b="1" dirty="0"/>
              <a:t>데이터 분석 및 시각화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시사점</a:t>
            </a:r>
            <a:r>
              <a:rPr lang="en-US" altLang="ko-KR" sz="2000" b="1" dirty="0"/>
              <a:t>(1/6)</a:t>
            </a:r>
            <a:endParaRPr lang="ko-KR" altLang="en-US" sz="2000" b="1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0D8EB94-8409-4E95-AB44-FABAFF0FE391}"/>
              </a:ext>
            </a:extLst>
          </p:cNvPr>
          <p:cNvSpPr/>
          <p:nvPr/>
        </p:nvSpPr>
        <p:spPr>
          <a:xfrm>
            <a:off x="7524205" y="1638755"/>
            <a:ext cx="1619795" cy="3790406"/>
          </a:xfrm>
          <a:prstGeom prst="roundRect">
            <a:avLst>
              <a:gd name="adj" fmla="val 5441"/>
            </a:avLst>
          </a:prstGeom>
          <a:solidFill>
            <a:schemeClr val="bg1">
              <a:lumMod val="9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ㅇ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A4E3547-C3C5-49D0-B6EF-7AFF7B718EFA}"/>
              </a:ext>
            </a:extLst>
          </p:cNvPr>
          <p:cNvSpPr txBox="1"/>
          <p:nvPr/>
        </p:nvSpPr>
        <p:spPr>
          <a:xfrm>
            <a:off x="7445829" y="1269423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분석 과정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B25AD86-019F-4C45-B8F8-5A59E9B071FC}"/>
              </a:ext>
            </a:extLst>
          </p:cNvPr>
          <p:cNvSpPr/>
          <p:nvPr/>
        </p:nvSpPr>
        <p:spPr>
          <a:xfrm>
            <a:off x="0" y="0"/>
            <a:ext cx="9144000" cy="913118"/>
          </a:xfrm>
          <a:prstGeom prst="rect">
            <a:avLst/>
          </a:prstGeom>
          <a:solidFill>
            <a:srgbClr val="FFFF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rgbClr val="FF0000"/>
                </a:solidFill>
              </a:rPr>
              <a:t>&lt;</a:t>
            </a:r>
            <a:r>
              <a:rPr lang="ko-KR" altLang="en-US" sz="3600" dirty="0">
                <a:solidFill>
                  <a:srgbClr val="FF0000"/>
                </a:solidFill>
              </a:rPr>
              <a:t>승자 일자 기준</a:t>
            </a:r>
            <a:r>
              <a:rPr lang="en-US" altLang="ko-KR" sz="3600" dirty="0">
                <a:solidFill>
                  <a:srgbClr val="FF0000"/>
                </a:solidFill>
              </a:rPr>
              <a:t>_</a:t>
            </a:r>
            <a:r>
              <a:rPr lang="ko-KR" altLang="en-US" sz="3600" dirty="0">
                <a:solidFill>
                  <a:srgbClr val="FF0000"/>
                </a:solidFill>
              </a:rPr>
              <a:t>박주영</a:t>
            </a:r>
            <a:r>
              <a:rPr lang="en-US" altLang="ko-KR" sz="3600" dirty="0">
                <a:solidFill>
                  <a:srgbClr val="FF0000"/>
                </a:solidFill>
              </a:rPr>
              <a:t>&gt;</a:t>
            </a:r>
            <a:endParaRPr lang="ko-KR" altLang="en-US" sz="1200" strike="sngStrike" dirty="0">
              <a:solidFill>
                <a:srgbClr val="FF0000"/>
              </a:solidFill>
            </a:endParaRPr>
          </a:p>
        </p:txBody>
      </p:sp>
      <p:sp>
        <p:nvSpPr>
          <p:cNvPr id="12" name="텍스트 개체 틀 6">
            <a:extLst>
              <a:ext uri="{FF2B5EF4-FFF2-40B4-BE49-F238E27FC236}">
                <a16:creationId xmlns:a16="http://schemas.microsoft.com/office/drawing/2014/main" id="{D0EDCBAB-5962-4C0F-BC25-2F0336FB4678}"/>
              </a:ext>
            </a:extLst>
          </p:cNvPr>
          <p:cNvSpPr txBox="1">
            <a:spLocks/>
          </p:cNvSpPr>
          <p:nvPr/>
        </p:nvSpPr>
        <p:spPr>
          <a:xfrm>
            <a:off x="544513" y="2068942"/>
            <a:ext cx="6901316" cy="205914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ㅇ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ㅇ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ㅇ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ㅇ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ㅇ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457200" lvl="1" indent="0"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DEDED96D-CEB5-4616-BE9C-4046A751D56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44513" y="1668463"/>
            <a:ext cx="6901316" cy="416161"/>
          </a:xfrm>
        </p:spPr>
        <p:txBody>
          <a:bodyPr/>
          <a:lstStyle/>
          <a:p>
            <a:pPr marL="171450" indent="-1714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2000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요일별</a:t>
            </a:r>
            <a:r>
              <a:rPr lang="ko-KR" altLang="en-US" sz="2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거래</a:t>
            </a:r>
            <a:r>
              <a:rPr lang="ko-KR" altLang="en-US" sz="2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금액</a:t>
            </a:r>
            <a:endParaRPr lang="en-US" altLang="ko-KR" sz="20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457200" lvl="1" indent="0">
              <a:spcBef>
                <a:spcPts val="1000"/>
              </a:spcBef>
              <a:buNone/>
            </a:pP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365441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8A18650E-587D-4954-9C7A-C60C588F644B}"/>
              </a:ext>
            </a:extLst>
          </p:cNvPr>
          <p:cNvSpPr/>
          <p:nvPr/>
        </p:nvSpPr>
        <p:spPr>
          <a:xfrm>
            <a:off x="832560" y="4210212"/>
            <a:ext cx="6325222" cy="2136800"/>
          </a:xfrm>
          <a:prstGeom prst="rect">
            <a:avLst/>
          </a:prstGeom>
          <a:solidFill>
            <a:srgbClr val="FFFF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>
                <a:solidFill>
                  <a:srgbClr val="FF0000"/>
                </a:solidFill>
              </a:rPr>
              <a:t>그래프 삽입</a:t>
            </a:r>
            <a:endParaRPr lang="ko-KR" altLang="en-US" sz="1200" strike="sngStrike" dirty="0">
              <a:solidFill>
                <a:srgbClr val="FF0000"/>
              </a:solidFill>
            </a:endParaRPr>
          </a:p>
        </p:txBody>
      </p:sp>
      <p:sp>
        <p:nvSpPr>
          <p:cNvPr id="35" name="제목 1"/>
          <p:cNvSpPr txBox="1">
            <a:spLocks/>
          </p:cNvSpPr>
          <p:nvPr/>
        </p:nvSpPr>
        <p:spPr>
          <a:xfrm>
            <a:off x="251520" y="243601"/>
            <a:ext cx="8640960" cy="4801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b="0" kern="1200">
                <a:solidFill>
                  <a:schemeClr val="tx1"/>
                </a:solidFill>
                <a:effectLst/>
                <a:latin typeface="-윤고딕320" panose="020B0600000101010101" charset="-127"/>
                <a:ea typeface="-윤고딕320" panose="020B0600000101010101" charset="-127"/>
                <a:cs typeface="+mj-cs"/>
              </a:defRPr>
            </a:lvl1pPr>
          </a:lstStyle>
          <a:p>
            <a:r>
              <a:rPr lang="en-US" altLang="ko-KR" dirty="0">
                <a:latin typeface="+mn-ea"/>
                <a:ea typeface="+mn-ea"/>
              </a:rPr>
              <a:t>3. </a:t>
            </a:r>
            <a:r>
              <a:rPr lang="ko-KR" altLang="en-US" dirty="0">
                <a:latin typeface="+mn-ea"/>
                <a:ea typeface="+mn-ea"/>
              </a:rPr>
              <a:t>울산페이 데이터 분석 단계별 설명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4B1FF70-C47F-4352-8698-63BF5E1453B2}"/>
              </a:ext>
            </a:extLst>
          </p:cNvPr>
          <p:cNvSpPr/>
          <p:nvPr/>
        </p:nvSpPr>
        <p:spPr>
          <a:xfrm>
            <a:off x="544513" y="1144746"/>
            <a:ext cx="5438276" cy="416160"/>
          </a:xfrm>
          <a:prstGeom prst="roundRect">
            <a:avLst>
              <a:gd name="adj" fmla="val 364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(4</a:t>
            </a:r>
            <a:r>
              <a:rPr lang="ko-KR" altLang="en-US" sz="2000" b="1" dirty="0"/>
              <a:t>단계</a:t>
            </a:r>
            <a:r>
              <a:rPr lang="en-US" altLang="ko-KR" sz="2000" b="1" dirty="0"/>
              <a:t>) </a:t>
            </a:r>
            <a:r>
              <a:rPr lang="ko-KR" altLang="en-US" sz="2000" b="1" dirty="0"/>
              <a:t>데이터 분석 및 시각화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시사점</a:t>
            </a:r>
            <a:r>
              <a:rPr lang="en-US" altLang="ko-KR" sz="2000" b="1" dirty="0"/>
              <a:t>(1/6)</a:t>
            </a:r>
            <a:endParaRPr lang="ko-KR" altLang="en-US" sz="2000" b="1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0D8EB94-8409-4E95-AB44-FABAFF0FE391}"/>
              </a:ext>
            </a:extLst>
          </p:cNvPr>
          <p:cNvSpPr/>
          <p:nvPr/>
        </p:nvSpPr>
        <p:spPr>
          <a:xfrm>
            <a:off x="7524205" y="1638755"/>
            <a:ext cx="1619795" cy="3790406"/>
          </a:xfrm>
          <a:prstGeom prst="roundRect">
            <a:avLst>
              <a:gd name="adj" fmla="val 5441"/>
            </a:avLst>
          </a:prstGeom>
          <a:solidFill>
            <a:schemeClr val="bg1">
              <a:lumMod val="9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ㅇ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A4E3547-C3C5-49D0-B6EF-7AFF7B718EFA}"/>
              </a:ext>
            </a:extLst>
          </p:cNvPr>
          <p:cNvSpPr txBox="1"/>
          <p:nvPr/>
        </p:nvSpPr>
        <p:spPr>
          <a:xfrm>
            <a:off x="7445829" y="1269423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분석 과정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B25AD86-019F-4C45-B8F8-5A59E9B071FC}"/>
              </a:ext>
            </a:extLst>
          </p:cNvPr>
          <p:cNvSpPr/>
          <p:nvPr/>
        </p:nvSpPr>
        <p:spPr>
          <a:xfrm>
            <a:off x="0" y="0"/>
            <a:ext cx="9144000" cy="913118"/>
          </a:xfrm>
          <a:prstGeom prst="rect">
            <a:avLst/>
          </a:prstGeom>
          <a:solidFill>
            <a:srgbClr val="FFFF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rgbClr val="FF0000"/>
                </a:solidFill>
              </a:rPr>
              <a:t>&lt;</a:t>
            </a:r>
            <a:r>
              <a:rPr lang="ko-KR" altLang="en-US" sz="3600" dirty="0">
                <a:solidFill>
                  <a:srgbClr val="FF0000"/>
                </a:solidFill>
              </a:rPr>
              <a:t>카테고리 기준</a:t>
            </a:r>
            <a:r>
              <a:rPr lang="en-US" altLang="ko-KR" sz="3600" dirty="0">
                <a:solidFill>
                  <a:srgbClr val="FF0000"/>
                </a:solidFill>
              </a:rPr>
              <a:t>_</a:t>
            </a:r>
            <a:r>
              <a:rPr lang="ko-KR" altLang="en-US" sz="3600" dirty="0" err="1">
                <a:solidFill>
                  <a:srgbClr val="FF0000"/>
                </a:solidFill>
              </a:rPr>
              <a:t>안혜림</a:t>
            </a:r>
            <a:r>
              <a:rPr lang="en-US" altLang="ko-KR" sz="3600" dirty="0">
                <a:solidFill>
                  <a:srgbClr val="FF0000"/>
                </a:solidFill>
              </a:rPr>
              <a:t>&gt;</a:t>
            </a:r>
            <a:endParaRPr lang="ko-KR" altLang="en-US" sz="1200" strike="sngStrike" dirty="0">
              <a:solidFill>
                <a:srgbClr val="FF0000"/>
              </a:solidFill>
            </a:endParaRPr>
          </a:p>
        </p:txBody>
      </p:sp>
      <p:sp>
        <p:nvSpPr>
          <p:cNvPr id="12" name="텍스트 개체 틀 6">
            <a:extLst>
              <a:ext uri="{FF2B5EF4-FFF2-40B4-BE49-F238E27FC236}">
                <a16:creationId xmlns:a16="http://schemas.microsoft.com/office/drawing/2014/main" id="{D0EDCBAB-5962-4C0F-BC25-2F0336FB4678}"/>
              </a:ext>
            </a:extLst>
          </p:cNvPr>
          <p:cNvSpPr txBox="1">
            <a:spLocks/>
          </p:cNvSpPr>
          <p:nvPr/>
        </p:nvSpPr>
        <p:spPr>
          <a:xfrm>
            <a:off x="544513" y="2068942"/>
            <a:ext cx="6901316" cy="205914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ㅇ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ㅇ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ㅇ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ㅇ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ㅇ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457200" lvl="1" indent="0"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DEDED96D-CEB5-4616-BE9C-4046A751D56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44513" y="1668463"/>
            <a:ext cx="6901316" cy="416161"/>
          </a:xfrm>
        </p:spPr>
        <p:txBody>
          <a:bodyPr/>
          <a:lstStyle/>
          <a:p>
            <a:pPr marL="171450" indent="-1714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2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카테고리별 거래금액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011552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8A18650E-587D-4954-9C7A-C60C588F644B}"/>
              </a:ext>
            </a:extLst>
          </p:cNvPr>
          <p:cNvSpPr/>
          <p:nvPr/>
        </p:nvSpPr>
        <p:spPr>
          <a:xfrm>
            <a:off x="832560" y="4210212"/>
            <a:ext cx="6325222" cy="2136800"/>
          </a:xfrm>
          <a:prstGeom prst="rect">
            <a:avLst/>
          </a:prstGeom>
          <a:solidFill>
            <a:srgbClr val="FFFF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>
                <a:solidFill>
                  <a:srgbClr val="FF0000"/>
                </a:solidFill>
              </a:rPr>
              <a:t>그래프 삽입</a:t>
            </a:r>
            <a:endParaRPr lang="ko-KR" altLang="en-US" sz="1200" strike="sngStrike" dirty="0">
              <a:solidFill>
                <a:srgbClr val="FF0000"/>
              </a:solidFill>
            </a:endParaRPr>
          </a:p>
        </p:txBody>
      </p:sp>
      <p:sp>
        <p:nvSpPr>
          <p:cNvPr id="35" name="제목 1"/>
          <p:cNvSpPr txBox="1">
            <a:spLocks/>
          </p:cNvSpPr>
          <p:nvPr/>
        </p:nvSpPr>
        <p:spPr>
          <a:xfrm>
            <a:off x="251520" y="243601"/>
            <a:ext cx="8640960" cy="4801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b="0" kern="1200">
                <a:solidFill>
                  <a:schemeClr val="tx1"/>
                </a:solidFill>
                <a:effectLst/>
                <a:latin typeface="-윤고딕320" panose="020B0600000101010101" charset="-127"/>
                <a:ea typeface="-윤고딕320" panose="020B0600000101010101" charset="-127"/>
                <a:cs typeface="+mj-cs"/>
              </a:defRPr>
            </a:lvl1pPr>
          </a:lstStyle>
          <a:p>
            <a:r>
              <a:rPr lang="en-US" altLang="ko-KR" dirty="0">
                <a:latin typeface="+mn-ea"/>
                <a:ea typeface="+mn-ea"/>
              </a:rPr>
              <a:t>3. </a:t>
            </a:r>
            <a:r>
              <a:rPr lang="ko-KR" altLang="en-US" dirty="0">
                <a:latin typeface="+mn-ea"/>
                <a:ea typeface="+mn-ea"/>
              </a:rPr>
              <a:t>울산페이 데이터 분석 단계별 설명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4B1FF70-C47F-4352-8698-63BF5E1453B2}"/>
              </a:ext>
            </a:extLst>
          </p:cNvPr>
          <p:cNvSpPr/>
          <p:nvPr/>
        </p:nvSpPr>
        <p:spPr>
          <a:xfrm>
            <a:off x="544513" y="1144746"/>
            <a:ext cx="5438276" cy="416160"/>
          </a:xfrm>
          <a:prstGeom prst="roundRect">
            <a:avLst>
              <a:gd name="adj" fmla="val 364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(4</a:t>
            </a:r>
            <a:r>
              <a:rPr lang="ko-KR" altLang="en-US" sz="2000" b="1" dirty="0"/>
              <a:t>단계</a:t>
            </a:r>
            <a:r>
              <a:rPr lang="en-US" altLang="ko-KR" sz="2000" b="1" dirty="0"/>
              <a:t>) </a:t>
            </a:r>
            <a:r>
              <a:rPr lang="ko-KR" altLang="en-US" sz="2000" b="1" dirty="0"/>
              <a:t>데이터 분석 및 시각화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시사점</a:t>
            </a:r>
            <a:r>
              <a:rPr lang="en-US" altLang="ko-KR" sz="2000" b="1" dirty="0"/>
              <a:t>(1/6)</a:t>
            </a:r>
            <a:endParaRPr lang="ko-KR" altLang="en-US" sz="2000" b="1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0D8EB94-8409-4E95-AB44-FABAFF0FE391}"/>
              </a:ext>
            </a:extLst>
          </p:cNvPr>
          <p:cNvSpPr/>
          <p:nvPr/>
        </p:nvSpPr>
        <p:spPr>
          <a:xfrm>
            <a:off x="7524205" y="1638755"/>
            <a:ext cx="1619795" cy="3790406"/>
          </a:xfrm>
          <a:prstGeom prst="roundRect">
            <a:avLst>
              <a:gd name="adj" fmla="val 5441"/>
            </a:avLst>
          </a:prstGeom>
          <a:solidFill>
            <a:schemeClr val="bg1">
              <a:lumMod val="9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ㅇ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A4E3547-C3C5-49D0-B6EF-7AFF7B718EFA}"/>
              </a:ext>
            </a:extLst>
          </p:cNvPr>
          <p:cNvSpPr txBox="1"/>
          <p:nvPr/>
        </p:nvSpPr>
        <p:spPr>
          <a:xfrm>
            <a:off x="7445829" y="1269423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분석 과정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B25AD86-019F-4C45-B8F8-5A59E9B071FC}"/>
              </a:ext>
            </a:extLst>
          </p:cNvPr>
          <p:cNvSpPr/>
          <p:nvPr/>
        </p:nvSpPr>
        <p:spPr>
          <a:xfrm>
            <a:off x="0" y="0"/>
            <a:ext cx="9144000" cy="913118"/>
          </a:xfrm>
          <a:prstGeom prst="rect">
            <a:avLst/>
          </a:prstGeom>
          <a:solidFill>
            <a:srgbClr val="FFFF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rgbClr val="FF0000"/>
                </a:solidFill>
              </a:rPr>
              <a:t>&lt;</a:t>
            </a:r>
            <a:r>
              <a:rPr lang="ko-KR" altLang="en-US" sz="3600" dirty="0">
                <a:solidFill>
                  <a:srgbClr val="FF0000"/>
                </a:solidFill>
              </a:rPr>
              <a:t>카테고리 기준</a:t>
            </a:r>
            <a:r>
              <a:rPr lang="en-US" altLang="ko-KR" sz="3600" dirty="0">
                <a:solidFill>
                  <a:srgbClr val="FF0000"/>
                </a:solidFill>
              </a:rPr>
              <a:t>_</a:t>
            </a:r>
            <a:r>
              <a:rPr lang="ko-KR" altLang="en-US" sz="3600" dirty="0" err="1">
                <a:solidFill>
                  <a:srgbClr val="FF0000"/>
                </a:solidFill>
              </a:rPr>
              <a:t>안혜림</a:t>
            </a:r>
            <a:r>
              <a:rPr lang="en-US" altLang="ko-KR" sz="3600" dirty="0">
                <a:solidFill>
                  <a:srgbClr val="FF0000"/>
                </a:solidFill>
              </a:rPr>
              <a:t>&gt;</a:t>
            </a:r>
            <a:endParaRPr lang="ko-KR" altLang="en-US" sz="1200" strike="sngStrike" dirty="0">
              <a:solidFill>
                <a:srgbClr val="FF0000"/>
              </a:solidFill>
            </a:endParaRPr>
          </a:p>
        </p:txBody>
      </p:sp>
      <p:sp>
        <p:nvSpPr>
          <p:cNvPr id="12" name="텍스트 개체 틀 6">
            <a:extLst>
              <a:ext uri="{FF2B5EF4-FFF2-40B4-BE49-F238E27FC236}">
                <a16:creationId xmlns:a16="http://schemas.microsoft.com/office/drawing/2014/main" id="{D0EDCBAB-5962-4C0F-BC25-2F0336FB4678}"/>
              </a:ext>
            </a:extLst>
          </p:cNvPr>
          <p:cNvSpPr txBox="1">
            <a:spLocks/>
          </p:cNvSpPr>
          <p:nvPr/>
        </p:nvSpPr>
        <p:spPr>
          <a:xfrm>
            <a:off x="544513" y="2068942"/>
            <a:ext cx="6901316" cy="205914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ㅇ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ㅇ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ㅇ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ㅇ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ㅇ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457200" lvl="1" indent="0"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DEDED96D-CEB5-4616-BE9C-4046A751D56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44513" y="1668463"/>
            <a:ext cx="6901316" cy="416161"/>
          </a:xfrm>
        </p:spPr>
        <p:txBody>
          <a:bodyPr/>
          <a:lstStyle/>
          <a:p>
            <a:pPr marL="171450" indent="-1714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2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카테고리별 남녀 사용 비율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327540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8A18650E-587D-4954-9C7A-C60C588F644B}"/>
              </a:ext>
            </a:extLst>
          </p:cNvPr>
          <p:cNvSpPr/>
          <p:nvPr/>
        </p:nvSpPr>
        <p:spPr>
          <a:xfrm>
            <a:off x="832560" y="4210212"/>
            <a:ext cx="6325222" cy="2136800"/>
          </a:xfrm>
          <a:prstGeom prst="rect">
            <a:avLst/>
          </a:prstGeom>
          <a:solidFill>
            <a:srgbClr val="FFFF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>
                <a:solidFill>
                  <a:srgbClr val="FF0000"/>
                </a:solidFill>
              </a:rPr>
              <a:t>그래프 삽입</a:t>
            </a:r>
            <a:endParaRPr lang="ko-KR" altLang="en-US" sz="1200" strike="sngStrike" dirty="0">
              <a:solidFill>
                <a:srgbClr val="FF0000"/>
              </a:solidFill>
            </a:endParaRPr>
          </a:p>
        </p:txBody>
      </p:sp>
      <p:sp>
        <p:nvSpPr>
          <p:cNvPr id="35" name="제목 1"/>
          <p:cNvSpPr txBox="1">
            <a:spLocks/>
          </p:cNvSpPr>
          <p:nvPr/>
        </p:nvSpPr>
        <p:spPr>
          <a:xfrm>
            <a:off x="251520" y="243601"/>
            <a:ext cx="8640960" cy="4801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b="0" kern="1200">
                <a:solidFill>
                  <a:schemeClr val="tx1"/>
                </a:solidFill>
                <a:effectLst/>
                <a:latin typeface="-윤고딕320" panose="020B0600000101010101" charset="-127"/>
                <a:ea typeface="-윤고딕320" panose="020B0600000101010101" charset="-127"/>
                <a:cs typeface="+mj-cs"/>
              </a:defRPr>
            </a:lvl1pPr>
          </a:lstStyle>
          <a:p>
            <a:r>
              <a:rPr lang="en-US" altLang="ko-KR" dirty="0">
                <a:latin typeface="+mn-ea"/>
                <a:ea typeface="+mn-ea"/>
              </a:rPr>
              <a:t>3. </a:t>
            </a:r>
            <a:r>
              <a:rPr lang="ko-KR" altLang="en-US" dirty="0">
                <a:latin typeface="+mn-ea"/>
                <a:ea typeface="+mn-ea"/>
              </a:rPr>
              <a:t>울산페이 데이터 분석 단계별 설명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4B1FF70-C47F-4352-8698-63BF5E1453B2}"/>
              </a:ext>
            </a:extLst>
          </p:cNvPr>
          <p:cNvSpPr/>
          <p:nvPr/>
        </p:nvSpPr>
        <p:spPr>
          <a:xfrm>
            <a:off x="544513" y="1144746"/>
            <a:ext cx="5438276" cy="416160"/>
          </a:xfrm>
          <a:prstGeom prst="roundRect">
            <a:avLst>
              <a:gd name="adj" fmla="val 364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(4</a:t>
            </a:r>
            <a:r>
              <a:rPr lang="ko-KR" altLang="en-US" sz="2000" b="1" dirty="0"/>
              <a:t>단계</a:t>
            </a:r>
            <a:r>
              <a:rPr lang="en-US" altLang="ko-KR" sz="2000" b="1" dirty="0"/>
              <a:t>) </a:t>
            </a:r>
            <a:r>
              <a:rPr lang="ko-KR" altLang="en-US" sz="2000" b="1" dirty="0"/>
              <a:t>데이터 분석 및 시각화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시사점</a:t>
            </a:r>
            <a:r>
              <a:rPr lang="en-US" altLang="ko-KR" sz="2000" b="1" dirty="0"/>
              <a:t>(1/6)</a:t>
            </a:r>
            <a:endParaRPr lang="ko-KR" altLang="en-US" sz="2000" b="1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0D8EB94-8409-4E95-AB44-FABAFF0FE391}"/>
              </a:ext>
            </a:extLst>
          </p:cNvPr>
          <p:cNvSpPr/>
          <p:nvPr/>
        </p:nvSpPr>
        <p:spPr>
          <a:xfrm>
            <a:off x="7524205" y="1638755"/>
            <a:ext cx="1619795" cy="3790406"/>
          </a:xfrm>
          <a:prstGeom prst="roundRect">
            <a:avLst>
              <a:gd name="adj" fmla="val 5441"/>
            </a:avLst>
          </a:prstGeom>
          <a:solidFill>
            <a:schemeClr val="bg1">
              <a:lumMod val="9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ㅇ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A4E3547-C3C5-49D0-B6EF-7AFF7B718EFA}"/>
              </a:ext>
            </a:extLst>
          </p:cNvPr>
          <p:cNvSpPr txBox="1"/>
          <p:nvPr/>
        </p:nvSpPr>
        <p:spPr>
          <a:xfrm>
            <a:off x="7445829" y="1269423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분석 과정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B25AD86-019F-4C45-B8F8-5A59E9B071FC}"/>
              </a:ext>
            </a:extLst>
          </p:cNvPr>
          <p:cNvSpPr/>
          <p:nvPr/>
        </p:nvSpPr>
        <p:spPr>
          <a:xfrm>
            <a:off x="0" y="0"/>
            <a:ext cx="9144000" cy="913118"/>
          </a:xfrm>
          <a:prstGeom prst="rect">
            <a:avLst/>
          </a:prstGeom>
          <a:solidFill>
            <a:srgbClr val="FFFF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rgbClr val="FF0000"/>
                </a:solidFill>
              </a:rPr>
              <a:t>&lt;</a:t>
            </a:r>
            <a:r>
              <a:rPr lang="ko-KR" altLang="en-US" sz="3600" dirty="0">
                <a:solidFill>
                  <a:srgbClr val="FF0000"/>
                </a:solidFill>
              </a:rPr>
              <a:t>카테고리 기준</a:t>
            </a:r>
            <a:r>
              <a:rPr lang="en-US" altLang="ko-KR" sz="3600" dirty="0">
                <a:solidFill>
                  <a:srgbClr val="FF0000"/>
                </a:solidFill>
              </a:rPr>
              <a:t>_</a:t>
            </a:r>
            <a:r>
              <a:rPr lang="ko-KR" altLang="en-US" sz="3600" dirty="0" err="1">
                <a:solidFill>
                  <a:srgbClr val="FF0000"/>
                </a:solidFill>
              </a:rPr>
              <a:t>안혜림</a:t>
            </a:r>
            <a:r>
              <a:rPr lang="en-US" altLang="ko-KR" sz="3600" dirty="0">
                <a:solidFill>
                  <a:srgbClr val="FF0000"/>
                </a:solidFill>
              </a:rPr>
              <a:t>&gt;</a:t>
            </a:r>
            <a:endParaRPr lang="ko-KR" altLang="en-US" sz="1200" strike="sngStrike" dirty="0">
              <a:solidFill>
                <a:srgbClr val="FF0000"/>
              </a:solidFill>
            </a:endParaRPr>
          </a:p>
        </p:txBody>
      </p:sp>
      <p:sp>
        <p:nvSpPr>
          <p:cNvPr id="12" name="텍스트 개체 틀 6">
            <a:extLst>
              <a:ext uri="{FF2B5EF4-FFF2-40B4-BE49-F238E27FC236}">
                <a16:creationId xmlns:a16="http://schemas.microsoft.com/office/drawing/2014/main" id="{D0EDCBAB-5962-4C0F-BC25-2F0336FB4678}"/>
              </a:ext>
            </a:extLst>
          </p:cNvPr>
          <p:cNvSpPr txBox="1">
            <a:spLocks/>
          </p:cNvSpPr>
          <p:nvPr/>
        </p:nvSpPr>
        <p:spPr>
          <a:xfrm>
            <a:off x="544513" y="2068942"/>
            <a:ext cx="6901316" cy="205914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ㅇ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ㅇ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ㅇ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ㅇ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ㅇ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457200" lvl="1" indent="0"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DEDED96D-CEB5-4616-BE9C-4046A751D56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44513" y="1668463"/>
            <a:ext cx="6901316" cy="416161"/>
          </a:xfrm>
        </p:spPr>
        <p:txBody>
          <a:bodyPr/>
          <a:lstStyle/>
          <a:p>
            <a:pPr marL="171450" indent="-1714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2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카테고리별 연령대 사용 빈도수 및 거래금액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452973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8A18650E-587D-4954-9C7A-C60C588F644B}"/>
              </a:ext>
            </a:extLst>
          </p:cNvPr>
          <p:cNvSpPr/>
          <p:nvPr/>
        </p:nvSpPr>
        <p:spPr>
          <a:xfrm>
            <a:off x="832560" y="4210212"/>
            <a:ext cx="6325222" cy="213680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strike="sngStrike" dirty="0">
              <a:solidFill>
                <a:srgbClr val="FF0000"/>
              </a:solidFill>
            </a:endParaRPr>
          </a:p>
        </p:txBody>
      </p:sp>
      <p:sp>
        <p:nvSpPr>
          <p:cNvPr id="35" name="제목 1"/>
          <p:cNvSpPr txBox="1">
            <a:spLocks/>
          </p:cNvSpPr>
          <p:nvPr/>
        </p:nvSpPr>
        <p:spPr>
          <a:xfrm>
            <a:off x="251520" y="243601"/>
            <a:ext cx="8640960" cy="4801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b="0" kern="1200">
                <a:solidFill>
                  <a:schemeClr val="tx1"/>
                </a:solidFill>
                <a:effectLst/>
                <a:latin typeface="-윤고딕320" panose="020B0600000101010101" charset="-127"/>
                <a:ea typeface="-윤고딕320" panose="020B0600000101010101" charset="-127"/>
                <a:cs typeface="+mj-cs"/>
              </a:defRPr>
            </a:lvl1pPr>
          </a:lstStyle>
          <a:p>
            <a:r>
              <a:rPr lang="en-US" altLang="ko-KR" dirty="0">
                <a:latin typeface="+mn-ea"/>
                <a:ea typeface="+mn-ea"/>
              </a:rPr>
              <a:t>3. </a:t>
            </a:r>
            <a:r>
              <a:rPr lang="ko-KR" altLang="en-US" dirty="0">
                <a:latin typeface="+mn-ea"/>
                <a:ea typeface="+mn-ea"/>
              </a:rPr>
              <a:t>울산페이 데이터 분석 단계별 설명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4B1FF70-C47F-4352-8698-63BF5E1453B2}"/>
              </a:ext>
            </a:extLst>
          </p:cNvPr>
          <p:cNvSpPr/>
          <p:nvPr/>
        </p:nvSpPr>
        <p:spPr>
          <a:xfrm>
            <a:off x="544513" y="1144746"/>
            <a:ext cx="5438276" cy="416160"/>
          </a:xfrm>
          <a:prstGeom prst="roundRect">
            <a:avLst>
              <a:gd name="adj" fmla="val 364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(4</a:t>
            </a:r>
            <a:r>
              <a:rPr lang="ko-KR" altLang="en-US" sz="2000" b="1" dirty="0"/>
              <a:t>단계</a:t>
            </a:r>
            <a:r>
              <a:rPr lang="en-US" altLang="ko-KR" sz="2000" b="1" dirty="0"/>
              <a:t>) </a:t>
            </a:r>
            <a:r>
              <a:rPr lang="ko-KR" altLang="en-US" sz="2000" b="1" dirty="0"/>
              <a:t>데이터 분석 및 시각화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시사점</a:t>
            </a:r>
            <a:r>
              <a:rPr lang="en-US" altLang="ko-KR" sz="2000" b="1" dirty="0"/>
              <a:t>(1/6)</a:t>
            </a:r>
            <a:endParaRPr lang="ko-KR" altLang="en-US" sz="2000" b="1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0D8EB94-8409-4E95-AB44-FABAFF0FE391}"/>
              </a:ext>
            </a:extLst>
          </p:cNvPr>
          <p:cNvSpPr/>
          <p:nvPr/>
        </p:nvSpPr>
        <p:spPr>
          <a:xfrm>
            <a:off x="7524205" y="1638755"/>
            <a:ext cx="1619795" cy="3790406"/>
          </a:xfrm>
          <a:prstGeom prst="roundRect">
            <a:avLst>
              <a:gd name="adj" fmla="val 5441"/>
            </a:avLst>
          </a:prstGeom>
          <a:solidFill>
            <a:schemeClr val="bg1">
              <a:lumMod val="9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남녀별 거래금액 집계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Groupby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 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함수 사용해 거래금액  합계를 구함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X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축 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: 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성별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  </a:t>
            </a:r>
            <a:b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</a:b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Y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축 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: 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거래금액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A4E3547-C3C5-49D0-B6EF-7AFF7B718EFA}"/>
              </a:ext>
            </a:extLst>
          </p:cNvPr>
          <p:cNvSpPr txBox="1"/>
          <p:nvPr/>
        </p:nvSpPr>
        <p:spPr>
          <a:xfrm>
            <a:off x="7445829" y="1269423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분석 과정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B25AD86-019F-4C45-B8F8-5A59E9B071FC}"/>
              </a:ext>
            </a:extLst>
          </p:cNvPr>
          <p:cNvSpPr/>
          <p:nvPr/>
        </p:nvSpPr>
        <p:spPr>
          <a:xfrm>
            <a:off x="0" y="0"/>
            <a:ext cx="9144000" cy="913118"/>
          </a:xfrm>
          <a:prstGeom prst="rect">
            <a:avLst/>
          </a:prstGeom>
          <a:solidFill>
            <a:srgbClr val="FFFF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rgbClr val="FF0000"/>
                </a:solidFill>
              </a:rPr>
              <a:t>&lt;</a:t>
            </a:r>
            <a:r>
              <a:rPr lang="ko-KR" altLang="en-US" sz="3600" dirty="0">
                <a:solidFill>
                  <a:srgbClr val="FF0000"/>
                </a:solidFill>
              </a:rPr>
              <a:t>거래금액 기준</a:t>
            </a:r>
            <a:r>
              <a:rPr lang="en-US" altLang="ko-KR" sz="3600" dirty="0">
                <a:solidFill>
                  <a:srgbClr val="FF0000"/>
                </a:solidFill>
              </a:rPr>
              <a:t>_</a:t>
            </a:r>
            <a:r>
              <a:rPr lang="ko-KR" altLang="en-US" sz="3600" dirty="0">
                <a:solidFill>
                  <a:srgbClr val="FF0000"/>
                </a:solidFill>
              </a:rPr>
              <a:t>이동민</a:t>
            </a:r>
            <a:r>
              <a:rPr lang="en-US" altLang="ko-KR" sz="3600" dirty="0">
                <a:solidFill>
                  <a:srgbClr val="FF0000"/>
                </a:solidFill>
              </a:rPr>
              <a:t>&gt;</a:t>
            </a:r>
            <a:endParaRPr lang="ko-KR" altLang="en-US" sz="1200" strike="sngStrike" dirty="0">
              <a:solidFill>
                <a:srgbClr val="FF0000"/>
              </a:solidFill>
            </a:endParaRPr>
          </a:p>
        </p:txBody>
      </p:sp>
      <p:sp>
        <p:nvSpPr>
          <p:cNvPr id="12" name="텍스트 개체 틀 6">
            <a:extLst>
              <a:ext uri="{FF2B5EF4-FFF2-40B4-BE49-F238E27FC236}">
                <a16:creationId xmlns:a16="http://schemas.microsoft.com/office/drawing/2014/main" id="{D0EDCBAB-5962-4C0F-BC25-2F0336FB4678}"/>
              </a:ext>
            </a:extLst>
          </p:cNvPr>
          <p:cNvSpPr txBox="1">
            <a:spLocks/>
          </p:cNvSpPr>
          <p:nvPr/>
        </p:nvSpPr>
        <p:spPr>
          <a:xfrm>
            <a:off x="544513" y="2068942"/>
            <a:ext cx="6901316" cy="205914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여성 거래금액 약 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30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억원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남성 거래금액 약 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23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억원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여성이 약 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30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억원으로 남성보다 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30% 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더 많이 사용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457200" lvl="1" indent="0"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DEDED96D-CEB5-4616-BE9C-4046A751D56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44513" y="1668463"/>
            <a:ext cx="6901316" cy="416161"/>
          </a:xfrm>
        </p:spPr>
        <p:txBody>
          <a:bodyPr/>
          <a:lstStyle/>
          <a:p>
            <a:pPr marL="171450" indent="-1714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2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남녀별 평균 거래금액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072370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8A18650E-587D-4954-9C7A-C60C588F644B}"/>
              </a:ext>
            </a:extLst>
          </p:cNvPr>
          <p:cNvSpPr/>
          <p:nvPr/>
        </p:nvSpPr>
        <p:spPr>
          <a:xfrm>
            <a:off x="832560" y="4210212"/>
            <a:ext cx="6325222" cy="213680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strike="sngStrike" dirty="0">
              <a:solidFill>
                <a:srgbClr val="FF0000"/>
              </a:solidFill>
            </a:endParaRPr>
          </a:p>
        </p:txBody>
      </p:sp>
      <p:sp>
        <p:nvSpPr>
          <p:cNvPr id="35" name="제목 1"/>
          <p:cNvSpPr txBox="1">
            <a:spLocks/>
          </p:cNvSpPr>
          <p:nvPr/>
        </p:nvSpPr>
        <p:spPr>
          <a:xfrm>
            <a:off x="251520" y="243601"/>
            <a:ext cx="8640960" cy="4801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b="0" kern="1200">
                <a:solidFill>
                  <a:schemeClr val="tx1"/>
                </a:solidFill>
                <a:effectLst/>
                <a:latin typeface="-윤고딕320" panose="020B0600000101010101" charset="-127"/>
                <a:ea typeface="-윤고딕320" panose="020B0600000101010101" charset="-127"/>
                <a:cs typeface="+mj-cs"/>
              </a:defRPr>
            </a:lvl1pPr>
          </a:lstStyle>
          <a:p>
            <a:r>
              <a:rPr lang="en-US" altLang="ko-KR" dirty="0">
                <a:latin typeface="+mn-ea"/>
                <a:ea typeface="+mn-ea"/>
              </a:rPr>
              <a:t>3. </a:t>
            </a:r>
            <a:r>
              <a:rPr lang="ko-KR" altLang="en-US" dirty="0">
                <a:latin typeface="+mn-ea"/>
                <a:ea typeface="+mn-ea"/>
              </a:rPr>
              <a:t>울산페이 데이터 분석 단계별 설명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4B1FF70-C47F-4352-8698-63BF5E1453B2}"/>
              </a:ext>
            </a:extLst>
          </p:cNvPr>
          <p:cNvSpPr/>
          <p:nvPr/>
        </p:nvSpPr>
        <p:spPr>
          <a:xfrm>
            <a:off x="544513" y="1144746"/>
            <a:ext cx="5438276" cy="416160"/>
          </a:xfrm>
          <a:prstGeom prst="roundRect">
            <a:avLst>
              <a:gd name="adj" fmla="val 364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(4</a:t>
            </a:r>
            <a:r>
              <a:rPr lang="ko-KR" altLang="en-US" sz="2000" b="1" dirty="0"/>
              <a:t>단계</a:t>
            </a:r>
            <a:r>
              <a:rPr lang="en-US" altLang="ko-KR" sz="2000" b="1" dirty="0"/>
              <a:t>) </a:t>
            </a:r>
            <a:r>
              <a:rPr lang="ko-KR" altLang="en-US" sz="2000" b="1" dirty="0"/>
              <a:t>데이터 분석 및 시각화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시사점</a:t>
            </a:r>
            <a:r>
              <a:rPr lang="en-US" altLang="ko-KR" sz="2000" b="1" dirty="0"/>
              <a:t>(1/6)</a:t>
            </a:r>
            <a:endParaRPr lang="ko-KR" altLang="en-US" sz="2000" b="1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0D8EB94-8409-4E95-AB44-FABAFF0FE391}"/>
              </a:ext>
            </a:extLst>
          </p:cNvPr>
          <p:cNvSpPr/>
          <p:nvPr/>
        </p:nvSpPr>
        <p:spPr>
          <a:xfrm>
            <a:off x="7524205" y="1638755"/>
            <a:ext cx="1619795" cy="3790406"/>
          </a:xfrm>
          <a:prstGeom prst="roundRect">
            <a:avLst>
              <a:gd name="adj" fmla="val 5441"/>
            </a:avLst>
          </a:prstGeom>
          <a:solidFill>
            <a:schemeClr val="bg1">
              <a:lumMod val="9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카테고리별 거래금액 집계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Groupby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 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함수 사용해 거래금액  합계를 구함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거래금액이 큰 순서로 정렬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X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축 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: 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카테고리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  </a:t>
            </a:r>
            <a:b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</a:b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Y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축 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: 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거래금액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A4E3547-C3C5-49D0-B6EF-7AFF7B718EFA}"/>
              </a:ext>
            </a:extLst>
          </p:cNvPr>
          <p:cNvSpPr txBox="1"/>
          <p:nvPr/>
        </p:nvSpPr>
        <p:spPr>
          <a:xfrm>
            <a:off x="7445829" y="1269423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분석 과정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B25AD86-019F-4C45-B8F8-5A59E9B071FC}"/>
              </a:ext>
            </a:extLst>
          </p:cNvPr>
          <p:cNvSpPr/>
          <p:nvPr/>
        </p:nvSpPr>
        <p:spPr>
          <a:xfrm>
            <a:off x="0" y="0"/>
            <a:ext cx="9144000" cy="913118"/>
          </a:xfrm>
          <a:prstGeom prst="rect">
            <a:avLst/>
          </a:prstGeom>
          <a:solidFill>
            <a:srgbClr val="FFFF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rgbClr val="FF0000"/>
                </a:solidFill>
              </a:rPr>
              <a:t>&lt;</a:t>
            </a:r>
            <a:r>
              <a:rPr lang="ko-KR" altLang="en-US" sz="3600" dirty="0">
                <a:solidFill>
                  <a:srgbClr val="FF0000"/>
                </a:solidFill>
              </a:rPr>
              <a:t>거래금액 기준</a:t>
            </a:r>
            <a:r>
              <a:rPr lang="en-US" altLang="ko-KR" sz="3600" dirty="0">
                <a:solidFill>
                  <a:srgbClr val="FF0000"/>
                </a:solidFill>
              </a:rPr>
              <a:t>_</a:t>
            </a:r>
            <a:r>
              <a:rPr lang="ko-KR" altLang="en-US" sz="3600" dirty="0">
                <a:solidFill>
                  <a:srgbClr val="FF0000"/>
                </a:solidFill>
              </a:rPr>
              <a:t>이동민</a:t>
            </a:r>
            <a:r>
              <a:rPr lang="en-US" altLang="ko-KR" sz="3600" dirty="0">
                <a:solidFill>
                  <a:srgbClr val="FF0000"/>
                </a:solidFill>
              </a:rPr>
              <a:t>&gt;</a:t>
            </a:r>
            <a:endParaRPr lang="ko-KR" altLang="en-US" sz="1200" strike="sngStrike" dirty="0">
              <a:solidFill>
                <a:srgbClr val="FF0000"/>
              </a:solidFill>
            </a:endParaRPr>
          </a:p>
        </p:txBody>
      </p:sp>
      <p:sp>
        <p:nvSpPr>
          <p:cNvPr id="12" name="텍스트 개체 틀 6">
            <a:extLst>
              <a:ext uri="{FF2B5EF4-FFF2-40B4-BE49-F238E27FC236}">
                <a16:creationId xmlns:a16="http://schemas.microsoft.com/office/drawing/2014/main" id="{D0EDCBAB-5962-4C0F-BC25-2F0336FB4678}"/>
              </a:ext>
            </a:extLst>
          </p:cNvPr>
          <p:cNvSpPr txBox="1">
            <a:spLocks/>
          </p:cNvSpPr>
          <p:nvPr/>
        </p:nvSpPr>
        <p:spPr>
          <a:xfrm>
            <a:off x="544513" y="2068942"/>
            <a:ext cx="6901316" cy="205914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음식점이 약 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14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억원으로 전체금액의 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27%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를 차지함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가전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/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통신이 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340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만원으로 가장 적게 사용됨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457200" lvl="1" indent="0"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DEDED96D-CEB5-4616-BE9C-4046A751D56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44513" y="1668463"/>
            <a:ext cx="6901316" cy="416161"/>
          </a:xfrm>
        </p:spPr>
        <p:txBody>
          <a:bodyPr/>
          <a:lstStyle/>
          <a:p>
            <a:pPr marL="171450" indent="-1714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2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카테고리별 평균 거래금액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348767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8A18650E-587D-4954-9C7A-C60C588F644B}"/>
              </a:ext>
            </a:extLst>
          </p:cNvPr>
          <p:cNvSpPr/>
          <p:nvPr/>
        </p:nvSpPr>
        <p:spPr>
          <a:xfrm>
            <a:off x="832560" y="4210212"/>
            <a:ext cx="6325222" cy="2136800"/>
          </a:xfrm>
          <a:prstGeom prst="rect">
            <a:avLst/>
          </a:prstGeom>
          <a:solidFill>
            <a:srgbClr val="FFFF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>
                <a:solidFill>
                  <a:srgbClr val="FF0000"/>
                </a:solidFill>
              </a:rPr>
              <a:t>그래프 삽입</a:t>
            </a:r>
            <a:endParaRPr lang="ko-KR" altLang="en-US" sz="1200" strike="sngStrike" dirty="0">
              <a:solidFill>
                <a:srgbClr val="FF0000"/>
              </a:solidFill>
            </a:endParaRPr>
          </a:p>
        </p:txBody>
      </p:sp>
      <p:sp>
        <p:nvSpPr>
          <p:cNvPr id="35" name="제목 1"/>
          <p:cNvSpPr txBox="1">
            <a:spLocks/>
          </p:cNvSpPr>
          <p:nvPr/>
        </p:nvSpPr>
        <p:spPr>
          <a:xfrm>
            <a:off x="251520" y="243601"/>
            <a:ext cx="8640960" cy="4801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b="0" kern="1200">
                <a:solidFill>
                  <a:schemeClr val="tx1"/>
                </a:solidFill>
                <a:effectLst/>
                <a:latin typeface="-윤고딕320" panose="020B0600000101010101" charset="-127"/>
                <a:ea typeface="-윤고딕320" panose="020B0600000101010101" charset="-127"/>
                <a:cs typeface="+mj-cs"/>
              </a:defRPr>
            </a:lvl1pPr>
          </a:lstStyle>
          <a:p>
            <a:r>
              <a:rPr lang="en-US" altLang="ko-KR" dirty="0">
                <a:latin typeface="+mn-ea"/>
                <a:ea typeface="+mn-ea"/>
              </a:rPr>
              <a:t>3. </a:t>
            </a:r>
            <a:r>
              <a:rPr lang="ko-KR" altLang="en-US" dirty="0">
                <a:latin typeface="+mn-ea"/>
                <a:ea typeface="+mn-ea"/>
              </a:rPr>
              <a:t>울산페이 데이터 분석 단계별 설명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4B1FF70-C47F-4352-8698-63BF5E1453B2}"/>
              </a:ext>
            </a:extLst>
          </p:cNvPr>
          <p:cNvSpPr/>
          <p:nvPr/>
        </p:nvSpPr>
        <p:spPr>
          <a:xfrm>
            <a:off x="544513" y="1144746"/>
            <a:ext cx="5438276" cy="416160"/>
          </a:xfrm>
          <a:prstGeom prst="roundRect">
            <a:avLst>
              <a:gd name="adj" fmla="val 364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(4</a:t>
            </a:r>
            <a:r>
              <a:rPr lang="ko-KR" altLang="en-US" sz="2000" b="1" dirty="0"/>
              <a:t>단계</a:t>
            </a:r>
            <a:r>
              <a:rPr lang="en-US" altLang="ko-KR" sz="2000" b="1" dirty="0"/>
              <a:t>) </a:t>
            </a:r>
            <a:r>
              <a:rPr lang="ko-KR" altLang="en-US" sz="2000" b="1" dirty="0"/>
              <a:t>데이터 분석 및 시각화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시사점</a:t>
            </a:r>
            <a:r>
              <a:rPr lang="en-US" altLang="ko-KR" sz="2000" b="1" dirty="0"/>
              <a:t>(1/6)</a:t>
            </a:r>
            <a:endParaRPr lang="ko-KR" altLang="en-US" sz="2000" b="1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0D8EB94-8409-4E95-AB44-FABAFF0FE391}"/>
              </a:ext>
            </a:extLst>
          </p:cNvPr>
          <p:cNvSpPr/>
          <p:nvPr/>
        </p:nvSpPr>
        <p:spPr>
          <a:xfrm>
            <a:off x="7524205" y="1638755"/>
            <a:ext cx="1619795" cy="3790406"/>
          </a:xfrm>
          <a:prstGeom prst="roundRect">
            <a:avLst>
              <a:gd name="adj" fmla="val 5441"/>
            </a:avLst>
          </a:prstGeom>
          <a:solidFill>
            <a:schemeClr val="bg1">
              <a:lumMod val="9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ㅇ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A4E3547-C3C5-49D0-B6EF-7AFF7B718EFA}"/>
              </a:ext>
            </a:extLst>
          </p:cNvPr>
          <p:cNvSpPr txBox="1"/>
          <p:nvPr/>
        </p:nvSpPr>
        <p:spPr>
          <a:xfrm>
            <a:off x="7445829" y="1269423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분석 과정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B25AD86-019F-4C45-B8F8-5A59E9B071FC}"/>
              </a:ext>
            </a:extLst>
          </p:cNvPr>
          <p:cNvSpPr/>
          <p:nvPr/>
        </p:nvSpPr>
        <p:spPr>
          <a:xfrm>
            <a:off x="0" y="0"/>
            <a:ext cx="9144000" cy="913118"/>
          </a:xfrm>
          <a:prstGeom prst="rect">
            <a:avLst/>
          </a:prstGeom>
          <a:solidFill>
            <a:srgbClr val="FFFF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rgbClr val="FF0000"/>
                </a:solidFill>
              </a:rPr>
              <a:t>&lt;</a:t>
            </a:r>
            <a:r>
              <a:rPr lang="ko-KR" altLang="en-US" sz="3600" dirty="0">
                <a:solidFill>
                  <a:srgbClr val="FF0000"/>
                </a:solidFill>
              </a:rPr>
              <a:t>승인시간 기준</a:t>
            </a:r>
            <a:r>
              <a:rPr lang="en-US" altLang="ko-KR" sz="3600" dirty="0">
                <a:solidFill>
                  <a:srgbClr val="FF0000"/>
                </a:solidFill>
              </a:rPr>
              <a:t>_</a:t>
            </a:r>
            <a:r>
              <a:rPr lang="ko-KR" altLang="en-US" sz="3600" dirty="0" err="1">
                <a:solidFill>
                  <a:srgbClr val="FF0000"/>
                </a:solidFill>
              </a:rPr>
              <a:t>장정렬</a:t>
            </a:r>
            <a:r>
              <a:rPr lang="en-US" altLang="ko-KR" sz="3600" dirty="0">
                <a:solidFill>
                  <a:srgbClr val="FF0000"/>
                </a:solidFill>
              </a:rPr>
              <a:t>&gt;</a:t>
            </a:r>
            <a:endParaRPr lang="ko-KR" altLang="en-US" sz="1200" strike="sngStrike" dirty="0">
              <a:solidFill>
                <a:srgbClr val="FF0000"/>
              </a:solidFill>
            </a:endParaRPr>
          </a:p>
        </p:txBody>
      </p:sp>
      <p:sp>
        <p:nvSpPr>
          <p:cNvPr id="12" name="텍스트 개체 틀 6">
            <a:extLst>
              <a:ext uri="{FF2B5EF4-FFF2-40B4-BE49-F238E27FC236}">
                <a16:creationId xmlns:a16="http://schemas.microsoft.com/office/drawing/2014/main" id="{D0EDCBAB-5962-4C0F-BC25-2F0336FB4678}"/>
              </a:ext>
            </a:extLst>
          </p:cNvPr>
          <p:cNvSpPr txBox="1">
            <a:spLocks/>
          </p:cNvSpPr>
          <p:nvPr/>
        </p:nvSpPr>
        <p:spPr>
          <a:xfrm>
            <a:off x="544513" y="2068942"/>
            <a:ext cx="6901316" cy="205914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ㅇ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ㅇ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ㅇ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ㅇ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ㅇ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457200" lvl="1" indent="0"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DEDED96D-CEB5-4616-BE9C-4046A751D56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44513" y="1668463"/>
            <a:ext cx="6901316" cy="416161"/>
          </a:xfrm>
        </p:spPr>
        <p:txBody>
          <a:bodyPr/>
          <a:lstStyle/>
          <a:p>
            <a:pPr marL="171450" indent="-1714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2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각 시간대별 거래금액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640086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제목 1"/>
          <p:cNvSpPr txBox="1"/>
          <p:nvPr/>
        </p:nvSpPr>
        <p:spPr>
          <a:xfrm>
            <a:off x="251520" y="249555"/>
            <a:ext cx="8640960" cy="474177"/>
          </a:xfrm>
          <a:prstGeom prst="rect">
            <a:avLst/>
          </a:prstGeom>
        </p:spPr>
        <p:txBody>
          <a:bodyPr vert="horz" wrap="square" lIns="91440" tIns="45720" rIns="91440" bIns="4572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b="0" kern="1200">
                <a:solidFill>
                  <a:schemeClr val="tx1"/>
                </a:solidFill>
                <a:effectLst/>
                <a:latin typeface="-윤고딕320"/>
                <a:ea typeface="-윤고딕320"/>
                <a:cs typeface="+mj-cs"/>
              </a:defRPr>
            </a:lvl1pPr>
          </a:lstStyle>
          <a:p>
            <a:pPr lvl="0">
              <a:defRPr/>
            </a:pPr>
            <a:r>
              <a:rPr lang="en-US" altLang="ko-KR">
                <a:latin typeface="+mn-ea"/>
                <a:ea typeface="+mn-ea"/>
              </a:rPr>
              <a:t>1. </a:t>
            </a:r>
            <a:r>
              <a:rPr lang="ko-KR" altLang="en-US">
                <a:latin typeface="+mn-ea"/>
                <a:ea typeface="+mn-ea"/>
              </a:rPr>
              <a:t>울산페이 데이터 분석 개요</a:t>
            </a:r>
          </a:p>
        </p:txBody>
      </p:sp>
      <p:sp>
        <p:nvSpPr>
          <p:cNvPr id="6" name="텍스트 개체 틀 10"/>
          <p:cNvSpPr>
            <a:spLocks noGrp="1"/>
          </p:cNvSpPr>
          <p:nvPr>
            <p:ph type="body" sz="quarter" idx="13"/>
          </p:nvPr>
        </p:nvSpPr>
        <p:spPr>
          <a:xfrm>
            <a:off x="544513" y="1668463"/>
            <a:ext cx="7970837" cy="4249737"/>
          </a:xfrm>
        </p:spPr>
        <p:txBody>
          <a:bodyPr/>
          <a:lstStyle/>
          <a:p>
            <a:pPr marL="177800" indent="-177800">
              <a:defRPr/>
            </a:pPr>
            <a:r>
              <a:rPr lang="ko-KR" altLang="en-US" dirty="0">
                <a:latin typeface="+mn-ea"/>
              </a:rPr>
              <a:t>울산페이를 사용함으로써 지역경제의 활성화를 도모하고 울산 지역 소상공인들에게 소득공제 혜택을 줄 수 있다</a:t>
            </a:r>
            <a:r>
              <a:rPr lang="en-US" altLang="ko-KR" dirty="0">
                <a:latin typeface="+mn-ea"/>
              </a:rPr>
              <a:t>.</a:t>
            </a:r>
            <a:r>
              <a:rPr lang="ko-KR" altLang="en-US" dirty="0">
                <a:latin typeface="+mn-ea"/>
              </a:rPr>
              <a:t> 따라서 많이 사용되는 업종분야 및 여러 항목을 분석함으로써 울산페이의 활성화 및 개선 방향에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대해 제시할 수 있다</a:t>
            </a:r>
            <a:r>
              <a:rPr lang="en-US" altLang="ko-KR" dirty="0">
                <a:latin typeface="+mn-ea"/>
              </a:rPr>
              <a:t>.</a:t>
            </a:r>
          </a:p>
          <a:p>
            <a:pPr marL="0" indent="0">
              <a:buNone/>
              <a:defRPr/>
            </a:pPr>
            <a:endParaRPr lang="en-US" altLang="ko-KR" dirty="0">
              <a:latin typeface="+mn-ea"/>
            </a:endParaRPr>
          </a:p>
          <a:p>
            <a:pPr marL="177800" indent="-177800">
              <a:defRPr/>
            </a:pPr>
            <a:r>
              <a:rPr lang="ko-KR" altLang="en-US" dirty="0">
                <a:latin typeface="+mn-ea"/>
              </a:rPr>
              <a:t>울산페이 사용 현황 분석을 통하여 데이터 기반 소비 패턴 분석 및 울산 시장 활성화 방안 수립</a:t>
            </a:r>
            <a:endParaRPr lang="en-US" altLang="ko-KR" dirty="0">
              <a:latin typeface="+mn-ea"/>
            </a:endParaRPr>
          </a:p>
        </p:txBody>
      </p:sp>
      <p:sp>
        <p:nvSpPr>
          <p:cNvPr id="7" name="사각형: 둥근 모서리 6"/>
          <p:cNvSpPr/>
          <p:nvPr/>
        </p:nvSpPr>
        <p:spPr>
          <a:xfrm>
            <a:off x="544513" y="1144746"/>
            <a:ext cx="2819921" cy="416160"/>
          </a:xfrm>
          <a:prstGeom prst="roundRect">
            <a:avLst>
              <a:gd name="adj" fmla="val 364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000" b="1"/>
              <a:t>분석 배경</a:t>
            </a:r>
          </a:p>
        </p:txBody>
      </p:sp>
      <p:sp>
        <p:nvSpPr>
          <p:cNvPr id="9" name="사각형: 둥근 모서리 8"/>
          <p:cNvSpPr/>
          <p:nvPr/>
        </p:nvSpPr>
        <p:spPr>
          <a:xfrm>
            <a:off x="544512" y="2874360"/>
            <a:ext cx="2819921" cy="416160"/>
          </a:xfrm>
          <a:prstGeom prst="roundRect">
            <a:avLst>
              <a:gd name="adj" fmla="val 364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000" b="1"/>
              <a:t>분석 목적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8A18650E-587D-4954-9C7A-C60C588F644B}"/>
              </a:ext>
            </a:extLst>
          </p:cNvPr>
          <p:cNvSpPr/>
          <p:nvPr/>
        </p:nvSpPr>
        <p:spPr>
          <a:xfrm>
            <a:off x="832560" y="4210212"/>
            <a:ext cx="6325222" cy="2136800"/>
          </a:xfrm>
          <a:prstGeom prst="rect">
            <a:avLst/>
          </a:prstGeom>
          <a:solidFill>
            <a:srgbClr val="FFFF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>
                <a:solidFill>
                  <a:srgbClr val="FF0000"/>
                </a:solidFill>
              </a:rPr>
              <a:t>그래프 삽입</a:t>
            </a:r>
            <a:endParaRPr lang="ko-KR" altLang="en-US" sz="1200" strike="sngStrike" dirty="0">
              <a:solidFill>
                <a:srgbClr val="FF0000"/>
              </a:solidFill>
            </a:endParaRPr>
          </a:p>
        </p:txBody>
      </p:sp>
      <p:sp>
        <p:nvSpPr>
          <p:cNvPr id="35" name="제목 1"/>
          <p:cNvSpPr txBox="1">
            <a:spLocks/>
          </p:cNvSpPr>
          <p:nvPr/>
        </p:nvSpPr>
        <p:spPr>
          <a:xfrm>
            <a:off x="251520" y="243601"/>
            <a:ext cx="8640960" cy="4801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b="0" kern="1200">
                <a:solidFill>
                  <a:schemeClr val="tx1"/>
                </a:solidFill>
                <a:effectLst/>
                <a:latin typeface="-윤고딕320" panose="020B0600000101010101" charset="-127"/>
                <a:ea typeface="-윤고딕320" panose="020B0600000101010101" charset="-127"/>
                <a:cs typeface="+mj-cs"/>
              </a:defRPr>
            </a:lvl1pPr>
          </a:lstStyle>
          <a:p>
            <a:r>
              <a:rPr lang="en-US" altLang="ko-KR" dirty="0">
                <a:latin typeface="+mn-ea"/>
                <a:ea typeface="+mn-ea"/>
              </a:rPr>
              <a:t>3. </a:t>
            </a:r>
            <a:r>
              <a:rPr lang="ko-KR" altLang="en-US" dirty="0">
                <a:latin typeface="+mn-ea"/>
                <a:ea typeface="+mn-ea"/>
              </a:rPr>
              <a:t>울산페이 데이터 분석 단계별 설명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4B1FF70-C47F-4352-8698-63BF5E1453B2}"/>
              </a:ext>
            </a:extLst>
          </p:cNvPr>
          <p:cNvSpPr/>
          <p:nvPr/>
        </p:nvSpPr>
        <p:spPr>
          <a:xfrm>
            <a:off x="544513" y="1144746"/>
            <a:ext cx="5438276" cy="416160"/>
          </a:xfrm>
          <a:prstGeom prst="roundRect">
            <a:avLst>
              <a:gd name="adj" fmla="val 364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(4</a:t>
            </a:r>
            <a:r>
              <a:rPr lang="ko-KR" altLang="en-US" sz="2000" b="1" dirty="0"/>
              <a:t>단계</a:t>
            </a:r>
            <a:r>
              <a:rPr lang="en-US" altLang="ko-KR" sz="2000" b="1" dirty="0"/>
              <a:t>) </a:t>
            </a:r>
            <a:r>
              <a:rPr lang="ko-KR" altLang="en-US" sz="2000" b="1" dirty="0"/>
              <a:t>데이터 분석 및 시각화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시사점</a:t>
            </a:r>
            <a:r>
              <a:rPr lang="en-US" altLang="ko-KR" sz="2000" b="1" dirty="0"/>
              <a:t>(1/6)</a:t>
            </a:r>
            <a:endParaRPr lang="ko-KR" altLang="en-US" sz="2000" b="1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0D8EB94-8409-4E95-AB44-FABAFF0FE391}"/>
              </a:ext>
            </a:extLst>
          </p:cNvPr>
          <p:cNvSpPr/>
          <p:nvPr/>
        </p:nvSpPr>
        <p:spPr>
          <a:xfrm>
            <a:off x="7524205" y="1638755"/>
            <a:ext cx="1619795" cy="3790406"/>
          </a:xfrm>
          <a:prstGeom prst="roundRect">
            <a:avLst>
              <a:gd name="adj" fmla="val 5441"/>
            </a:avLst>
          </a:prstGeom>
          <a:solidFill>
            <a:schemeClr val="bg1">
              <a:lumMod val="9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ㅇ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A4E3547-C3C5-49D0-B6EF-7AFF7B718EFA}"/>
              </a:ext>
            </a:extLst>
          </p:cNvPr>
          <p:cNvSpPr txBox="1"/>
          <p:nvPr/>
        </p:nvSpPr>
        <p:spPr>
          <a:xfrm>
            <a:off x="7445829" y="1269423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분석 과정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B25AD86-019F-4C45-B8F8-5A59E9B071FC}"/>
              </a:ext>
            </a:extLst>
          </p:cNvPr>
          <p:cNvSpPr/>
          <p:nvPr/>
        </p:nvSpPr>
        <p:spPr>
          <a:xfrm>
            <a:off x="0" y="0"/>
            <a:ext cx="9144000" cy="913118"/>
          </a:xfrm>
          <a:prstGeom prst="rect">
            <a:avLst/>
          </a:prstGeom>
          <a:solidFill>
            <a:srgbClr val="FFFF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rgbClr val="FF0000"/>
                </a:solidFill>
              </a:rPr>
              <a:t>&lt;</a:t>
            </a:r>
            <a:r>
              <a:rPr lang="ko-KR" altLang="en-US" sz="3600" dirty="0">
                <a:solidFill>
                  <a:srgbClr val="FF0000"/>
                </a:solidFill>
              </a:rPr>
              <a:t>승인시간 기준</a:t>
            </a:r>
            <a:r>
              <a:rPr lang="en-US" altLang="ko-KR" sz="3600" dirty="0">
                <a:solidFill>
                  <a:srgbClr val="FF0000"/>
                </a:solidFill>
              </a:rPr>
              <a:t>_</a:t>
            </a:r>
            <a:r>
              <a:rPr lang="ko-KR" altLang="en-US" sz="3600" dirty="0" err="1">
                <a:solidFill>
                  <a:srgbClr val="FF0000"/>
                </a:solidFill>
              </a:rPr>
              <a:t>장정렬</a:t>
            </a:r>
            <a:r>
              <a:rPr lang="en-US" altLang="ko-KR" sz="3600" dirty="0">
                <a:solidFill>
                  <a:srgbClr val="FF0000"/>
                </a:solidFill>
              </a:rPr>
              <a:t>&gt;</a:t>
            </a:r>
            <a:endParaRPr lang="ko-KR" altLang="en-US" sz="1200" strike="sngStrike" dirty="0">
              <a:solidFill>
                <a:srgbClr val="FF0000"/>
              </a:solidFill>
            </a:endParaRPr>
          </a:p>
        </p:txBody>
      </p:sp>
      <p:sp>
        <p:nvSpPr>
          <p:cNvPr id="12" name="텍스트 개체 틀 6">
            <a:extLst>
              <a:ext uri="{FF2B5EF4-FFF2-40B4-BE49-F238E27FC236}">
                <a16:creationId xmlns:a16="http://schemas.microsoft.com/office/drawing/2014/main" id="{D0EDCBAB-5962-4C0F-BC25-2F0336FB4678}"/>
              </a:ext>
            </a:extLst>
          </p:cNvPr>
          <p:cNvSpPr txBox="1">
            <a:spLocks/>
          </p:cNvSpPr>
          <p:nvPr/>
        </p:nvSpPr>
        <p:spPr>
          <a:xfrm>
            <a:off x="544513" y="2068942"/>
            <a:ext cx="6901316" cy="205914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ㅇ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ㅇ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ㅇ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ㅇ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ㅇ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457200" lvl="1" indent="0"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DEDED96D-CEB5-4616-BE9C-4046A751D56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44513" y="1668463"/>
            <a:ext cx="6901316" cy="416161"/>
          </a:xfrm>
        </p:spPr>
        <p:txBody>
          <a:bodyPr/>
          <a:lstStyle/>
          <a:p>
            <a:pPr marL="171450" indent="-1714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2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각 시간대별 카테고리 이용 빈도수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805537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제목 1"/>
          <p:cNvSpPr txBox="1">
            <a:spLocks/>
          </p:cNvSpPr>
          <p:nvPr/>
        </p:nvSpPr>
        <p:spPr>
          <a:xfrm>
            <a:off x="251520" y="243601"/>
            <a:ext cx="8640960" cy="4801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b="0" kern="1200">
                <a:solidFill>
                  <a:schemeClr val="tx1"/>
                </a:solidFill>
                <a:effectLst/>
                <a:latin typeface="-윤고딕320" panose="020B0600000101010101" charset="-127"/>
                <a:ea typeface="-윤고딕320" panose="020B0600000101010101" charset="-127"/>
                <a:cs typeface="+mj-cs"/>
              </a:defRPr>
            </a:lvl1pPr>
          </a:lstStyle>
          <a:p>
            <a:r>
              <a:rPr lang="en-US" altLang="ko-KR" dirty="0">
                <a:latin typeface="+mn-ea"/>
                <a:ea typeface="+mn-ea"/>
              </a:rPr>
              <a:t>3. </a:t>
            </a:r>
            <a:r>
              <a:rPr lang="ko-KR" altLang="en-US" dirty="0">
                <a:latin typeface="+mn-ea"/>
                <a:ea typeface="+mn-ea"/>
              </a:rPr>
              <a:t>울산페이 데이터 분석 단계별 설명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4B1FF70-C47F-4352-8698-63BF5E1453B2}"/>
              </a:ext>
            </a:extLst>
          </p:cNvPr>
          <p:cNvSpPr/>
          <p:nvPr/>
        </p:nvSpPr>
        <p:spPr>
          <a:xfrm>
            <a:off x="544513" y="1144746"/>
            <a:ext cx="5438276" cy="416160"/>
          </a:xfrm>
          <a:prstGeom prst="roundRect">
            <a:avLst>
              <a:gd name="adj" fmla="val 364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(4</a:t>
            </a:r>
            <a:r>
              <a:rPr lang="ko-KR" altLang="en-US" sz="2000" b="1" dirty="0"/>
              <a:t>단계</a:t>
            </a:r>
            <a:r>
              <a:rPr lang="en-US" altLang="ko-KR" sz="2000" b="1" dirty="0"/>
              <a:t>) </a:t>
            </a:r>
            <a:r>
              <a:rPr lang="ko-KR" altLang="en-US" sz="2000" b="1" dirty="0"/>
              <a:t>데이터 분석 및 시각화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시사점</a:t>
            </a:r>
            <a:r>
              <a:rPr lang="en-US" altLang="ko-KR" sz="2000" b="1" dirty="0"/>
              <a:t>(6/6)</a:t>
            </a:r>
            <a:endParaRPr lang="ko-KR" altLang="en-US" sz="2000" b="1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DEDED96D-CEB5-4616-BE9C-4046A751D56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44513" y="1668463"/>
            <a:ext cx="6770687" cy="4249737"/>
          </a:xfrm>
        </p:spPr>
        <p:txBody>
          <a:bodyPr/>
          <a:lstStyle/>
          <a:p>
            <a:pPr marL="171450" indent="-1714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분석 내용을 토대로 최종 시사점을 정리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5088E8D-6861-425A-B2D7-72680B697D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61" t="27157" r="9845" b="23895"/>
          <a:stretch/>
        </p:blipFill>
        <p:spPr>
          <a:xfrm>
            <a:off x="491356" y="2668868"/>
            <a:ext cx="6954473" cy="3356889"/>
          </a:xfrm>
          <a:prstGeom prst="rect">
            <a:avLst/>
          </a:prstGeom>
          <a:ln w="28575">
            <a:solidFill>
              <a:srgbClr val="00B050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80AF17C-8DD3-4910-BE25-741CD1C015FC}"/>
              </a:ext>
            </a:extLst>
          </p:cNvPr>
          <p:cNvSpPr txBox="1"/>
          <p:nvPr/>
        </p:nvSpPr>
        <p:spPr>
          <a:xfrm rot="19490894">
            <a:off x="3298915" y="4162645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시사점 예시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3373096-23DB-4F00-AB40-6BF96B227A91}"/>
              </a:ext>
            </a:extLst>
          </p:cNvPr>
          <p:cNvSpPr/>
          <p:nvPr/>
        </p:nvSpPr>
        <p:spPr>
          <a:xfrm>
            <a:off x="582615" y="3115379"/>
            <a:ext cx="6797899" cy="3041207"/>
          </a:xfrm>
          <a:prstGeom prst="rect">
            <a:avLst/>
          </a:prstGeom>
          <a:solidFill>
            <a:srgbClr val="FFFF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>
                <a:solidFill>
                  <a:srgbClr val="FF0000"/>
                </a:solidFill>
              </a:rPr>
              <a:t>이 부분은 나중에 최종 작성</a:t>
            </a:r>
            <a:endParaRPr lang="ko-KR" altLang="en-US" sz="1200" strike="sngStrik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125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제목 1"/>
          <p:cNvSpPr txBox="1">
            <a:spLocks/>
          </p:cNvSpPr>
          <p:nvPr/>
        </p:nvSpPr>
        <p:spPr>
          <a:xfrm>
            <a:off x="251520" y="243601"/>
            <a:ext cx="8640960" cy="4801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b="0" kern="1200">
                <a:solidFill>
                  <a:schemeClr val="tx1"/>
                </a:solidFill>
                <a:effectLst/>
                <a:latin typeface="-윤고딕320" panose="020B0600000101010101" charset="-127"/>
                <a:ea typeface="-윤고딕320" panose="020B0600000101010101" charset="-127"/>
                <a:cs typeface="+mj-cs"/>
              </a:defRPr>
            </a:lvl1pPr>
          </a:lstStyle>
          <a:p>
            <a:r>
              <a:rPr lang="en-US" altLang="ko-KR" dirty="0">
                <a:latin typeface="+mn-ea"/>
                <a:ea typeface="+mn-ea"/>
              </a:rPr>
              <a:t>2. </a:t>
            </a:r>
            <a:r>
              <a:rPr lang="ko-KR" altLang="en-US" dirty="0">
                <a:latin typeface="+mn-ea"/>
                <a:ea typeface="+mn-ea"/>
              </a:rPr>
              <a:t>울산페이 데이터 분석 과정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D66E9705-BD43-4AE1-9477-91CDB8C96436}"/>
              </a:ext>
            </a:extLst>
          </p:cNvPr>
          <p:cNvSpPr/>
          <p:nvPr/>
        </p:nvSpPr>
        <p:spPr>
          <a:xfrm>
            <a:off x="200297" y="1776549"/>
            <a:ext cx="1619795" cy="1027611"/>
          </a:xfrm>
          <a:prstGeom prst="roundRect">
            <a:avLst>
              <a:gd name="adj" fmla="val 12430"/>
            </a:avLst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문제 정의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94A66F-7C8E-4836-9CF6-60DD81C764CC}"/>
              </a:ext>
            </a:extLst>
          </p:cNvPr>
          <p:cNvSpPr txBox="1"/>
          <p:nvPr/>
        </p:nvSpPr>
        <p:spPr>
          <a:xfrm>
            <a:off x="113212" y="1332412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1</a:t>
            </a:r>
            <a:r>
              <a:rPr lang="ko-KR" altLang="en-US" b="1" dirty="0"/>
              <a:t>단계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C4B755E2-6E3B-4ADD-A29E-F480FA4562FE}"/>
              </a:ext>
            </a:extLst>
          </p:cNvPr>
          <p:cNvSpPr/>
          <p:nvPr/>
        </p:nvSpPr>
        <p:spPr>
          <a:xfrm>
            <a:off x="357051" y="2375264"/>
            <a:ext cx="1619795" cy="3790406"/>
          </a:xfrm>
          <a:prstGeom prst="roundRect">
            <a:avLst>
              <a:gd name="adj" fmla="val 5441"/>
            </a:avLst>
          </a:prstGeom>
          <a:solidFill>
            <a:schemeClr val="bg1">
              <a:lumMod val="9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태화강 국가지정으로 관광객 수가 얼마나 증가하였는지에 대한 확인이 필요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태화강 국가정원을 찾는 관광객들이 태화강 국가정원에 대해 느끼는 생각이 </a:t>
            </a:r>
            <a:r>
              <a:rPr lang="ko-KR" altLang="en-US" sz="1100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어떠한지에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 대한 내용 파악</a:t>
            </a:r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F451991A-2E88-4C7A-B359-6666700DF14B}"/>
              </a:ext>
            </a:extLst>
          </p:cNvPr>
          <p:cNvSpPr/>
          <p:nvPr/>
        </p:nvSpPr>
        <p:spPr>
          <a:xfrm>
            <a:off x="1915886" y="1776549"/>
            <a:ext cx="322217" cy="3657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B6EB62B6-0465-45A6-9664-075F62747889}"/>
              </a:ext>
            </a:extLst>
          </p:cNvPr>
          <p:cNvSpPr/>
          <p:nvPr/>
        </p:nvSpPr>
        <p:spPr>
          <a:xfrm>
            <a:off x="2481943" y="1776549"/>
            <a:ext cx="1619795" cy="1027611"/>
          </a:xfrm>
          <a:prstGeom prst="roundRect">
            <a:avLst>
              <a:gd name="adj" fmla="val 12430"/>
            </a:avLst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활용데이터의 정의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및 데이터 수집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451A079-B76C-4EFD-81D6-EE2F834323F2}"/>
              </a:ext>
            </a:extLst>
          </p:cNvPr>
          <p:cNvSpPr txBox="1"/>
          <p:nvPr/>
        </p:nvSpPr>
        <p:spPr>
          <a:xfrm>
            <a:off x="2394858" y="1332412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</a:t>
            </a:r>
            <a:r>
              <a:rPr lang="ko-KR" altLang="en-US" b="1" dirty="0"/>
              <a:t>단계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BB170451-AE8F-4020-A05D-728BCC48A256}"/>
              </a:ext>
            </a:extLst>
          </p:cNvPr>
          <p:cNvSpPr/>
          <p:nvPr/>
        </p:nvSpPr>
        <p:spPr>
          <a:xfrm>
            <a:off x="2638697" y="2375264"/>
            <a:ext cx="1619795" cy="3790406"/>
          </a:xfrm>
          <a:prstGeom prst="roundRect">
            <a:avLst>
              <a:gd name="adj" fmla="val 5441"/>
            </a:avLst>
          </a:prstGeom>
          <a:solidFill>
            <a:schemeClr val="bg1">
              <a:lumMod val="9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주어진 문제 해결을 위해 네이버 블로그를 선택함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네이버 블로그에서 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‘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태화강 국가정원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‘, ‘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태화강 대공원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＇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으로 검색하여 데이터 구조 파악 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네이버 블로그에서 데이터 구조를 파악한 후수집값을 선정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제목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요약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)</a:t>
            </a:r>
          </a:p>
          <a:p>
            <a:pPr marL="171450" indent="-1714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월별로 블로그 데이터를 엑셀 파일로 수집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관광지식정보시스템에서 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‘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태화강국가정원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’ 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관광객 수 데이터 수집</a:t>
            </a:r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4CE8201E-3B89-4E3A-A5F4-67D12E102E2F}"/>
              </a:ext>
            </a:extLst>
          </p:cNvPr>
          <p:cNvSpPr/>
          <p:nvPr/>
        </p:nvSpPr>
        <p:spPr>
          <a:xfrm>
            <a:off x="4197532" y="1776549"/>
            <a:ext cx="322217" cy="3657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AF225B4C-E3A2-4D4E-8B38-DD0407067B53}"/>
              </a:ext>
            </a:extLst>
          </p:cNvPr>
          <p:cNvSpPr/>
          <p:nvPr/>
        </p:nvSpPr>
        <p:spPr>
          <a:xfrm>
            <a:off x="4763589" y="1776549"/>
            <a:ext cx="1619795" cy="1027611"/>
          </a:xfrm>
          <a:prstGeom prst="roundRect">
            <a:avLst>
              <a:gd name="adj" fmla="val 12430"/>
            </a:avLst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데이터 정제 및 품질 확인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63CAD0E-A76B-48C6-A56E-33D10E5DB93F}"/>
              </a:ext>
            </a:extLst>
          </p:cNvPr>
          <p:cNvSpPr txBox="1"/>
          <p:nvPr/>
        </p:nvSpPr>
        <p:spPr>
          <a:xfrm>
            <a:off x="4676504" y="1332412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3</a:t>
            </a:r>
            <a:r>
              <a:rPr lang="ko-KR" altLang="en-US" b="1" dirty="0"/>
              <a:t>단계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679F294B-3BD3-4CF0-BB96-7B7846EDFCAA}"/>
              </a:ext>
            </a:extLst>
          </p:cNvPr>
          <p:cNvSpPr/>
          <p:nvPr/>
        </p:nvSpPr>
        <p:spPr>
          <a:xfrm>
            <a:off x="4920343" y="2375264"/>
            <a:ext cx="1619795" cy="3790406"/>
          </a:xfrm>
          <a:prstGeom prst="roundRect">
            <a:avLst>
              <a:gd name="adj" fmla="val 5441"/>
            </a:avLst>
          </a:prstGeom>
          <a:solidFill>
            <a:schemeClr val="bg1">
              <a:lumMod val="9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수집 데이터 건수와 품질 검증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수집 데이터를 확인하고 유효하지 않은 값이나 중복 값 정리</a:t>
            </a:r>
          </a:p>
          <a:p>
            <a:pPr marL="171450" indent="-171450"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ko-KR" altLang="en-US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4F178F76-8667-4A70-B6F7-92BAA281F8F6}"/>
              </a:ext>
            </a:extLst>
          </p:cNvPr>
          <p:cNvSpPr/>
          <p:nvPr/>
        </p:nvSpPr>
        <p:spPr>
          <a:xfrm>
            <a:off x="6479178" y="1776549"/>
            <a:ext cx="322217" cy="3657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B4AC644E-46E8-4BD7-9431-27EA233B6619}"/>
              </a:ext>
            </a:extLst>
          </p:cNvPr>
          <p:cNvSpPr/>
          <p:nvPr/>
        </p:nvSpPr>
        <p:spPr>
          <a:xfrm>
            <a:off x="7045234" y="1776549"/>
            <a:ext cx="1619795" cy="1027611"/>
          </a:xfrm>
          <a:prstGeom prst="roundRect">
            <a:avLst>
              <a:gd name="adj" fmla="val 12430"/>
            </a:avLst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Tx/>
              <a:buChar char="-"/>
            </a:pP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데이터 분석 및 시각화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buFontTx/>
              <a:buChar char="-"/>
            </a:pP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분석 시사점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460CE09-6954-48DE-A6A7-06E276256D66}"/>
              </a:ext>
            </a:extLst>
          </p:cNvPr>
          <p:cNvSpPr txBox="1"/>
          <p:nvPr/>
        </p:nvSpPr>
        <p:spPr>
          <a:xfrm>
            <a:off x="6958149" y="1332412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4</a:t>
            </a:r>
            <a:r>
              <a:rPr lang="ko-KR" altLang="en-US" b="1" dirty="0"/>
              <a:t>단계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2125EFDF-8552-40F0-8E72-183CBAEC62B6}"/>
              </a:ext>
            </a:extLst>
          </p:cNvPr>
          <p:cNvSpPr/>
          <p:nvPr/>
        </p:nvSpPr>
        <p:spPr>
          <a:xfrm>
            <a:off x="7201988" y="2375264"/>
            <a:ext cx="1619795" cy="3790406"/>
          </a:xfrm>
          <a:prstGeom prst="roundRect">
            <a:avLst>
              <a:gd name="adj" fmla="val 5441"/>
            </a:avLst>
          </a:prstGeom>
          <a:solidFill>
            <a:schemeClr val="bg1">
              <a:lumMod val="9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블로그 게시글 수 월별 집계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월별 집계 데이터 차트작성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월별 블로그 게시글 수와 관광객 수에 대해 엑셀로 상관 분석 및 회귀분석 실시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블로그 게시글 요약문에 대해 단어 빈도 분석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빈도 상위 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30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개 단어 </a:t>
            </a:r>
            <a:r>
              <a:rPr lang="ko-KR" altLang="en-US" sz="1100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워드클라우드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 작성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엑셀로 수집한 블로그 </a:t>
            </a:r>
            <a:r>
              <a:rPr lang="ko-KR" altLang="en-US" sz="1100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게시글에서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30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개 단어에 대한 블로그 요약문 분석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분석 내용 시사점 정리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A3F2055-914E-4CDD-9501-FED0853226A5}"/>
              </a:ext>
            </a:extLst>
          </p:cNvPr>
          <p:cNvSpPr/>
          <p:nvPr/>
        </p:nvSpPr>
        <p:spPr>
          <a:xfrm>
            <a:off x="215665" y="1818687"/>
            <a:ext cx="8676815" cy="4795712"/>
          </a:xfrm>
          <a:prstGeom prst="rect">
            <a:avLst/>
          </a:prstGeom>
          <a:solidFill>
            <a:srgbClr val="FFFF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>
                <a:solidFill>
                  <a:srgbClr val="FF0000"/>
                </a:solidFill>
              </a:rPr>
              <a:t>수정 필요</a:t>
            </a:r>
          </a:p>
        </p:txBody>
      </p:sp>
    </p:spTree>
    <p:extLst>
      <p:ext uri="{BB962C8B-B14F-4D97-AF65-F5344CB8AC3E}">
        <p14:creationId xmlns:p14="http://schemas.microsoft.com/office/powerpoint/2010/main" val="3382419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제목 1"/>
          <p:cNvSpPr txBox="1">
            <a:spLocks/>
          </p:cNvSpPr>
          <p:nvPr/>
        </p:nvSpPr>
        <p:spPr>
          <a:xfrm>
            <a:off x="251520" y="243601"/>
            <a:ext cx="8640960" cy="4801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b="0" kern="1200">
                <a:solidFill>
                  <a:schemeClr val="tx1"/>
                </a:solidFill>
                <a:effectLst/>
                <a:latin typeface="-윤고딕320" panose="020B0600000101010101" charset="-127"/>
                <a:ea typeface="-윤고딕320" panose="020B0600000101010101" charset="-127"/>
                <a:cs typeface="+mj-cs"/>
              </a:defRPr>
            </a:lvl1pPr>
          </a:lstStyle>
          <a:p>
            <a:r>
              <a:rPr lang="en-US" altLang="ko-KR" dirty="0">
                <a:latin typeface="+mn-ea"/>
                <a:ea typeface="+mn-ea"/>
              </a:rPr>
              <a:t>3. </a:t>
            </a:r>
            <a:r>
              <a:rPr lang="ko-KR" altLang="en-US" dirty="0">
                <a:latin typeface="+mn-ea"/>
                <a:ea typeface="+mn-ea"/>
              </a:rPr>
              <a:t>울산페이 데이터 분석 단계별 설명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4B1FF70-C47F-4352-8698-63BF5E1453B2}"/>
              </a:ext>
            </a:extLst>
          </p:cNvPr>
          <p:cNvSpPr/>
          <p:nvPr/>
        </p:nvSpPr>
        <p:spPr>
          <a:xfrm>
            <a:off x="544513" y="1144746"/>
            <a:ext cx="2819921" cy="416160"/>
          </a:xfrm>
          <a:prstGeom prst="roundRect">
            <a:avLst>
              <a:gd name="adj" fmla="val 364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(1</a:t>
            </a:r>
            <a:r>
              <a:rPr lang="ko-KR" altLang="en-US" sz="2000" b="1" dirty="0"/>
              <a:t>단계</a:t>
            </a:r>
            <a:r>
              <a:rPr lang="en-US" altLang="ko-KR" sz="2000" b="1" dirty="0"/>
              <a:t>) </a:t>
            </a:r>
            <a:r>
              <a:rPr lang="ko-KR" altLang="en-US" sz="2000" b="1" dirty="0"/>
              <a:t>문제 정의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DEDED96D-CEB5-4616-BE9C-4046A751D56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태화강 국가정원 지정으로 관광객 수의 변화가 있는 지 살펴보고 블로그 수와 관광객 수가 관련성이 있는지에 대해 분석</a:t>
            </a:r>
            <a:endParaRPr lang="en-US" altLang="ko-KR" dirty="0"/>
          </a:p>
          <a:p>
            <a:r>
              <a:rPr lang="ko-KR" altLang="en-US" dirty="0"/>
              <a:t>관광객들이 생각하는 태화강 국가정원을 알기 위해 블로그 내용을 분석</a:t>
            </a:r>
            <a:endParaRPr lang="en-US" altLang="ko-KR" dirty="0"/>
          </a:p>
          <a:p>
            <a:r>
              <a:rPr lang="ko-KR" altLang="en-US" dirty="0"/>
              <a:t>이를 통해 울산페이 활성화를 위한 관광 정책 발굴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8CA912F-D6B5-47DC-BCE9-EC63A31B4C46}"/>
              </a:ext>
            </a:extLst>
          </p:cNvPr>
          <p:cNvSpPr/>
          <p:nvPr/>
        </p:nvSpPr>
        <p:spPr>
          <a:xfrm>
            <a:off x="117049" y="1668463"/>
            <a:ext cx="8676815" cy="4795712"/>
          </a:xfrm>
          <a:prstGeom prst="rect">
            <a:avLst/>
          </a:prstGeom>
          <a:solidFill>
            <a:srgbClr val="FFFF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>
                <a:solidFill>
                  <a:srgbClr val="FF0000"/>
                </a:solidFill>
              </a:rPr>
              <a:t>수정 필요</a:t>
            </a:r>
            <a:endParaRPr lang="en-US" altLang="ko-KR" sz="3600" dirty="0">
              <a:solidFill>
                <a:srgbClr val="FF0000"/>
              </a:solidFill>
            </a:endParaRPr>
          </a:p>
          <a:p>
            <a:pPr algn="ctr"/>
            <a:r>
              <a:rPr lang="en-US" altLang="ko-KR" sz="1200" dirty="0">
                <a:solidFill>
                  <a:srgbClr val="FF0000"/>
                </a:solidFill>
              </a:rPr>
              <a:t>ex.</a:t>
            </a:r>
            <a:r>
              <a:rPr lang="ko-KR" altLang="en-US" sz="1200" dirty="0">
                <a:solidFill>
                  <a:srgbClr val="FF0000"/>
                </a:solidFill>
              </a:rPr>
              <a:t> 울산페이 </a:t>
            </a:r>
            <a:r>
              <a:rPr lang="en-US" altLang="ko-KR" sz="1200" dirty="0">
                <a:solidFill>
                  <a:srgbClr val="FF0000"/>
                </a:solidFill>
              </a:rPr>
              <a:t>1-2</a:t>
            </a:r>
            <a:r>
              <a:rPr lang="ko-KR" altLang="en-US" sz="1200" dirty="0">
                <a:solidFill>
                  <a:srgbClr val="FF0000"/>
                </a:solidFill>
              </a:rPr>
              <a:t>월 데이터를 살펴보고 사용 시간대와 카테고리가 관련성이 있는지에 대해 분석</a:t>
            </a:r>
          </a:p>
        </p:txBody>
      </p:sp>
    </p:spTree>
    <p:extLst>
      <p:ext uri="{BB962C8B-B14F-4D97-AF65-F5344CB8AC3E}">
        <p14:creationId xmlns:p14="http://schemas.microsoft.com/office/powerpoint/2010/main" val="4107130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제목 1"/>
          <p:cNvSpPr txBox="1">
            <a:spLocks/>
          </p:cNvSpPr>
          <p:nvPr/>
        </p:nvSpPr>
        <p:spPr>
          <a:xfrm>
            <a:off x="251520" y="243601"/>
            <a:ext cx="8640960" cy="4801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b="0" kern="1200">
                <a:solidFill>
                  <a:schemeClr val="tx1"/>
                </a:solidFill>
                <a:effectLst/>
                <a:latin typeface="-윤고딕320" panose="020B0600000101010101" charset="-127"/>
                <a:ea typeface="-윤고딕320" panose="020B0600000101010101" charset="-127"/>
                <a:cs typeface="+mj-cs"/>
              </a:defRPr>
            </a:lvl1pPr>
          </a:lstStyle>
          <a:p>
            <a:r>
              <a:rPr lang="en-US" altLang="ko-KR" dirty="0">
                <a:latin typeface="+mn-ea"/>
                <a:ea typeface="+mn-ea"/>
              </a:rPr>
              <a:t>3. </a:t>
            </a:r>
            <a:r>
              <a:rPr lang="ko-KR" altLang="en-US" dirty="0">
                <a:latin typeface="+mn-ea"/>
                <a:ea typeface="+mn-ea"/>
              </a:rPr>
              <a:t>울산페이 데이터 분석 단계별 설명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4B1FF70-C47F-4352-8698-63BF5E1453B2}"/>
              </a:ext>
            </a:extLst>
          </p:cNvPr>
          <p:cNvSpPr/>
          <p:nvPr/>
        </p:nvSpPr>
        <p:spPr>
          <a:xfrm>
            <a:off x="544513" y="1144746"/>
            <a:ext cx="5438276" cy="416160"/>
          </a:xfrm>
          <a:prstGeom prst="roundRect">
            <a:avLst>
              <a:gd name="adj" fmla="val 364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(2</a:t>
            </a:r>
            <a:r>
              <a:rPr lang="ko-KR" altLang="en-US" sz="2000" b="1" dirty="0"/>
              <a:t>단계</a:t>
            </a:r>
            <a:r>
              <a:rPr lang="en-US" altLang="ko-KR" sz="2000" b="1" dirty="0"/>
              <a:t>) </a:t>
            </a:r>
            <a:r>
              <a:rPr lang="ko-KR" altLang="en-US" sz="2000" b="1" dirty="0"/>
              <a:t>활용 데이터의 정의 및 데이터 수집</a:t>
            </a:r>
            <a:r>
              <a:rPr lang="en-US" altLang="ko-KR" sz="2000" b="1" dirty="0"/>
              <a:t>(1/3)</a:t>
            </a:r>
            <a:endParaRPr lang="ko-KR" altLang="en-US" sz="2000" b="1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DEDED96D-CEB5-4616-BE9C-4046A751D56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44513" y="1668463"/>
            <a:ext cx="6770687" cy="4249737"/>
          </a:xfrm>
        </p:spPr>
        <p:txBody>
          <a:bodyPr/>
          <a:lstStyle/>
          <a:p>
            <a:pPr marL="171450" indent="-1714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2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네이버 블로그에서 </a:t>
            </a:r>
            <a:r>
              <a:rPr lang="en-US" altLang="ko-KR" sz="2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‘</a:t>
            </a:r>
            <a:r>
              <a:rPr lang="ko-KR" altLang="en-US" sz="2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태화강 국가정원</a:t>
            </a:r>
            <a:r>
              <a:rPr lang="en-US" altLang="ko-KR" sz="2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‘, ‘</a:t>
            </a:r>
            <a:r>
              <a:rPr lang="ko-KR" altLang="en-US" sz="2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태화강 대공원</a:t>
            </a:r>
            <a:r>
              <a:rPr lang="en-US" altLang="ko-KR" sz="2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＇</a:t>
            </a:r>
            <a:r>
              <a:rPr lang="ko-KR" altLang="en-US" sz="2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으로 검색하여 데이터 구조 파악 </a:t>
            </a:r>
            <a:endParaRPr lang="en-US" altLang="ko-KR" sz="20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628650" lvl="1" indent="-171450">
              <a:spcBef>
                <a:spcPts val="1000"/>
              </a:spcBef>
            </a:pP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  <a:hlinkClick r:id="rId2"/>
              </a:rPr>
              <a:t>https://search.naver.com/search.naver?where=post&amp;query=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태화강국가정원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171450" indent="-171450"/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데이터 구조를 </a:t>
            </a:r>
            <a:r>
              <a:rPr lang="ko-KR" altLang="en-US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파악후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‘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블로그 게시일자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’, ‘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블로그 게시글 제목 링크 주소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’, ‘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블로그 게시글 요약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’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을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수집 값으로 결정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628650" lvl="1" indent="-171450">
              <a:spcBef>
                <a:spcPts val="1000"/>
              </a:spcBef>
            </a:pP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0D8EB94-8409-4E95-AB44-FABAFF0FE391}"/>
              </a:ext>
            </a:extLst>
          </p:cNvPr>
          <p:cNvSpPr/>
          <p:nvPr/>
        </p:nvSpPr>
        <p:spPr>
          <a:xfrm>
            <a:off x="7524205" y="1638755"/>
            <a:ext cx="1619795" cy="3790406"/>
          </a:xfrm>
          <a:prstGeom prst="roundRect">
            <a:avLst>
              <a:gd name="adj" fmla="val 5441"/>
            </a:avLst>
          </a:prstGeom>
          <a:solidFill>
            <a:schemeClr val="bg1">
              <a:lumMod val="9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주어진 문제 해결을 위해 네이버 블로그를 선택함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FF0000"/>
                </a:solidFill>
                <a:latin typeface="+mj-ea"/>
                <a:ea typeface="+mj-ea"/>
              </a:rPr>
              <a:t>네이버 블로그에서 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FF0000"/>
                </a:solidFill>
                <a:latin typeface="+mj-ea"/>
                <a:ea typeface="+mj-ea"/>
              </a:rPr>
              <a:t>‘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FF0000"/>
                </a:solidFill>
                <a:latin typeface="+mj-ea"/>
                <a:ea typeface="+mj-ea"/>
              </a:rPr>
              <a:t>태화강 국가정원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FF0000"/>
                </a:solidFill>
                <a:latin typeface="+mj-ea"/>
                <a:ea typeface="+mj-ea"/>
              </a:rPr>
              <a:t>‘, ‘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FF0000"/>
                </a:solidFill>
                <a:latin typeface="+mj-ea"/>
                <a:ea typeface="+mj-ea"/>
              </a:rPr>
              <a:t>태화강 대공원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FF0000"/>
                </a:solidFill>
                <a:latin typeface="+mj-ea"/>
                <a:ea typeface="+mj-ea"/>
              </a:rPr>
              <a:t>＇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FF0000"/>
                </a:solidFill>
                <a:latin typeface="+mj-ea"/>
                <a:ea typeface="+mj-ea"/>
              </a:rPr>
              <a:t>으로 검색하여 데이터 구조 파악 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FF0000"/>
              </a:solidFill>
              <a:latin typeface="+mj-ea"/>
              <a:ea typeface="+mj-ea"/>
            </a:endParaRPr>
          </a:p>
          <a:p>
            <a:pPr marL="171450" indent="-1714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FF0000"/>
                </a:solidFill>
                <a:latin typeface="+mj-ea"/>
                <a:ea typeface="+mj-ea"/>
              </a:rPr>
              <a:t>네이버 블로그에서 데이터 구조를 파악한 후수집값을 선정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FF0000"/>
                </a:solidFill>
                <a:latin typeface="+mj-ea"/>
                <a:ea typeface="+mj-ea"/>
              </a:rPr>
              <a:t>(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FF0000"/>
                </a:solidFill>
                <a:latin typeface="+mj-ea"/>
                <a:ea typeface="+mj-ea"/>
              </a:rPr>
              <a:t>날짜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FF0000"/>
                </a:solidFill>
                <a:latin typeface="+mj-ea"/>
                <a:ea typeface="+mj-ea"/>
              </a:rPr>
              <a:t>, 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FF0000"/>
                </a:solidFill>
                <a:latin typeface="+mj-ea"/>
                <a:ea typeface="+mj-ea"/>
              </a:rPr>
              <a:t>제목링크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FF0000"/>
                </a:solidFill>
                <a:latin typeface="+mj-ea"/>
                <a:ea typeface="+mj-ea"/>
              </a:rPr>
              <a:t>, 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FF0000"/>
                </a:solidFill>
                <a:latin typeface="+mj-ea"/>
                <a:ea typeface="+mj-ea"/>
              </a:rPr>
              <a:t>요약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FF0000"/>
                </a:solidFill>
                <a:latin typeface="+mj-ea"/>
                <a:ea typeface="+mj-ea"/>
              </a:rPr>
              <a:t>)</a:t>
            </a:r>
          </a:p>
          <a:p>
            <a:pPr marL="171450" indent="-1714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+mj-ea"/>
                <a:ea typeface="+mj-ea"/>
              </a:rPr>
              <a:t>수집 프로그램 작성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+mj-ea"/>
              <a:ea typeface="+mj-ea"/>
            </a:endParaRPr>
          </a:p>
          <a:p>
            <a:pPr marL="171450" indent="-1714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월별로 블로그 데이터를 엑셀 파일로 수집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관광지식정보시스템에서 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‘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태화강국가정원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’ 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관광객 수 데이터 수집</a:t>
            </a: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15ECBBA3-D2C2-419B-8B31-C2574C1B1AAD}"/>
              </a:ext>
            </a:extLst>
          </p:cNvPr>
          <p:cNvGrpSpPr/>
          <p:nvPr/>
        </p:nvGrpSpPr>
        <p:grpSpPr>
          <a:xfrm>
            <a:off x="1008013" y="3533958"/>
            <a:ext cx="5582197" cy="2886506"/>
            <a:chOff x="668379" y="2984470"/>
            <a:chExt cx="5582197" cy="2886506"/>
          </a:xfrm>
        </p:grpSpPr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7E06D6C1-F466-4840-BC44-43A2F7467E4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42286" b="56389"/>
            <a:stretch/>
          </p:blipFill>
          <p:spPr>
            <a:xfrm>
              <a:off x="973182" y="2984470"/>
              <a:ext cx="5277394" cy="2755491"/>
            </a:xfrm>
            <a:prstGeom prst="rect">
              <a:avLst/>
            </a:prstGeom>
          </p:spPr>
        </p:pic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D9302D46-DF90-47C9-8E10-D770AD36BAED}"/>
                </a:ext>
              </a:extLst>
            </p:cNvPr>
            <p:cNvGrpSpPr/>
            <p:nvPr/>
          </p:nvGrpSpPr>
          <p:grpSpPr>
            <a:xfrm>
              <a:off x="668379" y="4896057"/>
              <a:ext cx="4417423" cy="974919"/>
              <a:chOff x="668379" y="4896057"/>
              <a:chExt cx="4417423" cy="974919"/>
            </a:xfrm>
          </p:grpSpPr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6F11853-CB39-421B-BE2F-139AF18C6AF1}"/>
                  </a:ext>
                </a:extLst>
              </p:cNvPr>
              <p:cNvSpPr/>
              <p:nvPr/>
            </p:nvSpPr>
            <p:spPr>
              <a:xfrm>
                <a:off x="2151013" y="5211445"/>
                <a:ext cx="2934788" cy="207824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n w="28575">
                    <a:solidFill>
                      <a:srgbClr val="FF0000"/>
                    </a:solidFill>
                  </a:ln>
                  <a:solidFill>
                    <a:schemeClr val="bg1"/>
                  </a:solidFill>
                </a:endParaRPr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DBF08681-8DBD-4E4B-A11A-779EFAA0A6B2}"/>
                  </a:ext>
                </a:extLst>
              </p:cNvPr>
              <p:cNvSpPr/>
              <p:nvPr/>
            </p:nvSpPr>
            <p:spPr>
              <a:xfrm>
                <a:off x="2151013" y="5419269"/>
                <a:ext cx="2934789" cy="278674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n w="28575">
                    <a:solidFill>
                      <a:srgbClr val="FF0000"/>
                    </a:solidFill>
                  </a:ln>
                  <a:solidFill>
                    <a:schemeClr val="bg1"/>
                  </a:solidFill>
                </a:endParaRP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4B4B4A5-EA2C-46E1-AC0E-2FAA922BFBEB}"/>
                  </a:ext>
                </a:extLst>
              </p:cNvPr>
              <p:cNvSpPr txBox="1"/>
              <p:nvPr/>
            </p:nvSpPr>
            <p:spPr>
              <a:xfrm>
                <a:off x="668380" y="5026862"/>
                <a:ext cx="1210491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spc="-60" dirty="0">
                    <a:ln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schemeClr val="tx2">
                        <a:lumMod val="75000"/>
                      </a:schemeClr>
                    </a:solidFill>
                    <a:latin typeface="+mj-ea"/>
                    <a:ea typeface="+mj-ea"/>
                  </a:rPr>
                  <a:t>블로그 게시글 제목 링크 주소</a:t>
                </a:r>
              </a:p>
            </p:txBody>
          </p:sp>
          <p:cxnSp>
            <p:nvCxnSpPr>
              <p:cNvPr id="16" name="직선 화살표 연결선 15">
                <a:extLst>
                  <a:ext uri="{FF2B5EF4-FFF2-40B4-BE49-F238E27FC236}">
                    <a16:creationId xmlns:a16="http://schemas.microsoft.com/office/drawing/2014/main" id="{22982AED-D0F7-4BD6-8416-EA9752711A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51013" y="4896057"/>
                <a:ext cx="856705" cy="15342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AC68601-10D8-4958-8C46-BD6A2E1B5F62}"/>
                  </a:ext>
                </a:extLst>
              </p:cNvPr>
              <p:cNvSpPr txBox="1"/>
              <p:nvPr/>
            </p:nvSpPr>
            <p:spPr>
              <a:xfrm>
                <a:off x="668379" y="5609366"/>
                <a:ext cx="121049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spc="-60" dirty="0">
                    <a:ln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schemeClr val="tx2">
                        <a:lumMod val="75000"/>
                      </a:schemeClr>
                    </a:solidFill>
                    <a:latin typeface="+mj-ea"/>
                    <a:ea typeface="+mj-ea"/>
                  </a:rPr>
                  <a:t>블로그 게시글 요약</a:t>
                </a:r>
              </a:p>
            </p:txBody>
          </p:sp>
          <p:cxnSp>
            <p:nvCxnSpPr>
              <p:cNvPr id="20" name="직선 화살표 연결선 19">
                <a:extLst>
                  <a:ext uri="{FF2B5EF4-FFF2-40B4-BE49-F238E27FC236}">
                    <a16:creationId xmlns:a16="http://schemas.microsoft.com/office/drawing/2014/main" id="{C6CF7186-102E-42E9-B246-0687AF8C601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41711" y="5558607"/>
                <a:ext cx="409302" cy="19009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FC7A1EDE-EB9C-4AA0-ADA5-4A0D3AE2424A}"/>
                </a:ext>
              </a:extLst>
            </p:cNvPr>
            <p:cNvSpPr/>
            <p:nvPr/>
          </p:nvSpPr>
          <p:spPr>
            <a:xfrm>
              <a:off x="3017521" y="5013164"/>
              <a:ext cx="535576" cy="198281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 w="28575">
                  <a:solidFill>
                    <a:srgbClr val="FF0000"/>
                  </a:solidFill>
                </a:ln>
                <a:solidFill>
                  <a:schemeClr val="bg1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1E59A85-D496-4651-9B8B-E830831575A0}"/>
                </a:ext>
              </a:extLst>
            </p:cNvPr>
            <p:cNvSpPr txBox="1"/>
            <p:nvPr/>
          </p:nvSpPr>
          <p:spPr>
            <a:xfrm>
              <a:off x="1200692" y="4765252"/>
              <a:ext cx="121049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spc="-6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+mj-ea"/>
                  <a:ea typeface="+mj-ea"/>
                </a:rPr>
                <a:t>블로그 게시일자</a:t>
              </a: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AA4E3547-C3C5-49D0-B6EF-7AFF7B718EFA}"/>
              </a:ext>
            </a:extLst>
          </p:cNvPr>
          <p:cNvSpPr txBox="1"/>
          <p:nvPr/>
        </p:nvSpPr>
        <p:spPr>
          <a:xfrm>
            <a:off x="7445829" y="1269423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</a:t>
            </a:r>
            <a:r>
              <a:rPr lang="ko-KR" altLang="en-US" b="1" dirty="0"/>
              <a:t>단계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BEC510E-E6F0-4963-9A88-81CFAACA9DDE}"/>
              </a:ext>
            </a:extLst>
          </p:cNvPr>
          <p:cNvSpPr/>
          <p:nvPr/>
        </p:nvSpPr>
        <p:spPr>
          <a:xfrm>
            <a:off x="251520" y="1638755"/>
            <a:ext cx="8758008" cy="4989647"/>
          </a:xfrm>
          <a:prstGeom prst="rect">
            <a:avLst/>
          </a:prstGeom>
          <a:solidFill>
            <a:srgbClr val="FFFF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>
                <a:solidFill>
                  <a:srgbClr val="FF0000"/>
                </a:solidFill>
              </a:rPr>
              <a:t>수정 필요</a:t>
            </a:r>
            <a:endParaRPr lang="en-US" altLang="ko-KR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810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제목 1"/>
          <p:cNvSpPr txBox="1">
            <a:spLocks/>
          </p:cNvSpPr>
          <p:nvPr/>
        </p:nvSpPr>
        <p:spPr>
          <a:xfrm>
            <a:off x="251520" y="243601"/>
            <a:ext cx="8640960" cy="4801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b="0" kern="1200">
                <a:solidFill>
                  <a:schemeClr val="tx1"/>
                </a:solidFill>
                <a:effectLst/>
                <a:latin typeface="-윤고딕320" panose="020B0600000101010101" charset="-127"/>
                <a:ea typeface="-윤고딕320" panose="020B0600000101010101" charset="-127"/>
                <a:cs typeface="+mj-cs"/>
              </a:defRPr>
            </a:lvl1pPr>
          </a:lstStyle>
          <a:p>
            <a:r>
              <a:rPr lang="en-US" altLang="ko-KR" dirty="0">
                <a:latin typeface="+mn-ea"/>
                <a:ea typeface="+mn-ea"/>
              </a:rPr>
              <a:t>3. </a:t>
            </a:r>
            <a:r>
              <a:rPr lang="ko-KR" altLang="en-US" dirty="0">
                <a:latin typeface="+mn-ea"/>
                <a:ea typeface="+mn-ea"/>
              </a:rPr>
              <a:t>울산페이 데이터 분석 단계별 설명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4B1FF70-C47F-4352-8698-63BF5E1453B2}"/>
              </a:ext>
            </a:extLst>
          </p:cNvPr>
          <p:cNvSpPr/>
          <p:nvPr/>
        </p:nvSpPr>
        <p:spPr>
          <a:xfrm>
            <a:off x="544513" y="1144746"/>
            <a:ext cx="5438276" cy="416160"/>
          </a:xfrm>
          <a:prstGeom prst="roundRect">
            <a:avLst>
              <a:gd name="adj" fmla="val 364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(3</a:t>
            </a:r>
            <a:r>
              <a:rPr lang="ko-KR" altLang="en-US" sz="2000" b="1" dirty="0"/>
              <a:t>단계</a:t>
            </a:r>
            <a:r>
              <a:rPr lang="en-US" altLang="ko-KR" sz="2000" b="1" dirty="0"/>
              <a:t>) </a:t>
            </a:r>
            <a:r>
              <a:rPr lang="ko-KR" altLang="en-US" sz="2000" b="1" dirty="0"/>
              <a:t>데이터 정제 및 품질 확인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DEDED96D-CEB5-4616-BE9C-4046A751D56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44513" y="1668463"/>
            <a:ext cx="6770687" cy="4249737"/>
          </a:xfrm>
        </p:spPr>
        <p:txBody>
          <a:bodyPr/>
          <a:lstStyle/>
          <a:p>
            <a:pPr marL="171450" indent="-1714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2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블로그 조회 데이터 건수와 수집 데이터 건수를 비교하고 데이터 값을 제대로 수집했는 지에 대한 품질 검증</a:t>
            </a:r>
            <a:endParaRPr lang="en-US" altLang="ko-KR" sz="20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전체 수집 데이터에서 유효하지 않는 행과 중복 값 삭제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0D8EB94-8409-4E95-AB44-FABAFF0FE391}"/>
              </a:ext>
            </a:extLst>
          </p:cNvPr>
          <p:cNvSpPr/>
          <p:nvPr/>
        </p:nvSpPr>
        <p:spPr>
          <a:xfrm>
            <a:off x="7524205" y="1638755"/>
            <a:ext cx="1619795" cy="3790406"/>
          </a:xfrm>
          <a:prstGeom prst="roundRect">
            <a:avLst>
              <a:gd name="adj" fmla="val 5441"/>
            </a:avLst>
          </a:prstGeom>
          <a:solidFill>
            <a:schemeClr val="bg1">
              <a:lumMod val="9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FF0000"/>
                </a:solidFill>
                <a:latin typeface="+mj-ea"/>
                <a:ea typeface="+mj-ea"/>
              </a:rPr>
              <a:t>수집 데이터 건수와 품질 검증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FF0000"/>
              </a:solidFill>
              <a:latin typeface="+mj-ea"/>
              <a:ea typeface="+mj-ea"/>
            </a:endParaRPr>
          </a:p>
          <a:p>
            <a:pPr marL="171450" indent="-1714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FF0000"/>
                </a:solidFill>
                <a:latin typeface="+mj-ea"/>
                <a:ea typeface="+mj-ea"/>
              </a:rPr>
              <a:t>수집 데이터를 확인하고 유효하지 않은 값이나 중복 값 정리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A4E3547-C3C5-49D0-B6EF-7AFF7B718EFA}"/>
              </a:ext>
            </a:extLst>
          </p:cNvPr>
          <p:cNvSpPr txBox="1"/>
          <p:nvPr/>
        </p:nvSpPr>
        <p:spPr>
          <a:xfrm>
            <a:off x="7445829" y="1269423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3</a:t>
            </a:r>
            <a:r>
              <a:rPr lang="ko-KR" altLang="en-US" b="1" dirty="0"/>
              <a:t>단계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B26E7A1-10BA-454C-8F8A-7FE08427E8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286" t="-1" r="12762" b="75436"/>
          <a:stretch/>
        </p:blipFill>
        <p:spPr>
          <a:xfrm>
            <a:off x="740229" y="2980548"/>
            <a:ext cx="5974078" cy="1717727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301F5729-2CAF-49D1-9B66-A1AA40305B65}"/>
              </a:ext>
            </a:extLst>
          </p:cNvPr>
          <p:cNvSpPr/>
          <p:nvPr/>
        </p:nvSpPr>
        <p:spPr>
          <a:xfrm>
            <a:off x="803367" y="4034448"/>
            <a:ext cx="5832564" cy="663827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28575">
                <a:solidFill>
                  <a:srgbClr val="FF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D9FD5CD-BF93-4B42-B3CC-91F2CEE28775}"/>
              </a:ext>
            </a:extLst>
          </p:cNvPr>
          <p:cNvSpPr/>
          <p:nvPr/>
        </p:nvSpPr>
        <p:spPr>
          <a:xfrm>
            <a:off x="117049" y="1668463"/>
            <a:ext cx="9026951" cy="4795712"/>
          </a:xfrm>
          <a:prstGeom prst="rect">
            <a:avLst/>
          </a:prstGeom>
          <a:solidFill>
            <a:srgbClr val="FFFF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>
                <a:solidFill>
                  <a:srgbClr val="FF0000"/>
                </a:solidFill>
              </a:rPr>
              <a:t>수정 필요</a:t>
            </a:r>
            <a:endParaRPr lang="en-US" altLang="ko-KR" sz="3600" dirty="0">
              <a:solidFill>
                <a:srgbClr val="FF0000"/>
              </a:solidFill>
            </a:endParaRPr>
          </a:p>
          <a:p>
            <a:pPr algn="ctr"/>
            <a:r>
              <a:rPr lang="ko-KR" altLang="en-US" sz="1200" dirty="0">
                <a:solidFill>
                  <a:srgbClr val="FF0000"/>
                </a:solidFill>
              </a:rPr>
              <a:t>카테고리 </a:t>
            </a:r>
            <a:r>
              <a:rPr lang="en-US" altLang="ko-KR" sz="1200" dirty="0">
                <a:solidFill>
                  <a:srgbClr val="FF0000"/>
                </a:solidFill>
              </a:rPr>
              <a:t>16</a:t>
            </a:r>
            <a:r>
              <a:rPr lang="ko-KR" altLang="en-US" sz="1200" dirty="0">
                <a:solidFill>
                  <a:srgbClr val="FF0000"/>
                </a:solidFill>
              </a:rPr>
              <a:t>개로 줄였던 것 내용 넣으면 될 것 같음</a:t>
            </a:r>
          </a:p>
        </p:txBody>
      </p:sp>
    </p:spTree>
    <p:extLst>
      <p:ext uri="{BB962C8B-B14F-4D97-AF65-F5344CB8AC3E}">
        <p14:creationId xmlns:p14="http://schemas.microsoft.com/office/powerpoint/2010/main" val="352583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제목 1"/>
          <p:cNvSpPr txBox="1">
            <a:spLocks/>
          </p:cNvSpPr>
          <p:nvPr/>
        </p:nvSpPr>
        <p:spPr>
          <a:xfrm>
            <a:off x="251520" y="243601"/>
            <a:ext cx="8640960" cy="4801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b="0" kern="1200">
                <a:solidFill>
                  <a:schemeClr val="tx1"/>
                </a:solidFill>
                <a:effectLst/>
                <a:latin typeface="-윤고딕320" panose="020B0600000101010101" charset="-127"/>
                <a:ea typeface="-윤고딕320" panose="020B0600000101010101" charset="-127"/>
                <a:cs typeface="+mj-cs"/>
              </a:defRPr>
            </a:lvl1pPr>
          </a:lstStyle>
          <a:p>
            <a:r>
              <a:rPr lang="en-US" altLang="ko-KR" dirty="0">
                <a:latin typeface="+mn-ea"/>
                <a:ea typeface="+mn-ea"/>
              </a:rPr>
              <a:t>3. </a:t>
            </a:r>
            <a:r>
              <a:rPr lang="ko-KR" altLang="en-US" dirty="0">
                <a:latin typeface="+mn-ea"/>
                <a:ea typeface="+mn-ea"/>
              </a:rPr>
              <a:t>울산페이 데이터 분석 단계별 설명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4B1FF70-C47F-4352-8698-63BF5E1453B2}"/>
              </a:ext>
            </a:extLst>
          </p:cNvPr>
          <p:cNvSpPr/>
          <p:nvPr/>
        </p:nvSpPr>
        <p:spPr>
          <a:xfrm>
            <a:off x="544513" y="1144746"/>
            <a:ext cx="5438276" cy="416160"/>
          </a:xfrm>
          <a:prstGeom prst="roundRect">
            <a:avLst>
              <a:gd name="adj" fmla="val 364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(4</a:t>
            </a:r>
            <a:r>
              <a:rPr lang="ko-KR" altLang="en-US" sz="2000" b="1" dirty="0"/>
              <a:t>단계</a:t>
            </a:r>
            <a:r>
              <a:rPr lang="en-US" altLang="ko-KR" sz="2000" b="1" dirty="0"/>
              <a:t>) </a:t>
            </a:r>
            <a:r>
              <a:rPr lang="ko-KR" altLang="en-US" sz="2000" b="1" dirty="0"/>
              <a:t>데이터 분석 및 시각화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시사점</a:t>
            </a:r>
            <a:r>
              <a:rPr lang="en-US" altLang="ko-KR" sz="2000" b="1" dirty="0"/>
              <a:t>(1/6)</a:t>
            </a:r>
            <a:endParaRPr lang="ko-KR" altLang="en-US" sz="2000" b="1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0D8EB94-8409-4E95-AB44-FABAFF0FE391}"/>
              </a:ext>
            </a:extLst>
          </p:cNvPr>
          <p:cNvSpPr/>
          <p:nvPr/>
        </p:nvSpPr>
        <p:spPr>
          <a:xfrm>
            <a:off x="7524205" y="1638755"/>
            <a:ext cx="1619795" cy="3790406"/>
          </a:xfrm>
          <a:prstGeom prst="roundRect">
            <a:avLst>
              <a:gd name="adj" fmla="val 5441"/>
            </a:avLst>
          </a:prstGeom>
          <a:solidFill>
            <a:schemeClr val="bg1">
              <a:lumMod val="9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승인일자별 거래금액 집계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datetime 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함수 활용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date/month/weekday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로 분리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요일별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 거래금액에 대해  </a:t>
            </a:r>
            <a:r>
              <a:rPr lang="en-US" altLang="ko-KR" sz="1100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pllt.figure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활용하여 막대 차트 작성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x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축 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: weekday(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요일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)</a:t>
            </a:r>
          </a:p>
          <a:p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       y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축 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: count(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거래금액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A4E3547-C3C5-49D0-B6EF-7AFF7B718EFA}"/>
              </a:ext>
            </a:extLst>
          </p:cNvPr>
          <p:cNvSpPr txBox="1"/>
          <p:nvPr/>
        </p:nvSpPr>
        <p:spPr>
          <a:xfrm>
            <a:off x="7445829" y="1269423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분석 과정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B25AD86-019F-4C45-B8F8-5A59E9B071FC}"/>
              </a:ext>
            </a:extLst>
          </p:cNvPr>
          <p:cNvSpPr/>
          <p:nvPr/>
        </p:nvSpPr>
        <p:spPr>
          <a:xfrm>
            <a:off x="0" y="0"/>
            <a:ext cx="9144000" cy="913118"/>
          </a:xfrm>
          <a:prstGeom prst="rect">
            <a:avLst/>
          </a:prstGeom>
          <a:solidFill>
            <a:srgbClr val="FFFF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rgbClr val="FF0000"/>
                </a:solidFill>
              </a:rPr>
              <a:t>&lt;</a:t>
            </a:r>
            <a:r>
              <a:rPr lang="ko-KR" altLang="en-US" sz="3600" dirty="0">
                <a:solidFill>
                  <a:srgbClr val="FF0000"/>
                </a:solidFill>
              </a:rPr>
              <a:t>예시</a:t>
            </a:r>
            <a:r>
              <a:rPr lang="en-US" altLang="ko-KR" sz="3600" dirty="0">
                <a:solidFill>
                  <a:srgbClr val="FF0000"/>
                </a:solidFill>
              </a:rPr>
              <a:t>&gt;</a:t>
            </a:r>
            <a:endParaRPr lang="ko-KR" altLang="en-US" sz="1200" strike="sngStrike" dirty="0">
              <a:solidFill>
                <a:srgbClr val="FF0000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A1E8ED7-3952-4D02-8318-67535831CE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531" y="4393679"/>
            <a:ext cx="6424930" cy="179011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16D8A5F-9B94-4F47-8C1A-3527D5CB3CF6}"/>
              </a:ext>
            </a:extLst>
          </p:cNvPr>
          <p:cNvSpPr txBox="1"/>
          <p:nvPr/>
        </p:nvSpPr>
        <p:spPr>
          <a:xfrm rot="19490894">
            <a:off x="1024215" y="4263854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예시</a:t>
            </a:r>
          </a:p>
        </p:txBody>
      </p:sp>
      <p:sp>
        <p:nvSpPr>
          <p:cNvPr id="12" name="텍스트 개체 틀 6">
            <a:extLst>
              <a:ext uri="{FF2B5EF4-FFF2-40B4-BE49-F238E27FC236}">
                <a16:creationId xmlns:a16="http://schemas.microsoft.com/office/drawing/2014/main" id="{D0EDCBAB-5962-4C0F-BC25-2F0336FB4678}"/>
              </a:ext>
            </a:extLst>
          </p:cNvPr>
          <p:cNvSpPr txBox="1">
            <a:spLocks/>
          </p:cNvSpPr>
          <p:nvPr/>
        </p:nvSpPr>
        <p:spPr>
          <a:xfrm>
            <a:off x="544513" y="2068942"/>
            <a:ext cx="6901316" cy="205914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일주일 중 목요일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금요일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토요일에 울산페이 거래금액이 가장 많은 것으로 확인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가장 거래금액이 적은 날은 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‘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일요일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’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로 나타났음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DEDED96D-CEB5-4616-BE9C-4046A751D56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44513" y="1668463"/>
            <a:ext cx="6901316" cy="416161"/>
          </a:xfrm>
        </p:spPr>
        <p:txBody>
          <a:bodyPr/>
          <a:lstStyle/>
          <a:p>
            <a:pPr marL="171450" indent="-1714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2000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요일별</a:t>
            </a:r>
            <a:r>
              <a:rPr lang="ko-KR" altLang="en-US" sz="2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 거래금액</a:t>
            </a:r>
            <a:endParaRPr lang="en-US" altLang="ko-KR" sz="20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457200" lvl="1" indent="0">
              <a:spcBef>
                <a:spcPts val="1000"/>
              </a:spcBef>
              <a:buNone/>
            </a:pP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8" name="설명선: 굽은 이중선 7">
            <a:extLst>
              <a:ext uri="{FF2B5EF4-FFF2-40B4-BE49-F238E27FC236}">
                <a16:creationId xmlns:a16="http://schemas.microsoft.com/office/drawing/2014/main" id="{0A1BB097-0BF8-449E-B4EA-6FA2F93391A8}"/>
              </a:ext>
            </a:extLst>
          </p:cNvPr>
          <p:cNvSpPr/>
          <p:nvPr/>
        </p:nvSpPr>
        <p:spPr>
          <a:xfrm>
            <a:off x="-1136211" y="1352826"/>
            <a:ext cx="1065072" cy="1141254"/>
          </a:xfrm>
          <a:prstGeom prst="borderCallout3">
            <a:avLst>
              <a:gd name="adj1" fmla="val 18750"/>
              <a:gd name="adj2" fmla="val -8333"/>
              <a:gd name="adj3" fmla="val 18750"/>
              <a:gd name="adj4" fmla="val -16667"/>
              <a:gd name="adj5" fmla="val 100000"/>
              <a:gd name="adj6" fmla="val -16667"/>
              <a:gd name="adj7" fmla="val 117676"/>
              <a:gd name="adj8" fmla="val 14990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밑에 </a:t>
            </a:r>
            <a:endParaRPr lang="en-US" altLang="ko-KR" sz="1000" dirty="0"/>
          </a:p>
          <a:p>
            <a:pPr algn="ctr"/>
            <a:r>
              <a:rPr lang="ko-KR" altLang="en-US" sz="1000" dirty="0"/>
              <a:t>그래프 결과 토대로 분석결과 작성하시면 될 것 같아요</a:t>
            </a:r>
            <a:endParaRPr lang="en-US" altLang="ko-KR" sz="1000" dirty="0"/>
          </a:p>
        </p:txBody>
      </p:sp>
      <p:sp>
        <p:nvSpPr>
          <p:cNvPr id="15" name="설명선: 굽은 이중선 14">
            <a:extLst>
              <a:ext uri="{FF2B5EF4-FFF2-40B4-BE49-F238E27FC236}">
                <a16:creationId xmlns:a16="http://schemas.microsoft.com/office/drawing/2014/main" id="{87886020-B43C-469C-95DF-6F11AB7A7A2D}"/>
              </a:ext>
            </a:extLst>
          </p:cNvPr>
          <p:cNvSpPr/>
          <p:nvPr/>
        </p:nvSpPr>
        <p:spPr>
          <a:xfrm>
            <a:off x="-1279646" y="4287907"/>
            <a:ext cx="1065072" cy="1141254"/>
          </a:xfrm>
          <a:prstGeom prst="borderCallout3">
            <a:avLst>
              <a:gd name="adj1" fmla="val 18750"/>
              <a:gd name="adj2" fmla="val -8333"/>
              <a:gd name="adj3" fmla="val 18750"/>
              <a:gd name="adj4" fmla="val -16667"/>
              <a:gd name="adj5" fmla="val 100000"/>
              <a:gd name="adj6" fmla="val -16667"/>
              <a:gd name="adj7" fmla="val 117676"/>
              <a:gd name="adj8" fmla="val 14990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코딩하신 결과</a:t>
            </a:r>
            <a:endParaRPr lang="en-US" altLang="ko-KR" sz="1000" dirty="0"/>
          </a:p>
          <a:p>
            <a:pPr algn="ctr"/>
            <a:r>
              <a:rPr lang="ko-KR" altLang="en-US" sz="1000" dirty="0"/>
              <a:t>그래프 </a:t>
            </a:r>
            <a:r>
              <a:rPr lang="ko-KR" altLang="en-US" sz="1000" dirty="0" err="1"/>
              <a:t>캡쳐해서</a:t>
            </a:r>
            <a:r>
              <a:rPr lang="ko-KR" altLang="en-US" sz="1000" dirty="0"/>
              <a:t> 넣어주세요</a:t>
            </a:r>
          </a:p>
        </p:txBody>
      </p:sp>
      <p:sp>
        <p:nvSpPr>
          <p:cNvPr id="16" name="설명선: 굽은 이중선 15">
            <a:extLst>
              <a:ext uri="{FF2B5EF4-FFF2-40B4-BE49-F238E27FC236}">
                <a16:creationId xmlns:a16="http://schemas.microsoft.com/office/drawing/2014/main" id="{ECA45C29-71EF-45FE-8E99-D5997337E67D}"/>
              </a:ext>
            </a:extLst>
          </p:cNvPr>
          <p:cNvSpPr/>
          <p:nvPr/>
        </p:nvSpPr>
        <p:spPr>
          <a:xfrm>
            <a:off x="9451617" y="2068942"/>
            <a:ext cx="1493230" cy="2520987"/>
          </a:xfrm>
          <a:prstGeom prst="borderCallout3">
            <a:avLst>
              <a:gd name="adj1" fmla="val 18750"/>
              <a:gd name="adj2" fmla="val -8333"/>
              <a:gd name="adj3" fmla="val 18750"/>
              <a:gd name="adj4" fmla="val -16667"/>
              <a:gd name="adj5" fmla="val 100000"/>
              <a:gd name="adj6" fmla="val -16667"/>
              <a:gd name="adj7" fmla="val 94111"/>
              <a:gd name="adj8" fmla="val -50418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코딩을 하나하나 넣기는 어려울 것 같아서</a:t>
            </a:r>
            <a:r>
              <a:rPr lang="en-US" altLang="ko-KR" sz="1000" dirty="0"/>
              <a:t>..</a:t>
            </a:r>
          </a:p>
          <a:p>
            <a:pPr algn="ctr"/>
            <a:r>
              <a:rPr lang="en-US" altLang="ko-KR" sz="1000" dirty="0" err="1"/>
              <a:t>groupby</a:t>
            </a:r>
            <a:r>
              <a:rPr lang="en-US" altLang="ko-KR" sz="1000" dirty="0"/>
              <a:t>, pivot table </a:t>
            </a:r>
            <a:r>
              <a:rPr lang="ko-KR" altLang="en-US" sz="1000" dirty="0"/>
              <a:t>사용 등 어떤 함수 넣었는지</a:t>
            </a:r>
            <a:r>
              <a:rPr lang="en-US" altLang="ko-KR" sz="1000" dirty="0"/>
              <a:t>, x</a:t>
            </a:r>
            <a:r>
              <a:rPr lang="ko-KR" altLang="en-US" sz="1000" dirty="0"/>
              <a:t>축</a:t>
            </a:r>
            <a:r>
              <a:rPr lang="en-US" altLang="ko-KR" sz="1000" dirty="0"/>
              <a:t>, y</a:t>
            </a:r>
            <a:r>
              <a:rPr lang="ko-KR" altLang="en-US" sz="1000" dirty="0"/>
              <a:t>축 뭐 넣었는지 간략하게 </a:t>
            </a:r>
            <a:r>
              <a:rPr lang="ko-KR" altLang="en-US" sz="1000" dirty="0" err="1"/>
              <a:t>넣어주시면</a:t>
            </a:r>
            <a:r>
              <a:rPr lang="ko-KR" altLang="en-US" sz="1000" dirty="0"/>
              <a:t> 될 것 같아요</a:t>
            </a:r>
            <a:endParaRPr lang="en-US" altLang="ko-KR" sz="1000" dirty="0"/>
          </a:p>
          <a:p>
            <a:pPr algn="ctr"/>
            <a:endParaRPr lang="en-US" altLang="ko-KR" sz="1000" dirty="0"/>
          </a:p>
          <a:p>
            <a:pPr algn="ctr"/>
            <a:r>
              <a:rPr lang="en-US" altLang="ko-KR" sz="1000" dirty="0"/>
              <a:t>(</a:t>
            </a:r>
            <a:r>
              <a:rPr lang="ko-KR" altLang="en-US" sz="1000" dirty="0"/>
              <a:t>이건 그냥 저의 생각이므로</a:t>
            </a:r>
            <a:r>
              <a:rPr lang="en-US" altLang="ko-KR" sz="1000" dirty="0"/>
              <a:t>..</a:t>
            </a:r>
            <a:r>
              <a:rPr lang="ko-KR" altLang="en-US" sz="1000" dirty="0" err="1"/>
              <a:t>별로시면</a:t>
            </a:r>
            <a:r>
              <a:rPr lang="ko-KR" altLang="en-US" sz="1000" dirty="0"/>
              <a:t> 패스해주세요</a:t>
            </a:r>
            <a:r>
              <a:rPr lang="en-US" altLang="ko-KR" sz="1000" dirty="0"/>
              <a:t>~^^)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1626874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8A18650E-587D-4954-9C7A-C60C588F644B}"/>
              </a:ext>
            </a:extLst>
          </p:cNvPr>
          <p:cNvSpPr/>
          <p:nvPr/>
        </p:nvSpPr>
        <p:spPr>
          <a:xfrm>
            <a:off x="832560" y="4210212"/>
            <a:ext cx="6325222" cy="2136800"/>
          </a:xfrm>
          <a:prstGeom prst="rect">
            <a:avLst/>
          </a:prstGeom>
          <a:solidFill>
            <a:srgbClr val="FFFF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>
                <a:solidFill>
                  <a:srgbClr val="FF0000"/>
                </a:solidFill>
              </a:rPr>
              <a:t>그래프 삽입</a:t>
            </a:r>
            <a:endParaRPr lang="ko-KR" altLang="en-US" sz="1200" strike="sngStrike" dirty="0">
              <a:solidFill>
                <a:srgbClr val="FF0000"/>
              </a:solidFill>
            </a:endParaRPr>
          </a:p>
        </p:txBody>
      </p:sp>
      <p:sp>
        <p:nvSpPr>
          <p:cNvPr id="35" name="제목 1"/>
          <p:cNvSpPr txBox="1">
            <a:spLocks/>
          </p:cNvSpPr>
          <p:nvPr/>
        </p:nvSpPr>
        <p:spPr>
          <a:xfrm>
            <a:off x="251520" y="243601"/>
            <a:ext cx="8640960" cy="4801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b="0" kern="1200">
                <a:solidFill>
                  <a:schemeClr val="tx1"/>
                </a:solidFill>
                <a:effectLst/>
                <a:latin typeface="-윤고딕320" panose="020B0600000101010101" charset="-127"/>
                <a:ea typeface="-윤고딕320" panose="020B0600000101010101" charset="-127"/>
                <a:cs typeface="+mj-cs"/>
              </a:defRPr>
            </a:lvl1pPr>
          </a:lstStyle>
          <a:p>
            <a:r>
              <a:rPr lang="en-US" altLang="ko-KR" dirty="0">
                <a:latin typeface="+mn-ea"/>
                <a:ea typeface="+mn-ea"/>
              </a:rPr>
              <a:t>3. </a:t>
            </a:r>
            <a:r>
              <a:rPr lang="ko-KR" altLang="en-US" dirty="0">
                <a:latin typeface="+mn-ea"/>
                <a:ea typeface="+mn-ea"/>
              </a:rPr>
              <a:t>울산페이 데이터 분석 단계별 설명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4B1FF70-C47F-4352-8698-63BF5E1453B2}"/>
              </a:ext>
            </a:extLst>
          </p:cNvPr>
          <p:cNvSpPr/>
          <p:nvPr/>
        </p:nvSpPr>
        <p:spPr>
          <a:xfrm>
            <a:off x="544513" y="1144746"/>
            <a:ext cx="5438276" cy="416160"/>
          </a:xfrm>
          <a:prstGeom prst="roundRect">
            <a:avLst>
              <a:gd name="adj" fmla="val 364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(4</a:t>
            </a:r>
            <a:r>
              <a:rPr lang="ko-KR" altLang="en-US" sz="2000" b="1" dirty="0"/>
              <a:t>단계</a:t>
            </a:r>
            <a:r>
              <a:rPr lang="en-US" altLang="ko-KR" sz="2000" b="1" dirty="0"/>
              <a:t>) </a:t>
            </a:r>
            <a:r>
              <a:rPr lang="ko-KR" altLang="en-US" sz="2000" b="1" dirty="0"/>
              <a:t>데이터 분석 및 시각화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시사점</a:t>
            </a:r>
            <a:r>
              <a:rPr lang="en-US" altLang="ko-KR" sz="2000" b="1" dirty="0"/>
              <a:t>(1/6)</a:t>
            </a:r>
            <a:endParaRPr lang="ko-KR" altLang="en-US" sz="2000" b="1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0D8EB94-8409-4E95-AB44-FABAFF0FE391}"/>
              </a:ext>
            </a:extLst>
          </p:cNvPr>
          <p:cNvSpPr/>
          <p:nvPr/>
        </p:nvSpPr>
        <p:spPr>
          <a:xfrm>
            <a:off x="7524205" y="1638755"/>
            <a:ext cx="1619795" cy="3790406"/>
          </a:xfrm>
          <a:prstGeom prst="roundRect">
            <a:avLst>
              <a:gd name="adj" fmla="val 5441"/>
            </a:avLst>
          </a:prstGeom>
          <a:solidFill>
            <a:schemeClr val="bg1">
              <a:lumMod val="9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ㅇ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A4E3547-C3C5-49D0-B6EF-7AFF7B718EFA}"/>
              </a:ext>
            </a:extLst>
          </p:cNvPr>
          <p:cNvSpPr txBox="1"/>
          <p:nvPr/>
        </p:nvSpPr>
        <p:spPr>
          <a:xfrm>
            <a:off x="7445829" y="1269423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분석 과정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B25AD86-019F-4C45-B8F8-5A59E9B071FC}"/>
              </a:ext>
            </a:extLst>
          </p:cNvPr>
          <p:cNvSpPr/>
          <p:nvPr/>
        </p:nvSpPr>
        <p:spPr>
          <a:xfrm>
            <a:off x="0" y="0"/>
            <a:ext cx="9144000" cy="913118"/>
          </a:xfrm>
          <a:prstGeom prst="rect">
            <a:avLst/>
          </a:prstGeom>
          <a:solidFill>
            <a:srgbClr val="FFFF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rgbClr val="FF0000"/>
                </a:solidFill>
              </a:rPr>
              <a:t>&lt;</a:t>
            </a:r>
            <a:r>
              <a:rPr lang="ko-KR" altLang="en-US" sz="3600" dirty="0">
                <a:solidFill>
                  <a:srgbClr val="FF0000"/>
                </a:solidFill>
              </a:rPr>
              <a:t>생년월일 기준</a:t>
            </a:r>
            <a:r>
              <a:rPr lang="en-US" altLang="ko-KR" sz="3600" dirty="0">
                <a:solidFill>
                  <a:srgbClr val="FF0000"/>
                </a:solidFill>
              </a:rPr>
              <a:t>_</a:t>
            </a:r>
            <a:r>
              <a:rPr lang="ko-KR" altLang="en-US" sz="3600" dirty="0" err="1">
                <a:solidFill>
                  <a:srgbClr val="FF0000"/>
                </a:solidFill>
              </a:rPr>
              <a:t>김근연</a:t>
            </a:r>
            <a:r>
              <a:rPr lang="en-US" altLang="ko-KR" sz="3600" dirty="0">
                <a:solidFill>
                  <a:srgbClr val="FF0000"/>
                </a:solidFill>
              </a:rPr>
              <a:t>&gt;</a:t>
            </a:r>
            <a:endParaRPr lang="ko-KR" altLang="en-US" sz="1200" strike="sngStrike" dirty="0">
              <a:solidFill>
                <a:srgbClr val="FF0000"/>
              </a:solidFill>
            </a:endParaRPr>
          </a:p>
        </p:txBody>
      </p:sp>
      <p:sp>
        <p:nvSpPr>
          <p:cNvPr id="12" name="텍스트 개체 틀 6">
            <a:extLst>
              <a:ext uri="{FF2B5EF4-FFF2-40B4-BE49-F238E27FC236}">
                <a16:creationId xmlns:a16="http://schemas.microsoft.com/office/drawing/2014/main" id="{D0EDCBAB-5962-4C0F-BC25-2F0336FB4678}"/>
              </a:ext>
            </a:extLst>
          </p:cNvPr>
          <p:cNvSpPr txBox="1">
            <a:spLocks/>
          </p:cNvSpPr>
          <p:nvPr/>
        </p:nvSpPr>
        <p:spPr>
          <a:xfrm>
            <a:off x="544513" y="2068942"/>
            <a:ext cx="6901316" cy="205914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ㅇ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ㅇ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ㅇ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ㅇ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ㅇ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457200" lvl="1" indent="0"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DEDED96D-CEB5-4616-BE9C-4046A751D56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44513" y="1668463"/>
            <a:ext cx="6901316" cy="416161"/>
          </a:xfrm>
        </p:spPr>
        <p:txBody>
          <a:bodyPr/>
          <a:lstStyle/>
          <a:p>
            <a:pPr marL="171450" indent="-1714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2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각 연령대별 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거래</a:t>
            </a:r>
            <a:r>
              <a:rPr lang="ko-KR" altLang="en-US" sz="2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금액</a:t>
            </a:r>
            <a:endParaRPr lang="en-US" altLang="ko-KR" sz="20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457200" lvl="1" indent="0">
              <a:spcBef>
                <a:spcPts val="1000"/>
              </a:spcBef>
              <a:buNone/>
            </a:pP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776043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8A18650E-587D-4954-9C7A-C60C588F644B}"/>
              </a:ext>
            </a:extLst>
          </p:cNvPr>
          <p:cNvSpPr/>
          <p:nvPr/>
        </p:nvSpPr>
        <p:spPr>
          <a:xfrm>
            <a:off x="832560" y="4210212"/>
            <a:ext cx="6325222" cy="2136800"/>
          </a:xfrm>
          <a:prstGeom prst="rect">
            <a:avLst/>
          </a:prstGeom>
          <a:solidFill>
            <a:srgbClr val="FFFF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>
                <a:solidFill>
                  <a:srgbClr val="FF0000"/>
                </a:solidFill>
              </a:rPr>
              <a:t>그래프 삽입</a:t>
            </a:r>
            <a:endParaRPr lang="ko-KR" altLang="en-US" sz="1200" strike="sngStrike" dirty="0">
              <a:solidFill>
                <a:srgbClr val="FF0000"/>
              </a:solidFill>
            </a:endParaRPr>
          </a:p>
        </p:txBody>
      </p:sp>
      <p:sp>
        <p:nvSpPr>
          <p:cNvPr id="35" name="제목 1"/>
          <p:cNvSpPr txBox="1">
            <a:spLocks/>
          </p:cNvSpPr>
          <p:nvPr/>
        </p:nvSpPr>
        <p:spPr>
          <a:xfrm>
            <a:off x="251520" y="243601"/>
            <a:ext cx="8640960" cy="4801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b="0" kern="1200">
                <a:solidFill>
                  <a:schemeClr val="tx1"/>
                </a:solidFill>
                <a:effectLst/>
                <a:latin typeface="-윤고딕320" panose="020B0600000101010101" charset="-127"/>
                <a:ea typeface="-윤고딕320" panose="020B0600000101010101" charset="-127"/>
                <a:cs typeface="+mj-cs"/>
              </a:defRPr>
            </a:lvl1pPr>
          </a:lstStyle>
          <a:p>
            <a:r>
              <a:rPr lang="en-US" altLang="ko-KR" dirty="0">
                <a:latin typeface="+mn-ea"/>
                <a:ea typeface="+mn-ea"/>
              </a:rPr>
              <a:t>3. </a:t>
            </a:r>
            <a:r>
              <a:rPr lang="ko-KR" altLang="en-US" dirty="0">
                <a:latin typeface="+mn-ea"/>
                <a:ea typeface="+mn-ea"/>
              </a:rPr>
              <a:t>울산페이 데이터 분석 단계별 설명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4B1FF70-C47F-4352-8698-63BF5E1453B2}"/>
              </a:ext>
            </a:extLst>
          </p:cNvPr>
          <p:cNvSpPr/>
          <p:nvPr/>
        </p:nvSpPr>
        <p:spPr>
          <a:xfrm>
            <a:off x="544513" y="1144746"/>
            <a:ext cx="5438276" cy="416160"/>
          </a:xfrm>
          <a:prstGeom prst="roundRect">
            <a:avLst>
              <a:gd name="adj" fmla="val 364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(4</a:t>
            </a:r>
            <a:r>
              <a:rPr lang="ko-KR" altLang="en-US" sz="2000" b="1" dirty="0"/>
              <a:t>단계</a:t>
            </a:r>
            <a:r>
              <a:rPr lang="en-US" altLang="ko-KR" sz="2000" b="1" dirty="0"/>
              <a:t>) </a:t>
            </a:r>
            <a:r>
              <a:rPr lang="ko-KR" altLang="en-US" sz="2000" b="1" dirty="0"/>
              <a:t>데이터 분석 및 시각화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시사점</a:t>
            </a:r>
            <a:r>
              <a:rPr lang="en-US" altLang="ko-KR" sz="2000" b="1" dirty="0"/>
              <a:t>(1/6)</a:t>
            </a:r>
            <a:endParaRPr lang="ko-KR" altLang="en-US" sz="2000" b="1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0D8EB94-8409-4E95-AB44-FABAFF0FE391}"/>
              </a:ext>
            </a:extLst>
          </p:cNvPr>
          <p:cNvSpPr/>
          <p:nvPr/>
        </p:nvSpPr>
        <p:spPr>
          <a:xfrm>
            <a:off x="7524205" y="1638755"/>
            <a:ext cx="1619795" cy="3790406"/>
          </a:xfrm>
          <a:prstGeom prst="roundRect">
            <a:avLst>
              <a:gd name="adj" fmla="val 5441"/>
            </a:avLst>
          </a:prstGeom>
          <a:solidFill>
            <a:schemeClr val="bg1">
              <a:lumMod val="9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ㅇ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A4E3547-C3C5-49D0-B6EF-7AFF7B718EFA}"/>
              </a:ext>
            </a:extLst>
          </p:cNvPr>
          <p:cNvSpPr txBox="1"/>
          <p:nvPr/>
        </p:nvSpPr>
        <p:spPr>
          <a:xfrm>
            <a:off x="7445829" y="1269423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분석 과정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B25AD86-019F-4C45-B8F8-5A59E9B071FC}"/>
              </a:ext>
            </a:extLst>
          </p:cNvPr>
          <p:cNvSpPr/>
          <p:nvPr/>
        </p:nvSpPr>
        <p:spPr>
          <a:xfrm>
            <a:off x="0" y="0"/>
            <a:ext cx="9144000" cy="913118"/>
          </a:xfrm>
          <a:prstGeom prst="rect">
            <a:avLst/>
          </a:prstGeom>
          <a:solidFill>
            <a:srgbClr val="FFFF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rgbClr val="FF0000"/>
                </a:solidFill>
              </a:rPr>
              <a:t>&lt;</a:t>
            </a:r>
            <a:r>
              <a:rPr lang="ko-KR" altLang="en-US" sz="3600" dirty="0">
                <a:solidFill>
                  <a:srgbClr val="FF0000"/>
                </a:solidFill>
              </a:rPr>
              <a:t>생년월일 기준</a:t>
            </a:r>
            <a:r>
              <a:rPr lang="en-US" altLang="ko-KR" sz="3600" dirty="0">
                <a:solidFill>
                  <a:srgbClr val="FF0000"/>
                </a:solidFill>
              </a:rPr>
              <a:t>_</a:t>
            </a:r>
            <a:r>
              <a:rPr lang="ko-KR" altLang="en-US" sz="3600" dirty="0" err="1">
                <a:solidFill>
                  <a:srgbClr val="FF0000"/>
                </a:solidFill>
              </a:rPr>
              <a:t>김근연</a:t>
            </a:r>
            <a:r>
              <a:rPr lang="en-US" altLang="ko-KR" sz="3600" dirty="0">
                <a:solidFill>
                  <a:srgbClr val="FF0000"/>
                </a:solidFill>
              </a:rPr>
              <a:t>&gt;</a:t>
            </a:r>
            <a:endParaRPr lang="ko-KR" altLang="en-US" sz="1200" strike="sngStrike" dirty="0">
              <a:solidFill>
                <a:srgbClr val="FF0000"/>
              </a:solidFill>
            </a:endParaRPr>
          </a:p>
        </p:txBody>
      </p:sp>
      <p:sp>
        <p:nvSpPr>
          <p:cNvPr id="12" name="텍스트 개체 틀 6">
            <a:extLst>
              <a:ext uri="{FF2B5EF4-FFF2-40B4-BE49-F238E27FC236}">
                <a16:creationId xmlns:a16="http://schemas.microsoft.com/office/drawing/2014/main" id="{D0EDCBAB-5962-4C0F-BC25-2F0336FB4678}"/>
              </a:ext>
            </a:extLst>
          </p:cNvPr>
          <p:cNvSpPr txBox="1">
            <a:spLocks/>
          </p:cNvSpPr>
          <p:nvPr/>
        </p:nvSpPr>
        <p:spPr>
          <a:xfrm>
            <a:off x="544513" y="2068942"/>
            <a:ext cx="6901316" cy="205914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ㅇ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ㅇ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ㅇ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ㅇ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ㅇ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457200" lvl="1" indent="0"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DEDED96D-CEB5-4616-BE9C-4046A751D56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44513" y="1668463"/>
            <a:ext cx="6901316" cy="416161"/>
          </a:xfrm>
        </p:spPr>
        <p:txBody>
          <a:bodyPr/>
          <a:lstStyle/>
          <a:p>
            <a:pPr marL="171450" indent="-1714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2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각 연령대별 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1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인당 평균 거래금액</a:t>
            </a:r>
            <a:endParaRPr lang="en-US" altLang="ko-KR" sz="20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457200" lvl="1" indent="0">
              <a:spcBef>
                <a:spcPts val="1000"/>
              </a:spcBef>
              <a:buNone/>
            </a:pP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802610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KoPub돋움체 Light"/>
        <a:ea typeface="KoPub돋움체 Light"/>
        <a:cs typeface=""/>
      </a:majorFont>
      <a:minorFont>
        <a:latin typeface="KoPub돋움체 Light"/>
        <a:ea typeface="KoPub돋움체 Light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1281</Words>
  <Application>Microsoft Office PowerPoint</Application>
  <PresentationFormat>화면 슬라이드 쇼(4:3)</PresentationFormat>
  <Paragraphs>271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5" baseType="lpstr">
      <vt:lpstr>Arial</vt:lpstr>
      <vt:lpstr>KoPub돋움체 Bold</vt:lpstr>
      <vt:lpstr>KoPub돋움체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Sang-Rak Kim</dc:creator>
  <cp:lastModifiedBy>동민 이</cp:lastModifiedBy>
  <cp:revision>371</cp:revision>
  <dcterms:created xsi:type="dcterms:W3CDTF">2017-12-26T06:31:11Z</dcterms:created>
  <dcterms:modified xsi:type="dcterms:W3CDTF">2020-12-11T16:29:50Z</dcterms:modified>
  <cp:version>1000.0000.01</cp:version>
</cp:coreProperties>
</file>