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0" r:id="rId2"/>
    <p:sldId id="297" r:id="rId3"/>
    <p:sldId id="372" r:id="rId4"/>
    <p:sldId id="373" r:id="rId5"/>
    <p:sldId id="374" r:id="rId6"/>
    <p:sldId id="377" r:id="rId7"/>
    <p:sldId id="378" r:id="rId8"/>
    <p:sldId id="387" r:id="rId9"/>
    <p:sldId id="388" r:id="rId10"/>
    <p:sldId id="389" r:id="rId11"/>
    <p:sldId id="397" r:id="rId12"/>
    <p:sldId id="384" r:id="rId13"/>
    <p:sldId id="385" r:id="rId14"/>
    <p:sldId id="386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83" r:id="rId23"/>
  </p:sldIdLst>
  <p:sldSz cx="9144000" cy="6858000" type="screen4x3"/>
  <p:notesSz cx="6807200" cy="9939338"/>
  <p:embeddedFontLst>
    <p:embeddedFont>
      <p:font typeface="KoPub돋움체 Light" panose="02020603020101020101" pitchFamily="18" charset="-127"/>
      <p:regular r:id="rId24"/>
    </p:embeddedFont>
    <p:embeddedFont>
      <p:font typeface="KoPub돋움체 Bold" panose="02020603020101020101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99"/>
    <a:srgbClr val="365175"/>
    <a:srgbClr val="003399"/>
    <a:srgbClr val="807C7A"/>
    <a:srgbClr val="0D6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5791" autoAdjust="0"/>
  </p:normalViewPr>
  <p:slideViewPr>
    <p:cSldViewPr snapToGrid="0">
      <p:cViewPr varScale="1">
        <p:scale>
          <a:sx n="72" d="100"/>
          <a:sy n="72" d="100"/>
        </p:scale>
        <p:origin x="53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73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984" y="959544"/>
            <a:ext cx="7971366" cy="5898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2447" y="6356351"/>
            <a:ext cx="2057400" cy="365125"/>
          </a:xfrm>
        </p:spPr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0848" y="6356351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946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3983" y="914399"/>
            <a:ext cx="7996765" cy="711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3984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0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2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6538913"/>
            <a:ext cx="2408032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산업단지 안전사고 </a:t>
            </a:r>
            <a:r>
              <a:rPr lang="en-US" altLang="ko-KR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‘0’ </a:t>
            </a: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생활권 조성 사업</a:t>
            </a:r>
          </a:p>
        </p:txBody>
      </p:sp>
    </p:spTree>
    <p:extLst>
      <p:ext uri="{BB962C8B-B14F-4D97-AF65-F5344CB8AC3E}">
        <p14:creationId xmlns:p14="http://schemas.microsoft.com/office/powerpoint/2010/main" val="370224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8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06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arch.naver.com/search.naver?where=post&amp;query=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48854" y="836081"/>
            <a:ext cx="7246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빅데이터 기반 울산페이 사용 분석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2411760" y="5412771"/>
            <a:ext cx="4320480" cy="1512813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+mn-ea"/>
              </a:rPr>
              <a:t>2020. 12. 19.</a:t>
            </a:r>
            <a:endParaRPr lang="en-US" altLang="ko-KR" sz="2000" dirty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+mn-ea"/>
              </a:rPr>
              <a:t>Project_B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김근연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박주영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안혜림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이동민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장정렬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)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25D5C8-487C-4105-A93E-E2D5FE28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718"/>
            <a:ext cx="9143999" cy="37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7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1015771" y="4561056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445829" y="1638755"/>
            <a:ext cx="1698171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40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여자 </a:t>
            </a:r>
            <a:r>
              <a:rPr lang="ko-KR" altLang="en-US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사용총액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1,390,920,000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원으로 </a:t>
            </a:r>
            <a:r>
              <a:rPr lang="ko-KR" altLang="en-US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남자가 평균사용액이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62,021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가장 높음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여자가 합계사용율이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1,390,920,000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가장 높음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남녀 분리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332" y="3046041"/>
            <a:ext cx="4099915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1015771" y="4561056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445829" y="1638755"/>
            <a:ext cx="1698171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울산페이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발급 비율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2020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1,2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 울산 연령대별 인구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46" y="2485103"/>
            <a:ext cx="3185436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196065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일자별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 집계</a:t>
            </a:r>
            <a:endParaRPr lang="en-US" altLang="ko-KR" sz="11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Groupby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 사용 </a:t>
            </a:r>
            <a:r>
              <a:rPr lang="ko-KR" altLang="en-US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합계를 구함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X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승인일자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</a:br>
            <a:r>
              <a:rPr lang="en-US" altLang="ko-KR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Y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승자 일자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박주영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거래금액이 가장 높은 날은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23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일로 나타났음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거래금액이 가장 낮은 날은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25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일로 나타났음</a:t>
            </a:r>
            <a:endParaRPr lang="en-US" altLang="ko-KR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일자별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3" y="3702973"/>
            <a:ext cx="8347967" cy="29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7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-86498" y="2126076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rgbClr val="FF0000"/>
                </a:solidFill>
              </a:rPr>
              <a:t>누적 그래프는 뺄게요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일자별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누적 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49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2489328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승인일자별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datetime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함수 활용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date/month/weekday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로 분류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요일별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거래금액에 대해 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pllt.figure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활용하여 막대 차트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weekday(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요일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  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count(</a:t>
            </a:r>
            <a:r>
              <a:rPr lang="ko-KR" altLang="en-US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      액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승자 일자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박주영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거래금액이 가장 높은 요일은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토요일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나타남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  (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9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천만원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거래금액이 가장 낮은 요일은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일요일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나타남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 (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울산페이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거래금액은 목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토가 평균적으로 높게 나타남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.(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 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천만원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252495"/>
            <a:ext cx="8521152" cy="23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11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남녀 사용 비율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2754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연령대 사용 빈도수 및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5297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거래금액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이동민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남녀별 평균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7237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거래금액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이동민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평균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487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울산페이 데이터 분석 개요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568BCBEE-28D7-4CE0-AD45-18A4F53C5B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</p:spPr>
        <p:txBody>
          <a:bodyPr/>
          <a:lstStyle/>
          <a:p>
            <a:pPr marL="177800" indent="-177800"/>
            <a:r>
              <a:rPr lang="ko-KR" altLang="en-US" dirty="0">
                <a:latin typeface="+mn-ea"/>
              </a:rPr>
              <a:t>블로그 게시글 수와 관광객 수의 상관 분석을 통해 데이터 기반의 관광객 현황을 객관적으로 파악하고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블로그 내용을 분석하여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지역별 관광 활성화를 위한 맞춤형 관광정책 수립 지원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필요</a:t>
            </a:r>
            <a:endParaRPr lang="en-US" altLang="ko-KR" dirty="0">
              <a:latin typeface="+mn-ea"/>
            </a:endParaRPr>
          </a:p>
          <a:p>
            <a:pPr marL="177800" indent="-177800"/>
            <a:endParaRPr lang="en-US" altLang="ko-KR" dirty="0">
              <a:latin typeface="+mn-ea"/>
            </a:endParaRPr>
          </a:p>
          <a:p>
            <a:pPr marL="177800" indent="-177800"/>
            <a:endParaRPr lang="en-US" altLang="ko-KR" dirty="0">
              <a:latin typeface="+mn-ea"/>
            </a:endParaRPr>
          </a:p>
          <a:p>
            <a:pPr marL="177800" indent="-177800"/>
            <a:r>
              <a:rPr lang="ko-KR" altLang="en-US" dirty="0">
                <a:latin typeface="+mn-ea"/>
              </a:rPr>
              <a:t>울산페이 사용 현황 분석을 통하여 데이터 기반 소비 패턴 분석 및 울산 시장 활성화 방안 수립</a:t>
            </a:r>
            <a:endParaRPr lang="en-US" altLang="ko-KR" dirty="0"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2226F8C-BB8B-43B1-99EE-4CBADFF97D42}"/>
              </a:ext>
            </a:extLst>
          </p:cNvPr>
          <p:cNvSpPr/>
          <p:nvPr/>
        </p:nvSpPr>
        <p:spPr>
          <a:xfrm>
            <a:off x="544513" y="1144746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분석 배경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AAE6DA0-6348-4DC4-8E34-4C090184E3C7}"/>
              </a:ext>
            </a:extLst>
          </p:cNvPr>
          <p:cNvSpPr/>
          <p:nvPr/>
        </p:nvSpPr>
        <p:spPr>
          <a:xfrm>
            <a:off x="544512" y="2874360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분석 목적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A67A62-F862-457A-AF40-C02357380C45}"/>
              </a:ext>
            </a:extLst>
          </p:cNvPr>
          <p:cNvSpPr/>
          <p:nvPr/>
        </p:nvSpPr>
        <p:spPr>
          <a:xfrm>
            <a:off x="788894" y="1668463"/>
            <a:ext cx="7810593" cy="92233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팀장님 작성</a:t>
            </a:r>
          </a:p>
        </p:txBody>
      </p:sp>
    </p:spTree>
    <p:extLst>
      <p:ext uri="{BB962C8B-B14F-4D97-AF65-F5344CB8AC3E}">
        <p14:creationId xmlns:p14="http://schemas.microsoft.com/office/powerpoint/2010/main" val="18702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승인시간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장정렬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시간대별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0086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승인시간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장정렬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시간대별 카테고리 이용 빈도수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0553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(6/6)</a:t>
            </a:r>
            <a:endParaRPr lang="ko-KR" altLang="en-US" sz="20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내용을 토대로 최종 시사점을 정리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088E8D-6861-425A-B2D7-72680B697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1" t="27157" r="9845" b="23895"/>
          <a:stretch/>
        </p:blipFill>
        <p:spPr>
          <a:xfrm>
            <a:off x="491356" y="2668868"/>
            <a:ext cx="6954473" cy="3356889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0AF17C-8DD3-4910-BE25-741CD1C015FC}"/>
              </a:ext>
            </a:extLst>
          </p:cNvPr>
          <p:cNvSpPr txBox="1"/>
          <p:nvPr/>
        </p:nvSpPr>
        <p:spPr>
          <a:xfrm rot="19490894">
            <a:off x="3298915" y="416264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시사점 예시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373096-23DB-4F00-AB40-6BF96B227A91}"/>
              </a:ext>
            </a:extLst>
          </p:cNvPr>
          <p:cNvSpPr/>
          <p:nvPr/>
        </p:nvSpPr>
        <p:spPr>
          <a:xfrm>
            <a:off x="582615" y="3115379"/>
            <a:ext cx="6797899" cy="304120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이 부분은 나중에 최종 작성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2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>
                <a:latin typeface="+mn-ea"/>
                <a:ea typeface="+mn-ea"/>
              </a:rPr>
              <a:t>울산페이 데이터 분석 과정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6E9705-BD43-4AE1-9477-91CDB8C96436}"/>
              </a:ext>
            </a:extLst>
          </p:cNvPr>
          <p:cNvSpPr/>
          <p:nvPr/>
        </p:nvSpPr>
        <p:spPr>
          <a:xfrm>
            <a:off x="200297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4A66F-7C8E-4836-9CF6-60DD81C764CC}"/>
              </a:ext>
            </a:extLst>
          </p:cNvPr>
          <p:cNvSpPr txBox="1"/>
          <p:nvPr/>
        </p:nvSpPr>
        <p:spPr>
          <a:xfrm>
            <a:off x="113212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</a:t>
            </a:r>
            <a:r>
              <a:rPr lang="ko-KR" altLang="en-US" b="1" dirty="0"/>
              <a:t>단계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4B755E2-6E3B-4ADD-A29E-F480FA4562FE}"/>
              </a:ext>
            </a:extLst>
          </p:cNvPr>
          <p:cNvSpPr/>
          <p:nvPr/>
        </p:nvSpPr>
        <p:spPr>
          <a:xfrm>
            <a:off x="357051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국가지정으로 관광객 수가 얼마나 증가하였는지에 대한 확인이 필요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국가정원을 찾는 관광객들이 태화강 국가정원에 대해 느끼는 생각이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어떠한지에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대한 내용 파악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451991A-2E88-4C7A-B359-6666700DF14B}"/>
              </a:ext>
            </a:extLst>
          </p:cNvPr>
          <p:cNvSpPr/>
          <p:nvPr/>
        </p:nvSpPr>
        <p:spPr>
          <a:xfrm>
            <a:off x="1915886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EB62B6-0465-45A6-9664-075F62747889}"/>
              </a:ext>
            </a:extLst>
          </p:cNvPr>
          <p:cNvSpPr/>
          <p:nvPr/>
        </p:nvSpPr>
        <p:spPr>
          <a:xfrm>
            <a:off x="2481943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활용데이터의 정의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및 데이터 수집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51A079-B76C-4EFD-81D6-EE2F834323F2}"/>
              </a:ext>
            </a:extLst>
          </p:cNvPr>
          <p:cNvSpPr txBox="1"/>
          <p:nvPr/>
        </p:nvSpPr>
        <p:spPr>
          <a:xfrm>
            <a:off x="2394858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B170451-AE8F-4020-A05D-728BCC48A256}"/>
              </a:ext>
            </a:extLst>
          </p:cNvPr>
          <p:cNvSpPr/>
          <p:nvPr/>
        </p:nvSpPr>
        <p:spPr>
          <a:xfrm>
            <a:off x="2638697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주어진 문제 해결을 위해 네이버 블로그를 선택함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대공원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＇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데이터 구조를 파악한 후수집값을 선정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제목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요약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월별로 블로그 데이터를 엑셀 파일로 수집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관광지식정보시스템에서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관광객 수 데이터 수집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CE8201E-3B89-4E3A-A5F4-67D12E102E2F}"/>
              </a:ext>
            </a:extLst>
          </p:cNvPr>
          <p:cNvSpPr/>
          <p:nvPr/>
        </p:nvSpPr>
        <p:spPr>
          <a:xfrm>
            <a:off x="4197532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F225B4C-E3A2-4D4E-8B38-DD0407067B53}"/>
              </a:ext>
            </a:extLst>
          </p:cNvPr>
          <p:cNvSpPr/>
          <p:nvPr/>
        </p:nvSpPr>
        <p:spPr>
          <a:xfrm>
            <a:off x="4763589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정제 및 품질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3CAD0E-A76B-48C6-A56E-33D10E5DB93F}"/>
              </a:ext>
            </a:extLst>
          </p:cNvPr>
          <p:cNvSpPr txBox="1"/>
          <p:nvPr/>
        </p:nvSpPr>
        <p:spPr>
          <a:xfrm>
            <a:off x="4676504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79F294B-3BD3-4CF0-BB96-7B7846EDFCAA}"/>
              </a:ext>
            </a:extLst>
          </p:cNvPr>
          <p:cNvSpPr/>
          <p:nvPr/>
        </p:nvSpPr>
        <p:spPr>
          <a:xfrm>
            <a:off x="4920343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데이터 건수와 품질 검증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데이터를 확인하고 유효하지 않은 값이나 중복 값 정리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ko-KR" altLang="en-US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F178F76-8667-4A70-B6F7-92BAA281F8F6}"/>
              </a:ext>
            </a:extLst>
          </p:cNvPr>
          <p:cNvSpPr/>
          <p:nvPr/>
        </p:nvSpPr>
        <p:spPr>
          <a:xfrm>
            <a:off x="6479178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4AC644E-46E8-4BD7-9431-27EA233B6619}"/>
              </a:ext>
            </a:extLst>
          </p:cNvPr>
          <p:cNvSpPr/>
          <p:nvPr/>
        </p:nvSpPr>
        <p:spPr>
          <a:xfrm>
            <a:off x="7045234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분석 및 시각화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시사점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60CE09-6954-48DE-A6A7-06E276256D66}"/>
              </a:ext>
            </a:extLst>
          </p:cNvPr>
          <p:cNvSpPr txBox="1"/>
          <p:nvPr/>
        </p:nvSpPr>
        <p:spPr>
          <a:xfrm>
            <a:off x="6958149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단계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25EFDF-8552-40F0-8E72-183CBAEC62B6}"/>
              </a:ext>
            </a:extLst>
          </p:cNvPr>
          <p:cNvSpPr/>
          <p:nvPr/>
        </p:nvSpPr>
        <p:spPr>
          <a:xfrm>
            <a:off x="7201988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수 월별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 집계 데이터 차트작성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 블로그 게시글 수와 관광객 수에 대해 엑셀로 상관 분석 및 회귀분석 실시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요약문에 대해 단어 빈도 분석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빈도 상위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단어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워드클라우드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엑셀로 수집한 블로그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게시글에서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단어에 대한 블로그 요약문 분석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내용 시사점 정리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3F2055-914E-4CDD-9501-FED0853226A5}"/>
              </a:ext>
            </a:extLst>
          </p:cNvPr>
          <p:cNvSpPr/>
          <p:nvPr/>
        </p:nvSpPr>
        <p:spPr>
          <a:xfrm>
            <a:off x="215665" y="1818687"/>
            <a:ext cx="8676815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</a:p>
        </p:txBody>
      </p:sp>
    </p:spTree>
    <p:extLst>
      <p:ext uri="{BB962C8B-B14F-4D97-AF65-F5344CB8AC3E}">
        <p14:creationId xmlns:p14="http://schemas.microsoft.com/office/powerpoint/2010/main" val="33824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(1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문제 정의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태화강 국가정원 지정으로 관광객 수의 변화가 있는 지 살펴보고 블로그 수와 관광객 수가 관련성이 있는지에 대해 분석</a:t>
            </a:r>
            <a:endParaRPr lang="en-US" altLang="ko-KR" dirty="0"/>
          </a:p>
          <a:p>
            <a:r>
              <a:rPr lang="ko-KR" altLang="en-US" dirty="0"/>
              <a:t>관광객들이 생각하는 태화강 국가정원을 알기 위해 블로그 내용을 분석</a:t>
            </a:r>
            <a:endParaRPr lang="en-US" altLang="ko-KR" dirty="0"/>
          </a:p>
          <a:p>
            <a:r>
              <a:rPr lang="ko-KR" altLang="en-US" dirty="0"/>
              <a:t>이를 통해 울산페이 활성화를 위한 관광 정책 발굴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CA912F-D6B5-47DC-BCE9-EC63A31B4C46}"/>
              </a:ext>
            </a:extLst>
          </p:cNvPr>
          <p:cNvSpPr/>
          <p:nvPr/>
        </p:nvSpPr>
        <p:spPr>
          <a:xfrm>
            <a:off x="117049" y="1668463"/>
            <a:ext cx="8676815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ex.</a:t>
            </a:r>
            <a:r>
              <a:rPr lang="ko-KR" altLang="en-US" sz="1200" dirty="0">
                <a:solidFill>
                  <a:srgbClr val="FF0000"/>
                </a:solidFill>
              </a:rPr>
              <a:t> 울산페이 </a:t>
            </a:r>
            <a:r>
              <a:rPr lang="en-US" altLang="ko-KR" sz="1200" dirty="0">
                <a:solidFill>
                  <a:srgbClr val="FF0000"/>
                </a:solidFill>
              </a:rPr>
              <a:t>1-2</a:t>
            </a:r>
            <a:r>
              <a:rPr lang="ko-KR" altLang="en-US" sz="1200" dirty="0">
                <a:solidFill>
                  <a:srgbClr val="FF0000"/>
                </a:solidFill>
              </a:rPr>
              <a:t>월 데이터를 살펴보고 사용 시간대와 카테고리가 관련성이 있는지에 대해 분석</a:t>
            </a:r>
          </a:p>
        </p:txBody>
      </p:sp>
    </p:spTree>
    <p:extLst>
      <p:ext uri="{BB962C8B-B14F-4D97-AF65-F5344CB8AC3E}">
        <p14:creationId xmlns:p14="http://schemas.microsoft.com/office/powerpoint/2010/main" val="41071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(2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활용 데이터의 정의 및 데이터 수집</a:t>
            </a:r>
            <a:r>
              <a:rPr lang="en-US" altLang="ko-KR" sz="2000" b="1" dirty="0"/>
              <a:t>(1/3)</a:t>
            </a:r>
            <a:endParaRPr lang="ko-KR" altLang="en-US" sz="20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‘, 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대공원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＇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628650" lvl="1" indent="-171450">
              <a:spcBef>
                <a:spcPts val="1000"/>
              </a:spcBef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hlinkClick r:id="rId2"/>
              </a:rPr>
              <a:t>https://search.naver.com/search.naver?where=post&amp;query=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/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구조를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파악후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게시일자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제목 링크 주소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요약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값으로 결정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628650" lvl="1" indent="-171450">
              <a:spcBef>
                <a:spcPts val="1000"/>
              </a:spcBef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주어진 문제 해결을 위해 네이버 블로그를 선택함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‘,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태화강 대공원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＇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네이버 블로그에서 데이터 구조를 파악한 후수집값을 선정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날짜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제목링크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요약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수집 프로그램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월별로 블로그 데이터를 엑셀 파일로 수집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관광지식정보시스템에서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관광객 수 데이터 수집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5ECBBA3-D2C2-419B-8B31-C2574C1B1AAD}"/>
              </a:ext>
            </a:extLst>
          </p:cNvPr>
          <p:cNvGrpSpPr/>
          <p:nvPr/>
        </p:nvGrpSpPr>
        <p:grpSpPr>
          <a:xfrm>
            <a:off x="1008013" y="3533958"/>
            <a:ext cx="5582197" cy="2886506"/>
            <a:chOff x="668379" y="2984470"/>
            <a:chExt cx="5582197" cy="288650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E06D6C1-F466-4840-BC44-43A2F7467E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286" b="56389"/>
            <a:stretch/>
          </p:blipFill>
          <p:spPr>
            <a:xfrm>
              <a:off x="973182" y="2984470"/>
              <a:ext cx="5277394" cy="2755491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9302D46-DF90-47C9-8E10-D770AD36BAED}"/>
                </a:ext>
              </a:extLst>
            </p:cNvPr>
            <p:cNvGrpSpPr/>
            <p:nvPr/>
          </p:nvGrpSpPr>
          <p:grpSpPr>
            <a:xfrm>
              <a:off x="668379" y="4896057"/>
              <a:ext cx="4417423" cy="974919"/>
              <a:chOff x="668379" y="4896057"/>
              <a:chExt cx="4417423" cy="974919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6F11853-CB39-421B-BE2F-139AF18C6AF1}"/>
                  </a:ext>
                </a:extLst>
              </p:cNvPr>
              <p:cNvSpPr/>
              <p:nvPr/>
            </p:nvSpPr>
            <p:spPr>
              <a:xfrm>
                <a:off x="2151013" y="5211445"/>
                <a:ext cx="2934788" cy="20782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285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BF08681-8DBD-4E4B-A11A-779EFAA0A6B2}"/>
                  </a:ext>
                </a:extLst>
              </p:cNvPr>
              <p:cNvSpPr/>
              <p:nvPr/>
            </p:nvSpPr>
            <p:spPr>
              <a:xfrm>
                <a:off x="2151013" y="5419269"/>
                <a:ext cx="2934789" cy="2786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285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B4B4A5-EA2C-46E1-AC0E-2FAA922BFBEB}"/>
                  </a:ext>
                </a:extLst>
              </p:cNvPr>
              <p:cNvSpPr txBox="1"/>
              <p:nvPr/>
            </p:nvSpPr>
            <p:spPr>
              <a:xfrm>
                <a:off x="668380" y="5026862"/>
                <a:ext cx="12104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spc="-6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블로그 게시글 제목 링크 주소</a:t>
                </a: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22982AED-D0F7-4BD6-8416-EA9752711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1013" y="4896057"/>
                <a:ext cx="856705" cy="153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C68601-10D8-4958-8C46-BD6A2E1B5F62}"/>
                  </a:ext>
                </a:extLst>
              </p:cNvPr>
              <p:cNvSpPr txBox="1"/>
              <p:nvPr/>
            </p:nvSpPr>
            <p:spPr>
              <a:xfrm>
                <a:off x="668379" y="5609366"/>
                <a:ext cx="1210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spc="-6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블로그 게시글 요약</a:t>
                </a: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C6CF7186-102E-42E9-B246-0687AF8C60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1711" y="5558607"/>
                <a:ext cx="409302" cy="190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C7A1EDE-EB9C-4AA0-ADA5-4A0D3AE2424A}"/>
                </a:ext>
              </a:extLst>
            </p:cNvPr>
            <p:cNvSpPr/>
            <p:nvPr/>
          </p:nvSpPr>
          <p:spPr>
            <a:xfrm>
              <a:off x="3017521" y="5013164"/>
              <a:ext cx="535576" cy="1982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E59A85-D496-4651-9B8B-E830831575A0}"/>
                </a:ext>
              </a:extLst>
            </p:cNvPr>
            <p:cNvSpPr txBox="1"/>
            <p:nvPr/>
          </p:nvSpPr>
          <p:spPr>
            <a:xfrm>
              <a:off x="1200692" y="4765252"/>
              <a:ext cx="12104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블로그 게시일자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EC510E-E6F0-4963-9A88-81CFAACA9DDE}"/>
              </a:ext>
            </a:extLst>
          </p:cNvPr>
          <p:cNvSpPr/>
          <p:nvPr/>
        </p:nvSpPr>
        <p:spPr>
          <a:xfrm>
            <a:off x="251520" y="1638755"/>
            <a:ext cx="8758008" cy="498964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(3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정제 및 품질 확인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조회 데이터 건수와 수집 데이터 건수를 비교하고 데이터 값을 제대로 수집했는 지에 대한 품질 검증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전체 수집 데이터에서 유효하지 않는 행과 중복 값 삭제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수집 데이터 건수와 품질 검증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수집 데이터를 확인하고 유효하지 않은 값이나 중복 값 정리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26E7A1-10BA-454C-8F8A-7FE08427E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6" t="-1" r="12762" b="75436"/>
          <a:stretch/>
        </p:blipFill>
        <p:spPr>
          <a:xfrm>
            <a:off x="740229" y="2980548"/>
            <a:ext cx="5974078" cy="17177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1F5729-2CAF-49D1-9B66-A1AA40305B65}"/>
              </a:ext>
            </a:extLst>
          </p:cNvPr>
          <p:cNvSpPr/>
          <p:nvPr/>
        </p:nvSpPr>
        <p:spPr>
          <a:xfrm>
            <a:off x="803367" y="4034448"/>
            <a:ext cx="5832564" cy="66382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9FD5CD-BF93-4B42-B3CC-91F2CEE28775}"/>
              </a:ext>
            </a:extLst>
          </p:cNvPr>
          <p:cNvSpPr/>
          <p:nvPr/>
        </p:nvSpPr>
        <p:spPr>
          <a:xfrm>
            <a:off x="117049" y="1668463"/>
            <a:ext cx="9026951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카테고리 </a:t>
            </a:r>
            <a:r>
              <a:rPr lang="en-US" altLang="ko-KR" sz="1200" dirty="0">
                <a:solidFill>
                  <a:srgbClr val="FF0000"/>
                </a:solidFill>
              </a:rPr>
              <a:t>16</a:t>
            </a:r>
            <a:r>
              <a:rPr lang="ko-KR" altLang="en-US" sz="1200" dirty="0">
                <a:solidFill>
                  <a:srgbClr val="FF0000"/>
                </a:solidFill>
              </a:rPr>
              <a:t>개로 줄였던 것 내용 넣으면 될 것 같음</a:t>
            </a:r>
          </a:p>
        </p:txBody>
      </p:sp>
    </p:spTree>
    <p:extLst>
      <p:ext uri="{BB962C8B-B14F-4D97-AF65-F5344CB8AC3E}">
        <p14:creationId xmlns:p14="http://schemas.microsoft.com/office/powerpoint/2010/main" val="3525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승인일자별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datetime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 활용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date/month/weekday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분리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거래금액에 대해 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pllt.figure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활용하여 막대 차트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weekday(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count(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예시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1E8ED7-3952-4D02-8318-67535831C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31" y="4393679"/>
            <a:ext cx="6424930" cy="17901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6D8A5F-9B94-4F47-8C1A-3527D5CB3CF6}"/>
              </a:ext>
            </a:extLst>
          </p:cNvPr>
          <p:cNvSpPr txBox="1"/>
          <p:nvPr/>
        </p:nvSpPr>
        <p:spPr>
          <a:xfrm rot="19490894">
            <a:off x="1024215" y="426385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예시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일주일 중 목요일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토요일에 울산페이 거래금액이 가장 많은 것으로 확인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가장 거래금액이 적은 날은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나타났음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설명선: 굽은 이중선 7">
            <a:extLst>
              <a:ext uri="{FF2B5EF4-FFF2-40B4-BE49-F238E27FC236}">
                <a16:creationId xmlns:a16="http://schemas.microsoft.com/office/drawing/2014/main" id="{0A1BB097-0BF8-449E-B4EA-6FA2F93391A8}"/>
              </a:ext>
            </a:extLst>
          </p:cNvPr>
          <p:cNvSpPr/>
          <p:nvPr/>
        </p:nvSpPr>
        <p:spPr>
          <a:xfrm>
            <a:off x="-1136211" y="1352826"/>
            <a:ext cx="1065072" cy="114125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7676"/>
              <a:gd name="adj8" fmla="val 1499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밑에 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그래프 결과 토대로 분석결과 작성하시면 될 것 같아요</a:t>
            </a:r>
            <a:endParaRPr lang="en-US" altLang="ko-KR" sz="1000" dirty="0"/>
          </a:p>
        </p:txBody>
      </p:sp>
      <p:sp>
        <p:nvSpPr>
          <p:cNvPr id="15" name="설명선: 굽은 이중선 14">
            <a:extLst>
              <a:ext uri="{FF2B5EF4-FFF2-40B4-BE49-F238E27FC236}">
                <a16:creationId xmlns:a16="http://schemas.microsoft.com/office/drawing/2014/main" id="{87886020-B43C-469C-95DF-6F11AB7A7A2D}"/>
              </a:ext>
            </a:extLst>
          </p:cNvPr>
          <p:cNvSpPr/>
          <p:nvPr/>
        </p:nvSpPr>
        <p:spPr>
          <a:xfrm>
            <a:off x="-1279646" y="4287907"/>
            <a:ext cx="1065072" cy="114125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7676"/>
              <a:gd name="adj8" fmla="val 1499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코딩하신 결과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그래프 </a:t>
            </a:r>
            <a:r>
              <a:rPr lang="ko-KR" altLang="en-US" sz="1000" dirty="0" err="1"/>
              <a:t>캡쳐해서</a:t>
            </a:r>
            <a:r>
              <a:rPr lang="ko-KR" altLang="en-US" sz="1000" dirty="0"/>
              <a:t> 넣어주세요</a:t>
            </a:r>
          </a:p>
        </p:txBody>
      </p:sp>
      <p:sp>
        <p:nvSpPr>
          <p:cNvPr id="16" name="설명선: 굽은 이중선 15">
            <a:extLst>
              <a:ext uri="{FF2B5EF4-FFF2-40B4-BE49-F238E27FC236}">
                <a16:creationId xmlns:a16="http://schemas.microsoft.com/office/drawing/2014/main" id="{ECA45C29-71EF-45FE-8E99-D5997337E67D}"/>
              </a:ext>
            </a:extLst>
          </p:cNvPr>
          <p:cNvSpPr/>
          <p:nvPr/>
        </p:nvSpPr>
        <p:spPr>
          <a:xfrm>
            <a:off x="9451617" y="2068942"/>
            <a:ext cx="1493230" cy="2520987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94111"/>
              <a:gd name="adj8" fmla="val -5041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코딩을 하나하나 넣기는 어려울 것 같아서</a:t>
            </a:r>
            <a:r>
              <a:rPr lang="en-US" altLang="ko-KR" sz="1000" dirty="0"/>
              <a:t>..</a:t>
            </a:r>
          </a:p>
          <a:p>
            <a:pPr algn="ctr"/>
            <a:r>
              <a:rPr lang="en-US" altLang="ko-KR" sz="1000" dirty="0" err="1"/>
              <a:t>groupby</a:t>
            </a:r>
            <a:r>
              <a:rPr lang="en-US" altLang="ko-KR" sz="1000" dirty="0"/>
              <a:t>, pivot table </a:t>
            </a:r>
            <a:r>
              <a:rPr lang="ko-KR" altLang="en-US" sz="1000" dirty="0"/>
              <a:t>사용 등 어떤 함수 넣었는지</a:t>
            </a:r>
            <a:r>
              <a:rPr lang="en-US" altLang="ko-KR" sz="1000" dirty="0"/>
              <a:t>, x</a:t>
            </a:r>
            <a:r>
              <a:rPr lang="ko-KR" altLang="en-US" sz="1000" dirty="0"/>
              <a:t>축</a:t>
            </a:r>
            <a:r>
              <a:rPr lang="en-US" altLang="ko-KR" sz="1000" dirty="0"/>
              <a:t>, y</a:t>
            </a:r>
            <a:r>
              <a:rPr lang="ko-KR" altLang="en-US" sz="1000" dirty="0"/>
              <a:t>축 뭐 넣었는지 간략하게 </a:t>
            </a:r>
            <a:r>
              <a:rPr lang="ko-KR" altLang="en-US" sz="1000" dirty="0" err="1"/>
              <a:t>넣어주시면</a:t>
            </a:r>
            <a:r>
              <a:rPr lang="ko-KR" altLang="en-US" sz="1000" dirty="0"/>
              <a:t> 될 것 같아요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이건 그냥 저의 생각이므로</a:t>
            </a:r>
            <a:r>
              <a:rPr lang="en-US" altLang="ko-KR" sz="1000" dirty="0"/>
              <a:t>..</a:t>
            </a:r>
            <a:r>
              <a:rPr lang="ko-KR" altLang="en-US" sz="1000" dirty="0" err="1"/>
              <a:t>별로시면</a:t>
            </a:r>
            <a:r>
              <a:rPr lang="ko-KR" altLang="en-US" sz="1000" dirty="0"/>
              <a:t> 패스해주세요</a:t>
            </a:r>
            <a:r>
              <a:rPr lang="en-US" altLang="ko-KR" sz="1000" dirty="0"/>
              <a:t>~^^)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626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3319273"/>
            <a:ext cx="6325222" cy="3055171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379209" y="1638755"/>
            <a:ext cx="1764792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>
              <a:lnSpc>
                <a:spcPct val="200000"/>
              </a:lnSpc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2020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1,2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월 연령대별사용금액</a:t>
            </a:r>
            <a:endParaRPr lang="en-US" altLang="ko-KR" sz="10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18,607,170 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264,190,057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1,270,564,791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40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2,330,923,904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50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1,116,403,757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60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273,048,180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70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30,426,100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80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37,200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lvl="1"/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lvl="1"/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lvl="1"/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-64008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</a:t>
            </a:r>
            <a:r>
              <a:rPr lang="ko-KR" altLang="en-US" sz="2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 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3"/>
            <a:ext cx="6697535" cy="12503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대가 월등히 높은 거래금액을 사용함을 </a:t>
            </a: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알수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있었음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  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신용카드발급이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15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세 </a:t>
            </a: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이상인것에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비해 사용금액이 의외로 높았음</a:t>
            </a:r>
            <a:endParaRPr lang="en-US" altLang="ko-KR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대를 기준으로 대칭됨을 </a:t>
            </a: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알수있음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6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336465" y="1638755"/>
            <a:ext cx="180753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>
              <a:lnSpc>
                <a:spcPct val="200000"/>
              </a:lnSpc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2020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1,2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월 연령대별거래건수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  378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 9504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43024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40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71784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50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38734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60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 7914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 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70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   881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80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       1 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ko-KR" sz="10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연령대별 </a:t>
            </a:r>
            <a:r>
              <a:rPr lang="ko-KR" altLang="en-US" sz="1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평</a:t>
            </a:r>
            <a:r>
              <a:rPr lang="ko-KR" altLang="en-US" sz="10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균금액</a:t>
            </a:r>
            <a:endParaRPr lang="ko-KR" altLang="en-US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10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49,225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27,797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29,531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40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32,471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50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28,822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60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34,501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70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34,535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80 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37,200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대가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인당  평균 거래금액이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49,225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원으로 가장 </a:t>
            </a: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높게나왔다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이는 학원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교육 카테고리에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6,501,000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을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21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건 사용으로 </a:t>
            </a: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높게나옴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그외의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연령대에서는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인당 사용금액에는 크게 차이가 없다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인당 평균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02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KoPub돋움체 Light"/>
        <a:ea typeface="KoPub돋움체 Light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5119</TotalTime>
  <Words>1522</Words>
  <Application>Microsoft Office PowerPoint</Application>
  <PresentationFormat>화면 슬라이드 쇼(4:3)</PresentationFormat>
  <Paragraphs>304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</vt:lpstr>
      <vt:lpstr>KoPub돋움체 Light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Sang-Rak Kim</dc:creator>
  <cp:lastModifiedBy>KIM KUNYOUN</cp:lastModifiedBy>
  <cp:revision>367</cp:revision>
  <cp:lastPrinted>2019-11-26T05:19:16Z</cp:lastPrinted>
  <dcterms:created xsi:type="dcterms:W3CDTF">2017-12-26T06:31:11Z</dcterms:created>
  <dcterms:modified xsi:type="dcterms:W3CDTF">2020-12-12T03:45:52Z</dcterms:modified>
</cp:coreProperties>
</file>