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9" r:id="rId14"/>
    <p:sldId id="270" r:id="rId15"/>
    <p:sldId id="271" r:id="rId16"/>
    <p:sldId id="272" r:id="rId17"/>
    <p:sldId id="273" r:id="rId18"/>
    <p:sldId id="275" r:id="rId19"/>
    <p:sldId id="276"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4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59"/>
    <p:restoredTop sz="91344"/>
  </p:normalViewPr>
  <p:slideViewPr>
    <p:cSldViewPr snapToGrid="0" snapToObjects="1">
      <p:cViewPr>
        <p:scale>
          <a:sx n="73" d="100"/>
          <a:sy n="73" d="100"/>
        </p:scale>
        <p:origin x="94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670D2-E3AB-B545-8577-051794C697FD}" type="datetimeFigureOut">
              <a:rPr lang="en-US" smtClean="0"/>
              <a:t>5/28/20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F58B2-D92E-7246-ABF8-72657071A3BC}" type="slidenum">
              <a:rPr lang="en-US" smtClean="0"/>
              <a:t>‹#›</a:t>
            </a:fld>
            <a:endParaRPr lang="en-US"/>
          </a:p>
        </p:txBody>
      </p:sp>
    </p:spTree>
    <p:extLst>
      <p:ext uri="{BB962C8B-B14F-4D97-AF65-F5344CB8AC3E}">
        <p14:creationId xmlns:p14="http://schemas.microsoft.com/office/powerpoint/2010/main" val="334853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F58B2-D92E-7246-ABF8-72657071A3BC}" type="slidenum">
              <a:rPr lang="en-US" smtClean="0"/>
              <a:t>15</a:t>
            </a:fld>
            <a:endParaRPr lang="en-US"/>
          </a:p>
        </p:txBody>
      </p:sp>
    </p:spTree>
    <p:extLst>
      <p:ext uri="{BB962C8B-B14F-4D97-AF65-F5344CB8AC3E}">
        <p14:creationId xmlns:p14="http://schemas.microsoft.com/office/powerpoint/2010/main" val="216132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F58B2-D92E-7246-ABF8-72657071A3BC}" type="slidenum">
              <a:rPr lang="en-US" smtClean="0"/>
              <a:t>17</a:t>
            </a:fld>
            <a:endParaRPr lang="en-US"/>
          </a:p>
        </p:txBody>
      </p:sp>
    </p:spTree>
    <p:extLst>
      <p:ext uri="{BB962C8B-B14F-4D97-AF65-F5344CB8AC3E}">
        <p14:creationId xmlns:p14="http://schemas.microsoft.com/office/powerpoint/2010/main" val="2939637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F58B2-D92E-7246-ABF8-72657071A3BC}" type="slidenum">
              <a:rPr lang="en-US" smtClean="0"/>
              <a:t>18</a:t>
            </a:fld>
            <a:endParaRPr lang="en-US"/>
          </a:p>
        </p:txBody>
      </p:sp>
    </p:spTree>
    <p:extLst>
      <p:ext uri="{BB962C8B-B14F-4D97-AF65-F5344CB8AC3E}">
        <p14:creationId xmlns:p14="http://schemas.microsoft.com/office/powerpoint/2010/main" val="13431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F58B2-D92E-7246-ABF8-72657071A3BC}" type="slidenum">
              <a:rPr lang="en-US" smtClean="0"/>
              <a:t>19</a:t>
            </a:fld>
            <a:endParaRPr lang="en-US"/>
          </a:p>
        </p:txBody>
      </p:sp>
    </p:spTree>
    <p:extLst>
      <p:ext uri="{BB962C8B-B14F-4D97-AF65-F5344CB8AC3E}">
        <p14:creationId xmlns:p14="http://schemas.microsoft.com/office/powerpoint/2010/main" val="129101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DF58B2-D92E-7246-ABF8-72657071A3BC}" type="slidenum">
              <a:rPr lang="en-US" smtClean="0"/>
              <a:t>20</a:t>
            </a:fld>
            <a:endParaRPr lang="en-US"/>
          </a:p>
        </p:txBody>
      </p:sp>
    </p:spTree>
    <p:extLst>
      <p:ext uri="{BB962C8B-B14F-4D97-AF65-F5344CB8AC3E}">
        <p14:creationId xmlns:p14="http://schemas.microsoft.com/office/powerpoint/2010/main" val="609652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9597-33C6-6B41-B7CA-39B4EFFB8E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1A4FE-1941-1947-992A-991FB18B3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8B7034-1EB9-FF45-8947-CFA5B7CA5460}"/>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5" name="Footer Placeholder 4">
            <a:extLst>
              <a:ext uri="{FF2B5EF4-FFF2-40B4-BE49-F238E27FC236}">
                <a16:creationId xmlns:a16="http://schemas.microsoft.com/office/drawing/2014/main" id="{2C838A1F-4104-0640-9225-C13857F2B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00FD0-F527-E844-A51B-9FDDC329769E}"/>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23252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783B-A45E-9D48-87EA-EA40AA9C6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E02C73-D763-1346-B50F-59D2856A5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5C55C-79BC-1D4B-9302-FB24F64CCB8D}"/>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5" name="Footer Placeholder 4">
            <a:extLst>
              <a:ext uri="{FF2B5EF4-FFF2-40B4-BE49-F238E27FC236}">
                <a16:creationId xmlns:a16="http://schemas.microsoft.com/office/drawing/2014/main" id="{F46D83C7-9643-CF44-B53E-DC15BA38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3990D-DB17-B041-8E15-C55B58686B59}"/>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394549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319AE-C059-3A49-B045-2485943FD7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E0B267-5E77-6748-8BAF-7EF4299DB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53F00-C3A9-3243-94EA-54440FC6DD57}"/>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5" name="Footer Placeholder 4">
            <a:extLst>
              <a:ext uri="{FF2B5EF4-FFF2-40B4-BE49-F238E27FC236}">
                <a16:creationId xmlns:a16="http://schemas.microsoft.com/office/drawing/2014/main" id="{90ADFF66-5AD4-9B42-8CD0-B2635F0C1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13D06-0873-5542-ADA2-5C868B45F793}"/>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205053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BE95-FB1E-EF48-8804-73594B55A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7B976-1783-AC4F-9B33-A546C5DCE1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50A45-2E62-E542-BE0E-E6994723BC71}"/>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5" name="Footer Placeholder 4">
            <a:extLst>
              <a:ext uri="{FF2B5EF4-FFF2-40B4-BE49-F238E27FC236}">
                <a16:creationId xmlns:a16="http://schemas.microsoft.com/office/drawing/2014/main" id="{DBA0A540-17D9-5A4B-8460-CA0E35F46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230A4-A080-9D40-9A50-9577ABC7DE9D}"/>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332042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984E-C639-4046-B965-75CBBFDF5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C652A8-7665-704E-BC6C-9FFA57B02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BA6BDC-A256-7749-A421-894155DB175D}"/>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5" name="Footer Placeholder 4">
            <a:extLst>
              <a:ext uri="{FF2B5EF4-FFF2-40B4-BE49-F238E27FC236}">
                <a16:creationId xmlns:a16="http://schemas.microsoft.com/office/drawing/2014/main" id="{2A480369-0EBF-5043-9DFF-D8E881E33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BA3B7-DB07-4443-ADE2-C65B64166B20}"/>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267939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CF9F-E97C-E241-B24E-B50E18755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C8AD1-7681-9A4E-A7C0-F683B8B3AA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7CE40-5319-9442-BC53-8B87ECA8F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F54504-0BE9-3B4F-91D6-E63E67AEA6F8}"/>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6" name="Footer Placeholder 5">
            <a:extLst>
              <a:ext uri="{FF2B5EF4-FFF2-40B4-BE49-F238E27FC236}">
                <a16:creationId xmlns:a16="http://schemas.microsoft.com/office/drawing/2014/main" id="{85EA2C70-F6FA-1649-B3D3-9D39367DC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6263E-2DE2-FF4D-95C0-AAB0F698B679}"/>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427032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D068-A283-2741-AA8B-A913E9391A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9C3543-9FDD-9448-85AB-F4FFC7FDC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F18704-504B-C148-8540-71CB0AD2CA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1080C-E64B-8346-9953-6D34940DD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2FFA0-AD32-9E4C-9C10-DF40C4C96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DA26BD-727A-C140-8635-806D20973104}"/>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8" name="Footer Placeholder 7">
            <a:extLst>
              <a:ext uri="{FF2B5EF4-FFF2-40B4-BE49-F238E27FC236}">
                <a16:creationId xmlns:a16="http://schemas.microsoft.com/office/drawing/2014/main" id="{156A24A8-B266-664A-B123-80EF8E1C00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5807C9-F456-D844-A192-75A462CA790E}"/>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52945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BF76-5550-AD4B-80A8-9ED2AD4FB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BEABD-BD6C-E147-B3CA-58E3C434BD43}"/>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4" name="Footer Placeholder 3">
            <a:extLst>
              <a:ext uri="{FF2B5EF4-FFF2-40B4-BE49-F238E27FC236}">
                <a16:creationId xmlns:a16="http://schemas.microsoft.com/office/drawing/2014/main" id="{2B0AF99F-C61A-6F48-9F0F-8A281796F0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6B993A-43B0-7E4B-B002-0CFCB8775070}"/>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154809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ED25-8B87-F44F-AC47-981A8DF965E9}"/>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3" name="Footer Placeholder 2">
            <a:extLst>
              <a:ext uri="{FF2B5EF4-FFF2-40B4-BE49-F238E27FC236}">
                <a16:creationId xmlns:a16="http://schemas.microsoft.com/office/drawing/2014/main" id="{BC7F14EA-AE72-6748-88AF-BA0229D24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013070-2E05-4640-967E-2539792F8852}"/>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309051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941B-5961-0D42-B647-F9992818F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2823F6-4AA4-1E41-B142-5E341B8ED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831B22-ED23-F242-A488-ABBA871F5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8DE43-A221-AC4C-8EEA-88AFFB3F21C2}"/>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6" name="Footer Placeholder 5">
            <a:extLst>
              <a:ext uri="{FF2B5EF4-FFF2-40B4-BE49-F238E27FC236}">
                <a16:creationId xmlns:a16="http://schemas.microsoft.com/office/drawing/2014/main" id="{81649A26-762B-8C43-9972-1ECBFB8A10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FA977-185C-5E46-8CF7-F3C96AFBDE06}"/>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243626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7FBD-895C-9342-B3F6-02F2B7E9C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042487-3E29-1B48-88BA-D38D03A889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97217D-70D7-4049-87FB-0B0D9F5D8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33983-54E5-D040-B4C8-D584F77F9767}"/>
              </a:ext>
            </a:extLst>
          </p:cNvPr>
          <p:cNvSpPr>
            <a:spLocks noGrp="1"/>
          </p:cNvSpPr>
          <p:nvPr>
            <p:ph type="dt" sz="half" idx="10"/>
          </p:nvPr>
        </p:nvSpPr>
        <p:spPr/>
        <p:txBody>
          <a:bodyPr/>
          <a:lstStyle/>
          <a:p>
            <a:fld id="{133F6EC0-97F6-8F49-B618-A103ED2A84F0}" type="datetimeFigureOut">
              <a:rPr lang="en-US" smtClean="0"/>
              <a:t>5/28/20</a:t>
            </a:fld>
            <a:endParaRPr lang="en-US"/>
          </a:p>
        </p:txBody>
      </p:sp>
      <p:sp>
        <p:nvSpPr>
          <p:cNvPr id="6" name="Footer Placeholder 5">
            <a:extLst>
              <a:ext uri="{FF2B5EF4-FFF2-40B4-BE49-F238E27FC236}">
                <a16:creationId xmlns:a16="http://schemas.microsoft.com/office/drawing/2014/main" id="{A3BA6DCD-91B3-1E48-A364-E33B54AD7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6FC25-DD25-884B-B842-62952B6A45DE}"/>
              </a:ext>
            </a:extLst>
          </p:cNvPr>
          <p:cNvSpPr>
            <a:spLocks noGrp="1"/>
          </p:cNvSpPr>
          <p:nvPr>
            <p:ph type="sldNum" sz="quarter" idx="12"/>
          </p:nvPr>
        </p:nvSpPr>
        <p:spPr/>
        <p:txBody>
          <a:bodyPr/>
          <a:lstStyle/>
          <a:p>
            <a:fld id="{4BA57BAC-D955-5448-BB67-C2A6C03E2DAE}" type="slidenum">
              <a:rPr lang="en-US" smtClean="0"/>
              <a:t>‹#›</a:t>
            </a:fld>
            <a:endParaRPr lang="en-US"/>
          </a:p>
        </p:txBody>
      </p:sp>
    </p:spTree>
    <p:extLst>
      <p:ext uri="{BB962C8B-B14F-4D97-AF65-F5344CB8AC3E}">
        <p14:creationId xmlns:p14="http://schemas.microsoft.com/office/powerpoint/2010/main" val="121057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EB03D-2BD0-804F-9E7C-8D93332BC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FAD299-D498-CB49-AD9B-AB6B73FC3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E862A-8094-074B-AD1F-0D593A2C2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3F6EC0-97F6-8F49-B618-A103ED2A84F0}" type="datetimeFigureOut">
              <a:rPr lang="en-US" smtClean="0"/>
              <a:t>5/28/20</a:t>
            </a:fld>
            <a:endParaRPr lang="en-US"/>
          </a:p>
        </p:txBody>
      </p:sp>
      <p:sp>
        <p:nvSpPr>
          <p:cNvPr id="5" name="Footer Placeholder 4">
            <a:extLst>
              <a:ext uri="{FF2B5EF4-FFF2-40B4-BE49-F238E27FC236}">
                <a16:creationId xmlns:a16="http://schemas.microsoft.com/office/drawing/2014/main" id="{7B93BBB5-F7E7-544F-9D69-7136668E2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309660-2A47-B34E-9E3F-F3A76BF55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57BAC-D955-5448-BB67-C2A6C03E2DAE}" type="slidenum">
              <a:rPr lang="en-US" smtClean="0"/>
              <a:t>‹#›</a:t>
            </a:fld>
            <a:endParaRPr lang="en-US"/>
          </a:p>
        </p:txBody>
      </p:sp>
    </p:spTree>
    <p:extLst>
      <p:ext uri="{BB962C8B-B14F-4D97-AF65-F5344CB8AC3E}">
        <p14:creationId xmlns:p14="http://schemas.microsoft.com/office/powerpoint/2010/main" val="701142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pPr algn="ctr"/>
            <a:r>
              <a:rPr lang="en-US" sz="2400" dirty="0">
                <a:latin typeface="Broadway" pitchFamily="82" charset="77"/>
              </a:rPr>
              <a:t>Default of Credit Card Clients</a:t>
            </a:r>
          </a:p>
          <a:p>
            <a:pPr algn="ctr"/>
            <a:endParaRPr lang="en-US" dirty="0"/>
          </a:p>
          <a:p>
            <a:r>
              <a:rPr lang="en-US" b="1" dirty="0">
                <a:latin typeface="Arial Black" panose="020B0604020202020204" pitchFamily="34" charset="0"/>
                <a:cs typeface="Arial Black" panose="020B0604020202020204" pitchFamily="34" charset="0"/>
              </a:rPr>
              <a:t>Default of credit card clients data set stored in UCI Center for Machine Learning and Intelligent System ‘Machine Learning Repository’.</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Data set consists of 24 attributes and 30,000 instances. </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The first ‘six’ attributes include clients’ balance limit and other statistics such as age, sex, marriage, age and education.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    </a:t>
            </a:r>
          </a:p>
          <a:p>
            <a:pPr algn="ct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849D3517-D5BD-7A4E-AF73-4A11F7F00A14}"/>
              </a:ext>
            </a:extLst>
          </p:cNvPr>
          <p:cNvPicPr>
            <a:picLocks noChangeAspect="1"/>
          </p:cNvPicPr>
          <p:nvPr/>
        </p:nvPicPr>
        <p:blipFill rotWithShape="1">
          <a:blip r:embed="rId2"/>
          <a:srcRect l="21638" t="57577" r="33730" b="16050"/>
          <a:stretch/>
        </p:blipFill>
        <p:spPr>
          <a:xfrm>
            <a:off x="882820" y="3079956"/>
            <a:ext cx="9683579" cy="3405510"/>
          </a:xfrm>
          <a:prstGeom prst="rect">
            <a:avLst/>
          </a:prstGeom>
        </p:spPr>
      </p:pic>
    </p:spTree>
    <p:extLst>
      <p:ext uri="{BB962C8B-B14F-4D97-AF65-F5344CB8AC3E}">
        <p14:creationId xmlns:p14="http://schemas.microsoft.com/office/powerpoint/2010/main" val="387233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95251"/>
            <a:ext cx="11650133" cy="6647974"/>
          </a:xfrm>
          <a:prstGeom prst="rect">
            <a:avLst/>
          </a:prstGeom>
          <a:noFill/>
        </p:spPr>
        <p:txBody>
          <a:bodyPr wrap="square" rtlCol="0">
            <a:spAutoFit/>
          </a:bodyPr>
          <a:lstStyle/>
          <a:p>
            <a:r>
              <a:rPr lang="en-US" sz="2400" dirty="0">
                <a:solidFill>
                  <a:srgbClr val="2342FF"/>
                </a:solidFill>
                <a:latin typeface="Broadway" pitchFamily="82" charset="77"/>
              </a:rPr>
              <a:t>CLASSIFICATION ( PAY status, default or not default in terms of </a:t>
            </a:r>
            <a:r>
              <a:rPr lang="en-US" sz="2400" dirty="0">
                <a:solidFill>
                  <a:srgbClr val="FF0000"/>
                </a:solidFill>
                <a:latin typeface="Broadway" pitchFamily="82" charset="77"/>
              </a:rPr>
              <a:t>AGE group</a:t>
            </a:r>
            <a:r>
              <a:rPr lang="en-US" sz="2400" dirty="0">
                <a:solidFill>
                  <a:srgbClr val="2342FF"/>
                </a:solidFill>
                <a:latin typeface="Broadway" pitchFamily="82" charset="77"/>
              </a:rPr>
              <a:t>)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CLIENTS BALANCE ( Group: </a:t>
            </a:r>
            <a:r>
              <a:rPr lang="en-US" b="1" dirty="0">
                <a:solidFill>
                  <a:srgbClr val="FF0000"/>
                </a:solidFill>
                <a:latin typeface="Arial Black" panose="020B0604020202020204" pitchFamily="34" charset="0"/>
                <a:cs typeface="Arial Black" panose="020B0604020202020204" pitchFamily="34" charset="0"/>
              </a:rPr>
              <a:t>default</a:t>
            </a:r>
            <a:r>
              <a:rPr lang="en-US" b="1" dirty="0">
                <a:latin typeface="Arial Black" panose="020B0604020202020204" pitchFamily="34" charset="0"/>
                <a:cs typeface="Arial Black" panose="020B0604020202020204" pitchFamily="34" charset="0"/>
              </a:rPr>
              <a:t>, </a:t>
            </a:r>
            <a:r>
              <a:rPr lang="en-US" b="1" dirty="0">
                <a:solidFill>
                  <a:srgbClr val="FF0000"/>
                </a:solidFill>
                <a:latin typeface="Arial Black" panose="020B0604020202020204" pitchFamily="34" charset="0"/>
                <a:cs typeface="Arial Black" panose="020B0604020202020204" pitchFamily="34" charset="0"/>
              </a:rPr>
              <a:t>Not default</a:t>
            </a:r>
            <a:r>
              <a:rPr lang="en-US" b="1" dirty="0">
                <a:latin typeface="Arial Black" panose="020B0604020202020204" pitchFamily="34" charset="0"/>
                <a:cs typeface="Arial Black" panose="020B0604020202020204" pitchFamily="34" charset="0"/>
              </a:rPr>
              <a:t>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social media post&#10;&#10;Description automatically generated">
            <a:extLst>
              <a:ext uri="{FF2B5EF4-FFF2-40B4-BE49-F238E27FC236}">
                <a16:creationId xmlns:a16="http://schemas.microsoft.com/office/drawing/2014/main" id="{908F64C0-AA7E-684F-BF3F-F873357F6C1C}"/>
              </a:ext>
            </a:extLst>
          </p:cNvPr>
          <p:cNvPicPr>
            <a:picLocks noChangeAspect="1"/>
          </p:cNvPicPr>
          <p:nvPr/>
        </p:nvPicPr>
        <p:blipFill rotWithShape="1">
          <a:blip r:embed="rId2"/>
          <a:srcRect l="18906" t="37259" r="15938" b="27415"/>
          <a:stretch/>
        </p:blipFill>
        <p:spPr>
          <a:xfrm>
            <a:off x="1915745" y="514351"/>
            <a:ext cx="9115885" cy="2666999"/>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0D89A69E-5D3A-B64F-BD6B-4DFE0EAF8FE5}"/>
              </a:ext>
            </a:extLst>
          </p:cNvPr>
          <p:cNvPicPr>
            <a:picLocks noChangeAspect="1"/>
          </p:cNvPicPr>
          <p:nvPr/>
        </p:nvPicPr>
        <p:blipFill rotWithShape="1">
          <a:blip r:embed="rId3"/>
          <a:srcRect l="18750" t="40445" r="14532" b="25677"/>
          <a:stretch/>
        </p:blipFill>
        <p:spPr>
          <a:xfrm>
            <a:off x="1847849" y="4076700"/>
            <a:ext cx="9350613" cy="2562111"/>
          </a:xfrm>
          <a:prstGeom prst="rect">
            <a:avLst/>
          </a:prstGeom>
        </p:spPr>
      </p:pic>
    </p:spTree>
    <p:extLst>
      <p:ext uri="{BB962C8B-B14F-4D97-AF65-F5344CB8AC3E}">
        <p14:creationId xmlns:p14="http://schemas.microsoft.com/office/powerpoint/2010/main" val="412339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209551"/>
            <a:ext cx="11650133" cy="6370975"/>
          </a:xfrm>
          <a:prstGeom prst="rect">
            <a:avLst/>
          </a:prstGeom>
          <a:noFill/>
        </p:spPr>
        <p:txBody>
          <a:bodyPr wrap="square" rtlCol="0">
            <a:spAutoFit/>
          </a:bodyPr>
          <a:lstStyle/>
          <a:p>
            <a:r>
              <a:rPr lang="en-US" sz="2400" dirty="0">
                <a:solidFill>
                  <a:srgbClr val="2342FF"/>
                </a:solidFill>
                <a:latin typeface="Broadway" pitchFamily="82" charset="77"/>
              </a:rPr>
              <a:t>CLASSIFICATION ( PAY status, </a:t>
            </a:r>
            <a:r>
              <a:rPr lang="en-US" sz="2400" dirty="0">
                <a:solidFill>
                  <a:srgbClr val="FF0000"/>
                </a:solidFill>
                <a:latin typeface="Broadway" pitchFamily="82" charset="77"/>
              </a:rPr>
              <a:t>default</a:t>
            </a:r>
            <a:r>
              <a:rPr lang="en-US" sz="2400" dirty="0">
                <a:solidFill>
                  <a:srgbClr val="2342FF"/>
                </a:solidFill>
                <a:latin typeface="Broadway" pitchFamily="82" charset="77"/>
              </a:rPr>
              <a:t> or </a:t>
            </a:r>
            <a:r>
              <a:rPr lang="en-US" sz="2400" dirty="0">
                <a:solidFill>
                  <a:srgbClr val="FF0000"/>
                </a:solidFill>
                <a:latin typeface="Broadway" pitchFamily="82" charset="77"/>
              </a:rPr>
              <a:t>Not default</a:t>
            </a:r>
            <a:r>
              <a:rPr lang="en-US" sz="2400" dirty="0">
                <a:solidFill>
                  <a:srgbClr val="2342FF"/>
                </a:solidFill>
                <a:latin typeface="Broadway" pitchFamily="82" charset="77"/>
              </a:rPr>
              <a:t> in terms of </a:t>
            </a:r>
            <a:r>
              <a:rPr lang="en-US" sz="2400" dirty="0">
                <a:solidFill>
                  <a:srgbClr val="FF0000"/>
                </a:solidFill>
                <a:latin typeface="Broadway" pitchFamily="82" charset="77"/>
              </a:rPr>
              <a:t>EDUCATION</a:t>
            </a:r>
            <a:r>
              <a:rPr lang="en-US" sz="2400" dirty="0">
                <a:solidFill>
                  <a:srgbClr val="2342FF"/>
                </a:solidFill>
                <a:latin typeface="Broadway" pitchFamily="82" charset="77"/>
              </a:rPr>
              <a:t>)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904235F3-4916-9241-BF9A-E4F03E605D07}"/>
              </a:ext>
            </a:extLst>
          </p:cNvPr>
          <p:cNvPicPr>
            <a:picLocks noChangeAspect="1"/>
          </p:cNvPicPr>
          <p:nvPr/>
        </p:nvPicPr>
        <p:blipFill rotWithShape="1">
          <a:blip r:embed="rId2"/>
          <a:srcRect l="23906" t="32917" r="20157" b="7435"/>
          <a:stretch/>
        </p:blipFill>
        <p:spPr>
          <a:xfrm>
            <a:off x="1123950" y="1274648"/>
            <a:ext cx="8610600" cy="4954703"/>
          </a:xfrm>
          <a:prstGeom prst="rect">
            <a:avLst/>
          </a:prstGeom>
        </p:spPr>
      </p:pic>
    </p:spTree>
    <p:extLst>
      <p:ext uri="{BB962C8B-B14F-4D97-AF65-F5344CB8AC3E}">
        <p14:creationId xmlns:p14="http://schemas.microsoft.com/office/powerpoint/2010/main" val="325283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209551"/>
            <a:ext cx="11650133" cy="6370975"/>
          </a:xfrm>
          <a:prstGeom prst="rect">
            <a:avLst/>
          </a:prstGeom>
          <a:noFill/>
        </p:spPr>
        <p:txBody>
          <a:bodyPr wrap="square" rtlCol="0">
            <a:spAutoFit/>
          </a:bodyPr>
          <a:lstStyle/>
          <a:p>
            <a:r>
              <a:rPr lang="en-US" sz="2400" dirty="0">
                <a:solidFill>
                  <a:srgbClr val="2342FF"/>
                </a:solidFill>
                <a:latin typeface="Broadway" pitchFamily="82" charset="77"/>
              </a:rPr>
              <a:t>CLASSIFICATION ( PAY status, </a:t>
            </a:r>
            <a:r>
              <a:rPr lang="en-US" sz="2400" dirty="0">
                <a:solidFill>
                  <a:srgbClr val="FF0000"/>
                </a:solidFill>
                <a:latin typeface="Broadway" pitchFamily="82" charset="77"/>
              </a:rPr>
              <a:t>default</a:t>
            </a:r>
            <a:r>
              <a:rPr lang="en-US" sz="2400" dirty="0">
                <a:solidFill>
                  <a:srgbClr val="2342FF"/>
                </a:solidFill>
                <a:latin typeface="Broadway" pitchFamily="82" charset="77"/>
              </a:rPr>
              <a:t> or </a:t>
            </a:r>
            <a:r>
              <a:rPr lang="en-US" sz="2400" dirty="0">
                <a:solidFill>
                  <a:srgbClr val="FF0000"/>
                </a:solidFill>
                <a:latin typeface="Broadway" pitchFamily="82" charset="77"/>
              </a:rPr>
              <a:t>Not default</a:t>
            </a:r>
            <a:r>
              <a:rPr lang="en-US" sz="2400" dirty="0">
                <a:solidFill>
                  <a:srgbClr val="2342FF"/>
                </a:solidFill>
                <a:latin typeface="Broadway" pitchFamily="82" charset="77"/>
              </a:rPr>
              <a:t> in terms of </a:t>
            </a:r>
            <a:r>
              <a:rPr lang="en-US" sz="2400" dirty="0">
                <a:solidFill>
                  <a:srgbClr val="FF0000"/>
                </a:solidFill>
                <a:latin typeface="Broadway" pitchFamily="82" charset="77"/>
              </a:rPr>
              <a:t>MARRIAGE </a:t>
            </a:r>
            <a:r>
              <a:rPr lang="en-US" sz="2400" dirty="0">
                <a:solidFill>
                  <a:srgbClr val="2342FF"/>
                </a:solidFill>
                <a:latin typeface="Broadway" pitchFamily="82" charset="77"/>
              </a:rPr>
              <a:t>)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F1950F74-593F-F846-85D2-932E765F1656}"/>
              </a:ext>
            </a:extLst>
          </p:cNvPr>
          <p:cNvPicPr>
            <a:picLocks noChangeAspect="1"/>
          </p:cNvPicPr>
          <p:nvPr/>
        </p:nvPicPr>
        <p:blipFill rotWithShape="1">
          <a:blip r:embed="rId2"/>
          <a:srcRect l="24063" t="31469" r="27500" b="7725"/>
          <a:stretch/>
        </p:blipFill>
        <p:spPr>
          <a:xfrm>
            <a:off x="2686050" y="674123"/>
            <a:ext cx="8820150" cy="5974942"/>
          </a:xfrm>
          <a:prstGeom prst="rect">
            <a:avLst/>
          </a:prstGeom>
        </p:spPr>
      </p:pic>
    </p:spTree>
    <p:extLst>
      <p:ext uri="{BB962C8B-B14F-4D97-AF65-F5344CB8AC3E}">
        <p14:creationId xmlns:p14="http://schemas.microsoft.com/office/powerpoint/2010/main" val="66601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209551"/>
            <a:ext cx="11650133" cy="6370975"/>
          </a:xfrm>
          <a:prstGeom prst="rect">
            <a:avLst/>
          </a:prstGeom>
          <a:noFill/>
        </p:spPr>
        <p:txBody>
          <a:bodyPr wrap="square" rtlCol="0">
            <a:spAutoFit/>
          </a:bodyPr>
          <a:lstStyle/>
          <a:p>
            <a:r>
              <a:rPr lang="en-US" sz="2400" dirty="0">
                <a:solidFill>
                  <a:srgbClr val="2342FF"/>
                </a:solidFill>
                <a:latin typeface="Broadway" pitchFamily="82" charset="77"/>
              </a:rPr>
              <a:t>ANALYSIS : </a:t>
            </a:r>
            <a:r>
              <a:rPr lang="en-US" sz="2400" b="1" dirty="0">
                <a:latin typeface="Broadway" pitchFamily="82" charset="77"/>
              </a:rPr>
              <a:t>Probability Distribution Function (PDF) of Customer BALANCE (log10 scale)</a:t>
            </a:r>
            <a:endParaRPr lang="en-US" sz="2400" dirty="0">
              <a:solidFill>
                <a:srgbClr val="2342FF"/>
              </a:solidFill>
              <a:latin typeface="Broadway" pitchFamily="82" charset="77"/>
            </a:endParaRP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Overall customers balance distributed close to 2*STD WRT the MEAN balance can be inferred with 95% CONFIDENCE.</a:t>
            </a:r>
          </a:p>
        </p:txBody>
      </p:sp>
      <p:pic>
        <p:nvPicPr>
          <p:cNvPr id="5" name="Picture 4" descr="A screenshot of a social media post&#10;&#10;Description automatically generated">
            <a:extLst>
              <a:ext uri="{FF2B5EF4-FFF2-40B4-BE49-F238E27FC236}">
                <a16:creationId xmlns:a16="http://schemas.microsoft.com/office/drawing/2014/main" id="{2539C401-8BCC-9E41-9F16-4611D44767BA}"/>
              </a:ext>
            </a:extLst>
          </p:cNvPr>
          <p:cNvPicPr>
            <a:picLocks noChangeAspect="1"/>
          </p:cNvPicPr>
          <p:nvPr/>
        </p:nvPicPr>
        <p:blipFill rotWithShape="1">
          <a:blip r:embed="rId2"/>
          <a:srcRect l="18438" t="34364" r="20000" b="22492"/>
          <a:stretch/>
        </p:blipFill>
        <p:spPr>
          <a:xfrm>
            <a:off x="446616" y="1747311"/>
            <a:ext cx="11135783" cy="4214265"/>
          </a:xfrm>
          <a:prstGeom prst="rect">
            <a:avLst/>
          </a:prstGeom>
        </p:spPr>
      </p:pic>
    </p:spTree>
    <p:extLst>
      <p:ext uri="{BB962C8B-B14F-4D97-AF65-F5344CB8AC3E}">
        <p14:creationId xmlns:p14="http://schemas.microsoft.com/office/powerpoint/2010/main" val="83227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209551"/>
            <a:ext cx="11650133" cy="6463308"/>
          </a:xfrm>
          <a:prstGeom prst="rect">
            <a:avLst/>
          </a:prstGeom>
          <a:noFill/>
        </p:spPr>
        <p:txBody>
          <a:bodyPr wrap="square" rtlCol="0">
            <a:spAutoFit/>
          </a:bodyPr>
          <a:lstStyle/>
          <a:p>
            <a:r>
              <a:rPr lang="en-US" sz="2400" dirty="0">
                <a:solidFill>
                  <a:srgbClr val="2342FF"/>
                </a:solidFill>
                <a:latin typeface="Broadway" pitchFamily="82" charset="77"/>
              </a:rPr>
              <a:t>This TREND remains consistent even if we group customers in terms of </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o Default, Not Default </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o Education </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o Marriage or</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o Age group  </a:t>
            </a: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grpSp>
        <p:nvGrpSpPr>
          <p:cNvPr id="8" name="Group 7">
            <a:extLst>
              <a:ext uri="{FF2B5EF4-FFF2-40B4-BE49-F238E27FC236}">
                <a16:creationId xmlns:a16="http://schemas.microsoft.com/office/drawing/2014/main" id="{DB528346-EF9D-154C-B242-8509D824BD93}"/>
              </a:ext>
            </a:extLst>
          </p:cNvPr>
          <p:cNvGrpSpPr/>
          <p:nvPr/>
        </p:nvGrpSpPr>
        <p:grpSpPr>
          <a:xfrm>
            <a:off x="4991100" y="1216817"/>
            <a:ext cx="6762750" cy="5121050"/>
            <a:chOff x="4324350" y="931067"/>
            <a:chExt cx="6762750" cy="5121050"/>
          </a:xfrm>
        </p:grpSpPr>
        <p:pic>
          <p:nvPicPr>
            <p:cNvPr id="9" name="Picture 8" descr="A screenshot of a social media post&#10;&#10;Description automatically generated">
              <a:extLst>
                <a:ext uri="{FF2B5EF4-FFF2-40B4-BE49-F238E27FC236}">
                  <a16:creationId xmlns:a16="http://schemas.microsoft.com/office/drawing/2014/main" id="{838E425F-C554-A34C-9162-161ED7D5176B}"/>
                </a:ext>
              </a:extLst>
            </p:cNvPr>
            <p:cNvPicPr>
              <a:picLocks noChangeAspect="1"/>
            </p:cNvPicPr>
            <p:nvPr/>
          </p:nvPicPr>
          <p:blipFill rotWithShape="1">
            <a:blip r:embed="rId2"/>
            <a:srcRect l="24219" t="39576" r="33281" b="30890"/>
            <a:stretch/>
          </p:blipFill>
          <p:spPr>
            <a:xfrm>
              <a:off x="4324350" y="931067"/>
              <a:ext cx="6762750" cy="253603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79234C6-F2F6-1245-A011-28138799F16D}"/>
                </a:ext>
              </a:extLst>
            </p:cNvPr>
            <p:cNvPicPr>
              <a:picLocks noChangeAspect="1"/>
            </p:cNvPicPr>
            <p:nvPr/>
          </p:nvPicPr>
          <p:blipFill rotWithShape="1">
            <a:blip r:embed="rId3"/>
            <a:srcRect l="24375" t="37260" r="33990" b="32916"/>
            <a:stretch/>
          </p:blipFill>
          <p:spPr>
            <a:xfrm>
              <a:off x="4324350" y="3467100"/>
              <a:ext cx="6687383" cy="2585017"/>
            </a:xfrm>
            <a:prstGeom prst="rect">
              <a:avLst/>
            </a:prstGeom>
          </p:spPr>
        </p:pic>
      </p:grpSp>
      <p:grpSp>
        <p:nvGrpSpPr>
          <p:cNvPr id="11" name="Group 10">
            <a:extLst>
              <a:ext uri="{FF2B5EF4-FFF2-40B4-BE49-F238E27FC236}">
                <a16:creationId xmlns:a16="http://schemas.microsoft.com/office/drawing/2014/main" id="{47166E9D-51B0-5049-A919-FC0DE1C822AD}"/>
              </a:ext>
            </a:extLst>
          </p:cNvPr>
          <p:cNvGrpSpPr/>
          <p:nvPr/>
        </p:nvGrpSpPr>
        <p:grpSpPr>
          <a:xfrm>
            <a:off x="1409700" y="4267200"/>
            <a:ext cx="2914650" cy="1477328"/>
            <a:chOff x="2782921" y="1219200"/>
            <a:chExt cx="4837079" cy="1468806"/>
          </a:xfrm>
        </p:grpSpPr>
        <p:sp>
          <p:nvSpPr>
            <p:cNvPr id="12" name="Right Arrow 11">
              <a:extLst>
                <a:ext uri="{FF2B5EF4-FFF2-40B4-BE49-F238E27FC236}">
                  <a16:creationId xmlns:a16="http://schemas.microsoft.com/office/drawing/2014/main" id="{DE2D66A7-416E-3642-94D3-2E693218A8E9}"/>
                </a:ext>
              </a:extLst>
            </p:cNvPr>
            <p:cNvSpPr/>
            <p:nvPr/>
          </p:nvSpPr>
          <p:spPr>
            <a:xfrm>
              <a:off x="5562600" y="1352550"/>
              <a:ext cx="2057400" cy="1238250"/>
            </a:xfrm>
            <a:prstGeom prst="rightArrow">
              <a:avLst/>
            </a:pr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71E36E-2E85-8642-A0A8-663F5CD4CB28}"/>
                </a:ext>
              </a:extLst>
            </p:cNvPr>
            <p:cNvSpPr txBox="1"/>
            <p:nvPr/>
          </p:nvSpPr>
          <p:spPr>
            <a:xfrm>
              <a:off x="2782921" y="1219200"/>
              <a:ext cx="2779680" cy="1468806"/>
            </a:xfrm>
            <a:prstGeom prst="rect">
              <a:avLst/>
            </a:prstGeom>
            <a:noFill/>
          </p:spPr>
          <p:txBody>
            <a:bodyPr wrap="square" rtlCol="0">
              <a:spAutoFit/>
            </a:bodyPr>
            <a:lstStyle/>
            <a:p>
              <a:pPr algn="ctr"/>
              <a:r>
                <a:rPr lang="en-US" sz="1500" dirty="0">
                  <a:solidFill>
                    <a:srgbClr val="2342FF"/>
                  </a:solidFill>
                  <a:latin typeface="Broadway" pitchFamily="82" charset="77"/>
                </a:rPr>
                <a:t>95% CONFIDENCE INTERVALE :    Default,</a:t>
              </a:r>
            </a:p>
            <a:p>
              <a:pPr algn="ctr"/>
              <a:r>
                <a:rPr lang="en-US" sz="1500" dirty="0">
                  <a:solidFill>
                    <a:srgbClr val="2342FF"/>
                  </a:solidFill>
                  <a:latin typeface="Broadway" pitchFamily="82" charset="77"/>
                </a:rPr>
                <a:t> Not Default Group</a:t>
              </a:r>
            </a:p>
          </p:txBody>
        </p:sp>
      </p:grpSp>
    </p:spTree>
    <p:extLst>
      <p:ext uri="{BB962C8B-B14F-4D97-AF65-F5344CB8AC3E}">
        <p14:creationId xmlns:p14="http://schemas.microsoft.com/office/powerpoint/2010/main" val="309878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33351"/>
            <a:ext cx="11650133" cy="6555641"/>
          </a:xfrm>
          <a:prstGeom prst="rect">
            <a:avLst/>
          </a:prstGeom>
          <a:noFill/>
        </p:spPr>
        <p:txBody>
          <a:bodyPr wrap="square" rtlCol="0">
            <a:spAutoFit/>
          </a:bodyPr>
          <a:lstStyle/>
          <a:p>
            <a:r>
              <a:rPr lang="en-US" sz="2400" dirty="0">
                <a:solidFill>
                  <a:srgbClr val="2342FF"/>
                </a:solidFill>
                <a:latin typeface="Broadway" pitchFamily="82" charset="77"/>
              </a:rPr>
              <a:t>	o Education </a:t>
            </a:r>
          </a:p>
          <a:p>
            <a:endParaRPr lang="en-US" sz="2400" dirty="0">
              <a:solidFill>
                <a:srgbClr val="2342FF"/>
              </a:solidFill>
              <a:latin typeface="Broadway" pitchFamily="82" charset="77"/>
            </a:endParaRPr>
          </a:p>
          <a:p>
            <a:r>
              <a:rPr lang="en-US" sz="2400" dirty="0">
                <a:solidFill>
                  <a:srgbClr val="2342FF"/>
                </a:solidFill>
                <a:latin typeface="Broadway" pitchFamily="82" charset="77"/>
              </a:rPr>
              <a:t>	</a:t>
            </a: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sz="2400" b="1" dirty="0">
              <a:solidFill>
                <a:srgbClr val="2342FF"/>
              </a:solidFill>
              <a:latin typeface="Broadway" pitchFamily="82" charset="77"/>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grpSp>
        <p:nvGrpSpPr>
          <p:cNvPr id="11" name="Group 10">
            <a:extLst>
              <a:ext uri="{FF2B5EF4-FFF2-40B4-BE49-F238E27FC236}">
                <a16:creationId xmlns:a16="http://schemas.microsoft.com/office/drawing/2014/main" id="{47166E9D-51B0-5049-A919-FC0DE1C822AD}"/>
              </a:ext>
            </a:extLst>
          </p:cNvPr>
          <p:cNvGrpSpPr/>
          <p:nvPr/>
        </p:nvGrpSpPr>
        <p:grpSpPr>
          <a:xfrm>
            <a:off x="838200" y="2781300"/>
            <a:ext cx="3657600" cy="2070110"/>
            <a:chOff x="2782921" y="1219200"/>
            <a:chExt cx="4837079" cy="1698306"/>
          </a:xfrm>
        </p:grpSpPr>
        <p:sp>
          <p:nvSpPr>
            <p:cNvPr id="12" name="Right Arrow 11">
              <a:extLst>
                <a:ext uri="{FF2B5EF4-FFF2-40B4-BE49-F238E27FC236}">
                  <a16:creationId xmlns:a16="http://schemas.microsoft.com/office/drawing/2014/main" id="{DE2D66A7-416E-3642-94D3-2E693218A8E9}"/>
                </a:ext>
              </a:extLst>
            </p:cNvPr>
            <p:cNvSpPr/>
            <p:nvPr/>
          </p:nvSpPr>
          <p:spPr>
            <a:xfrm>
              <a:off x="5562600" y="1352550"/>
              <a:ext cx="2057400" cy="1238250"/>
            </a:xfrm>
            <a:prstGeom prst="rightArrow">
              <a:avLst/>
            </a:prstGeom>
            <a:noFill/>
            <a:ln w="920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71E36E-2E85-8642-A0A8-663F5CD4CB28}"/>
                </a:ext>
              </a:extLst>
            </p:cNvPr>
            <p:cNvSpPr txBox="1"/>
            <p:nvPr/>
          </p:nvSpPr>
          <p:spPr>
            <a:xfrm>
              <a:off x="2782921" y="1219200"/>
              <a:ext cx="2779680" cy="1698306"/>
            </a:xfrm>
            <a:prstGeom prst="rect">
              <a:avLst/>
            </a:prstGeom>
            <a:noFill/>
          </p:spPr>
          <p:txBody>
            <a:bodyPr wrap="square" rtlCol="0">
              <a:spAutoFit/>
            </a:bodyPr>
            <a:lstStyle/>
            <a:p>
              <a:pPr algn="ctr"/>
              <a:r>
                <a:rPr lang="en-US" sz="1500" dirty="0">
                  <a:solidFill>
                    <a:srgbClr val="2342FF"/>
                  </a:solidFill>
                  <a:latin typeface="Broadway" pitchFamily="82" charset="77"/>
                </a:rPr>
                <a:t>95% CONFIDENCE INTERVALE :    GRAD,</a:t>
              </a:r>
            </a:p>
            <a:p>
              <a:pPr algn="ctr"/>
              <a:r>
                <a:rPr lang="en-US" sz="1500" dirty="0">
                  <a:solidFill>
                    <a:srgbClr val="2342FF"/>
                  </a:solidFill>
                  <a:latin typeface="Broadway" pitchFamily="82" charset="77"/>
                </a:rPr>
                <a:t> UNI STU</a:t>
              </a:r>
            </a:p>
            <a:p>
              <a:pPr algn="ctr"/>
              <a:r>
                <a:rPr lang="en-US" sz="1500" dirty="0">
                  <a:solidFill>
                    <a:srgbClr val="2342FF"/>
                  </a:solidFill>
                  <a:latin typeface="Broadway" pitchFamily="82" charset="77"/>
                </a:rPr>
                <a:t>HS STU</a:t>
              </a:r>
            </a:p>
            <a:p>
              <a:pPr algn="ctr"/>
              <a:r>
                <a:rPr lang="en-US" sz="1500" dirty="0">
                  <a:solidFill>
                    <a:srgbClr val="2342FF"/>
                  </a:solidFill>
                  <a:latin typeface="Broadway" pitchFamily="82" charset="77"/>
                </a:rPr>
                <a:t> Group</a:t>
              </a:r>
            </a:p>
          </p:txBody>
        </p:sp>
      </p:grpSp>
      <p:pic>
        <p:nvPicPr>
          <p:cNvPr id="6" name="Picture 5" descr="A screenshot of a social media post&#10;&#10;Description automatically generated">
            <a:extLst>
              <a:ext uri="{FF2B5EF4-FFF2-40B4-BE49-F238E27FC236}">
                <a16:creationId xmlns:a16="http://schemas.microsoft.com/office/drawing/2014/main" id="{B04B59D4-4824-7140-AA44-08D96A8B5AB0}"/>
              </a:ext>
            </a:extLst>
          </p:cNvPr>
          <p:cNvPicPr>
            <a:picLocks noChangeAspect="1"/>
          </p:cNvPicPr>
          <p:nvPr/>
        </p:nvPicPr>
        <p:blipFill rotWithShape="1">
          <a:blip r:embed="rId3"/>
          <a:srcRect l="33750" t="30311" r="38281" b="9463"/>
          <a:stretch/>
        </p:blipFill>
        <p:spPr>
          <a:xfrm>
            <a:off x="5429250" y="51129"/>
            <a:ext cx="5753100" cy="6685166"/>
          </a:xfrm>
          <a:prstGeom prst="rect">
            <a:avLst/>
          </a:prstGeom>
        </p:spPr>
      </p:pic>
    </p:spTree>
    <p:extLst>
      <p:ext uri="{BB962C8B-B14F-4D97-AF65-F5344CB8AC3E}">
        <p14:creationId xmlns:p14="http://schemas.microsoft.com/office/powerpoint/2010/main" val="2738003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209551" y="152401"/>
            <a:ext cx="11830050" cy="6463308"/>
          </a:xfrm>
          <a:prstGeom prst="rect">
            <a:avLst/>
          </a:prstGeom>
          <a:noFill/>
        </p:spPr>
        <p:txBody>
          <a:bodyPr wrap="square" rtlCol="0">
            <a:spAutoFit/>
          </a:bodyPr>
          <a:lstStyle/>
          <a:p>
            <a:r>
              <a:rPr lang="en-US" sz="2400" dirty="0">
                <a:solidFill>
                  <a:srgbClr val="2342FF"/>
                </a:solidFill>
                <a:latin typeface="Broadway" pitchFamily="82" charset="77"/>
              </a:rPr>
              <a:t>HYPOTHESIS TEST: </a:t>
            </a:r>
          </a:p>
          <a:p>
            <a:endParaRPr lang="en-US" sz="2400" b="1" dirty="0">
              <a:solidFill>
                <a:srgbClr val="2342FF"/>
              </a:solidFill>
              <a:latin typeface="Broadway" pitchFamily="82" charset="77"/>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r>
              <a:rPr lang="en-US" sz="2400" b="1" dirty="0">
                <a:latin typeface="Arial Black" panose="020B0604020202020204" pitchFamily="34" charset="0"/>
                <a:cs typeface="Arial Black" panose="020B0604020202020204" pitchFamily="34" charset="0"/>
              </a:rPr>
              <a:t>Now we would do a </a:t>
            </a:r>
            <a:r>
              <a:rPr lang="en-US" sz="2400" b="1" dirty="0">
                <a:solidFill>
                  <a:srgbClr val="FF0000"/>
                </a:solidFill>
                <a:latin typeface="Arial Black" panose="020B0604020202020204" pitchFamily="34" charset="0"/>
                <a:cs typeface="Arial Black" panose="020B0604020202020204" pitchFamily="34" charset="0"/>
              </a:rPr>
              <a:t>HYPOTHESIS</a:t>
            </a:r>
            <a:r>
              <a:rPr lang="en-US" sz="2400" b="1" dirty="0">
                <a:latin typeface="Arial Black" panose="020B0604020202020204" pitchFamily="34" charset="0"/>
                <a:cs typeface="Arial Black" panose="020B0604020202020204" pitchFamily="34" charset="0"/>
              </a:rPr>
              <a:t> with a claim that</a:t>
            </a:r>
          </a:p>
          <a:p>
            <a:endParaRPr lang="en-US" sz="2400" b="1" dirty="0">
              <a:latin typeface="Arial Black" panose="020B0604020202020204" pitchFamily="34" charset="0"/>
              <a:cs typeface="Arial Black" panose="020B0604020202020204" pitchFamily="34" charset="0"/>
            </a:endParaRPr>
          </a:p>
          <a:p>
            <a:r>
              <a:rPr lang="en-US" sz="2400" b="1" dirty="0">
                <a:latin typeface="Arial Black" panose="020B0604020202020204" pitchFamily="34" charset="0"/>
                <a:cs typeface="Arial Black" panose="020B0604020202020204" pitchFamily="34" charset="0"/>
              </a:rPr>
              <a:t>“</a:t>
            </a:r>
            <a:r>
              <a:rPr lang="en-US" sz="2400" b="1" dirty="0">
                <a:solidFill>
                  <a:srgbClr val="2342FF"/>
                </a:solidFill>
                <a:latin typeface="Arial Black" panose="020B0604020202020204" pitchFamily="34" charset="0"/>
                <a:cs typeface="Arial Black" panose="020B0604020202020204" pitchFamily="34" charset="0"/>
              </a:rPr>
              <a:t>THE ABOVE TWO GROUPS (</a:t>
            </a:r>
            <a:r>
              <a:rPr lang="en-US" sz="2400" b="1" dirty="0">
                <a:latin typeface="Arial Black" panose="020B0604020202020204" pitchFamily="34" charset="0"/>
                <a:cs typeface="Arial Black" panose="020B0604020202020204" pitchFamily="34" charset="0"/>
              </a:rPr>
              <a:t>default</a:t>
            </a:r>
            <a:r>
              <a:rPr lang="en-US" sz="2400" b="1" dirty="0">
                <a:solidFill>
                  <a:srgbClr val="2342FF"/>
                </a:solidFill>
                <a:latin typeface="Arial Black" panose="020B0604020202020204" pitchFamily="34" charset="0"/>
                <a:cs typeface="Arial Black" panose="020B0604020202020204" pitchFamily="34" charset="0"/>
              </a:rPr>
              <a:t>, </a:t>
            </a:r>
            <a:r>
              <a:rPr lang="en-US" sz="2400" b="1" dirty="0">
                <a:latin typeface="Arial Black" panose="020B0604020202020204" pitchFamily="34" charset="0"/>
                <a:cs typeface="Arial Black" panose="020B0604020202020204" pitchFamily="34" charset="0"/>
              </a:rPr>
              <a:t>not default</a:t>
            </a:r>
            <a:r>
              <a:rPr lang="en-US" sz="2400" b="1" dirty="0">
                <a:solidFill>
                  <a:srgbClr val="2342FF"/>
                </a:solidFill>
                <a:latin typeface="Arial Black" panose="020B0604020202020204" pitchFamily="34" charset="0"/>
                <a:cs typeface="Arial Black" panose="020B0604020202020204" pitchFamily="34" charset="0"/>
              </a:rPr>
              <a:t>) ARE STATISTICALLY IDENTIAL</a:t>
            </a:r>
            <a:r>
              <a:rPr lang="en-US" sz="2400" b="1" dirty="0">
                <a:latin typeface="Arial Black" panose="020B0604020202020204" pitchFamily="34" charset="0"/>
                <a:cs typeface="Arial Black" panose="020B0604020202020204" pitchFamily="34" charset="0"/>
              </a:rPr>
              <a:t>” </a:t>
            </a:r>
          </a:p>
          <a:p>
            <a:endParaRPr lang="en-US" sz="2400"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With T test we found the p-value is &lt; 0.05, so the null hypothesis is rejected, i.e.; the two groups are statistically different.</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We did similar tests in terms of other attributes such as education, marital status or age group and found that null hypothesis is rejected.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C3C754C4-A12A-614B-99C1-091A0FA8086D}"/>
              </a:ext>
            </a:extLst>
          </p:cNvPr>
          <p:cNvPicPr>
            <a:picLocks noChangeAspect="1"/>
          </p:cNvPicPr>
          <p:nvPr/>
        </p:nvPicPr>
        <p:blipFill rotWithShape="1">
          <a:blip r:embed="rId2"/>
          <a:srcRect l="29179" t="41096" r="8242" b="48046"/>
          <a:stretch/>
        </p:blipFill>
        <p:spPr>
          <a:xfrm>
            <a:off x="309566" y="3300412"/>
            <a:ext cx="11778789" cy="1102883"/>
          </a:xfrm>
          <a:prstGeom prst="rect">
            <a:avLst/>
          </a:prstGeom>
        </p:spPr>
      </p:pic>
    </p:spTree>
    <p:extLst>
      <p:ext uri="{BB962C8B-B14F-4D97-AF65-F5344CB8AC3E}">
        <p14:creationId xmlns:p14="http://schemas.microsoft.com/office/powerpoint/2010/main" val="335388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209551" y="152401"/>
            <a:ext cx="11830050" cy="6647974"/>
          </a:xfrm>
          <a:prstGeom prst="rect">
            <a:avLst/>
          </a:prstGeom>
          <a:noFill/>
        </p:spPr>
        <p:txBody>
          <a:bodyPr wrap="square" rtlCol="0">
            <a:spAutoFit/>
          </a:bodyPr>
          <a:lstStyle/>
          <a:p>
            <a:r>
              <a:rPr lang="en-US" sz="2400" dirty="0">
                <a:solidFill>
                  <a:srgbClr val="2342FF"/>
                </a:solidFill>
                <a:latin typeface="Broadway" pitchFamily="82" charset="77"/>
              </a:rPr>
              <a:t>FEATURE CORRELATION : </a:t>
            </a:r>
          </a:p>
          <a:p>
            <a:endParaRPr lang="en-US" sz="2400" b="1" dirty="0">
              <a:solidFill>
                <a:srgbClr val="2342FF"/>
              </a:solidFill>
              <a:latin typeface="Broadway" pitchFamily="82" charset="77"/>
            </a:endParaRPr>
          </a:p>
          <a:p>
            <a:r>
              <a:rPr lang="en-US" sz="2400" b="1" dirty="0">
                <a:latin typeface="Arial Black" panose="020B0604020202020204" pitchFamily="34" charset="0"/>
                <a:cs typeface="Arial Black" panose="020B0604020202020204" pitchFamily="34" charset="0"/>
              </a:rPr>
              <a:t>Pearson correlation among the time-based payment features </a:t>
            </a: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r>
              <a:rPr lang="en-US" sz="2400" b="1" dirty="0">
                <a:latin typeface="Arial Black" panose="020B0604020202020204" pitchFamily="34" charset="0"/>
                <a:cs typeface="Arial Black" panose="020B0604020202020204" pitchFamily="34" charset="0"/>
              </a:rPr>
              <a:t>  </a:t>
            </a:r>
          </a:p>
          <a:p>
            <a:br>
              <a:rPr lang="en-US" sz="2400" b="1" dirty="0">
                <a:latin typeface="Arial Black" panose="020B0604020202020204" pitchFamily="34" charset="0"/>
                <a:cs typeface="Arial Black" panose="020B0604020202020204" pitchFamily="34" charset="0"/>
              </a:rPr>
            </a:br>
            <a:br>
              <a:rPr lang="en-US" sz="2400" b="1" dirty="0">
                <a:latin typeface="Arial Black" panose="020B0604020202020204" pitchFamily="34" charset="0"/>
                <a:cs typeface="Arial Black" panose="020B0604020202020204" pitchFamily="34" charset="0"/>
              </a:rPr>
            </a:br>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E840F86D-421C-0946-915E-F8D5B8094FE5}"/>
              </a:ext>
            </a:extLst>
          </p:cNvPr>
          <p:cNvPicPr>
            <a:picLocks noChangeAspect="1"/>
          </p:cNvPicPr>
          <p:nvPr/>
        </p:nvPicPr>
        <p:blipFill rotWithShape="1">
          <a:blip r:embed="rId3"/>
          <a:srcRect l="21706" t="31778" r="29076" b="18222"/>
          <a:stretch/>
        </p:blipFill>
        <p:spPr>
          <a:xfrm>
            <a:off x="1066800" y="1342383"/>
            <a:ext cx="9037320" cy="5436891"/>
          </a:xfrm>
          <a:prstGeom prst="rect">
            <a:avLst/>
          </a:prstGeom>
        </p:spPr>
      </p:pic>
    </p:spTree>
    <p:extLst>
      <p:ext uri="{BB962C8B-B14F-4D97-AF65-F5344CB8AC3E}">
        <p14:creationId xmlns:p14="http://schemas.microsoft.com/office/powerpoint/2010/main" val="109444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209551" y="152401"/>
            <a:ext cx="11830050" cy="6278642"/>
          </a:xfrm>
          <a:prstGeom prst="rect">
            <a:avLst/>
          </a:prstGeom>
          <a:noFill/>
        </p:spPr>
        <p:txBody>
          <a:bodyPr wrap="square" rtlCol="0">
            <a:spAutoFit/>
          </a:bodyPr>
          <a:lstStyle/>
          <a:p>
            <a:r>
              <a:rPr lang="en-US" sz="2400" b="1" dirty="0">
                <a:latin typeface="Arial Black" panose="020B0604020202020204" pitchFamily="34" charset="0"/>
                <a:cs typeface="Arial Black" panose="020B0604020202020204" pitchFamily="34" charset="0"/>
              </a:rPr>
              <a:t>Pearson correlation bill amount</a:t>
            </a: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r>
              <a:rPr lang="en-US" sz="2400" b="1" dirty="0">
                <a:latin typeface="Arial Black" panose="020B0604020202020204" pitchFamily="34" charset="0"/>
                <a:cs typeface="Arial Black" panose="020B0604020202020204" pitchFamily="34" charset="0"/>
              </a:rPr>
              <a:t> </a:t>
            </a: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r>
              <a:rPr lang="en-US" sz="2400" b="1" dirty="0">
                <a:latin typeface="Arial Black" panose="020B0604020202020204" pitchFamily="34" charset="0"/>
                <a:cs typeface="Arial Black" panose="020B0604020202020204" pitchFamily="34" charset="0"/>
              </a:rPr>
              <a:t>  </a:t>
            </a:r>
          </a:p>
          <a:p>
            <a:br>
              <a:rPr lang="en-US" sz="2400" b="1" dirty="0">
                <a:latin typeface="Arial Black" panose="020B0604020202020204" pitchFamily="34" charset="0"/>
                <a:cs typeface="Arial Black" panose="020B0604020202020204" pitchFamily="34" charset="0"/>
              </a:rPr>
            </a:br>
            <a:br>
              <a:rPr lang="en-US" sz="2400" b="1" dirty="0">
                <a:latin typeface="Arial Black" panose="020B0604020202020204" pitchFamily="34" charset="0"/>
                <a:cs typeface="Arial Black" panose="020B0604020202020204" pitchFamily="34" charset="0"/>
              </a:rPr>
            </a:br>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1F829242-0EE2-334F-84C8-7492A168B82E}"/>
              </a:ext>
            </a:extLst>
          </p:cNvPr>
          <p:cNvPicPr>
            <a:picLocks noChangeAspect="1"/>
          </p:cNvPicPr>
          <p:nvPr/>
        </p:nvPicPr>
        <p:blipFill rotWithShape="1">
          <a:blip r:embed="rId3"/>
          <a:srcRect l="20931" t="44975" r="34876" b="13433"/>
          <a:stretch/>
        </p:blipFill>
        <p:spPr>
          <a:xfrm>
            <a:off x="381863" y="646038"/>
            <a:ext cx="10651555" cy="5936466"/>
          </a:xfrm>
          <a:prstGeom prst="rect">
            <a:avLst/>
          </a:prstGeom>
        </p:spPr>
      </p:pic>
    </p:spTree>
    <p:extLst>
      <p:ext uri="{BB962C8B-B14F-4D97-AF65-F5344CB8AC3E}">
        <p14:creationId xmlns:p14="http://schemas.microsoft.com/office/powerpoint/2010/main" val="583382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209551" y="152401"/>
            <a:ext cx="11830050" cy="6278642"/>
          </a:xfrm>
          <a:prstGeom prst="rect">
            <a:avLst/>
          </a:prstGeom>
          <a:noFill/>
        </p:spPr>
        <p:txBody>
          <a:bodyPr wrap="square" rtlCol="0">
            <a:spAutoFit/>
          </a:bodyPr>
          <a:lstStyle/>
          <a:p>
            <a:r>
              <a:rPr lang="en-US" sz="2400" b="1" dirty="0">
                <a:latin typeface="Arial Black" panose="020B0604020202020204" pitchFamily="34" charset="0"/>
                <a:cs typeface="Arial Black" panose="020B0604020202020204" pitchFamily="34" charset="0"/>
              </a:rPr>
              <a:t>Pearson correlation pay amount</a:t>
            </a: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r>
              <a:rPr lang="en-US" sz="2400" b="1" dirty="0">
                <a:latin typeface="Arial Black" panose="020B0604020202020204" pitchFamily="34" charset="0"/>
                <a:cs typeface="Arial Black" panose="020B0604020202020204" pitchFamily="34" charset="0"/>
              </a:rPr>
              <a:t> </a:t>
            </a: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r>
              <a:rPr lang="en-US" sz="2400" b="1" dirty="0">
                <a:latin typeface="Arial Black" panose="020B0604020202020204" pitchFamily="34" charset="0"/>
                <a:cs typeface="Arial Black" panose="020B0604020202020204" pitchFamily="34" charset="0"/>
              </a:rPr>
              <a:t>  </a:t>
            </a:r>
          </a:p>
          <a:p>
            <a:br>
              <a:rPr lang="en-US" sz="2400" b="1" dirty="0">
                <a:latin typeface="Arial Black" panose="020B0604020202020204" pitchFamily="34" charset="0"/>
                <a:cs typeface="Arial Black" panose="020B0604020202020204" pitchFamily="34" charset="0"/>
              </a:rPr>
            </a:br>
            <a:br>
              <a:rPr lang="en-US" sz="2400" b="1" dirty="0">
                <a:latin typeface="Arial Black" panose="020B0604020202020204" pitchFamily="34" charset="0"/>
                <a:cs typeface="Arial Black" panose="020B0604020202020204" pitchFamily="34" charset="0"/>
              </a:rPr>
            </a:br>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cell phone&#10;&#10;Description automatically generated">
            <a:extLst>
              <a:ext uri="{FF2B5EF4-FFF2-40B4-BE49-F238E27FC236}">
                <a16:creationId xmlns:a16="http://schemas.microsoft.com/office/drawing/2014/main" id="{F1D12F79-89A4-CD47-888B-807C97851CB4}"/>
              </a:ext>
            </a:extLst>
          </p:cNvPr>
          <p:cNvPicPr>
            <a:picLocks noChangeAspect="1"/>
          </p:cNvPicPr>
          <p:nvPr/>
        </p:nvPicPr>
        <p:blipFill rotWithShape="1">
          <a:blip r:embed="rId3"/>
          <a:srcRect l="21504" t="34359" r="27932" b="20000"/>
          <a:stretch/>
        </p:blipFill>
        <p:spPr>
          <a:xfrm>
            <a:off x="556360" y="676030"/>
            <a:ext cx="11181342" cy="5976814"/>
          </a:xfrm>
          <a:prstGeom prst="rect">
            <a:avLst/>
          </a:prstGeom>
        </p:spPr>
      </p:pic>
    </p:spTree>
    <p:extLst>
      <p:ext uri="{BB962C8B-B14F-4D97-AF65-F5344CB8AC3E}">
        <p14:creationId xmlns:p14="http://schemas.microsoft.com/office/powerpoint/2010/main" val="149772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647974"/>
          </a:xfrm>
          <a:prstGeom prst="rect">
            <a:avLst/>
          </a:prstGeom>
          <a:noFill/>
        </p:spPr>
        <p:txBody>
          <a:bodyPr wrap="square" rtlCol="0">
            <a:spAutoFit/>
          </a:bodyPr>
          <a:lstStyle/>
          <a:p>
            <a:r>
              <a:rPr lang="en-US" sz="2400" dirty="0">
                <a:solidFill>
                  <a:srgbClr val="2342FF"/>
                </a:solidFill>
                <a:latin typeface="Broadway" pitchFamily="82" charset="77"/>
              </a:rPr>
              <a:t>DATA VISUALIZATION :</a:t>
            </a:r>
          </a:p>
          <a:p>
            <a:endParaRPr lang="en-US" sz="2400" dirty="0">
              <a:solidFill>
                <a:srgbClr val="2342FF"/>
              </a:solidFill>
              <a:latin typeface="Broadway" pitchFamily="82" charset="77"/>
            </a:endParaRPr>
          </a:p>
          <a:p>
            <a:r>
              <a:rPr lang="en-US" dirty="0">
                <a:solidFill>
                  <a:srgbClr val="2342FF"/>
                </a:solidFill>
                <a:latin typeface="Broadway" pitchFamily="82" charset="77"/>
              </a:rPr>
              <a:t>BALANCE LIMIT </a:t>
            </a:r>
            <a:endParaRPr lang="en-US" sz="2400" dirty="0">
              <a:solidFill>
                <a:srgbClr val="2342FF"/>
              </a:solidFill>
              <a:latin typeface="Broadway" pitchFamily="82" charset="77"/>
            </a:endParaRPr>
          </a:p>
          <a:p>
            <a:pPr algn="ctr"/>
            <a:endParaRPr lang="en-US" dirty="0"/>
          </a:p>
          <a:p>
            <a:r>
              <a:rPr lang="en-US" b="1" dirty="0">
                <a:latin typeface="Arial Black" panose="020B0604020202020204" pitchFamily="34" charset="0"/>
                <a:cs typeface="Arial Black" panose="020B0604020202020204" pitchFamily="34" charset="0"/>
              </a:rPr>
              <a:t>Default of credit card clients data set stored in UCI Center for Machine Learning and Intelligent System ‘Machine Learning Repository’.</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Data set consists of </a:t>
            </a:r>
          </a:p>
          <a:p>
            <a:endParaRPr lang="en-US" b="1" dirty="0">
              <a:latin typeface="Arial Black" panose="020B0604020202020204" pitchFamily="34" charset="0"/>
              <a:cs typeface="Arial Black" panose="020B0604020202020204" pitchFamily="34" charset="0"/>
            </a:endParaRPr>
          </a:p>
          <a:p>
            <a:pPr lvl="1"/>
            <a:r>
              <a:rPr lang="en-US" b="1" dirty="0">
                <a:latin typeface="Arial Black" panose="020B0604020202020204" pitchFamily="34" charset="0"/>
                <a:cs typeface="Arial Black" panose="020B0604020202020204" pitchFamily="34" charset="0"/>
              </a:rPr>
              <a:t>=&gt; 24 attributes and </a:t>
            </a:r>
          </a:p>
          <a:p>
            <a:endParaRPr lang="en-US" b="1" dirty="0">
              <a:latin typeface="Arial Black" panose="020B0604020202020204" pitchFamily="34" charset="0"/>
              <a:cs typeface="Arial Black" panose="020B0604020202020204" pitchFamily="34" charset="0"/>
            </a:endParaRPr>
          </a:p>
          <a:p>
            <a:pPr lvl="1"/>
            <a:r>
              <a:rPr lang="en-US" b="1" dirty="0">
                <a:latin typeface="Arial Black" panose="020B0604020202020204" pitchFamily="34" charset="0"/>
                <a:cs typeface="Arial Black" panose="020B0604020202020204" pitchFamily="34" charset="0"/>
              </a:rPr>
              <a:t>=&gt; 30,000 instances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The first ‘six’ attributes include clients’ balance limit and  other statistics such as  age, sex, marriage, age and education.</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Hist shows balance distribution plotted on log10 scale, average balance more than 100K. </a:t>
            </a:r>
          </a:p>
          <a:p>
            <a:endParaRPr lang="en-US" b="1" dirty="0">
              <a:latin typeface="Arial Black" panose="020B0604020202020204" pitchFamily="34" charset="0"/>
              <a:cs typeface="Arial Black" panose="020B0604020202020204" pitchFamily="34" charset="0"/>
            </a:endParaRPr>
          </a:p>
        </p:txBody>
      </p:sp>
      <p:pic>
        <p:nvPicPr>
          <p:cNvPr id="5" name="Picture 4" descr="A screenshot of a social media post&#10;&#10;Description automatically generated">
            <a:extLst>
              <a:ext uri="{FF2B5EF4-FFF2-40B4-BE49-F238E27FC236}">
                <a16:creationId xmlns:a16="http://schemas.microsoft.com/office/drawing/2014/main" id="{A41C4F3C-C7BF-964B-B24C-8ECEC8F657A4}"/>
              </a:ext>
            </a:extLst>
          </p:cNvPr>
          <p:cNvPicPr>
            <a:picLocks noChangeAspect="1"/>
          </p:cNvPicPr>
          <p:nvPr/>
        </p:nvPicPr>
        <p:blipFill rotWithShape="1">
          <a:blip r:embed="rId2"/>
          <a:srcRect l="19303" t="34107" r="29795" b="30804"/>
          <a:stretch/>
        </p:blipFill>
        <p:spPr>
          <a:xfrm>
            <a:off x="4362136" y="2229787"/>
            <a:ext cx="7545847" cy="2806909"/>
          </a:xfrm>
          <a:prstGeom prst="rect">
            <a:avLst/>
          </a:prstGeom>
        </p:spPr>
      </p:pic>
    </p:spTree>
    <p:extLst>
      <p:ext uri="{BB962C8B-B14F-4D97-AF65-F5344CB8AC3E}">
        <p14:creationId xmlns:p14="http://schemas.microsoft.com/office/powerpoint/2010/main" val="451694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209551" y="152401"/>
            <a:ext cx="11830050" cy="5539978"/>
          </a:xfrm>
          <a:prstGeom prst="rect">
            <a:avLst/>
          </a:prstGeom>
          <a:noFill/>
        </p:spPr>
        <p:txBody>
          <a:bodyPr wrap="square" rtlCol="0">
            <a:spAutoFit/>
          </a:bodyPr>
          <a:lstStyle/>
          <a:p>
            <a:r>
              <a:rPr lang="en-US" sz="2400" dirty="0">
                <a:solidFill>
                  <a:srgbClr val="2342FF"/>
                </a:solidFill>
                <a:latin typeface="Broadway" pitchFamily="82" charset="77"/>
              </a:rPr>
              <a:t>LAON DEFAULT PREDICTION : </a:t>
            </a:r>
          </a:p>
          <a:p>
            <a:endParaRPr lang="en-US" sz="2400" b="1" dirty="0">
              <a:solidFill>
                <a:srgbClr val="2342FF"/>
              </a:solidFill>
              <a:latin typeface="Broadway" pitchFamily="82" charset="77"/>
            </a:endParaRPr>
          </a:p>
          <a:p>
            <a:r>
              <a:rPr lang="en-US" sz="2400" b="1" dirty="0">
                <a:latin typeface="Arial Black" panose="020B0604020202020204" pitchFamily="34" charset="0"/>
                <a:cs typeface="Arial Black" panose="020B0604020202020204" pitchFamily="34" charset="0"/>
              </a:rPr>
              <a:t>Now we will apply various Machine Learning Algorithms to predict whether clients will be a default or not default in the next month.  </a:t>
            </a: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br>
              <a:rPr lang="en-US" sz="2400" b="1" dirty="0">
                <a:latin typeface="Arial Black" panose="020B0604020202020204" pitchFamily="34" charset="0"/>
                <a:cs typeface="Arial Black" panose="020B0604020202020204" pitchFamily="34" charset="0"/>
              </a:rPr>
            </a:br>
            <a:br>
              <a:rPr lang="en-US" sz="2400" b="1" dirty="0">
                <a:latin typeface="Arial Black" panose="020B0604020202020204" pitchFamily="34" charset="0"/>
                <a:cs typeface="Arial Black" panose="020B0604020202020204" pitchFamily="34" charset="0"/>
              </a:rPr>
            </a:br>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sz="2400"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88829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92441"/>
            <a:ext cx="11650133" cy="6832640"/>
          </a:xfrm>
          <a:prstGeom prst="rect">
            <a:avLst/>
          </a:prstGeom>
          <a:noFill/>
        </p:spPr>
        <p:txBody>
          <a:bodyPr wrap="square" rtlCol="0">
            <a:spAutoFit/>
          </a:bodyPr>
          <a:lstStyle/>
          <a:p>
            <a:r>
              <a:rPr lang="en-US" sz="2400" dirty="0">
                <a:solidFill>
                  <a:srgbClr val="2342FF"/>
                </a:solidFill>
                <a:latin typeface="Broadway" pitchFamily="82" charset="77"/>
              </a:rPr>
              <a:t>CLIENTS’ EDUCATION:</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EDUCATION  =&gt; GARD : UNI : HS : OTHERS = 35 : 47 : 16 : 1  </a:t>
            </a:r>
          </a:p>
        </p:txBody>
      </p:sp>
      <p:grpSp>
        <p:nvGrpSpPr>
          <p:cNvPr id="8" name="Group 7">
            <a:extLst>
              <a:ext uri="{FF2B5EF4-FFF2-40B4-BE49-F238E27FC236}">
                <a16:creationId xmlns:a16="http://schemas.microsoft.com/office/drawing/2014/main" id="{B80C93B6-66F8-0748-9217-17FFADF48AED}"/>
              </a:ext>
            </a:extLst>
          </p:cNvPr>
          <p:cNvGrpSpPr/>
          <p:nvPr/>
        </p:nvGrpSpPr>
        <p:grpSpPr>
          <a:xfrm>
            <a:off x="874019" y="494678"/>
            <a:ext cx="10646111" cy="5600560"/>
            <a:chOff x="874019" y="494678"/>
            <a:chExt cx="10646111" cy="5600560"/>
          </a:xfrm>
        </p:grpSpPr>
        <p:pic>
          <p:nvPicPr>
            <p:cNvPr id="3" name="Picture 2" descr="A screenshot of a social media post&#10;&#10;Description automatically generated">
              <a:extLst>
                <a:ext uri="{FF2B5EF4-FFF2-40B4-BE49-F238E27FC236}">
                  <a16:creationId xmlns:a16="http://schemas.microsoft.com/office/drawing/2014/main" id="{7800AD52-F400-F64B-8134-1D86B09D5AA3}"/>
                </a:ext>
              </a:extLst>
            </p:cNvPr>
            <p:cNvPicPr>
              <a:picLocks noChangeAspect="1"/>
            </p:cNvPicPr>
            <p:nvPr/>
          </p:nvPicPr>
          <p:blipFill rotWithShape="1">
            <a:blip r:embed="rId2"/>
            <a:srcRect l="19180" t="37069" r="22664" b="29861"/>
            <a:stretch/>
          </p:blipFill>
          <p:spPr>
            <a:xfrm>
              <a:off x="914401" y="494678"/>
              <a:ext cx="10605729" cy="3254362"/>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A12C91DE-5390-C54E-9002-366B9BCA40B9}"/>
                </a:ext>
              </a:extLst>
            </p:cNvPr>
            <p:cNvPicPr>
              <a:picLocks noChangeAspect="1"/>
            </p:cNvPicPr>
            <p:nvPr/>
          </p:nvPicPr>
          <p:blipFill rotWithShape="1">
            <a:blip r:embed="rId3"/>
            <a:srcRect l="19350" t="50000" r="32893" b="30125"/>
            <a:stretch/>
          </p:blipFill>
          <p:spPr>
            <a:xfrm>
              <a:off x="874019" y="3713421"/>
              <a:ext cx="10605730" cy="2381817"/>
            </a:xfrm>
            <a:prstGeom prst="rect">
              <a:avLst/>
            </a:prstGeom>
          </p:spPr>
        </p:pic>
      </p:grpSp>
    </p:spTree>
    <p:extLst>
      <p:ext uri="{BB962C8B-B14F-4D97-AF65-F5344CB8AC3E}">
        <p14:creationId xmlns:p14="http://schemas.microsoft.com/office/powerpoint/2010/main" val="934098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CLIENTS’ AGE:</a:t>
            </a:r>
          </a:p>
          <a:p>
            <a:pPr algn="ctr"/>
            <a:endParaRPr lang="en-US" dirty="0"/>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Age group:</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Largest group of customer </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In terms of age:</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27-32 Years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Next largest group:</a:t>
            </a: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33-38 Years  </a:t>
            </a: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7" name="Picture 6">
            <a:extLst>
              <a:ext uri="{FF2B5EF4-FFF2-40B4-BE49-F238E27FC236}">
                <a16:creationId xmlns:a16="http://schemas.microsoft.com/office/drawing/2014/main" id="{8C47E01C-FBEA-894F-A26E-CF06BD982102}"/>
              </a:ext>
            </a:extLst>
          </p:cNvPr>
          <p:cNvPicPr>
            <a:picLocks noChangeAspect="1"/>
          </p:cNvPicPr>
          <p:nvPr/>
        </p:nvPicPr>
        <p:blipFill rotWithShape="1">
          <a:blip r:embed="rId2"/>
          <a:srcRect l="20903" t="43456" r="44122" b="19260"/>
          <a:stretch/>
        </p:blipFill>
        <p:spPr>
          <a:xfrm>
            <a:off x="4588933" y="776230"/>
            <a:ext cx="7450667" cy="4727104"/>
          </a:xfrm>
          <a:prstGeom prst="rect">
            <a:avLst/>
          </a:prstGeom>
        </p:spPr>
      </p:pic>
    </p:spTree>
    <p:extLst>
      <p:ext uri="{BB962C8B-B14F-4D97-AF65-F5344CB8AC3E}">
        <p14:creationId xmlns:p14="http://schemas.microsoft.com/office/powerpoint/2010/main" val="135315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CUSTOMERS CONSECUTIVE PAY RECORDS (APRIL-JUNE, 2005)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7" name="Picture 6" descr="A screenshot of a social media post&#10;&#10;Description automatically generated">
            <a:extLst>
              <a:ext uri="{FF2B5EF4-FFF2-40B4-BE49-F238E27FC236}">
                <a16:creationId xmlns:a16="http://schemas.microsoft.com/office/drawing/2014/main" id="{8AD058E3-6BAE-7F49-87C0-EF149EB25D46}"/>
              </a:ext>
            </a:extLst>
          </p:cNvPr>
          <p:cNvPicPr>
            <a:picLocks noChangeAspect="1"/>
          </p:cNvPicPr>
          <p:nvPr/>
        </p:nvPicPr>
        <p:blipFill rotWithShape="1">
          <a:blip r:embed="rId2"/>
          <a:srcRect l="16867" t="33446" r="36035" b="11413"/>
          <a:stretch/>
        </p:blipFill>
        <p:spPr>
          <a:xfrm>
            <a:off x="1255363" y="1262828"/>
            <a:ext cx="7842141" cy="5420632"/>
          </a:xfrm>
          <a:prstGeom prst="rect">
            <a:avLst/>
          </a:prstGeom>
        </p:spPr>
      </p:pic>
    </p:spTree>
    <p:extLst>
      <p:ext uri="{BB962C8B-B14F-4D97-AF65-F5344CB8AC3E}">
        <p14:creationId xmlns:p14="http://schemas.microsoft.com/office/powerpoint/2010/main" val="379670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CUSTOMERS CONSECUTIVE PAY RECORDS (JULY-SEPT., 2005)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69F1461E-3016-D344-82CD-B7FA8C4E36A9}"/>
              </a:ext>
            </a:extLst>
          </p:cNvPr>
          <p:cNvPicPr>
            <a:picLocks noChangeAspect="1"/>
          </p:cNvPicPr>
          <p:nvPr/>
        </p:nvPicPr>
        <p:blipFill rotWithShape="1">
          <a:blip r:embed="rId2"/>
          <a:srcRect l="16333" t="33220" r="12286" b="12316"/>
          <a:stretch/>
        </p:blipFill>
        <p:spPr>
          <a:xfrm>
            <a:off x="349128" y="976393"/>
            <a:ext cx="11453405" cy="5159385"/>
          </a:xfrm>
          <a:prstGeom prst="rect">
            <a:avLst/>
          </a:prstGeom>
        </p:spPr>
      </p:pic>
    </p:spTree>
    <p:extLst>
      <p:ext uri="{BB962C8B-B14F-4D97-AF65-F5344CB8AC3E}">
        <p14:creationId xmlns:p14="http://schemas.microsoft.com/office/powerpoint/2010/main" val="210934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SIX CONSECUTIVE PAY RECORDS (APRIL-SEP, 2005)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As we see roughly 72% client made the first payments on time. It drops down to less than 68% in the next pay cycle. Trend shows further drop down in terms of number of customer who made payments on time or before the time with small fluctuations towards the end of pay cycles. </a:t>
            </a:r>
          </a:p>
          <a:p>
            <a:endParaRPr lang="en-US" b="1" dirty="0">
              <a:latin typeface="Arial Black" panose="020B0604020202020204" pitchFamily="34" charset="0"/>
              <a:cs typeface="Arial Black" panose="020B0604020202020204" pitchFamily="34" charset="0"/>
            </a:endParaRPr>
          </a:p>
        </p:txBody>
      </p:sp>
      <p:pic>
        <p:nvPicPr>
          <p:cNvPr id="3" name="Picture 2">
            <a:extLst>
              <a:ext uri="{FF2B5EF4-FFF2-40B4-BE49-F238E27FC236}">
                <a16:creationId xmlns:a16="http://schemas.microsoft.com/office/drawing/2014/main" id="{C6535F74-7715-7D45-AA51-788982948329}"/>
              </a:ext>
            </a:extLst>
          </p:cNvPr>
          <p:cNvPicPr>
            <a:picLocks noChangeAspect="1"/>
          </p:cNvPicPr>
          <p:nvPr/>
        </p:nvPicPr>
        <p:blipFill rotWithShape="1">
          <a:blip r:embed="rId2"/>
          <a:srcRect l="17917" t="36000" r="24920" b="13333"/>
          <a:stretch/>
        </p:blipFill>
        <p:spPr>
          <a:xfrm>
            <a:off x="1356843" y="773494"/>
            <a:ext cx="6578289" cy="3764684"/>
          </a:xfrm>
          <a:prstGeom prst="rect">
            <a:avLst/>
          </a:prstGeom>
        </p:spPr>
      </p:pic>
    </p:spTree>
    <p:extLst>
      <p:ext uri="{BB962C8B-B14F-4D97-AF65-F5344CB8AC3E}">
        <p14:creationId xmlns:p14="http://schemas.microsoft.com/office/powerpoint/2010/main" val="1233723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CUSTOMER PAY RECORDS IN TERMS OF EDUCATION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We found that in terms of pay records university and HS students show similar trends as well as grad student, however grad student make a consistent difference from the other two groups. </a:t>
            </a:r>
          </a:p>
          <a:p>
            <a:endParaRPr lang="en-US" b="1" dirty="0">
              <a:latin typeface="Arial Black" panose="020B0604020202020204" pitchFamily="34" charset="0"/>
              <a:cs typeface="Arial Black" panose="020B0604020202020204" pitchFamily="34" charset="0"/>
            </a:endParaRPr>
          </a:p>
        </p:txBody>
      </p:sp>
      <p:pic>
        <p:nvPicPr>
          <p:cNvPr id="3" name="Picture 2" descr="A screenshot of a social media post&#10;&#10;Description automatically generated">
            <a:extLst>
              <a:ext uri="{FF2B5EF4-FFF2-40B4-BE49-F238E27FC236}">
                <a16:creationId xmlns:a16="http://schemas.microsoft.com/office/drawing/2014/main" id="{8A06AA60-57A0-F44A-8D70-065F8F3D9BA6}"/>
              </a:ext>
            </a:extLst>
          </p:cNvPr>
          <p:cNvPicPr>
            <a:picLocks noChangeAspect="1"/>
          </p:cNvPicPr>
          <p:nvPr/>
        </p:nvPicPr>
        <p:blipFill rotWithShape="1">
          <a:blip r:embed="rId2"/>
          <a:srcRect l="16200" t="34802" r="17890" b="17740"/>
          <a:stretch/>
        </p:blipFill>
        <p:spPr>
          <a:xfrm>
            <a:off x="991893" y="898901"/>
            <a:ext cx="9442600" cy="4014061"/>
          </a:xfrm>
          <a:prstGeom prst="rect">
            <a:avLst/>
          </a:prstGeom>
        </p:spPr>
      </p:pic>
    </p:spTree>
    <p:extLst>
      <p:ext uri="{BB962C8B-B14F-4D97-AF65-F5344CB8AC3E}">
        <p14:creationId xmlns:p14="http://schemas.microsoft.com/office/powerpoint/2010/main" val="265394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2D00BF-6B26-7941-9295-896FAE002E73}"/>
              </a:ext>
            </a:extLst>
          </p:cNvPr>
          <p:cNvSpPr txBox="1"/>
          <p:nvPr/>
        </p:nvSpPr>
        <p:spPr>
          <a:xfrm>
            <a:off x="389467" y="152401"/>
            <a:ext cx="11650133" cy="6555641"/>
          </a:xfrm>
          <a:prstGeom prst="rect">
            <a:avLst/>
          </a:prstGeom>
          <a:noFill/>
        </p:spPr>
        <p:txBody>
          <a:bodyPr wrap="square" rtlCol="0">
            <a:spAutoFit/>
          </a:bodyPr>
          <a:lstStyle/>
          <a:p>
            <a:r>
              <a:rPr lang="en-US" sz="2400" dirty="0">
                <a:solidFill>
                  <a:srgbClr val="2342FF"/>
                </a:solidFill>
                <a:latin typeface="Broadway" pitchFamily="82" charset="77"/>
              </a:rPr>
              <a:t>CUSTOMER PAY RECORDS IN TERMS OF MARRITAL STATUS : </a:t>
            </a:r>
          </a:p>
          <a:p>
            <a:pPr algn="ctr"/>
            <a:endParaRPr lang="en-US" dirty="0"/>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endParaRPr lang="en-US" b="1" dirty="0">
              <a:latin typeface="Arial Black" panose="020B0604020202020204" pitchFamily="34" charset="0"/>
              <a:cs typeface="Arial Black" panose="020B0604020202020204" pitchFamily="34" charset="0"/>
            </a:endParaRPr>
          </a:p>
          <a:p>
            <a:r>
              <a:rPr lang="en-US" b="1" dirty="0">
                <a:latin typeface="Arial Black" panose="020B0604020202020204" pitchFamily="34" charset="0"/>
                <a:cs typeface="Arial Black" panose="020B0604020202020204" pitchFamily="34" charset="0"/>
              </a:rPr>
              <a:t>It shows comparing to Married or Single, the other group pay records are better, however this group represents only 1% of the client. </a:t>
            </a:r>
          </a:p>
          <a:p>
            <a:endParaRPr lang="en-US" b="1" dirty="0">
              <a:latin typeface="Arial Black" panose="020B0604020202020204" pitchFamily="34" charset="0"/>
              <a:cs typeface="Arial Black"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EF084CD4-0490-0D4F-B5B2-F1FC92B56D33}"/>
              </a:ext>
            </a:extLst>
          </p:cNvPr>
          <p:cNvPicPr>
            <a:picLocks noChangeAspect="1"/>
          </p:cNvPicPr>
          <p:nvPr/>
        </p:nvPicPr>
        <p:blipFill rotWithShape="1">
          <a:blip r:embed="rId2"/>
          <a:srcRect l="16067" t="33672" r="21626" b="19774"/>
          <a:stretch/>
        </p:blipFill>
        <p:spPr>
          <a:xfrm>
            <a:off x="558327" y="910849"/>
            <a:ext cx="10548401" cy="4653043"/>
          </a:xfrm>
          <a:prstGeom prst="rect">
            <a:avLst/>
          </a:prstGeom>
        </p:spPr>
      </p:pic>
    </p:spTree>
    <p:extLst>
      <p:ext uri="{BB962C8B-B14F-4D97-AF65-F5344CB8AC3E}">
        <p14:creationId xmlns:p14="http://schemas.microsoft.com/office/powerpoint/2010/main" val="998469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648</Words>
  <Application>Microsoft Macintosh PowerPoint</Application>
  <PresentationFormat>Widescreen</PresentationFormat>
  <Paragraphs>376</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Broadway</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31</cp:revision>
  <dcterms:created xsi:type="dcterms:W3CDTF">2020-05-27T20:36:29Z</dcterms:created>
  <dcterms:modified xsi:type="dcterms:W3CDTF">2020-05-28T07:09:05Z</dcterms:modified>
</cp:coreProperties>
</file>