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c7fddf9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c7fddf9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important to know the portion between (theoretical and practical), depends on personal goal, starting pay difference among, ranking, environment(culture), ease to get in exchange programme/research/competition/ etc. </a:t>
            </a:r>
            <a:endParaRPr/>
          </a:p>
          <a:p>
            <a:pPr indent="0" lvl="0" marL="0" rtl="0" algn="l">
              <a:spcBef>
                <a:spcPts val="0"/>
              </a:spcBef>
              <a:spcAft>
                <a:spcPts val="0"/>
              </a:spcAft>
              <a:buNone/>
            </a:pPr>
            <a:r>
              <a:rPr lang="en-GB"/>
              <a:t>YJ: idea might change over time, more theoretical at the start, pace, content </a:t>
            </a:r>
            <a:r>
              <a:rPr lang="en-GB"/>
              <a:t>structure</a:t>
            </a:r>
            <a:r>
              <a:rPr lang="en-GB"/>
              <a:t>, areas of ds they want you to focus 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c7fddf9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c7fddf9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c7fddf99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c7fddf99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04c7ef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04c7ef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c7fddf9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c7fddf9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Jiyuan JC news / google/ </a:t>
            </a:r>
            <a:r>
              <a:rPr lang="en-GB"/>
              <a:t>talent</a:t>
            </a:r>
            <a:r>
              <a:rPr lang="en-GB"/>
              <a:t> tiers / more demand in </a:t>
            </a:r>
            <a:r>
              <a:rPr lang="en-GB"/>
              <a:t>future</a:t>
            </a:r>
            <a:r>
              <a:rPr lang="en-GB"/>
              <a:t> </a:t>
            </a:r>
            <a:endParaRPr/>
          </a:p>
          <a:p>
            <a:pPr indent="0" lvl="0" marL="0" rtl="0" algn="l">
              <a:spcBef>
                <a:spcPts val="0"/>
              </a:spcBef>
              <a:spcAft>
                <a:spcPts val="0"/>
              </a:spcAft>
              <a:buNone/>
            </a:pPr>
            <a:r>
              <a:rPr lang="en-GB"/>
              <a:t>Yu Jo JC researching on uni </a:t>
            </a:r>
            <a:r>
              <a:rPr lang="en-GB"/>
              <a:t>courses / consult with parent / cs related is good / love math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c7fddf99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c7fddf99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Jiyuan: Uni ranking (better students and competitive advantage) → content taught </a:t>
            </a:r>
            <a:endParaRPr/>
          </a:p>
          <a:p>
            <a:pPr indent="0" lvl="0" marL="0" rtl="0" algn="l">
              <a:spcBef>
                <a:spcPts val="0"/>
              </a:spcBef>
              <a:spcAft>
                <a:spcPts val="0"/>
              </a:spcAft>
              <a:buNone/>
            </a:pPr>
            <a:r>
              <a:rPr lang="en-GB"/>
              <a:t>Yj: Content (some uni do not have purely DS course) , NUS cir is flexible, free to choose minor/2nd major → uni ranking (better teaching resources) , with hall location will be better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c7fddf99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c7fddf99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personal career goal (personal interest and strength) → uni ranking </a:t>
            </a:r>
            <a:endParaRPr/>
          </a:p>
          <a:p>
            <a:pPr indent="0" lvl="0" marL="0" rtl="0" algn="l">
              <a:spcBef>
                <a:spcPts val="0"/>
              </a:spcBef>
              <a:spcAft>
                <a:spcPts val="0"/>
              </a:spcAft>
              <a:buNone/>
            </a:pPr>
            <a:r>
              <a:rPr lang="en-GB"/>
              <a:t>YJ: job prospects (more career/industry options) → salary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c7fddf9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c7fddf9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DA(process data, find pattern and trend) , DS (more advanced version of DA), → DA first </a:t>
            </a:r>
            <a:endParaRPr/>
          </a:p>
          <a:p>
            <a:pPr indent="0" lvl="0" marL="0" rtl="0" algn="l">
              <a:spcBef>
                <a:spcPts val="0"/>
              </a:spcBef>
              <a:spcAft>
                <a:spcPts val="0"/>
              </a:spcAft>
              <a:buNone/>
            </a:pPr>
            <a:r>
              <a:rPr lang="en-GB"/>
              <a:t>YJ: DA VS DS(formulate hypothesis) → DA first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c7fddf9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c7fddf9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sch web is more about cir and job pros, personal experience is lacking, no difficulties, not able to estimate personal capabilities, fantastise job </a:t>
            </a:r>
            <a:r>
              <a:rPr lang="en-GB"/>
              <a:t>perspectives</a:t>
            </a:r>
            <a:r>
              <a:rPr lang="en-GB"/>
              <a:t> (no realistic judgment) , how can multiple combi of course give myself competitive advantage</a:t>
            </a:r>
            <a:endParaRPr/>
          </a:p>
          <a:p>
            <a:pPr indent="0" lvl="0" marL="0" rtl="0" algn="l">
              <a:spcBef>
                <a:spcPts val="0"/>
              </a:spcBef>
              <a:spcAft>
                <a:spcPts val="0"/>
              </a:spcAft>
              <a:buNone/>
            </a:pPr>
            <a:r>
              <a:rPr lang="en-GB"/>
              <a:t>YJ: only clear to a small extent, brief summary of what I m going to learn, want to know more greater details of the content, rigour of the course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c7fddf9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c7fddf9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more info from friends rather than uni websites, cannot compare between unis (strength) </a:t>
            </a:r>
            <a:endParaRPr/>
          </a:p>
          <a:p>
            <a:pPr indent="0" lvl="0" marL="0" rtl="0" algn="l">
              <a:spcBef>
                <a:spcPts val="0"/>
              </a:spcBef>
              <a:spcAft>
                <a:spcPts val="0"/>
              </a:spcAft>
              <a:buNone/>
            </a:pPr>
            <a:r>
              <a:rPr lang="en-GB"/>
              <a:t>YJ: mainly look at what the course is about, DSAI is too specialise in AI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c7fddf9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c7fddf9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JY: explain difference between </a:t>
            </a:r>
            <a:r>
              <a:rPr lang="en-GB"/>
              <a:t>programming</a:t>
            </a:r>
            <a:r>
              <a:rPr lang="en-GB"/>
              <a:t> languages, module difficulties and description is not a priority, will be dry if they give too many </a:t>
            </a:r>
            <a:r>
              <a:rPr lang="en-GB"/>
              <a:t>terminologies</a:t>
            </a:r>
            <a:r>
              <a:rPr lang="en-GB"/>
              <a:t> </a:t>
            </a:r>
            <a:endParaRPr/>
          </a:p>
          <a:p>
            <a:pPr indent="0" lvl="0" marL="0" rtl="0" algn="l">
              <a:spcBef>
                <a:spcPts val="0"/>
              </a:spcBef>
              <a:spcAft>
                <a:spcPts val="0"/>
              </a:spcAft>
              <a:buNone/>
            </a:pPr>
            <a:r>
              <a:rPr lang="en-GB"/>
              <a:t>YJ: reddit, open house, how can no CS background student better prepare for the course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tat.nus.edu.sg/prospective-students/undergraduate-programme/data-science-and-analytics/"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ntu.edu.sg/education/undergraduate-programme/bachelor-of-science-in-data-science-artificial-intelligence"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70475" y="0"/>
            <a:ext cx="1773525" cy="1099826"/>
          </a:xfrm>
          <a:prstGeom prst="rect">
            <a:avLst/>
          </a:prstGeom>
          <a:noFill/>
          <a:ln>
            <a:noFill/>
          </a:ln>
        </p:spPr>
      </p:pic>
      <p:sp>
        <p:nvSpPr>
          <p:cNvPr id="55" name="Google Shape;55;p13"/>
          <p:cNvSpPr txBox="1"/>
          <p:nvPr/>
        </p:nvSpPr>
        <p:spPr>
          <a:xfrm>
            <a:off x="553950" y="1797400"/>
            <a:ext cx="744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t>DSA3101 - User Experience Interview </a:t>
            </a:r>
            <a:endParaRPr b="1" sz="2800"/>
          </a:p>
          <a:p>
            <a:pPr indent="0" lvl="0" marL="0" rtl="0" algn="l">
              <a:spcBef>
                <a:spcPts val="0"/>
              </a:spcBef>
              <a:spcAft>
                <a:spcPts val="0"/>
              </a:spcAft>
              <a:buNone/>
            </a:pPr>
            <a:r>
              <a:t/>
            </a:r>
            <a:endParaRPr/>
          </a:p>
          <a:p>
            <a:pPr indent="0" lvl="0" marL="0" rtl="0" algn="l">
              <a:spcBef>
                <a:spcPts val="0"/>
              </a:spcBef>
              <a:spcAft>
                <a:spcPts val="0"/>
              </a:spcAft>
              <a:buNone/>
            </a:pPr>
            <a:r>
              <a:rPr lang="en-GB"/>
              <a:t>15 Mar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career opportunities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Before entering the course, would you be concerned about how much theoretical and practical portion are there for each school’s course, and how many modules allow you to have hands-on experience? Do you think it is important to be more practical/theoretical? </a:t>
            </a:r>
            <a:br>
              <a:rPr lang="en-GB">
                <a:solidFill>
                  <a:schemeClr val="dk1"/>
                </a:solidFill>
                <a:highlight>
                  <a:srgbClr val="FFFFFF"/>
                </a:highlight>
                <a:latin typeface="Roboto"/>
                <a:ea typeface="Roboto"/>
                <a:cs typeface="Roboto"/>
                <a:sym typeface="Roboto"/>
              </a:rPr>
            </a:br>
            <a:endParaRPr>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Would you want to have a clearer picture of the career opportunities offered by school?  For example, internship programme like UPIP and FYI, case study modules which have link to the industries, research opportunities if you are kin to read Master, etc. </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chemeClr val="dk1"/>
              </a:solidFill>
              <a:highlight>
                <a:srgbClr val="FFFFFF"/>
              </a:highlight>
              <a:latin typeface="Roboto"/>
              <a:ea typeface="Roboto"/>
              <a:cs typeface="Roboto"/>
              <a:sym typeface="Roboto"/>
            </a:endParaRPr>
          </a:p>
          <a:p>
            <a:pPr indent="-342900" lvl="0" marL="457200" rtl="0" algn="l">
              <a:spcBef>
                <a:spcPts val="1200"/>
              </a:spcBef>
              <a:spcAft>
                <a:spcPts val="0"/>
              </a:spcAft>
              <a:buClr>
                <a:schemeClr val="dk1"/>
              </a:buClr>
              <a:buSzPts val="1800"/>
              <a:buFont typeface="Roboto"/>
              <a:buChar char="●"/>
            </a:pPr>
            <a:r>
              <a:rPr lang="en-GB">
                <a:solidFill>
                  <a:schemeClr val="dk1"/>
                </a:solidFill>
                <a:highlight>
                  <a:srgbClr val="FFFFFF"/>
                </a:highlight>
                <a:latin typeface="Roboto"/>
                <a:ea typeface="Roboto"/>
                <a:cs typeface="Roboto"/>
                <a:sym typeface="Roboto"/>
              </a:rPr>
              <a:t>Have you ever tried to get the above mentioned information? How? </a:t>
            </a:r>
            <a:endParaRPr/>
          </a:p>
        </p:txBody>
      </p:sp>
      <p:pic>
        <p:nvPicPr>
          <p:cNvPr id="119" name="Google Shape;119;p22"/>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Coming to the end…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Is there any other things we did not talk about but you are interested to know more?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26" name="Google Shape;126;p23"/>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7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pic>
        <p:nvPicPr>
          <p:cNvPr id="132" name="Google Shape;132;p24"/>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GB">
                <a:solidFill>
                  <a:schemeClr val="dk1"/>
                </a:solidFill>
              </a:rPr>
              <a:t>Who are we? </a:t>
            </a:r>
            <a:br>
              <a:rPr lang="en-GB">
                <a:solidFill>
                  <a:schemeClr val="dk1"/>
                </a:solidFill>
              </a:rPr>
            </a:br>
            <a:r>
              <a:rPr lang="en-GB">
                <a:solidFill>
                  <a:schemeClr val="dk1"/>
                </a:solidFill>
              </a:rPr>
              <a:t>- Liu Chen and Ying Xin</a:t>
            </a:r>
            <a:br>
              <a:rPr lang="en-GB">
                <a:solidFill>
                  <a:schemeClr val="dk1"/>
                </a:solidFill>
              </a:rPr>
            </a:br>
            <a:r>
              <a:rPr lang="en-GB">
                <a:solidFill>
                  <a:schemeClr val="dk1"/>
                </a:solidFill>
              </a:rPr>
              <a:t>- NUS DSA Y3 students</a:t>
            </a:r>
            <a:br>
              <a:rPr lang="en-GB">
                <a:solidFill>
                  <a:schemeClr val="dk1"/>
                </a:solidFill>
              </a:rPr>
            </a:br>
            <a:r>
              <a:rPr lang="en-GB">
                <a:solidFill>
                  <a:schemeClr val="dk1"/>
                </a:solidFill>
              </a:rPr>
              <a:t>- Frontend Team member for our module project </a:t>
            </a:r>
            <a:br>
              <a:rPr lang="en-GB">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What is this for? </a:t>
            </a:r>
            <a:br>
              <a:rPr lang="en-GB">
                <a:solidFill>
                  <a:schemeClr val="dk1"/>
                </a:solidFill>
              </a:rPr>
            </a:br>
            <a:r>
              <a:rPr lang="en-GB">
                <a:solidFill>
                  <a:schemeClr val="dk1"/>
                </a:solidFill>
              </a:rPr>
              <a:t>- To know more about your experience and thought process while comparing universities </a:t>
            </a:r>
            <a:br>
              <a:rPr lang="en-GB">
                <a:solidFill>
                  <a:schemeClr val="dk1"/>
                </a:solidFill>
              </a:rPr>
            </a:br>
            <a:r>
              <a:rPr lang="en-GB">
                <a:solidFill>
                  <a:schemeClr val="dk1"/>
                </a:solidFill>
              </a:rPr>
              <a:t>- To know what information you would like to know but is not </a:t>
            </a:r>
            <a:r>
              <a:rPr lang="en-GB">
                <a:solidFill>
                  <a:schemeClr val="dk1"/>
                </a:solidFill>
              </a:rPr>
              <a:t>findable</a:t>
            </a:r>
            <a:r>
              <a:rPr lang="en-GB">
                <a:solidFill>
                  <a:schemeClr val="dk1"/>
                </a:solidFill>
              </a:rPr>
              <a:t> online</a:t>
            </a:r>
            <a:br>
              <a:rPr lang="en-GB">
                <a:solidFill>
                  <a:schemeClr val="dk1"/>
                </a:solidFill>
              </a:rPr>
            </a:br>
            <a:r>
              <a:rPr lang="en-GB">
                <a:solidFill>
                  <a:schemeClr val="dk1"/>
                </a:solidFill>
              </a:rPr>
              <a:t>- To share our experience with you and answer any doubt you have for NUS DSA :D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7285610" y="2"/>
            <a:ext cx="1858388" cy="1152475"/>
          </a:xfrm>
          <a:prstGeom prst="rect">
            <a:avLst/>
          </a:prstGeom>
          <a:noFill/>
          <a:ln>
            <a:noFill/>
          </a:ln>
        </p:spPr>
      </p:pic>
      <p:pic>
        <p:nvPicPr>
          <p:cNvPr id="63" name="Google Shape;63;p14"/>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Know more about you!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Your name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Previous education background (JC/Poly)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How did you hear about data science and became interested in it? </a:t>
            </a:r>
            <a:endParaRPr>
              <a:solidFill>
                <a:schemeClr val="dk1"/>
              </a:solidFill>
            </a:endParaRPr>
          </a:p>
        </p:txBody>
      </p:sp>
      <p:pic>
        <p:nvPicPr>
          <p:cNvPr id="70" name="Google Shape;70;p15"/>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While choosing schools…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While choosing schools, which aspect you will be looking at first? Why? </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A level results/IB Diploma results/GPA</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University ranking and reputation</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Content/course design of the university</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High expected salary</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School location</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Others </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While choosing courses…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While choosing courses, which aspect you will be looking at first? Why? </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Detailed information of the modules taught</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Expected Starting Salary</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Faculty and their resources</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Job prospects</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Personal career goals</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Tuition fee of the course</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University ranking of this particular course</a:t>
            </a:r>
            <a:endParaRPr>
              <a:solidFill>
                <a:schemeClr val="dk1"/>
              </a:solidFill>
            </a:endParaRPr>
          </a:p>
          <a:p>
            <a:pPr indent="-342900" lvl="0" marL="914400" rtl="0" algn="l">
              <a:spcBef>
                <a:spcPts val="0"/>
              </a:spcBef>
              <a:spcAft>
                <a:spcPts val="0"/>
              </a:spcAft>
              <a:buClr>
                <a:schemeClr val="dk1"/>
              </a:buClr>
              <a:buSzPts val="1800"/>
              <a:buChar char="-"/>
            </a:pPr>
            <a:r>
              <a:rPr lang="en-GB">
                <a:solidFill>
                  <a:schemeClr val="dk1"/>
                </a:solidFill>
              </a:rPr>
              <a:t>Others </a:t>
            </a:r>
            <a:endParaRPr/>
          </a:p>
        </p:txBody>
      </p:sp>
      <p:pic>
        <p:nvPicPr>
          <p:cNvPr id="84" name="Google Shape;84;p17"/>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much do you know about data science?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GB">
                <a:solidFill>
                  <a:schemeClr val="dk1"/>
                </a:solidFill>
              </a:rPr>
              <a:t>There are 3 main career choices as a DSA graduate: </a:t>
            </a:r>
            <a:endParaRPr>
              <a:solidFill>
                <a:schemeClr val="dk1"/>
              </a:solidFill>
            </a:endParaRPr>
          </a:p>
          <a:p>
            <a:pPr indent="0" lvl="0" marL="457200" rtl="0" algn="l">
              <a:spcBef>
                <a:spcPts val="1200"/>
              </a:spcBef>
              <a:spcAft>
                <a:spcPts val="0"/>
              </a:spcAft>
              <a:buNone/>
            </a:pPr>
            <a:r>
              <a:rPr lang="en-GB">
                <a:solidFill>
                  <a:schemeClr val="dk1"/>
                </a:solidFill>
              </a:rPr>
              <a:t>- Data Analyst </a:t>
            </a:r>
            <a:endParaRPr>
              <a:solidFill>
                <a:schemeClr val="dk1"/>
              </a:solidFill>
            </a:endParaRPr>
          </a:p>
          <a:p>
            <a:pPr indent="0" lvl="0" marL="457200" rtl="0" algn="l">
              <a:spcBef>
                <a:spcPts val="1200"/>
              </a:spcBef>
              <a:spcAft>
                <a:spcPts val="0"/>
              </a:spcAft>
              <a:buNone/>
            </a:pPr>
            <a:r>
              <a:rPr lang="en-GB">
                <a:solidFill>
                  <a:schemeClr val="dk1"/>
                </a:solidFill>
              </a:rPr>
              <a:t>- Data Engineer </a:t>
            </a:r>
            <a:endParaRPr>
              <a:solidFill>
                <a:schemeClr val="dk1"/>
              </a:solidFill>
            </a:endParaRPr>
          </a:p>
          <a:p>
            <a:pPr indent="0" lvl="0" marL="457200" rtl="0" algn="l">
              <a:spcBef>
                <a:spcPts val="1200"/>
              </a:spcBef>
              <a:spcAft>
                <a:spcPts val="0"/>
              </a:spcAft>
              <a:buNone/>
            </a:pPr>
            <a:r>
              <a:rPr lang="en-GB">
                <a:solidFill>
                  <a:schemeClr val="dk1"/>
                </a:solidFill>
              </a:rPr>
              <a:t>- Data Scientist (Machine learning AI)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Do you know the difference among the 3? Which aspect would you like to explore more? </a:t>
            </a:r>
            <a:br>
              <a:rPr lang="en-GB">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Do you think knowing these before you enter the course will make a difference to your decision making process? </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Your research process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GB" u="sng">
                <a:solidFill>
                  <a:schemeClr val="accent1"/>
                </a:solidFill>
                <a:hlinkClick r:id="rId3">
                  <a:extLst>
                    <a:ext uri="{A12FA001-AC4F-418D-AE19-62706E023703}">
                      <ahyp:hlinkClr val="tx"/>
                    </a:ext>
                  </a:extLst>
                </a:hlinkClick>
              </a:rPr>
              <a:t>https://www.stat.nus.edu.sg/prospective-students/undergraduate-programme/data-science-and-analytics/</a:t>
            </a:r>
            <a:endParaRPr>
              <a:solidFill>
                <a:schemeClr val="accent1"/>
              </a:solidFill>
            </a:endParaRPr>
          </a:p>
          <a:p>
            <a:pPr indent="0" lvl="0" marL="0" rtl="0" algn="l">
              <a:spcBef>
                <a:spcPts val="1200"/>
              </a:spcBef>
              <a:spcAft>
                <a:spcPts val="0"/>
              </a:spcAft>
              <a:buNone/>
            </a:pPr>
            <a:r>
              <a:t/>
            </a:r>
            <a:endParaRPr/>
          </a:p>
          <a:p>
            <a:pPr indent="-342900" lvl="0" marL="457200" rtl="0" algn="l">
              <a:spcBef>
                <a:spcPts val="1200"/>
              </a:spcBef>
              <a:spcAft>
                <a:spcPts val="0"/>
              </a:spcAft>
              <a:buClr>
                <a:schemeClr val="dk1"/>
              </a:buClr>
              <a:buSzPts val="1800"/>
              <a:buChar char="●"/>
            </a:pPr>
            <a:r>
              <a:rPr lang="en-GB">
                <a:solidFill>
                  <a:schemeClr val="dk1"/>
                </a:solidFill>
              </a:rPr>
              <a:t>After browsing through the webpage, do you think you are clear about the course content? If not, what question about the course do you have? These will be the features missing in the official school websites and we might want to include them. </a:t>
            </a:r>
            <a:endParaRPr>
              <a:solidFill>
                <a:schemeClr val="dk1"/>
              </a:solidFill>
            </a:endParaRPr>
          </a:p>
        </p:txBody>
      </p:sp>
      <p:pic>
        <p:nvPicPr>
          <p:cNvPr id="98" name="Google Shape;98;p19"/>
          <p:cNvPicPr preferRelativeResize="0"/>
          <p:nvPr/>
        </p:nvPicPr>
        <p:blipFill>
          <a:blip r:embed="rId4">
            <a:alphaModFix/>
          </a:blip>
          <a:stretch>
            <a:fillRect/>
          </a:stretch>
        </p:blipFill>
        <p:spPr>
          <a:xfrm>
            <a:off x="7370475" y="0"/>
            <a:ext cx="1773525" cy="1099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Comparing universities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After browsing through NUS DSA course, you might then process with NTU data science course… </a:t>
            </a:r>
            <a:endParaRPr>
              <a:solidFill>
                <a:schemeClr val="dk1"/>
              </a:solidFill>
            </a:endParaRPr>
          </a:p>
          <a:p>
            <a:pPr indent="-342900" lvl="0" marL="457200" rtl="0" algn="l">
              <a:spcBef>
                <a:spcPts val="0"/>
              </a:spcBef>
              <a:spcAft>
                <a:spcPts val="0"/>
              </a:spcAft>
              <a:buClr>
                <a:schemeClr val="accent1"/>
              </a:buClr>
              <a:buSzPts val="1800"/>
              <a:buChar char="●"/>
            </a:pPr>
            <a:r>
              <a:rPr lang="en-GB" u="sng">
                <a:solidFill>
                  <a:schemeClr val="accent1"/>
                </a:solidFill>
                <a:hlinkClick r:id="rId3">
                  <a:extLst>
                    <a:ext uri="{A12FA001-AC4F-418D-AE19-62706E023703}">
                      <ahyp:hlinkClr val="tx"/>
                    </a:ext>
                  </a:extLst>
                </a:hlinkClick>
              </a:rPr>
              <a:t>https://www.ntu.edu.sg/education/undergraduate-programme/bachelor-of-science-in-data-science-artificial-intelligence</a:t>
            </a:r>
            <a:endParaRPr>
              <a:solidFill>
                <a:schemeClr val="accent1"/>
              </a:solidFill>
            </a:endParaRPr>
          </a:p>
          <a:p>
            <a:pPr indent="-342900" lvl="0" marL="457200" rtl="0" algn="l">
              <a:spcBef>
                <a:spcPts val="0"/>
              </a:spcBef>
              <a:spcAft>
                <a:spcPts val="0"/>
              </a:spcAft>
              <a:buClr>
                <a:srgbClr val="000000"/>
              </a:buClr>
              <a:buSzPts val="1800"/>
              <a:buChar char="●"/>
            </a:pPr>
            <a:r>
              <a:rPr lang="en-GB">
                <a:solidFill>
                  <a:srgbClr val="000000"/>
                </a:solidFill>
              </a:rPr>
              <a:t>How do you compare the 2 courses? What aspects will you be looking at? Do you thing the comparison process is straightforward and easy? </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5" name="Google Shape;105;p20"/>
          <p:cNvPicPr preferRelativeResize="0"/>
          <p:nvPr/>
        </p:nvPicPr>
        <p:blipFill>
          <a:blip r:embed="rId4">
            <a:alphaModFix/>
          </a:blip>
          <a:stretch>
            <a:fillRect/>
          </a:stretch>
        </p:blipFill>
        <p:spPr>
          <a:xfrm>
            <a:off x="7370475" y="0"/>
            <a:ext cx="1773525" cy="1099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the modules…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Before entering the course, would you want to have a clearer picture of the exact programming languages/data analytics softwares/specific technical skills you will learn? What about details like module description and difficulties? </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chemeClr val="dk1"/>
              </a:solidFill>
              <a:highlight>
                <a:srgbClr val="FFFFFF"/>
              </a:highlight>
              <a:latin typeface="Roboto"/>
              <a:ea typeface="Roboto"/>
              <a:cs typeface="Roboto"/>
              <a:sym typeface="Roboto"/>
            </a:endParaRPr>
          </a:p>
          <a:p>
            <a:pPr indent="-342900" lvl="0" marL="457200" rtl="0" algn="l">
              <a:spcBef>
                <a:spcPts val="1200"/>
              </a:spcBef>
              <a:spcAft>
                <a:spcPts val="0"/>
              </a:spcAft>
              <a:buClr>
                <a:schemeClr val="dk1"/>
              </a:buClr>
              <a:buSzPts val="1800"/>
              <a:buFont typeface="Roboto"/>
              <a:buChar char="●"/>
            </a:pPr>
            <a:r>
              <a:rPr lang="en-GB">
                <a:solidFill>
                  <a:schemeClr val="dk1"/>
                </a:solidFill>
                <a:highlight>
                  <a:srgbClr val="FFFFFF"/>
                </a:highlight>
                <a:latin typeface="Roboto"/>
                <a:ea typeface="Roboto"/>
                <a:cs typeface="Roboto"/>
                <a:sym typeface="Roboto"/>
              </a:rPr>
              <a:t>Have you ever tried to get the </a:t>
            </a:r>
            <a:r>
              <a:rPr lang="en-GB">
                <a:solidFill>
                  <a:schemeClr val="dk1"/>
                </a:solidFill>
                <a:highlight>
                  <a:srgbClr val="FFFFFF"/>
                </a:highlight>
                <a:latin typeface="Roboto"/>
                <a:ea typeface="Roboto"/>
                <a:cs typeface="Roboto"/>
                <a:sym typeface="Roboto"/>
              </a:rPr>
              <a:t>above mentioned</a:t>
            </a:r>
            <a:r>
              <a:rPr lang="en-GB">
                <a:solidFill>
                  <a:schemeClr val="dk1"/>
                </a:solidFill>
                <a:highlight>
                  <a:srgbClr val="FFFFFF"/>
                </a:highlight>
                <a:latin typeface="Roboto"/>
                <a:ea typeface="Roboto"/>
                <a:cs typeface="Roboto"/>
                <a:sym typeface="Roboto"/>
              </a:rPr>
              <a:t> information? How? </a:t>
            </a:r>
            <a:endParaRPr>
              <a:solidFill>
                <a:schemeClr val="dk1"/>
              </a:solidFill>
              <a:highlight>
                <a:srgbClr val="FFFFFF"/>
              </a:highlight>
              <a:latin typeface="Roboto"/>
              <a:ea typeface="Roboto"/>
              <a:cs typeface="Roboto"/>
              <a:sym typeface="Roboto"/>
            </a:endParaRPr>
          </a:p>
        </p:txBody>
      </p:sp>
      <p:pic>
        <p:nvPicPr>
          <p:cNvPr id="112" name="Google Shape;112;p21"/>
          <p:cNvPicPr preferRelativeResize="0"/>
          <p:nvPr/>
        </p:nvPicPr>
        <p:blipFill>
          <a:blip r:embed="rId3">
            <a:alphaModFix/>
          </a:blip>
          <a:stretch>
            <a:fillRect/>
          </a:stretch>
        </p:blipFill>
        <p:spPr>
          <a:xfrm>
            <a:off x="7370475" y="0"/>
            <a:ext cx="1773525" cy="109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