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 SemiBold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Nuni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39821A-0E04-4C24-B195-D91B0A1AE478}">
  <a:tblStyle styleId="{9A39821A-0E04-4C24-B195-D91B0A1AE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SemiBold-bold.fntdata"/><Relationship Id="rId25" Type="http://schemas.openxmlformats.org/officeDocument/2006/relationships/font" Target="fonts/NunitoSemiBold-regular.fntdata"/><Relationship Id="rId28" Type="http://schemas.openxmlformats.org/officeDocument/2006/relationships/font" Target="fonts/NunitoSemiBold-boldItalic.fntdata"/><Relationship Id="rId27" Type="http://schemas.openxmlformats.org/officeDocument/2006/relationships/font" Target="fonts/Nunito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NunitoLight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NunitoLight-italic.fntdata"/><Relationship Id="rId16" Type="http://schemas.openxmlformats.org/officeDocument/2006/relationships/slide" Target="slides/slide10.xml"/><Relationship Id="rId38" Type="http://schemas.openxmlformats.org/officeDocument/2006/relationships/font" Target="fonts/Nunito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b755608f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b75560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303b4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303b4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b75560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b75560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b75560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5b75560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303b450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303b450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b75560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5b75560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b755608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b75560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0c158b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60c158b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b755608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b75560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Familiarizing with environment: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explored through menus - configured git runners on local instance - adding in ssh at client end - created test repository - a test pipeline too with make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-Gitlab was new to us all especially considering its premium features regarding CI/CD. </a:t>
            </a:r>
            <a:r>
              <a:rPr lang="en"/>
              <a:t>Never</a:t>
            </a:r>
            <a:r>
              <a:rPr lang="en"/>
              <a:t> though Gitlab has so much more to offer. Gitlab settings.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dockers and .yml file. </a:t>
            </a:r>
            <a:r>
              <a:rPr lang="en"/>
              <a:t>Separate</a:t>
            </a:r>
            <a:r>
              <a:rPr lang="en"/>
              <a:t> Container Registry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-Creating deployment environments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-Pipeline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artifacts</a:t>
            </a:r>
            <a:r>
              <a:rPr lang="en"/>
              <a:t> downloads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output of one </a:t>
            </a:r>
            <a:r>
              <a:rPr lang="en"/>
              <a:t>pipeline</a:t>
            </a:r>
            <a:r>
              <a:rPr lang="en"/>
              <a:t> to other (.yml configuration)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b755608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b75560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b755608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b75560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b755608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b75560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b755608f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b755608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hyperlink" Target="https://www.python.org/community/logos/" TargetMode="External"/><Relationship Id="rId6" Type="http://schemas.openxmlformats.org/officeDocument/2006/relationships/hyperlink" Target="https://nodejs.org/e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hyperlink" Target="https://en.wikipedia.org/wiki/Ansible_(software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whizlabs.com/blog/continuous-integration-vs-continuous-delivery-vs-continuous-deploymen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692975"/>
            <a:ext cx="8222100" cy="24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Process Automation Techniques (SS21)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Open Proceedings</a:t>
            </a: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 - II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437320"/>
            <a:ext cx="82221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Light"/>
                <a:ea typeface="Nunito Light"/>
                <a:cs typeface="Nunito Light"/>
                <a:sym typeface="Nunito Light"/>
              </a:rPr>
              <a:t>By:</a:t>
            </a:r>
            <a:endParaRPr sz="17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Light"/>
                <a:ea typeface="Nunito Light"/>
                <a:cs typeface="Nunito Light"/>
                <a:sym typeface="Nunito Light"/>
              </a:rPr>
              <a:t>	Piyush Talele</a:t>
            </a:r>
            <a:endParaRPr sz="17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Light"/>
                <a:ea typeface="Nunito Light"/>
                <a:cs typeface="Nunito Light"/>
                <a:sym typeface="Nunito Light"/>
              </a:rPr>
              <a:t>	Ali Asghar Marvi</a:t>
            </a:r>
            <a:endParaRPr sz="17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 SemiBold"/>
                <a:ea typeface="Nunito SemiBold"/>
                <a:cs typeface="Nunito SemiBold"/>
                <a:sym typeface="Nunito SemiBold"/>
              </a:rPr>
              <a:t>NodeJs &amp; Python based</a:t>
            </a:r>
            <a:endParaRPr sz="2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of robust &amp; most common technology.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799700" y="733675"/>
            <a:ext cx="489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Main reason was the previous experience in pdf handling using python.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Many libraries for pdf manipulation emerged within last few years.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NodeJS allows to use naive methods with easy and short code syntaxes.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JSON/XML parsing and 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traversing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is very easy in nodeJS (used for sanity checks).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Python is a backend language, have a  scope to convert the whole pipeline into a REST API for further 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interventions targeted for various applications.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Methods used for PDF manipulation in python have various options with styling options, layer position options. 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23" y="2681337"/>
            <a:ext cx="2320000" cy="12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075" y="2681350"/>
            <a:ext cx="1217999" cy="121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507775" y="4436225"/>
            <a:ext cx="22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Image Ref: </a:t>
            </a: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Python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&amp; </a:t>
            </a: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NodeJS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Dockerization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26075" y="1349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Creating an Environment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799700" y="733675"/>
            <a:ext cx="489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Our scripts were diverse in 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technologies (js and python). 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 needed a common environment containing already installed libraries and necessary binaries.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Container registry concept  also needed docker files.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Docker image can be either a whole OS or a specific technology image.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Also YAML was to use as main file containing stages so uncleared concept issue of how to combine both docker image  and YAML file was the question of that month !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Gitlab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 Container Registry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Concept of 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ne docker image with all required dependencies.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807425" y="501975"/>
            <a:ext cx="4896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With the Docker Container Registry, GitLab project gets its own space to store its Docker images.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Which can  be used in YAML files (for our project).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docker image from container registry can be build and run locally by using.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url of image follows a specific naming convention.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&lt;registry URL&gt;/&lt;namespace&gt;/&lt;project&gt;/&lt;image&gt;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Docker image  needs  to be build  locally and then can push to container registry using unique gitlab project url.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Docker-in-Docker image scripting can be done by building docker image from container registry in YAML file.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414" y="2103052"/>
            <a:ext cx="506840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26078" y="593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Docker Image Challenges &amp; Solution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26075" y="163892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Choice of creating three Dockers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884675" y="438700"/>
            <a:ext cx="49350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Library Image or OS image ?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Docker Image 1 was node, couldn’t execute OS level binaries used in further python files.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Docker Image 2 was python </a:t>
            </a: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because need a lot file management in buffer (untracked files).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Docker Image 3  was OS, needed  for wkhtmltopdf binaries needs to be installed in OS (debian buster),  library image cannot be used.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Scripts Overview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241500" y="805200"/>
            <a:ext cx="4716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ode Architecture &amp; Demo </a:t>
            </a:r>
            <a:endParaRPr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318588" y="1352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{9A39821A-0E04-4C24-B195-D91B0A1AE478}</a:tableStyleId>
              </a:tblPr>
              <a:tblGrid>
                <a:gridCol w="382850"/>
                <a:gridCol w="1671050"/>
                <a:gridCol w="1389950"/>
                <a:gridCol w="1652475"/>
                <a:gridCol w="1891925"/>
                <a:gridCol w="1397650"/>
              </a:tblGrid>
              <a:tr h="72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#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</a:rPr>
                        <a:t>Pipeline Stage (from YAML file)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</a:rPr>
                        <a:t>Image Used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</a:rPr>
                        <a:t>(From container registry)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</a:rPr>
                        <a:t>Script &amp; Executor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</a:rPr>
                        <a:t>External </a:t>
                      </a:r>
                      <a:r>
                        <a:rPr lang="en" sz="1100">
                          <a:solidFill>
                            <a:srgbClr val="073763"/>
                          </a:solidFill>
                        </a:rPr>
                        <a:t>Libraries Used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</a:rPr>
                        <a:t>Artifacts Generated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2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</a:rPr>
                        <a:t>build-sanity-check</a:t>
                      </a:r>
                      <a:endParaRPr sz="1100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Image 1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(Node Image)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s</a:t>
                      </a: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anity_check_formats.js 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(NodeJS)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</a:t>
                      </a:r>
                      <a:r>
                        <a:rPr lang="en" sz="1000"/>
                        <a:t>df2json, xml2json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ebdt.json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155CC"/>
                          </a:solidFill>
                        </a:rPr>
                        <a:t>build-page-toc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Image 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(Python Image)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a</a:t>
                      </a: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dd_page_numbers.py 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(Python)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r>
                        <a:rPr lang="en" sz="1000"/>
                        <a:t>eportlab, pypdf2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Pdf with page numbers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(.pdf)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155CC"/>
                          </a:solidFill>
                        </a:rPr>
                        <a:t>build-page-toc</a:t>
                      </a:r>
                      <a:endParaRPr sz="11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Image 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(Python Image)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p</a:t>
                      </a: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df_toc.py 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(Python)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r>
                        <a:rPr lang="en" sz="1000"/>
                        <a:t>eportlab, pypdf2, pdfkit, fitz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Pdf with TOC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(.pdf)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741B47"/>
                          </a:solidFill>
                        </a:rPr>
                        <a:t>build-add-final-toc</a:t>
                      </a:r>
                      <a:endParaRPr sz="1100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Image 3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(Debian OS, Python &amp; wkhtmltopdf)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A</a:t>
                      </a:r>
                      <a:r>
                        <a:rPr lang="en" sz="1000">
                          <a:solidFill>
                            <a:srgbClr val="38761D"/>
                          </a:solidFill>
                        </a:rPr>
                        <a:t>dd_toc_final.py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(Python)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pypdf2, pdfkit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Materials with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listing HTML page.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6"/>
          <p:cNvSpPr/>
          <p:nvPr/>
        </p:nvSpPr>
        <p:spPr>
          <a:xfrm>
            <a:off x="8523550" y="2494500"/>
            <a:ext cx="92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8523550" y="3118000"/>
            <a:ext cx="92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8523550" y="3741500"/>
            <a:ext cx="92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11428" y="3346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Our Output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931000" y="500475"/>
            <a:ext cx="44871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Artifacts, that have been created throughout the pipelines.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Final PDFs, Pitch </a:t>
            </a: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 Posters along with listing HTML page.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DBLP &amp; DOI-TO-URI publishing material, but without specified XML index &amp; metadata files.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1C1C35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Time taken by </a:t>
            </a:r>
            <a:r>
              <a:rPr lang="en" sz="14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pipeline to execute.</a:t>
            </a:r>
            <a:endParaRPr sz="14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Further  Pipeline Automations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226075" y="144897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-&gt;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More that could have been done for end to end automation.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-&gt; Concept would be upload edbt.xml file and the pipeline will be triggered.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-&gt; All real-time stats will be shown on the website.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-&gt; Many modifications can be done for various application purposes..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API Ref: https://docs.gitlab.com/ee/api/api_resources.html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451450" y="357800"/>
            <a:ext cx="5479800" cy="4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Using 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Gitlab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official APIs angular or any JS website can be built.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021" y="3021438"/>
            <a:ext cx="358457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022" y="2361563"/>
            <a:ext cx="217512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025" y="3677925"/>
            <a:ext cx="236160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1018" y="4334425"/>
            <a:ext cx="298308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1031" y="1055375"/>
            <a:ext cx="305576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1035" y="1708487"/>
            <a:ext cx="466111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Further Server Automations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437400" y="202175"/>
            <a:ext cx="5479800" cy="4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Angular or JS app can further be automated using Ansible Software.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Ansible is open-source application-deployment tool enabling infrastructure as code (IaC).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Ansible using  YAML files can be used as image for docker file.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Deployment &amp; Updation of angular or JS application will be automated.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“CD” of “CI/CD” could be possible with this, due to continuous app deployment in production, also because of edbt.xml file upload dynamically.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00" y="1942400"/>
            <a:ext cx="1732000" cy="21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705600" y="4482575"/>
            <a:ext cx="16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Image Ref: </a:t>
            </a: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Ansible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3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Any Questions?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3591" l="0" r="0" t="3591"/>
          <a:stretch/>
        </p:blipFill>
        <p:spPr>
          <a:xfrm>
            <a:off x="5355300" y="1069050"/>
            <a:ext cx="3005396" cy="300539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5080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Background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460950" y="1919075"/>
            <a:ext cx="8293800" cy="271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Automation describes a wide range of technologies that reduces human intervention in processes.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this presentation we will focus on IT automation, mainly in domain of DevOps.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Automation in conventional setting was/is done using Task Scheduler/Cron job.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goal of IT automation is to replaces IT Professional’s manual work.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emiBold"/>
                <a:ea typeface="Nunito SemiBold"/>
                <a:cs typeface="Nunito SemiBold"/>
                <a:sym typeface="Nunito SemiBold"/>
              </a:rPr>
              <a:t>Introduction</a:t>
            </a:r>
            <a:endParaRPr sz="2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316950" y="1269650"/>
            <a:ext cx="8282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Some of the example use cases include: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Chatbots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Sending computer generated emails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Auto- reading emails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Automatic logging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Evolvement of technology paved way for automation.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Robotic Process Automation - a buzz word for screen scraping tasks and a lot more!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Its fast, flexible, scalable and reliable.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AI driven use cases to handle RPA in deployment. 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C1C35"/>
                </a:solidFill>
              </a:rPr>
              <a:t>‹#›</a:t>
            </a:fld>
            <a:endParaRPr>
              <a:solidFill>
                <a:srgbClr val="1C1C3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emiBold"/>
                <a:ea typeface="Nunito SemiBold"/>
                <a:cs typeface="Nunito SemiBold"/>
                <a:sym typeface="Nunito SemiBold"/>
              </a:rPr>
              <a:t>Industrial Tools</a:t>
            </a:r>
            <a:endParaRPr sz="2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30650" y="965425"/>
            <a:ext cx="83217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Ui-Path - Premium Tool: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Provides sets of tools: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■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Orchestrator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■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Automation Hub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■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Process mining</a:t>
            </a: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Automation Anywhere - Premium Tool not available to test it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KNIME: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Workflow</a:t>
            </a: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Abstraction Techniques.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ETL jobs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KNIME Server Version Management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Selenium - Open Source</a:t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C1C35"/>
                </a:solidFill>
              </a:rPr>
              <a:t>‹#›</a:t>
            </a:fld>
            <a:endParaRPr>
              <a:solidFill>
                <a:srgbClr val="1C1C3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emiBold"/>
                <a:ea typeface="Nunito SemiBold"/>
                <a:cs typeface="Nunito SemiBold"/>
                <a:sym typeface="Nunito SemiBold"/>
              </a:rPr>
              <a:t>Gitlab</a:t>
            </a:r>
            <a:endParaRPr sz="2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28050" y="992100"/>
            <a:ext cx="85968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Enhanced capabilities for DevOps based automation tasks such as: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b="1" lang="en" sz="1300">
                <a:solidFill>
                  <a:srgbClr val="404040"/>
                </a:solidFill>
                <a:highlight>
                  <a:srgbClr val="C9DAF8"/>
                </a:highlight>
                <a:latin typeface="Nunito"/>
                <a:ea typeface="Nunito"/>
                <a:cs typeface="Nunito"/>
                <a:sym typeface="Nunito"/>
              </a:rPr>
              <a:t>CI/CD (Continuous Integration/Continuous Deployment)</a:t>
            </a: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- Handle integration and deployment in </a:t>
            </a: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production</a:t>
            </a: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b="1"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Continuous Testing</a:t>
            </a: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-  initiate resolution for test cases right after push!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b="1"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Concurrent DevOps</a:t>
            </a: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- handle deployment on multiple distributed environment.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b="1"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AI and Machine Learning</a:t>
            </a: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- Continuous Machine Learning (CML) tool for model deployment, re-training, visualization, etc 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New Environment for us …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Premium functionalities of CI/CD: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Pipeline execution and status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Creating Jobs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Editor for .yml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Scheduler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Packages &amp; Registries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C1C35"/>
                </a:solidFill>
              </a:rPr>
              <a:t>‹#›</a:t>
            </a:fld>
            <a:endParaRPr>
              <a:solidFill>
                <a:srgbClr val="1C1C3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emiBold"/>
                <a:ea typeface="Nunito SemiBold"/>
                <a:cs typeface="Nunito SemiBold"/>
                <a:sym typeface="Nunito SemiBold"/>
              </a:rPr>
              <a:t>CI/CD</a:t>
            </a:r>
            <a:endParaRPr sz="2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481200" y="905250"/>
            <a:ext cx="82827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CI/CD was new for us. The entire concept itself.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Started with configuring Gitlab Runner instance on our local machines: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Configuring ssh keys.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Creating a local Gitlab instance itself.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Three types of runners: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Shared Runners - are for use by all projects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Group Runners - are for all projects and subgroups in a group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Specific Runners - are for individual projects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.yml file: gitlab-ci.yml file is heart of all steps defined to execute our individual jobs in a pipeline. 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Defining stages in .yml file for each job.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Easier to point to respective docker images in container registry.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Sub-attribute “untracked: true” flag in </a:t>
            </a: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artifact</a:t>
            </a: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attribute to point the output of one job to another, </a:t>
            </a: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until</a:t>
            </a: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the end.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C1C35"/>
                </a:solidFill>
              </a:rPr>
              <a:t>‹#›</a:t>
            </a:fld>
            <a:endParaRPr>
              <a:solidFill>
                <a:srgbClr val="1C1C35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625" y="3236075"/>
            <a:ext cx="2015939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427025" y="4715425"/>
            <a:ext cx="13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Image Ref: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Details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emiBold"/>
                <a:ea typeface="Nunito SemiBold"/>
                <a:cs typeface="Nunito SemiBold"/>
                <a:sym typeface="Nunito SemiBold"/>
              </a:rPr>
              <a:t>Our Task</a:t>
            </a:r>
            <a:endParaRPr sz="2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325550" y="978400"/>
            <a:ext cx="84291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6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Open Proceedings II - create a CI/CD pipeline to parse research papers by adding in details:</a:t>
            </a:r>
            <a:endParaRPr sz="16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“Bulk Processing” of a complete Proceedings Volume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■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Sanity checks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■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Adding page numbers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■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Generate Table of Contents (ToC)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■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Create HTML representation with downloadable links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Adding extra material such as pitch, posters, videos.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Various Corrections regarding </a:t>
            </a: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metadata</a:t>
            </a:r>
            <a:r>
              <a:rPr lang="en" sz="12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were in scope too but we tackled that using warnings to not interrupt the execution process.</a:t>
            </a:r>
            <a:endParaRPr sz="12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6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These papers had to adhere Google Scholars standards for indexing regarding size (5 MB) and A4 page layout.</a:t>
            </a:r>
            <a:endParaRPr sz="16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unito"/>
              <a:buChar char="●"/>
            </a:pPr>
            <a:r>
              <a:rPr lang="en" sz="16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All papers followed a pattern in terms of layout, in terms of title, author names, institution.</a:t>
            </a:r>
            <a:endParaRPr sz="16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999" y="1493399"/>
            <a:ext cx="2539951" cy="7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emiBold"/>
                <a:ea typeface="Nunito SemiBold"/>
                <a:cs typeface="Nunito SemiBold"/>
                <a:sym typeface="Nunito SemiBold"/>
              </a:rPr>
              <a:t>Approaches</a:t>
            </a:r>
            <a:endParaRPr sz="2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C1C35"/>
                </a:solidFill>
              </a:rPr>
              <a:t>‹#›</a:t>
            </a:fld>
            <a:endParaRPr>
              <a:solidFill>
                <a:srgbClr val="1C1C35"/>
              </a:solidFill>
            </a:endParaRPr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297000" y="793738"/>
            <a:ext cx="84291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Started with scripting - three stages (first demo):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Sanity checks of our pdfs: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Used node script JS and relevant meta-data from edbt.xml file. 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Created edbt.json as our temp file for further execution.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We tried it in python first, but parsing in string format was breaking execution at “&amp;” sign. 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Adding page numbers: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 Numbered our pdf files. 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This task was done in Python using set of dependencies.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Output was written in a temp directory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Creating ToC: 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ToC was added in a temp static HTML file. 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■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Merging it with PDFs created in last step.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These executions were handled using “Makefile” script.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Next we replicated these stages as three jobs in a pipeline.</a:t>
            </a:r>
            <a:endParaRPr sz="17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This is where we learned how jobs can be created in gitlab instance using .yml file.</a:t>
            </a:r>
            <a:endParaRPr sz="1300">
              <a:solidFill>
                <a:srgbClr val="40404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 SemiBold"/>
                <a:ea typeface="Nunito SemiBold"/>
                <a:cs typeface="Nunito SemiBold"/>
                <a:sym typeface="Nunito SemiBold"/>
              </a:rPr>
              <a:t>Approaches</a:t>
            </a:r>
            <a:endParaRPr sz="2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145475" y="968413"/>
            <a:ext cx="84291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Next step was our first ever attempt for creating dockerized images in Gitlab.</a:t>
            </a:r>
            <a:endParaRPr sz="17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Most of our time went by trying to figure out how to access individual files in temp directories.</a:t>
            </a:r>
            <a:endParaRPr sz="13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File order in our directory became an issue. We did not know how to access relevant sub-directories which were outside the scope of Docker file.</a:t>
            </a:r>
            <a:endParaRPr sz="13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This is where use of container registry came in. </a:t>
            </a:r>
            <a:endParaRPr sz="17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We first tried to create one docker image with both node and python dependencies in one.</a:t>
            </a:r>
            <a:endParaRPr sz="13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Dependencies </a:t>
            </a: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began to conflict with each other. Next real challenge in our project.</a:t>
            </a:r>
            <a:endParaRPr sz="13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We decided to split in two separate docker images. It worked! But…</a:t>
            </a:r>
            <a:endParaRPr sz="13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Due to OS and version specific dependencies in Python, merging ToC in PDFs became a problem.</a:t>
            </a:r>
            <a:endParaRPr sz="17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This is where we splitted stage 2 and stage 3 such that page numbering and ToC generation was done in stage 2.</a:t>
            </a:r>
            <a:endParaRPr sz="13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35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1C1C35"/>
                </a:solidFill>
                <a:latin typeface="Nunito"/>
                <a:ea typeface="Nunito"/>
                <a:cs typeface="Nunito"/>
                <a:sym typeface="Nunito"/>
              </a:rPr>
              <a:t>Merging process of ToC to PDFs was handled in stage 3 with another Docker image.  </a:t>
            </a:r>
            <a:endParaRPr sz="1300">
              <a:solidFill>
                <a:srgbClr val="1C1C3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78" y="871125"/>
            <a:ext cx="1045425" cy="20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06FB1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