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9" r:id="rId4"/>
    <p:sldId id="269" r:id="rId5"/>
    <p:sldId id="261" r:id="rId6"/>
    <p:sldId id="273" r:id="rId7"/>
    <p:sldId id="270" r:id="rId8"/>
    <p:sldId id="263" r:id="rId9"/>
    <p:sldId id="272" r:id="rId10"/>
    <p:sldId id="271" r:id="rId11"/>
    <p:sldId id="267" r:id="rId12"/>
  </p:sldIdLst>
  <p:sldSz cx="12192000" cy="6858000"/>
  <p:notesSz cx="6858000" cy="9144000"/>
  <p:embeddedFontLst>
    <p:embeddedFont>
      <p:font typeface="Calibri Light" charset="0"/>
      <p:regular r:id="rId14"/>
      <p: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oppins SemiBold" charset="0"/>
      <p:bold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6DA6"/>
    <a:srgbClr val="61BC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443" autoAdjust="0"/>
    <p:restoredTop sz="94660"/>
  </p:normalViewPr>
  <p:slideViewPr>
    <p:cSldViewPr snapToGrid="0">
      <p:cViewPr>
        <p:scale>
          <a:sx n="81" d="100"/>
          <a:sy n="81" d="100"/>
        </p:scale>
        <p:origin x="36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F5B6-0A66-4B7C-9F9B-CF2041FBA5E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CB1F4-1863-40C0-81AE-16AB2D1FD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39F86-7160-49FC-B7EA-AEA4224C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48DB897-3307-45D0-8457-72B3AB421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BAF0BB-6358-4FF5-AC91-0B41396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DAE2-7A74-4E9C-84A1-761EFB72A908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AD8EC1-5701-4635-8591-73D157F4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19ED75-25A2-4B2A-ABAD-8D982508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98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48FE7-ED8A-4B54-A2EB-5379A99B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8DE82-604A-4B47-A9AE-1E3EFED4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78100E-EA0E-4DDB-8A47-469D2CC1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93B-A72B-4DE2-8E54-BB86953277BA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1B9AA8-0A9F-4D04-A4BB-90BABAD8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FC0A37-3CB7-4B1D-AE67-2E39D69C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93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E7DE1A-FF02-46B1-BDAC-FFB66CDD7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4E4A42-793C-4904-AFB5-119B12163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ABA9D5-ADC1-4246-9F08-7754E42D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0581-655F-4FA8-B08B-761F522B4864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8537A-CD23-41DA-9347-6C7CB914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30BEE8-1ED3-49C3-9791-4886CCD4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A0118B-4E16-40A6-9F3B-F688D18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195CC-0CA5-46B3-977F-F1BA330D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B4B5E7-B067-4315-B8A7-515FE089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CFCD-412B-4E82-BFA3-DA17C68EAB14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BB5B32-2EA1-4E95-890B-CCEBFBFC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05013-0934-4A4F-8AE1-0DF980E5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2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C7F4E-A557-44BC-BA79-82D1AD7A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E12F1A-88AB-4EBB-B116-B85BA14A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69BC90-8BFE-47C4-AA38-DFB88A28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660-2627-4495-90AA-1268462C7698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FFE46B-2613-4710-AFE3-A413ECE7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838194-B8F7-43A1-8C88-D49F8EAF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1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D522D0-A5FE-4531-ABA8-75524115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2334A7-606F-4FAF-B06E-437F44B3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D20A52-CEF4-4055-81BB-1805A35C9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2C943D-F3F6-4CAE-B8B1-D65E3521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C4C3-3FA6-432E-B753-83014EFC7FFE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13EE36-ABAC-4600-B87A-D92D78E5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6D5570-764F-4C47-86AD-43D6A40B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9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2B55C-7159-4CC2-A806-84A2B5BD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4C5247-1790-44F2-9609-AC58B844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B63513-154E-44E5-BCAE-E192EA6E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F05E768-CC82-4973-9A7F-035D00A89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5B6A7F-CF14-4903-9896-ECAB1599F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55EB5A-0AFB-4769-9A36-A874EE9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E2E9-F7B2-4494-BD49-5357148633AB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E07520-06E6-4B14-9D18-3F9AF5E7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D9ECEAA-A874-4591-BE93-1E8A86D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9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2B28D0-0871-425A-B98E-795A6229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7A60B7-D347-49E9-8701-93AC8A40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C05D-55BD-4619-8228-035FC7BC3845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4ED6F4-59E0-4FDD-B890-B9F71371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410654-8903-4E0E-BC35-57A4BB20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6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1B1E21E-7D09-4785-8AB2-7DC632E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AFDC-2893-4216-A6C1-D073DEB34DF1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6B271C6-E98B-41BC-AD21-425E8F3D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607054-CD29-4E49-914F-B4941434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9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A7E6D-E402-481B-B743-6FEA5D9B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0608A-1E91-42AC-A144-7D6F3A19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1315C7-6A90-4771-B38B-AEDA58CD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38A799-CC11-4527-8345-888FA9D8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D0EF-3C62-4A46-8911-7B1B0507C12C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6C03E2-1415-4032-A8A5-DA615902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4DCCA8-637D-49D3-AD4A-776C61D8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2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8EF2CF-76C2-4D93-9C26-C66BFBA0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C804B1C-312C-4E63-AF65-20A8E0BF2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DE992E-0170-46EA-A0C4-3938AF24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D99E099-2C80-4109-B2E4-BE2E60E1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FC46-0E22-4364-89C9-E9E0756930C1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E02F3F-9582-45D6-822A-8D5395DB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A2B10B-0031-4C40-BB3A-3B111B1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5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543B65D-B2A2-46DB-9F3C-2B067984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5FDFF4-859C-4FE2-86FC-09F2B4743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29F476-8D8D-473E-8D10-447707C3A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C5E2-C929-4AF7-B3D9-01A9D11C1CB9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8B877D-E3AE-44BC-A04B-1FF3B36A7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44C781-3283-40F5-A51D-D0BEF80D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F684E-1B95-4161-882B-6878AF3C1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49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sets.simula.no/kvasir-se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MediaEval'20</a:t>
            </a:r>
            <a:br>
              <a:rPr lang="en-US" b="1" dirty="0" smtClean="0"/>
            </a:br>
            <a:r>
              <a:rPr lang="en-US" b="1" dirty="0" smtClean="0"/>
              <a:t>Multimedia Evaluation </a:t>
            </a:r>
            <a:r>
              <a:rPr lang="en-US" b="1" dirty="0" smtClean="0"/>
              <a:t>Workshop, Dec 14&amp;15, 2020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/>
              <a:t>Efficient Supervision </a:t>
            </a:r>
            <a:r>
              <a:rPr lang="en-US" b="1" u="sng" dirty="0" smtClean="0"/>
              <a:t>Net: Polyp Segmentation using Efficient net and Attention </a:t>
            </a:r>
            <a:r>
              <a:rPr lang="en-US" b="1" u="sng" dirty="0" smtClean="0"/>
              <a:t>unit</a:t>
            </a:r>
          </a:p>
          <a:p>
            <a:pPr algn="ctr">
              <a:buNone/>
            </a:pPr>
            <a:r>
              <a:rPr lang="en-US" dirty="0" smtClean="0"/>
              <a:t>Paper ID : 72</a:t>
            </a:r>
          </a:p>
          <a:p>
            <a:pPr algn="ctr">
              <a:buNone/>
            </a:pPr>
            <a:r>
              <a:rPr lang="en-US" dirty="0" smtClean="0"/>
              <a:t>Author by</a:t>
            </a:r>
          </a:p>
          <a:p>
            <a:pPr algn="ctr">
              <a:buNone/>
            </a:pPr>
            <a:r>
              <a:rPr lang="en-US" dirty="0" err="1" smtClean="0"/>
              <a:t>Sabarinathan</a:t>
            </a:r>
            <a:r>
              <a:rPr lang="en-US" dirty="0" smtClean="0"/>
              <a:t>, </a:t>
            </a:r>
            <a:r>
              <a:rPr lang="en-US" dirty="0" err="1" smtClean="0"/>
              <a:t>R.Suganya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D.Sabarinathan</a:t>
            </a:r>
            <a:r>
              <a:rPr lang="en-US" dirty="0" smtClean="0"/>
              <a:t>, </a:t>
            </a:r>
            <a:r>
              <a:rPr lang="en-US" dirty="0" err="1" smtClean="0"/>
              <a:t>M.Parisa</a:t>
            </a:r>
            <a:r>
              <a:rPr lang="en-US" dirty="0" smtClean="0"/>
              <a:t> </a:t>
            </a:r>
            <a:r>
              <a:rPr lang="en-US" dirty="0" err="1" smtClean="0"/>
              <a:t>Beham</a:t>
            </a:r>
            <a:r>
              <a:rPr lang="en-US" dirty="0" smtClean="0"/>
              <a:t>, and </a:t>
            </a:r>
            <a:r>
              <a:rPr lang="en-US" dirty="0" err="1" smtClean="0"/>
              <a:t>S.M.Md.Mansoor</a:t>
            </a:r>
            <a:r>
              <a:rPr lang="en-US" dirty="0" smtClean="0"/>
              <a:t> </a:t>
            </a:r>
            <a:r>
              <a:rPr lang="en-US" dirty="0" err="1" smtClean="0"/>
              <a:t>Roomi</a:t>
            </a:r>
            <a:r>
              <a:rPr lang="en-US" dirty="0" smtClean="0"/>
              <a:t>. 2019. Hyper Vision Net: Kidney Tumor Segmentation Using Coordinate </a:t>
            </a:r>
            <a:r>
              <a:rPr lang="en-US" dirty="0" err="1" smtClean="0"/>
              <a:t>Convolutional</a:t>
            </a:r>
            <a:r>
              <a:rPr lang="en-US" dirty="0" smtClean="0"/>
              <a:t> Layer and Attention Unit. </a:t>
            </a:r>
            <a:r>
              <a:rPr lang="en-US" dirty="0" err="1" smtClean="0"/>
              <a:t>arXiv</a:t>
            </a:r>
            <a:r>
              <a:rPr lang="en-US" dirty="0" smtClean="0"/>
              <a:t> preprint arXiv:1908.03339. </a:t>
            </a:r>
          </a:p>
          <a:p>
            <a:pPr lvl="0"/>
            <a:r>
              <a:rPr lang="en-US" dirty="0" err="1" smtClean="0"/>
              <a:t>Gao</a:t>
            </a:r>
            <a:r>
              <a:rPr lang="en-US" dirty="0" smtClean="0"/>
              <a:t> Huang, </a:t>
            </a:r>
            <a:r>
              <a:rPr lang="en-US" dirty="0" err="1" smtClean="0"/>
              <a:t>Zhuang</a:t>
            </a:r>
            <a:r>
              <a:rPr lang="en-US" dirty="0" smtClean="0"/>
              <a:t> Liu, Laurens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Maaten</a:t>
            </a:r>
            <a:r>
              <a:rPr lang="en-US" dirty="0" smtClean="0"/>
              <a:t>, and </a:t>
            </a:r>
            <a:r>
              <a:rPr lang="en-US" dirty="0" err="1" smtClean="0"/>
              <a:t>Kilian</a:t>
            </a:r>
            <a:r>
              <a:rPr lang="en-US" dirty="0" smtClean="0"/>
              <a:t> Q. Weinberger. 2017. Densely Connected </a:t>
            </a:r>
            <a:r>
              <a:rPr lang="en-US" dirty="0" err="1" smtClean="0"/>
              <a:t>Convolutional</a:t>
            </a:r>
            <a:r>
              <a:rPr lang="en-US" dirty="0" smtClean="0"/>
              <a:t> Networks. arXiv:1608.06993. </a:t>
            </a:r>
          </a:p>
          <a:p>
            <a:pPr lvl="0"/>
            <a:r>
              <a:rPr lang="en-US" dirty="0" err="1" smtClean="0"/>
              <a:t>Debesh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r>
              <a:rPr lang="en-US" dirty="0" smtClean="0"/>
              <a:t>, </a:t>
            </a:r>
            <a:r>
              <a:rPr lang="en-US" dirty="0" err="1" smtClean="0"/>
              <a:t>Pia</a:t>
            </a:r>
            <a:r>
              <a:rPr lang="en-US" dirty="0" smtClean="0"/>
              <a:t> H </a:t>
            </a:r>
            <a:r>
              <a:rPr lang="en-US" dirty="0" err="1" smtClean="0"/>
              <a:t>Smedsrud</a:t>
            </a:r>
            <a:r>
              <a:rPr lang="en-US" dirty="0" smtClean="0"/>
              <a:t>, Michael A </a:t>
            </a:r>
            <a:r>
              <a:rPr lang="en-US" dirty="0" err="1" smtClean="0"/>
              <a:t>Riegler</a:t>
            </a:r>
            <a:r>
              <a:rPr lang="en-US" dirty="0" smtClean="0"/>
              <a:t>, </a:t>
            </a:r>
            <a:r>
              <a:rPr lang="en-US" dirty="0" err="1" smtClean="0"/>
              <a:t>Pål</a:t>
            </a:r>
            <a:r>
              <a:rPr lang="en-US" dirty="0" smtClean="0"/>
              <a:t> </a:t>
            </a:r>
            <a:r>
              <a:rPr lang="en-US" dirty="0" err="1" smtClean="0"/>
              <a:t>Halvorsen</a:t>
            </a:r>
            <a:r>
              <a:rPr lang="en-US" dirty="0" smtClean="0"/>
              <a:t>, Thomas de Lange, Dag Johansen, and </a:t>
            </a:r>
            <a:r>
              <a:rPr lang="en-US" dirty="0" err="1" smtClean="0"/>
              <a:t>Håvard</a:t>
            </a:r>
            <a:r>
              <a:rPr lang="en-US" dirty="0" smtClean="0"/>
              <a:t> D Johansen. 2020. </a:t>
            </a:r>
            <a:r>
              <a:rPr lang="en-US" dirty="0" err="1" smtClean="0"/>
              <a:t>Kvasir</a:t>
            </a:r>
            <a:r>
              <a:rPr lang="en-US" dirty="0" smtClean="0"/>
              <a:t>-SEG: A segmented polyp dataset. In Proc. of International Conference on Multimedia Modeling. 451–462. </a:t>
            </a:r>
          </a:p>
          <a:p>
            <a:pPr lvl="0"/>
            <a:r>
              <a:rPr lang="en-US" dirty="0" err="1" smtClean="0"/>
              <a:t>Abhijit</a:t>
            </a:r>
            <a:r>
              <a:rPr lang="en-US" dirty="0" smtClean="0"/>
              <a:t> </a:t>
            </a:r>
            <a:r>
              <a:rPr lang="en-US" dirty="0" err="1" smtClean="0"/>
              <a:t>Guha</a:t>
            </a:r>
            <a:r>
              <a:rPr lang="en-US" dirty="0" smtClean="0"/>
              <a:t> Roy, Nassir </a:t>
            </a:r>
            <a:r>
              <a:rPr lang="en-US" dirty="0" err="1" smtClean="0"/>
              <a:t>Navab</a:t>
            </a:r>
            <a:r>
              <a:rPr lang="en-US" dirty="0" smtClean="0"/>
              <a:t>, and Christian </a:t>
            </a:r>
            <a:r>
              <a:rPr lang="en-US" dirty="0" err="1" smtClean="0"/>
              <a:t>Wachinger</a:t>
            </a:r>
            <a:r>
              <a:rPr lang="en-US" dirty="0" smtClean="0"/>
              <a:t>. 2018. Concurrent Spatial and Channel Squeeze Excitation in Fully </a:t>
            </a:r>
            <a:r>
              <a:rPr lang="en-US" dirty="0" err="1" smtClean="0"/>
              <a:t>convolutional</a:t>
            </a:r>
            <a:r>
              <a:rPr lang="en-US" dirty="0" smtClean="0"/>
              <a:t> Networks. arXiv:1803.02579. </a:t>
            </a:r>
          </a:p>
          <a:p>
            <a:pPr lvl="0"/>
            <a:r>
              <a:rPr lang="en-US" dirty="0" err="1" smtClean="0"/>
              <a:t>Mingxing</a:t>
            </a:r>
            <a:r>
              <a:rPr lang="en-US" dirty="0" smtClean="0"/>
              <a:t> Tan and </a:t>
            </a:r>
            <a:r>
              <a:rPr lang="en-US" dirty="0" err="1" smtClean="0"/>
              <a:t>Quoc</a:t>
            </a:r>
            <a:r>
              <a:rPr lang="en-US" dirty="0" smtClean="0"/>
              <a:t> V. 2019. </a:t>
            </a:r>
            <a:r>
              <a:rPr lang="en-US" dirty="0" err="1" smtClean="0"/>
              <a:t>EfficientNet</a:t>
            </a:r>
            <a:r>
              <a:rPr lang="en-US" dirty="0" smtClean="0"/>
              <a:t>: Rethinking Model Scaling for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Networks. arXiv:1905.11946. </a:t>
            </a:r>
          </a:p>
          <a:p>
            <a:pPr lvl="0"/>
            <a:r>
              <a:rPr lang="en-US" dirty="0" smtClean="0"/>
              <a:t> Woo and </a:t>
            </a:r>
            <a:r>
              <a:rPr lang="en-US" dirty="0" err="1" smtClean="0"/>
              <a:t>Sanghyun</a:t>
            </a:r>
            <a:r>
              <a:rPr lang="en-US" dirty="0" smtClean="0"/>
              <a:t>. 2018. CBAM: </a:t>
            </a:r>
            <a:r>
              <a:rPr lang="en-US" dirty="0" err="1" smtClean="0"/>
              <a:t>Convolutional</a:t>
            </a:r>
            <a:r>
              <a:rPr lang="en-US" dirty="0" smtClean="0"/>
              <a:t> block attention module. In Proceedings of the European Conference on Computer Vision (ECCV)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8152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            </a:t>
            </a:r>
            <a:r>
              <a:rPr lang="en-US" sz="8000" dirty="0" smtClean="0">
                <a:solidFill>
                  <a:srgbClr val="116DA6"/>
                </a:solidFill>
                <a:latin typeface="Poppins "/>
                <a:cs typeface="Poppins SemiBold" panose="00000700000000000000" pitchFamily="50" charset="0"/>
              </a:rPr>
              <a:t>THANK YOU..!!!</a:t>
            </a:r>
            <a:endParaRPr lang="en-US" sz="8000" dirty="0">
              <a:latin typeface="Poppins 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7BD7C-189C-4AD8-A8BE-6714776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Abstract</a:t>
            </a:r>
            <a:endParaRPr lang="en-US" dirty="0">
              <a:solidFill>
                <a:srgbClr val="116DA6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197DE-B24F-41DB-AB59-112FB39C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3" y="1696671"/>
            <a:ext cx="10675776" cy="4351338"/>
          </a:xfrm>
        </p:spPr>
        <p:txBody>
          <a:bodyPr>
            <a:normAutofit fontScale="92500" lnSpcReduction="20000"/>
          </a:bodyPr>
          <a:lstStyle/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None/>
            </a:pPr>
            <a:endParaRPr lang="en-US" sz="2000" dirty="0" smtClean="0">
              <a:solidFill>
                <a:srgbClr val="292929"/>
              </a:solidFill>
              <a:highlight>
                <a:schemeClr val="lt1"/>
              </a:highlight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r>
              <a:rPr lang="en-US" sz="2000" dirty="0" smtClean="0"/>
              <a:t>Colorectal cancer is the third most common cause of cancer worldwide. In the era of medical Industry, identifying colorectal cancer in its early stages has been a challenging </a:t>
            </a:r>
            <a:r>
              <a:rPr lang="en-US" sz="2000" dirty="0" smtClean="0"/>
              <a:t>problem.</a:t>
            </a:r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None/>
            </a:pPr>
            <a:endParaRPr lang="en-US" sz="2000" dirty="0" smtClean="0"/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r>
              <a:rPr lang="en-US" sz="2000" dirty="0" smtClean="0"/>
              <a:t>The </a:t>
            </a:r>
            <a:r>
              <a:rPr lang="en-US" sz="2000" dirty="0" smtClean="0"/>
              <a:t>risk of colorectal cancer could be reduced by early diagnosis of poly during a colonoscopy</a:t>
            </a:r>
            <a:r>
              <a:rPr lang="en-US" sz="2000" dirty="0" smtClean="0"/>
              <a:t>.</a:t>
            </a:r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endParaRPr lang="en-US" sz="2000" dirty="0" smtClean="0"/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r>
              <a:rPr lang="en-US" sz="2000" dirty="0" smtClean="0"/>
              <a:t> </a:t>
            </a:r>
            <a:r>
              <a:rPr lang="en-US" sz="2000" dirty="0" smtClean="0"/>
              <a:t>The disease and their symptoms are highly varying and always a need for a continuous update of knowledge for the doctors and medical </a:t>
            </a:r>
            <a:r>
              <a:rPr lang="en-US" sz="2000" dirty="0" smtClean="0"/>
              <a:t>analyst</a:t>
            </a:r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endParaRPr lang="en-US" sz="2000" dirty="0" smtClean="0">
              <a:solidFill>
                <a:srgbClr val="292929"/>
              </a:solidFill>
              <a:highlight>
                <a:schemeClr val="lt1"/>
              </a:highlight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r>
              <a:rPr lang="en-US" sz="2000" dirty="0" smtClean="0"/>
              <a:t>Inspired by these issues, the main objective of this paper is to develop a Multi supervision net algorithm for segmenting </a:t>
            </a:r>
            <a:r>
              <a:rPr lang="en-US" sz="2000" dirty="0" err="1" smtClean="0"/>
              <a:t>polys</a:t>
            </a:r>
            <a:r>
              <a:rPr lang="en-US" sz="2000" dirty="0" smtClean="0"/>
              <a:t> on a comprehensive dataset. </a:t>
            </a:r>
            <a:endParaRPr lang="en-US" sz="2000" dirty="0" smtClean="0"/>
          </a:p>
          <a:p>
            <a:pPr marL="457200" lvl="0" indent="-355600" algn="just">
              <a:spcBef>
                <a:spcPts val="0"/>
              </a:spcBef>
              <a:buClr>
                <a:srgbClr val="292929"/>
              </a:buClr>
              <a:buSzPts val="2000"/>
              <a:buFont typeface="Times New Roman"/>
              <a:buChar char="❖"/>
            </a:pPr>
            <a:endParaRPr lang="en-US" sz="2000" dirty="0" smtClean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-US" sz="2100" dirty="0" smtClean="0">
                <a:sym typeface="Times New Roman"/>
              </a:rPr>
              <a:t>Machine Learning algorithms help us achieve this objective. Regression models are one of the most powerful supervised machine learning techniques to classify large-scale data.</a:t>
            </a:r>
          </a:p>
          <a:p>
            <a:pPr marL="457200" lvl="0" indent="-355600" algn="just">
              <a:buClr>
                <a:srgbClr val="000000"/>
              </a:buClr>
              <a:buSzPts val="2000"/>
              <a:buFont typeface="Times New Roman"/>
              <a:buChar char="❖"/>
            </a:pP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>
              <a:buClr>
                <a:srgbClr val="000000"/>
              </a:buClr>
              <a:buSzPts val="2000"/>
              <a:buFont typeface="Times New Roman"/>
              <a:buChar char="❖"/>
            </a:pPr>
            <a:r>
              <a:rPr lang="en-US" sz="2000" dirty="0" smtClean="0"/>
              <a:t>We proposed an efficient Net B4 as a pre-trained architecture in multi-supervision net. The model is trained with multiple output layers. We present quantitative results on colorectal dataset to evaluate the performance and achieved good results in all the performance metrics. </a:t>
            </a:r>
            <a:endParaRPr lang="en-US" sz="2000" dirty="0">
              <a:latin typeface="Poppins 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7BD7C-189C-4AD8-A8BE-6714776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Objective and Goals</a:t>
            </a:r>
            <a:endParaRPr lang="en-US" dirty="0">
              <a:solidFill>
                <a:srgbClr val="116DA6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197DE-B24F-41DB-AB59-112FB39C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5776" cy="4351338"/>
          </a:xfrm>
        </p:spPr>
        <p:txBody>
          <a:bodyPr>
            <a:normAutofit/>
          </a:bodyPr>
          <a:lstStyle/>
          <a:p>
            <a:pPr marL="457200" lvl="0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The main objective of this work:</a:t>
            </a:r>
          </a:p>
          <a:p>
            <a:pPr marL="457200" lvl="0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Created </a:t>
            </a: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a novel Multi-Supervision Net architecture is proposed. </a:t>
            </a:r>
            <a:r>
              <a:rPr lang="en-US" sz="1600" dirty="0" err="1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Ie</a:t>
            </a: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., The model is trained with multiple output layer. </a:t>
            </a:r>
            <a:endParaRPr lang="en-US" sz="16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endParaRPr lang="en-US" sz="16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Evaluated </a:t>
            </a: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of the proposed architecture on challenging Polyps segmentation data </a:t>
            </a: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set</a:t>
            </a: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endParaRPr lang="en-US" sz="16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Efficient NetB4 as a backbone for the proposed architecture </a:t>
            </a:r>
            <a:endParaRPr lang="en-US" sz="16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endParaRPr lang="en-US" sz="16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spcBef>
                <a:spcPts val="0"/>
              </a:spcBef>
              <a:buClr>
                <a:srgbClr val="000000"/>
              </a:buClr>
              <a:buSzPts val="2200"/>
              <a:buFont typeface="Times New Roman"/>
              <a:buChar char="★"/>
            </a:pP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Achieved good experimental results in terms of accuracy, F1 score and loss..</a:t>
            </a:r>
            <a:endParaRPr lang="en-US" sz="1600" dirty="0">
              <a:latin typeface="Poppins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Proposed </a:t>
            </a:r>
            <a:r>
              <a:rPr lang="en-US" sz="3600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Methodology</a:t>
            </a:r>
            <a:r>
              <a:rPr lang="en-US" sz="3600" dirty="0" smtClean="0"/>
              <a:t>:</a:t>
            </a:r>
            <a:r>
              <a:rPr lang="en-US" sz="3600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Multi supervision Net</a:t>
            </a:r>
            <a:endParaRPr lang="en-US" sz="3600" dirty="0" smtClean="0">
              <a:solidFill>
                <a:srgbClr val="116DA6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Admin\Desktop\Final medico submission\Medico_automatic_poly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923" y="1825624"/>
            <a:ext cx="6590039" cy="457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7BD7C-189C-4AD8-A8BE-6714776F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Multi supervision Net</a:t>
            </a:r>
            <a:endParaRPr lang="en-US" dirty="0">
              <a:solidFill>
                <a:srgbClr val="116DA6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197DE-B24F-41DB-AB59-112FB39C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5"/>
            <a:ext cx="10675776" cy="4559178"/>
          </a:xfrm>
        </p:spPr>
        <p:txBody>
          <a:bodyPr>
            <a:noAutofit/>
          </a:bodyPr>
          <a:lstStyle/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Font typeface="Times New Roman"/>
              <a:buChar char="➔"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Our proposed method for polyp segmentation uses a deep </a:t>
            </a:r>
            <a:r>
              <a:rPr lang="en-US" sz="2000" dirty="0" err="1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 network to learn a connection between the input polyps’ images. </a:t>
            </a: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Font typeface="Times New Roman"/>
              <a:buChar char="➔"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overall block diagram of the proposed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architecture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consist of a five layers </a:t>
            </a: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None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000" dirty="0" err="1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 layer, </a:t>
            </a: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None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2) Efficient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layer</a:t>
            </a: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None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(3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) Encoder block with efficient Net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B4</a:t>
            </a: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None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(4) Decoder block –combination of dense block and Concurrent Spatial and Channel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Attention blocks </a:t>
            </a: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None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	(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5) Convolution Block Attention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Module (CBAM). </a:t>
            </a: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>
              <a:spcBef>
                <a:spcPts val="1200"/>
              </a:spcBef>
              <a:buClr>
                <a:srgbClr val="000000"/>
              </a:buClr>
              <a:buSzPts val="1900"/>
              <a:buNone/>
            </a:pP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this architecture, the input image pixels 332 X 487 is resized to 384 X 256 and divided by 255 are passed in to the </a:t>
            </a:r>
            <a:r>
              <a:rPr lang="en-US" sz="2000" dirty="0" err="1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2000" dirty="0" smtClean="0">
                <a:solidFill>
                  <a:srgbClr val="000000"/>
                </a:solidFill>
                <a:latin typeface="Poppins "/>
                <a:ea typeface="Times New Roman"/>
                <a:cs typeface="Times New Roman"/>
                <a:sym typeface="Times New Roman"/>
              </a:rPr>
              <a:t> layer.</a:t>
            </a:r>
            <a:endParaRPr lang="en-US" sz="2000" dirty="0" smtClean="0">
              <a:latin typeface="Poppins "/>
            </a:endParaRPr>
          </a:p>
          <a:p>
            <a:pPr marL="457200" lvl="0" indent="-349250" algn="just">
              <a:spcBef>
                <a:spcPts val="0"/>
              </a:spcBef>
              <a:buClr>
                <a:srgbClr val="000000"/>
              </a:buClr>
              <a:buSzPts val="1900"/>
              <a:buFont typeface="Times New Roman"/>
              <a:buChar char="➔"/>
            </a:pPr>
            <a:endParaRPr lang="en-US" sz="2000" dirty="0" smtClean="0">
              <a:solidFill>
                <a:srgbClr val="000000"/>
              </a:solidFill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lang="en-US" sz="2000" dirty="0" smtClean="0">
              <a:latin typeface="Poppins 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2000" dirty="0">
              <a:latin typeface="Poppins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3" y="1344979"/>
            <a:ext cx="10515600" cy="319185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Kvaris-SEGtraining</a:t>
            </a:r>
            <a:r>
              <a:rPr lang="en-US" dirty="0" smtClean="0"/>
              <a:t> </a:t>
            </a:r>
            <a:r>
              <a:rPr lang="en-US" dirty="0" smtClean="0"/>
              <a:t>dataset can be downloaded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datasets.simula.no/kvasir-seg</a:t>
            </a:r>
            <a:r>
              <a:rPr lang="en-US" dirty="0" smtClean="0"/>
              <a:t>  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contains 1,000 polyp images and their corresponding ground truth mask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dataset was collected from real routine clinical examinations at </a:t>
            </a:r>
            <a:r>
              <a:rPr lang="en-US" dirty="0" err="1" smtClean="0"/>
              <a:t>Baerum</a:t>
            </a:r>
            <a:r>
              <a:rPr lang="en-US" dirty="0" smtClean="0"/>
              <a:t> Hospital in Norway by expert gastroenterologists.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resolution of images varies from 332 X 487 to 1920 X 1072 pixels.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1754" y="4724400"/>
            <a:ext cx="396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Implementation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:\Users\Admin\Desktop\Final medico submission\Implementation detail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4633" y="2028092"/>
            <a:ext cx="6258145" cy="2973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7BD7C-189C-4AD8-A8BE-6714776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16583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Experimental results</a:t>
            </a:r>
            <a:endParaRPr lang="en-US" dirty="0">
              <a:solidFill>
                <a:srgbClr val="116DA6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6" y="1158481"/>
          <a:ext cx="10861434" cy="569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717"/>
                <a:gridCol w="5430717"/>
              </a:tblGrid>
              <a:tr h="81421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b="1" dirty="0">
                          <a:latin typeface="Poppins "/>
                        </a:rPr>
                        <a:t>Evaluation Parameters</a:t>
                      </a:r>
                      <a:endParaRPr sz="2000" b="1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965200" lvl="0" indent="0" algn="l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Poppins "/>
                        </a:rPr>
                        <a:t>Results</a:t>
                      </a:r>
                      <a:endParaRPr sz="2000" b="1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  <a:tr h="814217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Jaccard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1066800" lvl="0" indent="0" algn="l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0.777331872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  <a:tr h="814217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DSC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10668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0.850309787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  <a:tr h="814217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Recall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10668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0.916460577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  <a:tr h="814217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 smtClean="0">
                          <a:latin typeface="Poppins "/>
                        </a:rPr>
                        <a:t>Precision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9398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baseline="0" dirty="0" smtClean="0">
                          <a:latin typeface="Poppins "/>
                        </a:rPr>
                        <a:t>  0.83897232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  <a:tr h="814217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 smtClean="0">
                          <a:latin typeface="Poppins "/>
                        </a:rPr>
                        <a:t>Accuracy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9398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 smtClean="0">
                          <a:latin typeface="Poppins "/>
                        </a:rPr>
                        <a:t>  0.95668669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  <a:tr h="814217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 smtClean="0">
                          <a:latin typeface="Poppins "/>
                        </a:rPr>
                        <a:t>F2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9398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 smtClean="0">
                          <a:latin typeface="Poppins "/>
                        </a:rPr>
                        <a:t> 0.879019208</a:t>
                      </a:r>
                      <a:endParaRPr sz="2000">
                        <a:latin typeface="Poppins "/>
                      </a:endParaRPr>
                    </a:p>
                  </a:txBody>
                  <a:tcPr marL="68575" marR="68575" marT="91425" marB="9142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16DA6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presented a novel and unique Multi-supervision Net with Efficient Net B4 as the backbone of the architecture to improve the accuracy of segmentation image under different factors.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accomplished this by training a multilevel attention network to take images from Medico challenge 2020- polyp segmentation dataset.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 smtClean="0"/>
              <a:t>, we present Concurrent spatial and channel attention block in decoder to improve the quality of image.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major contribution, CBAM is added to improve the overall mechanism and also utilizes the significant features from the Encoder block.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684E-1B95-4161-882B-6878AF3C1E9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665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Calibri</vt:lpstr>
      <vt:lpstr>Poppins SemiBold</vt:lpstr>
      <vt:lpstr>Poppins </vt:lpstr>
      <vt:lpstr>Times New Roman</vt:lpstr>
      <vt:lpstr>Office Theme</vt:lpstr>
      <vt:lpstr>MediaEval'20 Multimedia Evaluation Workshop, Dec 14&amp;15, 2020</vt:lpstr>
      <vt:lpstr>Abstract</vt:lpstr>
      <vt:lpstr>Objective and Goals</vt:lpstr>
      <vt:lpstr>Proposed Methodology:Multi supervision Net</vt:lpstr>
      <vt:lpstr>Multi supervision Net</vt:lpstr>
      <vt:lpstr>Dataset</vt:lpstr>
      <vt:lpstr>Implementation details</vt:lpstr>
      <vt:lpstr>Experimental results</vt:lpstr>
      <vt:lpstr>Conclusion</vt:lpstr>
      <vt:lpstr>References</vt:lpstr>
      <vt:lpstr>            THANK YOU..!!!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EXAMPLE</dc:title>
  <dc:creator>Hough,Mackenzie C</dc:creator>
  <cp:lastModifiedBy>Admin</cp:lastModifiedBy>
  <cp:revision>17</cp:revision>
  <dcterms:created xsi:type="dcterms:W3CDTF">2020-06-04T14:26:59Z</dcterms:created>
  <dcterms:modified xsi:type="dcterms:W3CDTF">2020-12-09T15:38:51Z</dcterms:modified>
</cp:coreProperties>
</file>