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91703-1EA7-4A07-9C0B-03C39918EAE5}" v="109" dt="2024-11-18T01:19:11.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100" d="100"/>
          <a:sy n="100" d="100"/>
        </p:scale>
        <p:origin x="288"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4FF66-0AB9-315C-5984-08982C833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EF3F88-3670-A896-5A12-4A06552BB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5653BF-AB14-8B26-853C-597D3C27B1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0BD091-6D73-DEAB-D5F0-C73D5244F0C5}"/>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72842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7B764-3F09-1F6F-E24D-D803AED72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2E897-21F0-E298-7389-7E128D15A2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51874-7DA1-0A8B-041A-770C172354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7DA391-E7C8-F59F-F463-6EDD60492497}"/>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89587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0062D-27BC-751F-2DD3-1E3ED2F87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29C2D-065F-C226-AEA8-B6B758878C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818CF-EB38-EFDC-BF85-006175B2E5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5268A6-26DB-58C7-0A56-670475B2C6E5}"/>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8735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08DDA-2A9A-EBF5-26EE-51A0E081C1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D9431-9C7A-4442-36A1-631C9E78D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F4C208-2646-8839-E684-0C70A57228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9B05AE-CAB6-9663-5ACE-9BD3592133BC}"/>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01066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3A203-E3AB-2A2B-99F4-4529FEAA0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520B0-A4C9-95BD-43F8-293AE4EB7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FDC63D-D73F-820E-9328-05EFB589B4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29D947-92CD-FFCF-CEB0-93DDE026EEC6}"/>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761576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C9414-474D-D9EC-9F9B-AE5CDB828C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B6A363-C1A5-4505-0191-E149404EF8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7D33E-7427-B894-81BA-59AB43300D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E2A89A-13E3-4273-C47A-A5066DA031C5}"/>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6251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E1576-E065-825E-91DD-3FAB63F068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4C722-E64D-59E3-5754-EF86CA595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40E69-2B31-2BB7-9128-975474DD84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9E39F2-1C15-0891-D255-AFB85032E71B}"/>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07824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A47A2-AFC4-1BE7-E263-3D9C889941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D0BCB-59DD-BEFC-77F3-AD0432609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473911-40E1-905E-8A47-1910E25778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83C897-1A39-2BE6-9B30-FA7B0DF22225}"/>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867853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4FDD-E31E-D404-229E-ABB0FEBFC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ECC31-21C0-E767-5109-DE63D33F9F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3F6FF5-55AB-B5FF-1475-5189F8F828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E50609-B790-F4F4-FD6D-1E4025987B8F}"/>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64765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CE2C5-B291-1B26-BC1D-AFFABD660C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0292F-2F01-32AE-3D15-2E6F61E263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0D95FC-13A8-65D5-6200-575207BF38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864030-B1F4-35DB-00C7-E162CFC42F9A}"/>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1521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E5561-AFC2-5B69-A912-837AA7307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36B5A-4A8C-AB82-B6FC-D35AE39CB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071D7E-DF1C-2ECC-801F-5A51F0520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7EE2AA-7E4B-11D4-D727-3DC16F10AFF0}"/>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798646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E5B3D-7CAB-491A-883E-0CD3F57D6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E80FF-F419-9959-769B-CB03F77FB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C95CCB-014E-0C3C-CC02-F205123929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9F70B-90A3-216F-F174-7AAAB9EB9F71}"/>
              </a:ext>
            </a:extLst>
          </p:cNvPr>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196472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7F0C-045A-F7A8-16FD-712C8FFD6F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A5000C-F491-25B7-2B50-DAA2F104BA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3D002C-873A-C63F-0464-4F356FBCEA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3512EE-3850-E75A-23D7-C4C3D9DFCC4A}"/>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29150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B5D48-42D4-A780-2AE7-F09894495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8A365E-F42B-17A0-DFB5-282673660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F66F9B-A31D-7781-9C6C-FF5F38E15F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62D945-4C61-6332-F7C3-C6D41337864B}"/>
              </a:ext>
            </a:extLst>
          </p:cNvPr>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833392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C53ED-C399-DAB9-0F70-0940074591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AEDB6-090F-090E-CA39-3D1A7EA4E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A9D12-CC91-D82F-C580-3ABF420985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E46B07-B17D-C268-E946-5857A28C4B80}"/>
              </a:ext>
            </a:extLst>
          </p:cNvPr>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3040520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01761-1DF0-53AE-D15E-EF0D104D63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C0E2C-BB3D-8220-AB35-75B07859CE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7512B8-B046-2277-7F83-FF088DA586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FA4D17-6989-D9B9-BEE8-08C3F51861BE}"/>
              </a:ext>
            </a:extLst>
          </p:cNvPr>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13716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29B73-6916-4347-DF15-225286430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B0D62-243B-4037-6572-78B1BB92B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B9D86-E430-FF19-5B5F-319DDF19B5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423187-DA1C-5DD7-0AB6-4C695CFBAC8B}"/>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28153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8854-4C54-5E4A-5391-3DD8A2297E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826D49-8275-2F98-ABFB-A06034868B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5ECED-4CF2-586C-E6B5-2172EFB70D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885BBD-EAAF-27B0-0C2E-C6212A86785C}"/>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8878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99B97-9B34-99A3-8E0E-7AF462B4C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BD3FB-E155-1704-D7AF-7DB23DAE72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9E81F-B9C5-1C1B-3641-D3350E2E24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BDD831-F451-2069-1CFA-79464B25C88B}"/>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34994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AD87E-9E5C-750A-954F-3D2019C2E7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FFA503-EB4D-7213-E32B-9B4DA20EC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26905A-1CBA-4E92-B7F3-3ED9B47D85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2A22CE-129B-628B-47A3-0C49B6F2C79D}"/>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1904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7533A-A65F-111C-5371-6B90994B7E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7DE40-09E0-E2CE-A203-7D24263BB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58949E-14BA-5F8C-B86E-37A661EDE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29EF8C-F544-1B41-85FB-9B17EDB6615D}"/>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457736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22A72-8359-7F8A-8BD4-5DDE98DBD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61310-3215-EA6E-52B4-5A1708870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821A84-AD0A-9476-E417-49F6B55DE3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B4051C-4F5F-64AC-92F0-A42669657ACF}"/>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62851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EEE59-E161-D7E3-8DAD-102EB6E8C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8BC52-7049-A94D-D7B2-6C2146ED6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00DDD-3A34-34AF-5BE4-466A774F03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E56C50-4204-7301-613A-16BED164AE4A}"/>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22963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3931-89BD-533F-06D8-EEDACC04C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F3ADC3-6768-DC08-E90B-88F21078E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9ADCD-0DFC-EFB6-91CF-545E9EA75BA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958A381-FC07-5BD0-A88B-88EC073091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FDC9571-CEDE-6B5F-591B-4E143F4FBF5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1666628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38EC-1B4E-547B-CA20-6B7443ED7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B15C2-B69B-CCC6-88C1-3089DE018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6D246-E2E1-C040-40B9-2542980688C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E81E644-072C-D846-6C8B-204124A1B9E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214BA-3CC4-5230-9815-5133A76A7A9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04481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5A8C1-A8EF-66E8-3755-47D0FF53C6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B3B8DA-47C1-3AC8-1540-D4EB1385D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C47AC-1088-CEE2-1274-31EF937C214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6CFD027-F965-A4F4-7AC3-B818C5CA6D2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4B87A6-68C0-5B2E-2F6E-1B2D0B799BC8}"/>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6566722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21952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43CF-D1B5-2E87-935A-0DF074C2A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643D5-D918-B189-41DE-EB8E6BB52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90B2A-29C8-EFA3-78DF-905FFC1331F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5D1303F-F4B7-EA19-FD81-F5414557DD8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AE3788-EC2C-ED85-3B9B-34490C9F9862}"/>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2022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E780-6E4C-3B19-E44F-C5F1088BB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AC4E4D-5749-B516-F5D0-0CE417F997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33D49-AFE5-723C-4709-C98BFCA65D0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C828196-36D7-7F75-51E4-9C1C639C51F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ACA8887-47CB-FA6A-3E5E-861800AA948A}"/>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774269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F19A-1C3B-A4A5-3D73-114C55DCA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33FE1-9BC7-2232-615D-15516E5B9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9D8B3-6655-EFB8-D669-A978D4778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B0613D-17C0-BAA0-035D-BE9FBB9AAB3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9D2252-1B1E-4E8F-EE91-6946FB6D8FD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3E2C23-B8E7-511C-31A8-CDC6B97C7FF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660250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3C1A-16CA-2FDE-DC28-DC16392F28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D3454-0B80-F516-1151-AAA57CA7E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7A4D89-E567-0A53-1272-9CEDEDA94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5AB5D-D771-240D-0859-725D54DA9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D820F-1029-003B-CDB5-E5793ED895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8570A-E94C-88BB-5C3C-5363B83BA6E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BDDAB5B8-08C8-816D-1C27-824F281B652C}"/>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92C1BBF0-02EB-30AF-81E2-419F03F7CBD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934086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14AE-E6EC-994A-C867-FF4E4B0C9A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C918C-11C2-0F7F-F541-B1DD536A138D}"/>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6F814DF-01E5-338C-A201-DBD5C787128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94A0D9A-8595-4C7D-CA4B-E4A99C4254B3}"/>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319171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91ABA-242D-9BFF-CBD8-12A42E5F3A2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93C450F-D1F2-C501-9D40-EBD4004078D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1DD00A1-9D0C-29A1-829C-EC2D17C7FB6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0124642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07E-C67D-7FEA-93F1-2C5EE303B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D38A6-0A53-FD50-5F6F-391261580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5E084D-952C-48E5-6638-461FFD0CC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AA1B3-A67F-FD88-EFA6-F6DAD7500AD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39154A7-0FE5-83B0-BFE8-6DDB6A0BA89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5E0F8CA-F7E8-EF96-491E-03E2A7F31CD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2141539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0C3C-C493-9EF3-536A-1F4A48DA3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78C5C0-7E76-26C2-0214-EFCCD9260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F18CE-5844-C17C-7623-FC3607218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DEEF6-4337-3E7C-9806-607A4FAEA33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8CDA4D7-1898-D335-2574-EF359D12ABA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FCD7121-00B4-49A5-FF85-74A1DCEFC3A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058545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C9C23-04E6-F872-DA66-F1273FBC1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37019-D5FE-AAEC-DE2B-85633CC1D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F2E33-D538-4915-9EFF-0F10A7F7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9C0E9C81-DE87-8560-6206-79EEF5F09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9BE9F46-5A01-460D-70FB-F0E86922D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04675029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154956" y="1447800"/>
            <a:ext cx="8976468" cy="3329581"/>
          </a:xfrm>
        </p:spPr>
        <p:txBody>
          <a:bodyPr vert="horz" lIns="91440" tIns="45720" rIns="91440" bIns="45720" rtlCol="0" anchor="b">
            <a:noAutofit/>
          </a:bodyPr>
          <a:lstStyle/>
          <a:p>
            <a:pPr>
              <a:lnSpc>
                <a:spcPct val="90000"/>
              </a:lnSpc>
            </a:pPr>
            <a:br>
              <a:rPr lang="en-US" sz="2800" b="0" i="0" kern="1200" dirty="0">
                <a:solidFill>
                  <a:schemeClr val="accent5">
                    <a:lumMod val="75000"/>
                  </a:schemeClr>
                </a:solidFill>
                <a:effectLst/>
                <a:latin typeface="+mj-lt"/>
                <a:ea typeface="+mj-ea"/>
                <a:cs typeface="+mj-cs"/>
              </a:rPr>
            </a:br>
            <a:br>
              <a:rPr lang="en-US" sz="2800" b="0" i="0" kern="1200" dirty="0">
                <a:solidFill>
                  <a:schemeClr val="accent5">
                    <a:lumMod val="75000"/>
                  </a:schemeClr>
                </a:solidFill>
                <a:effectLst/>
                <a:latin typeface="+mj-lt"/>
                <a:ea typeface="+mj-ea"/>
                <a:cs typeface="+mj-cs"/>
              </a:rPr>
            </a:br>
            <a:br>
              <a:rPr lang="en-US" sz="2800" b="0" i="0" kern="1200" dirty="0">
                <a:solidFill>
                  <a:schemeClr val="accent5">
                    <a:lumMod val="75000"/>
                  </a:schemeClr>
                </a:solidFill>
                <a:effectLst/>
                <a:latin typeface="+mj-lt"/>
                <a:ea typeface="+mj-ea"/>
                <a:cs typeface="+mj-cs"/>
              </a:rPr>
            </a:br>
            <a:br>
              <a:rPr lang="en-US" sz="2800" b="0" i="0" kern="1200" dirty="0">
                <a:solidFill>
                  <a:schemeClr val="accent5">
                    <a:lumMod val="75000"/>
                  </a:schemeClr>
                </a:solidFill>
                <a:effectLst/>
                <a:latin typeface="+mj-lt"/>
                <a:ea typeface="+mj-ea"/>
                <a:cs typeface="+mj-cs"/>
              </a:rPr>
            </a:br>
            <a:br>
              <a:rPr lang="en-US" sz="2800" b="0" i="0" kern="1200" dirty="0">
                <a:solidFill>
                  <a:schemeClr val="accent5">
                    <a:lumMod val="75000"/>
                  </a:schemeClr>
                </a:solidFill>
                <a:effectLst/>
                <a:latin typeface="+mj-lt"/>
                <a:ea typeface="+mj-ea"/>
                <a:cs typeface="+mj-cs"/>
              </a:rPr>
            </a:br>
            <a:br>
              <a:rPr lang="en-US" sz="2800" b="0" i="0" kern="1200" dirty="0">
                <a:solidFill>
                  <a:schemeClr val="accent5">
                    <a:lumMod val="75000"/>
                  </a:schemeClr>
                </a:solidFill>
                <a:effectLst/>
                <a:latin typeface="+mj-lt"/>
                <a:ea typeface="+mj-ea"/>
                <a:cs typeface="+mj-cs"/>
              </a:rPr>
            </a:br>
            <a:r>
              <a:rPr lang="en-US" sz="2800" b="0" i="0" kern="1200" dirty="0">
                <a:solidFill>
                  <a:schemeClr val="accent5">
                    <a:lumMod val="75000"/>
                  </a:schemeClr>
                </a:solidFill>
                <a:effectLst/>
                <a:latin typeface="+mj-lt"/>
                <a:ea typeface="+mj-ea"/>
                <a:cs typeface="+mj-cs"/>
              </a:rPr>
              <a:t>DSC 530 Project</a:t>
            </a:r>
            <a:br>
              <a:rPr lang="en-US" sz="2800" b="0" i="0" kern="1200" dirty="0">
                <a:solidFill>
                  <a:schemeClr val="accent5">
                    <a:lumMod val="75000"/>
                  </a:schemeClr>
                </a:solidFill>
                <a:effectLst/>
                <a:latin typeface="+mj-lt"/>
                <a:ea typeface="+mj-ea"/>
                <a:cs typeface="+mj-cs"/>
              </a:rPr>
            </a:br>
            <a:r>
              <a:rPr lang="en-US" sz="2800" b="0" i="0" kern="1200" dirty="0">
                <a:solidFill>
                  <a:schemeClr val="accent5">
                    <a:lumMod val="75000"/>
                  </a:schemeClr>
                </a:solidFill>
                <a:effectLst/>
                <a:latin typeface="+mj-lt"/>
                <a:ea typeface="+mj-ea"/>
                <a:cs typeface="+mj-cs"/>
              </a:rPr>
              <a:t>Topic : Exploratory Data Analysis on bestsellers data</a:t>
            </a:r>
            <a:br>
              <a:rPr lang="en-US" sz="2800" b="0" i="0" kern="1200" dirty="0">
                <a:solidFill>
                  <a:schemeClr val="accent5">
                    <a:lumMod val="75000"/>
                  </a:schemeClr>
                </a:solidFill>
                <a:effectLst/>
                <a:latin typeface="+mj-lt"/>
                <a:ea typeface="+mj-ea"/>
                <a:cs typeface="+mj-cs"/>
              </a:rPr>
            </a:br>
            <a:r>
              <a:rPr lang="en-US" sz="2800" b="0" i="0" kern="1200" dirty="0">
                <a:solidFill>
                  <a:schemeClr val="accent5">
                    <a:lumMod val="75000"/>
                  </a:schemeClr>
                </a:solidFill>
                <a:effectLst/>
                <a:latin typeface="+mj-lt"/>
                <a:ea typeface="+mj-ea"/>
                <a:cs typeface="+mj-cs"/>
              </a:rPr>
              <a:t>Student Name : Abhishek Srivastava</a:t>
            </a:r>
          </a:p>
        </p:txBody>
      </p:sp>
    </p:spTree>
    <p:extLst>
      <p:ext uri="{BB962C8B-B14F-4D97-AF65-F5344CB8AC3E}">
        <p14:creationId xmlns:p14="http://schemas.microsoft.com/office/powerpoint/2010/main" val="25860588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B6AE-6046-9A48-452F-EFF8AD2BA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203AF-9BBB-415F-E1A6-02444EBF61B4}"/>
              </a:ext>
            </a:extLst>
          </p:cNvPr>
          <p:cNvSpPr>
            <a:spLocks noGrp="1"/>
          </p:cNvSpPr>
          <p:nvPr>
            <p:ph type="title"/>
          </p:nvPr>
        </p:nvSpPr>
        <p:spPr>
          <a:xfrm>
            <a:off x="194257" y="136525"/>
            <a:ext cx="10515600" cy="494540"/>
          </a:xfrm>
        </p:spPr>
        <p:txBody>
          <a:bodyPr>
            <a:normAutofit fontScale="90000"/>
          </a:bodyPr>
          <a:lstStyle/>
          <a:p>
            <a:br>
              <a:rPr lang="en-US" b="0" i="0" dirty="0">
                <a:effectLst/>
                <a:latin typeface="var(--jp-cell-prompt-font-family)"/>
              </a:rPr>
            </a:br>
            <a:r>
              <a:rPr lang="en-US" b="1" i="0" dirty="0">
                <a:effectLst/>
                <a:latin typeface="var(--jp-content-font-family)"/>
              </a:rPr>
              <a:t>Find Outliers</a:t>
            </a:r>
            <a:br>
              <a:rPr lang="en-US" b="0" i="0" dirty="0">
                <a:effectLst/>
                <a:latin typeface="var(--jp-code-font-family)"/>
              </a:rPr>
            </a:br>
            <a:endParaRPr lang="en-US" dirty="0"/>
          </a:p>
        </p:txBody>
      </p:sp>
      <p:sp>
        <p:nvSpPr>
          <p:cNvPr id="5" name="Slide Number Placeholder 5">
            <a:extLst>
              <a:ext uri="{FF2B5EF4-FFF2-40B4-BE49-F238E27FC236}">
                <a16:creationId xmlns:a16="http://schemas.microsoft.com/office/drawing/2014/main" id="{C0404C0A-8257-73D3-55A5-727AC8EA4F7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4" name="Picture 3">
            <a:extLst>
              <a:ext uri="{FF2B5EF4-FFF2-40B4-BE49-F238E27FC236}">
                <a16:creationId xmlns:a16="http://schemas.microsoft.com/office/drawing/2014/main" id="{9C908817-F18A-B4AF-C98E-4A6AEAA96008}"/>
              </a:ext>
            </a:extLst>
          </p:cNvPr>
          <p:cNvPicPr>
            <a:picLocks noChangeAspect="1"/>
          </p:cNvPicPr>
          <p:nvPr/>
        </p:nvPicPr>
        <p:blipFill>
          <a:blip r:embed="rId3"/>
          <a:stretch>
            <a:fillRect/>
          </a:stretch>
        </p:blipFill>
        <p:spPr>
          <a:xfrm>
            <a:off x="188942" y="844872"/>
            <a:ext cx="11496366" cy="5033413"/>
          </a:xfrm>
          <a:prstGeom prst="rect">
            <a:avLst/>
          </a:prstGeom>
        </p:spPr>
      </p:pic>
    </p:spTree>
    <p:extLst>
      <p:ext uri="{BB962C8B-B14F-4D97-AF65-F5344CB8AC3E}">
        <p14:creationId xmlns:p14="http://schemas.microsoft.com/office/powerpoint/2010/main" val="353561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F8E4C-69D5-D341-2BB7-BB002609C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98416-2FB2-4B16-B353-119A65CF2A0B}"/>
              </a:ext>
            </a:extLst>
          </p:cNvPr>
          <p:cNvSpPr>
            <a:spLocks noGrp="1"/>
          </p:cNvSpPr>
          <p:nvPr>
            <p:ph type="title"/>
          </p:nvPr>
        </p:nvSpPr>
        <p:spPr>
          <a:xfrm>
            <a:off x="194257" y="136525"/>
            <a:ext cx="10515600" cy="494540"/>
          </a:xfrm>
        </p:spPr>
        <p:txBody>
          <a:bodyPr>
            <a:normAutofit fontScale="90000"/>
          </a:bodyPr>
          <a:lstStyle/>
          <a:p>
            <a:br>
              <a:rPr lang="en-US" b="0" i="0" dirty="0">
                <a:effectLst/>
                <a:latin typeface="var(--jp-cell-prompt-font-family)"/>
              </a:rPr>
            </a:br>
            <a:r>
              <a:rPr lang="en-US" b="1" i="0" dirty="0">
                <a:effectLst/>
                <a:latin typeface="var(--jp-content-font-family)"/>
              </a:rPr>
              <a:t>Analyze Descriptive characteristics</a:t>
            </a:r>
            <a:br>
              <a:rPr lang="en-US" b="0" i="0" dirty="0">
                <a:effectLst/>
                <a:latin typeface="var(--jp-code-font-family)"/>
              </a:rPr>
            </a:br>
            <a:r>
              <a:rPr lang="en-US" b="0" i="0" dirty="0">
                <a:effectLst/>
                <a:latin typeface="var(--jp-code-font-family)"/>
              </a:rPr>
              <a:t>User ratings</a:t>
            </a:r>
            <a:endParaRPr lang="en-US" dirty="0"/>
          </a:p>
        </p:txBody>
      </p:sp>
      <p:sp>
        <p:nvSpPr>
          <p:cNvPr id="5" name="Slide Number Placeholder 5">
            <a:extLst>
              <a:ext uri="{FF2B5EF4-FFF2-40B4-BE49-F238E27FC236}">
                <a16:creationId xmlns:a16="http://schemas.microsoft.com/office/drawing/2014/main" id="{05560D16-850C-2EA7-3279-F3A12676EBB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6" name="Picture 5">
            <a:extLst>
              <a:ext uri="{FF2B5EF4-FFF2-40B4-BE49-F238E27FC236}">
                <a16:creationId xmlns:a16="http://schemas.microsoft.com/office/drawing/2014/main" id="{8081B424-E889-1665-664F-3D48093F11CF}"/>
              </a:ext>
            </a:extLst>
          </p:cNvPr>
          <p:cNvPicPr>
            <a:picLocks noChangeAspect="1"/>
          </p:cNvPicPr>
          <p:nvPr/>
        </p:nvPicPr>
        <p:blipFill>
          <a:blip r:embed="rId3"/>
          <a:stretch>
            <a:fillRect/>
          </a:stretch>
        </p:blipFill>
        <p:spPr>
          <a:xfrm>
            <a:off x="801669" y="1218891"/>
            <a:ext cx="3842902" cy="4845399"/>
          </a:xfrm>
          <a:prstGeom prst="rect">
            <a:avLst/>
          </a:prstGeom>
        </p:spPr>
      </p:pic>
    </p:spTree>
    <p:extLst>
      <p:ext uri="{BB962C8B-B14F-4D97-AF65-F5344CB8AC3E}">
        <p14:creationId xmlns:p14="http://schemas.microsoft.com/office/powerpoint/2010/main" val="48131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E4F86-6BDA-30B1-DF52-46DE7013B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D33FD-43B4-4AE9-A53F-B0D9ED5292B0}"/>
              </a:ext>
            </a:extLst>
          </p:cNvPr>
          <p:cNvSpPr>
            <a:spLocks noGrp="1"/>
          </p:cNvSpPr>
          <p:nvPr>
            <p:ph type="title"/>
          </p:nvPr>
        </p:nvSpPr>
        <p:spPr>
          <a:xfrm>
            <a:off x="194257" y="136525"/>
            <a:ext cx="10515600" cy="494540"/>
          </a:xfrm>
        </p:spPr>
        <p:txBody>
          <a:bodyPr>
            <a:normAutofit fontScale="90000"/>
          </a:bodyPr>
          <a:lstStyle/>
          <a:p>
            <a:br>
              <a:rPr lang="en-US" b="0" i="0" dirty="0">
                <a:effectLst/>
                <a:latin typeface="var(--jp-cell-prompt-font-family)"/>
              </a:rPr>
            </a:br>
            <a:r>
              <a:rPr lang="en-US" b="1" i="0" dirty="0">
                <a:effectLst/>
                <a:latin typeface="var(--jp-content-font-family)"/>
              </a:rPr>
              <a:t>Analyze Descriptive characteristics</a:t>
            </a:r>
            <a:br>
              <a:rPr lang="en-US" b="0" i="0" dirty="0">
                <a:effectLst/>
                <a:latin typeface="var(--jp-code-font-family)"/>
              </a:rPr>
            </a:br>
            <a:r>
              <a:rPr lang="en-US" b="0" i="0" dirty="0">
                <a:effectLst/>
                <a:latin typeface="var(--jp-code-font-family)"/>
              </a:rPr>
              <a:t>Reviews</a:t>
            </a:r>
            <a:endParaRPr lang="en-US" dirty="0"/>
          </a:p>
        </p:txBody>
      </p:sp>
      <p:sp>
        <p:nvSpPr>
          <p:cNvPr id="5" name="Slide Number Placeholder 5">
            <a:extLst>
              <a:ext uri="{FF2B5EF4-FFF2-40B4-BE49-F238E27FC236}">
                <a16:creationId xmlns:a16="http://schemas.microsoft.com/office/drawing/2014/main" id="{2F7E2787-B28A-335A-D35B-BEA4B2990FB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4" name="Picture 3">
            <a:extLst>
              <a:ext uri="{FF2B5EF4-FFF2-40B4-BE49-F238E27FC236}">
                <a16:creationId xmlns:a16="http://schemas.microsoft.com/office/drawing/2014/main" id="{E1D26A0D-B8B5-B64D-9B3A-156952A57F68}"/>
              </a:ext>
            </a:extLst>
          </p:cNvPr>
          <p:cNvPicPr>
            <a:picLocks noChangeAspect="1"/>
          </p:cNvPicPr>
          <p:nvPr/>
        </p:nvPicPr>
        <p:blipFill>
          <a:blip r:embed="rId3"/>
          <a:stretch>
            <a:fillRect/>
          </a:stretch>
        </p:blipFill>
        <p:spPr>
          <a:xfrm>
            <a:off x="841390" y="1249808"/>
            <a:ext cx="3643524" cy="5344602"/>
          </a:xfrm>
          <a:prstGeom prst="rect">
            <a:avLst/>
          </a:prstGeom>
        </p:spPr>
      </p:pic>
    </p:spTree>
    <p:extLst>
      <p:ext uri="{BB962C8B-B14F-4D97-AF65-F5344CB8AC3E}">
        <p14:creationId xmlns:p14="http://schemas.microsoft.com/office/powerpoint/2010/main" val="404356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251D-21FE-71D0-FE27-4A6641BB5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FE846-BFE5-2B08-0180-DE0CEB8FD856}"/>
              </a:ext>
            </a:extLst>
          </p:cNvPr>
          <p:cNvSpPr>
            <a:spLocks noGrp="1"/>
          </p:cNvSpPr>
          <p:nvPr>
            <p:ph type="title"/>
          </p:nvPr>
        </p:nvSpPr>
        <p:spPr>
          <a:xfrm>
            <a:off x="194257" y="136525"/>
            <a:ext cx="10515600" cy="494540"/>
          </a:xfrm>
        </p:spPr>
        <p:txBody>
          <a:bodyPr>
            <a:normAutofit fontScale="90000"/>
          </a:bodyPr>
          <a:lstStyle/>
          <a:p>
            <a:br>
              <a:rPr lang="en-US" b="0" i="0" dirty="0">
                <a:effectLst/>
                <a:latin typeface="var(--jp-cell-prompt-font-family)"/>
              </a:rPr>
            </a:br>
            <a:r>
              <a:rPr lang="en-US" b="1" i="0" dirty="0">
                <a:effectLst/>
                <a:latin typeface="var(--jp-content-font-family)"/>
              </a:rPr>
              <a:t>Analyze Descriptive characteristics</a:t>
            </a:r>
            <a:br>
              <a:rPr lang="en-US" b="0" i="0" dirty="0">
                <a:effectLst/>
                <a:latin typeface="var(--jp-code-font-family)"/>
              </a:rPr>
            </a:br>
            <a:r>
              <a:rPr lang="en-US" b="0" i="0" dirty="0">
                <a:effectLst/>
                <a:latin typeface="var(--jp-code-font-family)"/>
              </a:rPr>
              <a:t>Year</a:t>
            </a:r>
            <a:endParaRPr lang="en-US" dirty="0"/>
          </a:p>
        </p:txBody>
      </p:sp>
      <p:sp>
        <p:nvSpPr>
          <p:cNvPr id="5" name="Slide Number Placeholder 5">
            <a:extLst>
              <a:ext uri="{FF2B5EF4-FFF2-40B4-BE49-F238E27FC236}">
                <a16:creationId xmlns:a16="http://schemas.microsoft.com/office/drawing/2014/main" id="{4F438E0D-3C4F-10F3-1735-5B40CFA22091}"/>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6AAA7CB5-55F1-692E-32C2-02D284C23FB0}"/>
              </a:ext>
            </a:extLst>
          </p:cNvPr>
          <p:cNvPicPr>
            <a:picLocks noChangeAspect="1"/>
          </p:cNvPicPr>
          <p:nvPr/>
        </p:nvPicPr>
        <p:blipFill>
          <a:blip r:embed="rId3"/>
          <a:stretch>
            <a:fillRect/>
          </a:stretch>
        </p:blipFill>
        <p:spPr>
          <a:xfrm>
            <a:off x="1482143" y="631065"/>
            <a:ext cx="3238952" cy="6182588"/>
          </a:xfrm>
          <a:prstGeom prst="rect">
            <a:avLst/>
          </a:prstGeom>
        </p:spPr>
      </p:pic>
    </p:spTree>
    <p:extLst>
      <p:ext uri="{BB962C8B-B14F-4D97-AF65-F5344CB8AC3E}">
        <p14:creationId xmlns:p14="http://schemas.microsoft.com/office/powerpoint/2010/main" val="405640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E5930-B380-6B99-9717-47B03E74D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88BCF-2E3F-6E79-6E54-70AF3FBD35B1}"/>
              </a:ext>
            </a:extLst>
          </p:cNvPr>
          <p:cNvSpPr>
            <a:spLocks noGrp="1"/>
          </p:cNvSpPr>
          <p:nvPr>
            <p:ph type="title"/>
          </p:nvPr>
        </p:nvSpPr>
        <p:spPr>
          <a:xfrm>
            <a:off x="194257" y="136525"/>
            <a:ext cx="10515600" cy="494540"/>
          </a:xfrm>
        </p:spPr>
        <p:txBody>
          <a:bodyPr>
            <a:normAutofit fontScale="90000"/>
          </a:bodyPr>
          <a:lstStyle/>
          <a:p>
            <a:br>
              <a:rPr lang="en-US" b="0" i="0" dirty="0">
                <a:effectLst/>
                <a:latin typeface="var(--jp-cell-prompt-font-family)"/>
              </a:rPr>
            </a:br>
            <a:r>
              <a:rPr lang="en-US" b="1" i="0" dirty="0">
                <a:effectLst/>
                <a:latin typeface="var(--jp-content-font-family)"/>
              </a:rPr>
              <a:t>Analyze Descriptive characteristics</a:t>
            </a:r>
            <a:br>
              <a:rPr lang="en-US" b="0" i="0" dirty="0">
                <a:effectLst/>
                <a:latin typeface="var(--jp-code-font-family)"/>
              </a:rPr>
            </a:br>
            <a:r>
              <a:rPr lang="en-US" b="0" i="0" dirty="0">
                <a:effectLst/>
                <a:latin typeface="var(--jp-code-font-family)"/>
              </a:rPr>
              <a:t>Price</a:t>
            </a:r>
            <a:endParaRPr lang="en-US" dirty="0"/>
          </a:p>
        </p:txBody>
      </p:sp>
      <p:sp>
        <p:nvSpPr>
          <p:cNvPr id="5" name="Slide Number Placeholder 5">
            <a:extLst>
              <a:ext uri="{FF2B5EF4-FFF2-40B4-BE49-F238E27FC236}">
                <a16:creationId xmlns:a16="http://schemas.microsoft.com/office/drawing/2014/main" id="{0AC771E1-134F-FA1C-0E86-784449A780E3}"/>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6" name="Picture 5">
            <a:extLst>
              <a:ext uri="{FF2B5EF4-FFF2-40B4-BE49-F238E27FC236}">
                <a16:creationId xmlns:a16="http://schemas.microsoft.com/office/drawing/2014/main" id="{3CC59BA6-C636-BBCE-543F-9D0A3D3E0D90}"/>
              </a:ext>
            </a:extLst>
          </p:cNvPr>
          <p:cNvPicPr>
            <a:picLocks noChangeAspect="1"/>
          </p:cNvPicPr>
          <p:nvPr/>
        </p:nvPicPr>
        <p:blipFill>
          <a:blip r:embed="rId3"/>
          <a:stretch>
            <a:fillRect/>
          </a:stretch>
        </p:blipFill>
        <p:spPr>
          <a:xfrm>
            <a:off x="1011698" y="1214128"/>
            <a:ext cx="3661902" cy="5159952"/>
          </a:xfrm>
          <a:prstGeom prst="rect">
            <a:avLst/>
          </a:prstGeom>
        </p:spPr>
      </p:pic>
    </p:spTree>
    <p:extLst>
      <p:ext uri="{BB962C8B-B14F-4D97-AF65-F5344CB8AC3E}">
        <p14:creationId xmlns:p14="http://schemas.microsoft.com/office/powerpoint/2010/main" val="215837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7278E-9038-D205-E055-FA7F6A41C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91C14-AA4B-A9B6-29ED-F6F36CDB6967}"/>
              </a:ext>
            </a:extLst>
          </p:cNvPr>
          <p:cNvSpPr>
            <a:spLocks noGrp="1"/>
          </p:cNvSpPr>
          <p:nvPr>
            <p:ph type="title"/>
          </p:nvPr>
        </p:nvSpPr>
        <p:spPr>
          <a:xfrm>
            <a:off x="-11807" y="33493"/>
            <a:ext cx="8962624" cy="494540"/>
          </a:xfrm>
        </p:spPr>
        <p:txBody>
          <a:bodyPr>
            <a:normAutofit fontScale="90000"/>
          </a:bodyPr>
          <a:lstStyle/>
          <a:p>
            <a:br>
              <a:rPr lang="en-US" b="0" i="0" dirty="0">
                <a:effectLst/>
                <a:latin typeface="var(--jp-cell-prompt-font-family)"/>
              </a:rPr>
            </a:br>
            <a:r>
              <a:rPr lang="en-US" b="1" i="0" dirty="0">
                <a:effectLst/>
                <a:latin typeface="var(--jp-content-font-family)"/>
              </a:rPr>
              <a:t>Plotting Probability Mass Function(PMF)</a:t>
            </a:r>
            <a:br>
              <a:rPr lang="en-US" b="0" i="0" dirty="0">
                <a:effectLst/>
                <a:latin typeface="var(--jp-code-font-family)"/>
              </a:rPr>
            </a:br>
            <a:endParaRPr lang="en-US" dirty="0"/>
          </a:p>
        </p:txBody>
      </p:sp>
      <p:sp>
        <p:nvSpPr>
          <p:cNvPr id="5" name="Slide Number Placeholder 5">
            <a:extLst>
              <a:ext uri="{FF2B5EF4-FFF2-40B4-BE49-F238E27FC236}">
                <a16:creationId xmlns:a16="http://schemas.microsoft.com/office/drawing/2014/main" id="{8AC81019-8CB5-AFF1-2DA1-62EBD5D8D097}"/>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4" name="Picture 3">
            <a:extLst>
              <a:ext uri="{FF2B5EF4-FFF2-40B4-BE49-F238E27FC236}">
                <a16:creationId xmlns:a16="http://schemas.microsoft.com/office/drawing/2014/main" id="{96FB91B0-7523-047F-36D8-E2DE3A1FD503}"/>
              </a:ext>
            </a:extLst>
          </p:cNvPr>
          <p:cNvPicPr>
            <a:picLocks noChangeAspect="1"/>
          </p:cNvPicPr>
          <p:nvPr/>
        </p:nvPicPr>
        <p:blipFill>
          <a:blip r:embed="rId3"/>
          <a:stretch>
            <a:fillRect/>
          </a:stretch>
        </p:blipFill>
        <p:spPr>
          <a:xfrm>
            <a:off x="580255" y="1021141"/>
            <a:ext cx="5515745" cy="4182059"/>
          </a:xfrm>
          <a:prstGeom prst="rect">
            <a:avLst/>
          </a:prstGeom>
        </p:spPr>
      </p:pic>
      <p:sp>
        <p:nvSpPr>
          <p:cNvPr id="8" name="TextBox 7">
            <a:extLst>
              <a:ext uri="{FF2B5EF4-FFF2-40B4-BE49-F238E27FC236}">
                <a16:creationId xmlns:a16="http://schemas.microsoft.com/office/drawing/2014/main" id="{EDDBD726-6CCF-F0EC-9FC3-E5FF81116B01}"/>
              </a:ext>
            </a:extLst>
          </p:cNvPr>
          <p:cNvSpPr txBox="1"/>
          <p:nvPr/>
        </p:nvSpPr>
        <p:spPr>
          <a:xfrm>
            <a:off x="6503831" y="810702"/>
            <a:ext cx="5107914" cy="5262979"/>
          </a:xfrm>
          <a:prstGeom prst="rect">
            <a:avLst/>
          </a:prstGeom>
          <a:solidFill>
            <a:schemeClr val="accent6">
              <a:lumMod val="20000"/>
              <a:lumOff val="80000"/>
            </a:schemeClr>
          </a:solidFill>
          <a:ln w="9525">
            <a:solidFill>
              <a:schemeClr val="tx1"/>
            </a:solidFill>
          </a:ln>
        </p:spPr>
        <p:txBody>
          <a:bodyPr wrap="square" rtlCol="0">
            <a:spAutoFit/>
          </a:bodyPr>
          <a:lstStyle/>
          <a:p>
            <a:r>
              <a:rPr lang="en-US" sz="1400" dirty="0"/>
              <a:t> Key Findings: </a:t>
            </a:r>
          </a:p>
          <a:p>
            <a:endParaRPr lang="en-US" sz="1400" dirty="0"/>
          </a:p>
          <a:p>
            <a:r>
              <a:rPr lang="en-US" sz="1400" dirty="0"/>
              <a:t>-  Fiction Books: </a:t>
            </a:r>
          </a:p>
          <a:p>
            <a:r>
              <a:rPr lang="en-US" sz="1400" dirty="0"/>
              <a:t>  - Highest probability of reviews: 20,000 - 30,000</a:t>
            </a:r>
          </a:p>
          <a:p>
            <a:r>
              <a:rPr lang="en-US" sz="1400" dirty="0"/>
              <a:t>  - Peak at approximately 25,000 reviews</a:t>
            </a:r>
          </a:p>
          <a:p>
            <a:endParaRPr lang="en-US" sz="1400" dirty="0"/>
          </a:p>
          <a:p>
            <a:r>
              <a:rPr lang="en-US" sz="1400" dirty="0"/>
              <a:t>-  Non-Fiction Books: </a:t>
            </a:r>
          </a:p>
          <a:p>
            <a:r>
              <a:rPr lang="en-US" sz="1400" dirty="0"/>
              <a:t>  - Highest probability of reviews: Around 10,000</a:t>
            </a:r>
          </a:p>
          <a:p>
            <a:endParaRPr lang="en-US" sz="1400" dirty="0"/>
          </a:p>
          <a:p>
            <a:r>
              <a:rPr lang="en-US" sz="1400" dirty="0"/>
              <a:t> Comparison: </a:t>
            </a:r>
          </a:p>
          <a:p>
            <a:r>
              <a:rPr lang="en-US" sz="1400" dirty="0"/>
              <a:t>- Fiction books show slightly higher probability of reviews than non-fiction</a:t>
            </a:r>
          </a:p>
          <a:p>
            <a:endParaRPr lang="en-US" sz="1400" dirty="0"/>
          </a:p>
          <a:p>
            <a:r>
              <a:rPr lang="en-US" sz="1400" dirty="0"/>
              <a:t> Visualization: </a:t>
            </a:r>
          </a:p>
          <a:p>
            <a:r>
              <a:rPr lang="en-US" sz="1400" dirty="0"/>
              <a:t>- Plot shows Probability Mass Functions of 'Reviews' by genre</a:t>
            </a:r>
          </a:p>
          <a:p>
            <a:r>
              <a:rPr lang="en-US" sz="1400" dirty="0"/>
              <a:t>- X-axis: Number of reviews</a:t>
            </a:r>
          </a:p>
          <a:p>
            <a:r>
              <a:rPr lang="en-US" sz="1400" dirty="0"/>
              <a:t>- Y-axis: Probability</a:t>
            </a:r>
          </a:p>
          <a:p>
            <a:r>
              <a:rPr lang="en-US" sz="1400" dirty="0"/>
              <a:t>- Each line represents a different genre</a:t>
            </a:r>
          </a:p>
          <a:p>
            <a:endParaRPr lang="en-US" sz="1400" dirty="0"/>
          </a:p>
          <a:p>
            <a:r>
              <a:rPr lang="en-US" sz="1400" dirty="0"/>
              <a:t> Insight: </a:t>
            </a:r>
          </a:p>
          <a:p>
            <a:r>
              <a:rPr lang="en-US" sz="1400" dirty="0"/>
              <a:t>Reveals distribution patterns of reviews across genres, indicating potential differences in reader engagement between fiction and non-fiction books.</a:t>
            </a:r>
          </a:p>
          <a:p>
            <a:endParaRPr lang="en-US" sz="1400" dirty="0"/>
          </a:p>
        </p:txBody>
      </p:sp>
    </p:spTree>
    <p:extLst>
      <p:ext uri="{BB962C8B-B14F-4D97-AF65-F5344CB8AC3E}">
        <p14:creationId xmlns:p14="http://schemas.microsoft.com/office/powerpoint/2010/main" val="235340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8BA02-EEBE-9C0A-81F8-EEC943244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6F08D-1EBB-371E-7114-19FE5E0E10B8}"/>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Plotting Cumulative Distribution Function(CDF)</a:t>
            </a:r>
            <a:endParaRPr lang="en-US" dirty="0"/>
          </a:p>
        </p:txBody>
      </p:sp>
      <p:sp>
        <p:nvSpPr>
          <p:cNvPr id="5" name="Slide Number Placeholder 5">
            <a:extLst>
              <a:ext uri="{FF2B5EF4-FFF2-40B4-BE49-F238E27FC236}">
                <a16:creationId xmlns:a16="http://schemas.microsoft.com/office/drawing/2014/main" id="{07C50BE0-4C75-17F1-15C9-2EE7AFCEEDB9}"/>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6146" name="Picture 2" descr="No description has been provided for this image">
            <a:extLst>
              <a:ext uri="{FF2B5EF4-FFF2-40B4-BE49-F238E27FC236}">
                <a16:creationId xmlns:a16="http://schemas.microsoft.com/office/drawing/2014/main" id="{4D19886B-A96C-BA9E-CFFB-F282AAA33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688" y="827842"/>
            <a:ext cx="7376799" cy="589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07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650A0-1012-CDC9-CAE2-22F374509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3898A-FE88-0709-E864-CF3C879A0F18}"/>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Normal or Gaussian Distribution</a:t>
            </a:r>
          </a:p>
        </p:txBody>
      </p:sp>
      <p:sp>
        <p:nvSpPr>
          <p:cNvPr id="5" name="Slide Number Placeholder 5">
            <a:extLst>
              <a:ext uri="{FF2B5EF4-FFF2-40B4-BE49-F238E27FC236}">
                <a16:creationId xmlns:a16="http://schemas.microsoft.com/office/drawing/2014/main" id="{9CF98334-100C-75EC-2250-0DD2B8548C36}"/>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13314" name="Picture 2" descr="No description has been provided for this image">
            <a:extLst>
              <a:ext uri="{FF2B5EF4-FFF2-40B4-BE49-F238E27FC236}">
                <a16:creationId xmlns:a16="http://schemas.microsoft.com/office/drawing/2014/main" id="{B4B9E607-EC08-E789-E563-A2061DE5E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86" y="815521"/>
            <a:ext cx="7387772" cy="55408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7C192A-F8F5-BF41-156C-EEB581353439}"/>
              </a:ext>
            </a:extLst>
          </p:cNvPr>
          <p:cNvSpPr txBox="1"/>
          <p:nvPr/>
        </p:nvSpPr>
        <p:spPr>
          <a:xfrm>
            <a:off x="7982858" y="986970"/>
            <a:ext cx="3968736" cy="923330"/>
          </a:xfrm>
          <a:prstGeom prst="rect">
            <a:avLst/>
          </a:prstGeom>
          <a:solidFill>
            <a:schemeClr val="accent6">
              <a:lumMod val="20000"/>
              <a:lumOff val="80000"/>
            </a:schemeClr>
          </a:solidFill>
          <a:ln w="12700">
            <a:solidFill>
              <a:schemeClr val="tx1"/>
            </a:solidFill>
          </a:ln>
        </p:spPr>
        <p:txBody>
          <a:bodyPr wrap="square" rtlCol="0">
            <a:spAutoFit/>
          </a:bodyPr>
          <a:lstStyle/>
          <a:p>
            <a:r>
              <a:rPr lang="en-US" dirty="0"/>
              <a:t>The distribution of user rating is almost a bell-shaped curve, so this follows gaussian distribution.</a:t>
            </a:r>
          </a:p>
        </p:txBody>
      </p:sp>
    </p:spTree>
    <p:extLst>
      <p:ext uri="{BB962C8B-B14F-4D97-AF65-F5344CB8AC3E}">
        <p14:creationId xmlns:p14="http://schemas.microsoft.com/office/powerpoint/2010/main" val="11324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46434-FE8F-FBFC-51A1-AEF614982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CA61C-FD38-1078-02BB-460DA65D4BAE}"/>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Scatter plots</a:t>
            </a:r>
          </a:p>
        </p:txBody>
      </p:sp>
      <p:sp>
        <p:nvSpPr>
          <p:cNvPr id="5" name="Slide Number Placeholder 5">
            <a:extLst>
              <a:ext uri="{FF2B5EF4-FFF2-40B4-BE49-F238E27FC236}">
                <a16:creationId xmlns:a16="http://schemas.microsoft.com/office/drawing/2014/main" id="{8519E188-B3C6-E9B0-A49C-A8E2C5167F14}"/>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14338" name="Picture 2" descr="No description has been provided for this image">
            <a:extLst>
              <a:ext uri="{FF2B5EF4-FFF2-40B4-BE49-F238E27FC236}">
                <a16:creationId xmlns:a16="http://schemas.microsoft.com/office/drawing/2014/main" id="{7081A6AC-0FFD-9BCB-6D04-C2B8C312B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604" y="716579"/>
            <a:ext cx="7338967" cy="582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8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9A4F1-C459-0ACB-1663-296410136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1F89B-5C71-7DE0-CEFF-F12C99213A6B}"/>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Scatter plots</a:t>
            </a:r>
          </a:p>
        </p:txBody>
      </p:sp>
      <p:sp>
        <p:nvSpPr>
          <p:cNvPr id="5" name="Slide Number Placeholder 5">
            <a:extLst>
              <a:ext uri="{FF2B5EF4-FFF2-40B4-BE49-F238E27FC236}">
                <a16:creationId xmlns:a16="http://schemas.microsoft.com/office/drawing/2014/main" id="{1FB9B59A-1397-7BF5-2F35-591E6E1DD3A9}"/>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15362" name="Picture 2" descr="No description has been provided for this image">
            <a:extLst>
              <a:ext uri="{FF2B5EF4-FFF2-40B4-BE49-F238E27FC236}">
                <a16:creationId xmlns:a16="http://schemas.microsoft.com/office/drawing/2014/main" id="{DF41A31A-69F0-51E9-5990-58F01A758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88" y="995174"/>
            <a:ext cx="6970712" cy="53611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CB9DBB-8A8C-58F6-F04E-300634603765}"/>
              </a:ext>
            </a:extLst>
          </p:cNvPr>
          <p:cNvSpPr txBox="1"/>
          <p:nvPr/>
        </p:nvSpPr>
        <p:spPr>
          <a:xfrm>
            <a:off x="7559899" y="1436913"/>
            <a:ext cx="4507605" cy="4401205"/>
          </a:xfrm>
          <a:prstGeom prst="rect">
            <a:avLst/>
          </a:prstGeom>
          <a:solidFill>
            <a:schemeClr val="accent4">
              <a:lumMod val="20000"/>
              <a:lumOff val="80000"/>
            </a:schemeClr>
          </a:solidFill>
          <a:ln w="12700">
            <a:solidFill>
              <a:schemeClr val="tx1"/>
            </a:solidFill>
          </a:ln>
        </p:spPr>
        <p:txBody>
          <a:bodyPr wrap="square" rtlCol="0">
            <a:spAutoFit/>
          </a:bodyPr>
          <a:lstStyle/>
          <a:p>
            <a:r>
              <a:rPr lang="en-US" sz="1400" dirty="0"/>
              <a:t>Key Insights from Scatter Plot Analysis</a:t>
            </a:r>
          </a:p>
          <a:p>
            <a:endParaRPr lang="en-US" sz="1400" dirty="0"/>
          </a:p>
          <a:p>
            <a:r>
              <a:rPr lang="en-US" sz="1400" dirty="0"/>
              <a:t>1.  Price vs Reviews: </a:t>
            </a:r>
          </a:p>
          <a:p>
            <a:r>
              <a:rPr lang="en-US" sz="1400" dirty="0"/>
              <a:t>   - Most reviews concentrate on lower-priced books</a:t>
            </a:r>
          </a:p>
          <a:p>
            <a:r>
              <a:rPr lang="en-US" sz="1400" dirty="0"/>
              <a:t>   - Significant cluster below $40</a:t>
            </a:r>
          </a:p>
          <a:p>
            <a:endParaRPr lang="en-US" sz="1400" dirty="0"/>
          </a:p>
          <a:p>
            <a:r>
              <a:rPr lang="en-US" sz="1400" dirty="0"/>
              <a:t>2.  User Ratings vs Reviews: </a:t>
            </a:r>
          </a:p>
          <a:p>
            <a:r>
              <a:rPr lang="en-US" sz="1400" dirty="0"/>
              <a:t>   - Highly-rated books tend to receive more reviews</a:t>
            </a:r>
          </a:p>
          <a:p>
            <a:r>
              <a:rPr lang="en-US" sz="1400" dirty="0"/>
              <a:t>   - No strong correlation observed</a:t>
            </a:r>
          </a:p>
          <a:p>
            <a:endParaRPr lang="en-US" sz="1400" dirty="0"/>
          </a:p>
          <a:p>
            <a:r>
              <a:rPr lang="en-US" sz="1400" dirty="0"/>
              <a:t>3.  User Ratings vs Price: </a:t>
            </a:r>
          </a:p>
          <a:p>
            <a:r>
              <a:rPr lang="en-US" sz="1400" dirty="0"/>
              <a:t>   - No strong correlation evident</a:t>
            </a:r>
          </a:p>
          <a:p>
            <a:endParaRPr lang="en-US" sz="1400" dirty="0"/>
          </a:p>
          <a:p>
            <a:r>
              <a:rPr lang="en-US" sz="1400" dirty="0"/>
              <a:t> Conclusion: </a:t>
            </a:r>
          </a:p>
          <a:p>
            <a:r>
              <a:rPr lang="en-US" sz="1400" dirty="0"/>
              <a:t>- Visual analysis reveals complex relationships between variables</a:t>
            </a:r>
          </a:p>
          <a:p>
            <a:r>
              <a:rPr lang="en-US" sz="1400" dirty="0"/>
              <a:t>- Price, ratings, and review count interact in nuanced ways</a:t>
            </a:r>
          </a:p>
          <a:p>
            <a:r>
              <a:rPr lang="en-US" sz="1400" dirty="0"/>
              <a:t>- Further statistical analysis recommended to quantify relationships</a:t>
            </a:r>
          </a:p>
        </p:txBody>
      </p:sp>
    </p:spTree>
    <p:extLst>
      <p:ext uri="{BB962C8B-B14F-4D97-AF65-F5344CB8AC3E}">
        <p14:creationId xmlns:p14="http://schemas.microsoft.com/office/powerpoint/2010/main" val="199648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103312" y="2052918"/>
            <a:ext cx="9795347" cy="4195481"/>
          </a:xfrm>
        </p:spPr>
        <p:txBody>
          <a:bodyPr>
            <a:normAutofit fontScale="55000" lnSpcReduction="20000"/>
          </a:bodyPr>
          <a:lstStyle/>
          <a:p>
            <a:pPr marL="0" indent="0" algn="just" fontAlgn="t">
              <a:buNone/>
            </a:pPr>
            <a:r>
              <a:rPr lang="en-US" dirty="0"/>
              <a:t>Exploratory Data Analysis (EDA) is a crucial first step in understanding and gaining insights from datasets. When applied to bestsellers data, EDA can reveal fascinating trends in the publishing industry, reader preferences, and market dynamics. Using Python's powerful data analysis libraries such as pandas, matplotlib, and seaborn, we can dive deep into bestseller data to uncover patterns in book sales, author popularity, pricing strategies, and genre preferences over time. </a:t>
            </a:r>
          </a:p>
          <a:p>
            <a:pPr marL="0" indent="0" algn="just" fontAlgn="t">
              <a:buNone/>
            </a:pPr>
            <a:r>
              <a:rPr lang="en-US" dirty="0"/>
              <a:t>This analysis typically involves: </a:t>
            </a:r>
          </a:p>
          <a:p>
            <a:pPr marL="0" indent="0" algn="just" fontAlgn="t">
              <a:buNone/>
            </a:pPr>
            <a:r>
              <a:rPr lang="en-US" dirty="0"/>
              <a:t>1. Loading and cleaning the dataset </a:t>
            </a:r>
          </a:p>
          <a:p>
            <a:pPr marL="0" indent="0" algn="just" fontAlgn="t">
              <a:buNone/>
            </a:pPr>
            <a:r>
              <a:rPr lang="en-US" dirty="0"/>
              <a:t>2. Examining basic statistics and distributions of key variables </a:t>
            </a:r>
          </a:p>
          <a:p>
            <a:pPr marL="0" indent="0" algn="just" fontAlgn="t">
              <a:buNone/>
            </a:pPr>
            <a:r>
              <a:rPr lang="en-US" dirty="0"/>
              <a:t>3. Visualizing relationships between different features </a:t>
            </a:r>
          </a:p>
          <a:p>
            <a:pPr marL="0" indent="0" algn="just" fontAlgn="t">
              <a:buNone/>
            </a:pPr>
            <a:r>
              <a:rPr lang="en-US" dirty="0"/>
              <a:t>4. Identifying trends and patterns in bestseller characteristics </a:t>
            </a:r>
          </a:p>
          <a:p>
            <a:pPr marL="0" indent="0" algn="just" fontAlgn="t">
              <a:buNone/>
            </a:pPr>
            <a:r>
              <a:rPr lang="en-US" dirty="0"/>
              <a:t>5. Exploring correlations between factors like price, ratings, and sales </a:t>
            </a:r>
          </a:p>
          <a:p>
            <a:pPr marL="0" indent="0" algn="just" fontAlgn="t">
              <a:buNone/>
            </a:pPr>
            <a:endParaRPr lang="en-US" dirty="0"/>
          </a:p>
          <a:p>
            <a:pPr marL="0" indent="0" algn="just" fontAlgn="t">
              <a:buNone/>
            </a:pPr>
            <a:r>
              <a:rPr lang="en-US" dirty="0"/>
              <a:t>By conducting EDA on bestsellers data, we can gain valuable insights into what makes a book successful, how reader preferences evolve, and potentially predict future trends in the publishing industry. This process not only helps in understanding the current market but also provides a foundation for more advanced analyses and predictive modeling.</a:t>
            </a:r>
            <a:endParaRPr lang="en-US" dirty="0">
              <a:latin typeface="var(--jp-cell-prompt-font-family)"/>
            </a:endParaRPr>
          </a:p>
          <a:p>
            <a:pPr marL="0" indent="0" algn="just" fontAlgn="t">
              <a:buNone/>
            </a:pPr>
            <a:br>
              <a:rPr lang="en-US" b="0" i="0" dirty="0">
                <a:effectLst/>
                <a:latin typeface="var(--jp-content-font-family)"/>
              </a:rPr>
            </a:b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C0584-C84D-0165-7DB3-1FD0BEA1E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9CBA5-DA34-823B-5DFB-D566203A786B}"/>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Correlation</a:t>
            </a:r>
          </a:p>
        </p:txBody>
      </p:sp>
      <p:sp>
        <p:nvSpPr>
          <p:cNvPr id="5" name="Slide Number Placeholder 5">
            <a:extLst>
              <a:ext uri="{FF2B5EF4-FFF2-40B4-BE49-F238E27FC236}">
                <a16:creationId xmlns:a16="http://schemas.microsoft.com/office/drawing/2014/main" id="{CF451AB4-4295-BA53-8402-24C440E1CC11}"/>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6" name="Picture 5">
            <a:extLst>
              <a:ext uri="{FF2B5EF4-FFF2-40B4-BE49-F238E27FC236}">
                <a16:creationId xmlns:a16="http://schemas.microsoft.com/office/drawing/2014/main" id="{8FBE7421-9A88-8EA7-98B6-054D20608297}"/>
              </a:ext>
            </a:extLst>
          </p:cNvPr>
          <p:cNvPicPr>
            <a:picLocks noChangeAspect="1"/>
          </p:cNvPicPr>
          <p:nvPr/>
        </p:nvPicPr>
        <p:blipFill>
          <a:blip r:embed="rId3"/>
          <a:stretch>
            <a:fillRect/>
          </a:stretch>
        </p:blipFill>
        <p:spPr>
          <a:xfrm>
            <a:off x="706861" y="1281067"/>
            <a:ext cx="2772540" cy="910589"/>
          </a:xfrm>
          <a:prstGeom prst="rect">
            <a:avLst/>
          </a:prstGeom>
        </p:spPr>
      </p:pic>
      <p:sp>
        <p:nvSpPr>
          <p:cNvPr id="7" name="TextBox 6">
            <a:extLst>
              <a:ext uri="{FF2B5EF4-FFF2-40B4-BE49-F238E27FC236}">
                <a16:creationId xmlns:a16="http://schemas.microsoft.com/office/drawing/2014/main" id="{C72732C1-674B-C676-C9C5-4966CB1847A4}"/>
              </a:ext>
            </a:extLst>
          </p:cNvPr>
          <p:cNvSpPr txBox="1"/>
          <p:nvPr/>
        </p:nvSpPr>
        <p:spPr>
          <a:xfrm>
            <a:off x="841828" y="2873829"/>
            <a:ext cx="10511971" cy="2585323"/>
          </a:xfrm>
          <a:prstGeom prst="rect">
            <a:avLst/>
          </a:prstGeom>
          <a:noFill/>
        </p:spPr>
        <p:txBody>
          <a:bodyPr wrap="square" rtlCol="0">
            <a:spAutoFit/>
          </a:bodyPr>
          <a:lstStyle/>
          <a:p>
            <a:pPr algn="just"/>
            <a:r>
              <a:rPr lang="en-US" dirty="0"/>
              <a:t>Pearson's correlation coefficient always falls within the range of -1 to 1, inclusive. A positive correlation (indicated by a positive value) suggests that as one variable increases, the other tends to increase as well. Conversely, a negative correlation (indicated by a negative value) implies that as one variable increases, the other tends to decrease. In this case, the correlation value between rating and price is negative. This indicates a weak inverse relationship, meaning that as one variable increases, the other tends to decrease slightly, but the relationship is not strong. There is no perfect correlation observed here, as a perfect correlation would be exactly -1 or 1. This weak negative correlation further supports the conclusion that there isn't a strong relationship between a book's rating and its price.</a:t>
            </a:r>
          </a:p>
          <a:p>
            <a:endParaRPr lang="en-US" dirty="0"/>
          </a:p>
        </p:txBody>
      </p:sp>
    </p:spTree>
    <p:extLst>
      <p:ext uri="{BB962C8B-B14F-4D97-AF65-F5344CB8AC3E}">
        <p14:creationId xmlns:p14="http://schemas.microsoft.com/office/powerpoint/2010/main" val="319622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2D1DC-3A1C-9D77-BB8F-40D2ED995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1F3C6-CC73-7C70-A4F2-3A15ED2CEC8B}"/>
              </a:ext>
            </a:extLst>
          </p:cNvPr>
          <p:cNvSpPr>
            <a:spLocks noGrp="1"/>
          </p:cNvSpPr>
          <p:nvPr>
            <p:ph type="title"/>
          </p:nvPr>
        </p:nvSpPr>
        <p:spPr>
          <a:xfrm>
            <a:off x="-11807" y="33493"/>
            <a:ext cx="11177790" cy="494540"/>
          </a:xfrm>
        </p:spPr>
        <p:txBody>
          <a:bodyPr>
            <a:normAutofit fontScale="90000"/>
          </a:bodyPr>
          <a:lstStyle/>
          <a:p>
            <a:r>
              <a:rPr lang="en-US" b="0" i="0" dirty="0" err="1">
                <a:effectLst/>
                <a:latin typeface="var(--jp-cell-prompt-font-family)"/>
              </a:rPr>
              <a:t>SpearmanCorr</a:t>
            </a:r>
            <a:endParaRPr lang="en-US" b="0" i="0" dirty="0">
              <a:effectLst/>
              <a:latin typeface="var(--jp-cell-prompt-font-family)"/>
            </a:endParaRPr>
          </a:p>
        </p:txBody>
      </p:sp>
      <p:sp>
        <p:nvSpPr>
          <p:cNvPr id="5" name="Slide Number Placeholder 5">
            <a:extLst>
              <a:ext uri="{FF2B5EF4-FFF2-40B4-BE49-F238E27FC236}">
                <a16:creationId xmlns:a16="http://schemas.microsoft.com/office/drawing/2014/main" id="{2ED569E2-BBD8-0899-5083-AEBDDB5AA2B3}"/>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7" name="TextBox 6">
            <a:extLst>
              <a:ext uri="{FF2B5EF4-FFF2-40B4-BE49-F238E27FC236}">
                <a16:creationId xmlns:a16="http://schemas.microsoft.com/office/drawing/2014/main" id="{0E25B026-8E79-33E1-16CA-606DBD9F7612}"/>
              </a:ext>
            </a:extLst>
          </p:cNvPr>
          <p:cNvSpPr txBox="1"/>
          <p:nvPr/>
        </p:nvSpPr>
        <p:spPr>
          <a:xfrm>
            <a:off x="841828" y="2873829"/>
            <a:ext cx="10511971" cy="2585323"/>
          </a:xfrm>
          <a:prstGeom prst="rect">
            <a:avLst/>
          </a:prstGeom>
          <a:noFill/>
        </p:spPr>
        <p:txBody>
          <a:bodyPr wrap="square" rtlCol="0">
            <a:spAutoFit/>
          </a:bodyPr>
          <a:lstStyle/>
          <a:p>
            <a:pPr algn="just"/>
            <a:r>
              <a:rPr lang="en-US" dirty="0"/>
              <a:t>The Spearman's correlation coefficient shows a slightly lower value compared to Pearson's correlation in this case. This difference is noteworthy because Spearman's correlation is often considered more robust when dealing with non-linear relationships or data that doesn't follow a normal distribution. Pearson's correlation can be sensitive to outliers and skewed distributions, potentially leading to misleading results in either direction. In contrast, Spearman's rank correlation is less affected by these factors, as it focuses on the ranked order of the data rather than the actual values. Given these characteristics, the Spearman's correlation might provide a more reliable measure of the relationship between the variables in this dataset, especially if the data contains outliers or is not normally distributed.</a:t>
            </a:r>
          </a:p>
          <a:p>
            <a:endParaRPr lang="en-US" dirty="0"/>
          </a:p>
        </p:txBody>
      </p:sp>
      <p:pic>
        <p:nvPicPr>
          <p:cNvPr id="4" name="Picture 3">
            <a:extLst>
              <a:ext uri="{FF2B5EF4-FFF2-40B4-BE49-F238E27FC236}">
                <a16:creationId xmlns:a16="http://schemas.microsoft.com/office/drawing/2014/main" id="{27C5F943-CF16-CD63-7815-DFCF4DF1B80A}"/>
              </a:ext>
            </a:extLst>
          </p:cNvPr>
          <p:cNvPicPr>
            <a:picLocks noChangeAspect="1"/>
          </p:cNvPicPr>
          <p:nvPr/>
        </p:nvPicPr>
        <p:blipFill>
          <a:blip r:embed="rId3"/>
          <a:stretch>
            <a:fillRect/>
          </a:stretch>
        </p:blipFill>
        <p:spPr>
          <a:xfrm>
            <a:off x="729428" y="1060663"/>
            <a:ext cx="3705710" cy="1218080"/>
          </a:xfrm>
          <a:prstGeom prst="rect">
            <a:avLst/>
          </a:prstGeom>
        </p:spPr>
      </p:pic>
    </p:spTree>
    <p:extLst>
      <p:ext uri="{BB962C8B-B14F-4D97-AF65-F5344CB8AC3E}">
        <p14:creationId xmlns:p14="http://schemas.microsoft.com/office/powerpoint/2010/main" val="13288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EEB2-95E4-67F7-0E82-6DD296ECE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7EF93-8E88-BE10-E20B-B83B380BB146}"/>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Plotting Correlations</a:t>
            </a:r>
          </a:p>
        </p:txBody>
      </p:sp>
      <p:sp>
        <p:nvSpPr>
          <p:cNvPr id="5" name="Slide Number Placeholder 5">
            <a:extLst>
              <a:ext uri="{FF2B5EF4-FFF2-40B4-BE49-F238E27FC236}">
                <a16:creationId xmlns:a16="http://schemas.microsoft.com/office/drawing/2014/main" id="{52DAF2D2-E3A8-A77F-8A10-2CDCB1E855EC}"/>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18434" name="Picture 2" descr="No description has been provided for this image">
            <a:extLst>
              <a:ext uri="{FF2B5EF4-FFF2-40B4-BE49-F238E27FC236}">
                <a16:creationId xmlns:a16="http://schemas.microsoft.com/office/drawing/2014/main" id="{A8FEEDEA-B51F-37A4-C767-3A1D2CB08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671512"/>
            <a:ext cx="4842188" cy="502152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No description has been provided for this image">
            <a:extLst>
              <a:ext uri="{FF2B5EF4-FFF2-40B4-BE49-F238E27FC236}">
                <a16:creationId xmlns:a16="http://schemas.microsoft.com/office/drawing/2014/main" id="{DC54EFA3-9511-CF68-E89B-566F20452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671512"/>
            <a:ext cx="4860393" cy="48921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4B7F6A-51FA-74FE-0693-41EE980ED9CF}"/>
              </a:ext>
            </a:extLst>
          </p:cNvPr>
          <p:cNvSpPr txBox="1"/>
          <p:nvPr/>
        </p:nvSpPr>
        <p:spPr>
          <a:xfrm>
            <a:off x="1326524" y="6027313"/>
            <a:ext cx="9208394" cy="369332"/>
          </a:xfrm>
          <a:prstGeom prst="rect">
            <a:avLst/>
          </a:prstGeom>
          <a:noFill/>
        </p:spPr>
        <p:txBody>
          <a:bodyPr wrap="square" rtlCol="0">
            <a:spAutoFit/>
          </a:bodyPr>
          <a:lstStyle/>
          <a:p>
            <a:r>
              <a:rPr lang="en-US" b="1" i="0" dirty="0">
                <a:effectLst/>
                <a:latin typeface="var(--jp-content-font-family)"/>
              </a:rPr>
              <a:t>By looking at the plot the relation in both the cases is very weak.</a:t>
            </a:r>
          </a:p>
        </p:txBody>
      </p:sp>
    </p:spTree>
    <p:extLst>
      <p:ext uri="{BB962C8B-B14F-4D97-AF65-F5344CB8AC3E}">
        <p14:creationId xmlns:p14="http://schemas.microsoft.com/office/powerpoint/2010/main" val="71469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7367C-C1AB-B7BC-C356-EFAAA9485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95C74-4C75-5877-9909-64044BE2C1EF}"/>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Heatmap</a:t>
            </a:r>
          </a:p>
        </p:txBody>
      </p:sp>
      <p:sp>
        <p:nvSpPr>
          <p:cNvPr id="5" name="Slide Number Placeholder 5">
            <a:extLst>
              <a:ext uri="{FF2B5EF4-FFF2-40B4-BE49-F238E27FC236}">
                <a16:creationId xmlns:a16="http://schemas.microsoft.com/office/drawing/2014/main" id="{B0573B15-5A8E-D8ED-A7B2-2C005AF0C6E9}"/>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21506" name="Picture 2" descr="No description has been provided for this image">
            <a:extLst>
              <a:ext uri="{FF2B5EF4-FFF2-40B4-BE49-F238E27FC236}">
                <a16:creationId xmlns:a16="http://schemas.microsoft.com/office/drawing/2014/main" id="{5D310A87-DACF-866F-2441-AE0C18F81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10" y="528033"/>
            <a:ext cx="11177790" cy="575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795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D5D72-D36B-7451-DD00-A2113F1F0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E871C-1E19-4742-124D-7D2B172634ED}"/>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Hypothesis testing</a:t>
            </a:r>
          </a:p>
        </p:txBody>
      </p:sp>
      <p:sp>
        <p:nvSpPr>
          <p:cNvPr id="5" name="Slide Number Placeholder 5">
            <a:extLst>
              <a:ext uri="{FF2B5EF4-FFF2-40B4-BE49-F238E27FC236}">
                <a16:creationId xmlns:a16="http://schemas.microsoft.com/office/drawing/2014/main" id="{06FCA9DC-20E3-C55E-99B5-FFCA3847A194}"/>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4" name="Picture 3">
            <a:extLst>
              <a:ext uri="{FF2B5EF4-FFF2-40B4-BE49-F238E27FC236}">
                <a16:creationId xmlns:a16="http://schemas.microsoft.com/office/drawing/2014/main" id="{B00793CA-A25C-CB8D-B326-2CFAF90C063A}"/>
              </a:ext>
            </a:extLst>
          </p:cNvPr>
          <p:cNvPicPr>
            <a:picLocks noChangeAspect="1"/>
          </p:cNvPicPr>
          <p:nvPr/>
        </p:nvPicPr>
        <p:blipFill>
          <a:blip r:embed="rId3"/>
          <a:stretch>
            <a:fillRect/>
          </a:stretch>
        </p:blipFill>
        <p:spPr>
          <a:xfrm>
            <a:off x="269585" y="528033"/>
            <a:ext cx="8097852" cy="1478179"/>
          </a:xfrm>
          <a:prstGeom prst="rect">
            <a:avLst/>
          </a:prstGeom>
        </p:spPr>
      </p:pic>
      <p:sp>
        <p:nvSpPr>
          <p:cNvPr id="6" name="TextBox 5">
            <a:extLst>
              <a:ext uri="{FF2B5EF4-FFF2-40B4-BE49-F238E27FC236}">
                <a16:creationId xmlns:a16="http://schemas.microsoft.com/office/drawing/2014/main" id="{382EFBA8-A749-48B0-33D4-9D9821A5932D}"/>
              </a:ext>
            </a:extLst>
          </p:cNvPr>
          <p:cNvSpPr txBox="1"/>
          <p:nvPr/>
        </p:nvSpPr>
        <p:spPr>
          <a:xfrm>
            <a:off x="411252" y="2009097"/>
            <a:ext cx="7956185" cy="4708981"/>
          </a:xfrm>
          <a:prstGeom prst="rect">
            <a:avLst/>
          </a:prstGeom>
          <a:solidFill>
            <a:schemeClr val="accent2">
              <a:lumMod val="20000"/>
              <a:lumOff val="80000"/>
            </a:schemeClr>
          </a:solidFill>
          <a:ln w="12700">
            <a:solidFill>
              <a:schemeClr val="tx1"/>
            </a:solidFill>
          </a:ln>
        </p:spPr>
        <p:txBody>
          <a:bodyPr wrap="square" rtlCol="0">
            <a:spAutoFit/>
          </a:bodyPr>
          <a:lstStyle/>
          <a:p>
            <a:pPr fontAlgn="t"/>
            <a:r>
              <a:rPr lang="en-US" sz="1200" b="0" i="0" dirty="0">
                <a:effectLst/>
                <a:latin typeface="var(--jp-content-font-family)"/>
              </a:rPr>
              <a:t>Hypothesis Test: User Rating vs Price</a:t>
            </a:r>
          </a:p>
          <a:p>
            <a:pPr fontAlgn="t"/>
            <a:endParaRPr lang="en-US" sz="1200" b="0" i="0" dirty="0">
              <a:effectLst/>
              <a:latin typeface="var(--jp-content-font-family)"/>
            </a:endParaRPr>
          </a:p>
          <a:p>
            <a:pPr fontAlgn="t"/>
            <a:r>
              <a:rPr lang="en-US" sz="1200" b="0" i="0" dirty="0">
                <a:effectLst/>
                <a:latin typeface="var(--jp-content-font-family)"/>
              </a:rPr>
              <a:t> Test Used:  Paired t-test</a:t>
            </a:r>
          </a:p>
          <a:p>
            <a:pPr fontAlgn="t"/>
            <a:endParaRPr lang="en-US" sz="1200" b="0" i="0" dirty="0">
              <a:effectLst/>
              <a:latin typeface="var(--jp-content-font-family)"/>
            </a:endParaRPr>
          </a:p>
          <a:p>
            <a:pPr fontAlgn="t"/>
            <a:r>
              <a:rPr lang="en-US" sz="1200" b="0" i="0" dirty="0">
                <a:effectLst/>
                <a:latin typeface="var(--jp-content-font-family)"/>
              </a:rPr>
              <a:t> Result: </a:t>
            </a:r>
          </a:p>
          <a:p>
            <a:pPr fontAlgn="t"/>
            <a:r>
              <a:rPr lang="en-US" sz="1200" b="0" i="0" dirty="0">
                <a:effectLst/>
                <a:latin typeface="var(--jp-content-font-family)"/>
              </a:rPr>
              <a:t>p-value = 1.0274904064983002e-58</a:t>
            </a:r>
          </a:p>
          <a:p>
            <a:pPr fontAlgn="t"/>
            <a:endParaRPr lang="en-US" sz="1200" b="0" i="0" dirty="0">
              <a:effectLst/>
              <a:latin typeface="var(--jp-content-font-family)"/>
            </a:endParaRPr>
          </a:p>
          <a:p>
            <a:pPr fontAlgn="t"/>
            <a:r>
              <a:rPr lang="en-US" sz="1200" b="0" i="0" dirty="0">
                <a:effectLst/>
                <a:latin typeface="var(--jp-content-font-family)"/>
              </a:rPr>
              <a:t>1.  Extremely Low p-value:  </a:t>
            </a:r>
          </a:p>
          <a:p>
            <a:pPr fontAlgn="t"/>
            <a:r>
              <a:rPr lang="en-US" sz="1200" b="0" i="0" dirty="0">
                <a:effectLst/>
                <a:latin typeface="var(--jp-content-font-family)"/>
              </a:rPr>
              <a:t>   - Far below conventional significance level (0.05)</a:t>
            </a:r>
          </a:p>
          <a:p>
            <a:pPr fontAlgn="t"/>
            <a:endParaRPr lang="en-US" sz="1200" b="0" i="0" dirty="0">
              <a:effectLst/>
              <a:latin typeface="var(--jp-content-font-family)"/>
            </a:endParaRPr>
          </a:p>
          <a:p>
            <a:pPr fontAlgn="t"/>
            <a:r>
              <a:rPr lang="en-US" sz="1200" b="0" i="0" dirty="0">
                <a:effectLst/>
                <a:latin typeface="var(--jp-content-font-family)"/>
              </a:rPr>
              <a:t>2.  Strong Statistical Significance: </a:t>
            </a:r>
          </a:p>
          <a:p>
            <a:pPr fontAlgn="t"/>
            <a:r>
              <a:rPr lang="en-US" sz="1200" b="0" i="0" dirty="0">
                <a:effectLst/>
                <a:latin typeface="var(--jp-content-font-family)"/>
              </a:rPr>
              <a:t>   - Reject null hypothesis</a:t>
            </a:r>
          </a:p>
          <a:p>
            <a:pPr fontAlgn="t"/>
            <a:r>
              <a:rPr lang="en-US" sz="1200" b="0" i="0" dirty="0">
                <a:effectLst/>
                <a:latin typeface="var(--jp-content-font-family)"/>
              </a:rPr>
              <a:t>   - Significant difference between User Rating and Price</a:t>
            </a:r>
          </a:p>
          <a:p>
            <a:pPr fontAlgn="t"/>
            <a:endParaRPr lang="en-US" sz="1200" b="0" i="0" dirty="0">
              <a:effectLst/>
              <a:latin typeface="var(--jp-content-font-family)"/>
            </a:endParaRPr>
          </a:p>
          <a:p>
            <a:pPr fontAlgn="t"/>
            <a:r>
              <a:rPr lang="en-US" sz="1200" b="0" i="0" dirty="0">
                <a:effectLst/>
                <a:latin typeface="var(--jp-content-font-family)"/>
              </a:rPr>
              <a:t>3.  Relationship Implication: </a:t>
            </a:r>
          </a:p>
          <a:p>
            <a:pPr fontAlgn="t"/>
            <a:r>
              <a:rPr lang="en-US" sz="1200" b="0" i="0" dirty="0">
                <a:effectLst/>
                <a:latin typeface="var(--jp-content-font-family)"/>
              </a:rPr>
              <a:t>   - Strong evidence of a relationship between User Rating and Price</a:t>
            </a:r>
          </a:p>
          <a:p>
            <a:pPr fontAlgn="t"/>
            <a:r>
              <a:rPr lang="en-US" sz="1200" b="0" i="0" dirty="0">
                <a:effectLst/>
                <a:latin typeface="var(--jp-content-font-family)"/>
              </a:rPr>
              <a:t>   - Nature of relationship not specified by this test</a:t>
            </a:r>
          </a:p>
          <a:p>
            <a:pPr fontAlgn="t"/>
            <a:endParaRPr lang="en-US" sz="1200" b="0" i="0" dirty="0">
              <a:effectLst/>
              <a:latin typeface="var(--jp-content-font-family)"/>
            </a:endParaRPr>
          </a:p>
          <a:p>
            <a:pPr fontAlgn="t"/>
            <a:r>
              <a:rPr lang="en-US" sz="1200" b="0" i="0" dirty="0">
                <a:effectLst/>
                <a:latin typeface="var(--jp-content-font-family)"/>
              </a:rPr>
              <a:t>4.  Practical Significance: </a:t>
            </a:r>
          </a:p>
          <a:p>
            <a:pPr fontAlgn="t"/>
            <a:r>
              <a:rPr lang="en-US" sz="1200" b="0" i="0" dirty="0">
                <a:effectLst/>
                <a:latin typeface="var(--jp-content-font-family)"/>
              </a:rPr>
              <a:t>   - Consider effect size and business context</a:t>
            </a:r>
          </a:p>
          <a:p>
            <a:pPr fontAlgn="t"/>
            <a:r>
              <a:rPr lang="en-US" sz="1200" b="0" i="0" dirty="0">
                <a:effectLst/>
                <a:latin typeface="var(--jp-content-font-family)"/>
              </a:rPr>
              <a:t>   - Statistical significance ≠ Practical importance</a:t>
            </a:r>
          </a:p>
          <a:p>
            <a:pPr fontAlgn="t"/>
            <a:endParaRPr lang="en-US" sz="1200" b="0" i="0" dirty="0">
              <a:effectLst/>
              <a:latin typeface="var(--jp-content-font-family)"/>
            </a:endParaRPr>
          </a:p>
          <a:p>
            <a:pPr fontAlgn="t"/>
            <a:r>
              <a:rPr lang="en-US" sz="1200" b="0" i="0" dirty="0">
                <a:effectLst/>
                <a:latin typeface="var(--jp-content-font-family)"/>
              </a:rPr>
              <a:t> Next Steps: </a:t>
            </a:r>
          </a:p>
          <a:p>
            <a:pPr fontAlgn="t"/>
            <a:r>
              <a:rPr lang="en-US" sz="1200" b="0" i="0" dirty="0">
                <a:effectLst/>
                <a:latin typeface="var(--jp-content-font-family)"/>
              </a:rPr>
              <a:t>- Investigate nature and direction of relationship</a:t>
            </a:r>
          </a:p>
          <a:p>
            <a:pPr fontAlgn="t"/>
            <a:r>
              <a:rPr lang="en-US" sz="1200" b="0" i="0" dirty="0">
                <a:effectLst/>
                <a:latin typeface="var(--jp-content-font-family)"/>
              </a:rPr>
              <a:t>- Consider additional analyses (e.g., correlation, regression)</a:t>
            </a:r>
          </a:p>
        </p:txBody>
      </p:sp>
    </p:spTree>
    <p:extLst>
      <p:ext uri="{BB962C8B-B14F-4D97-AF65-F5344CB8AC3E}">
        <p14:creationId xmlns:p14="http://schemas.microsoft.com/office/powerpoint/2010/main" val="179718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DFDF2-7378-1758-CCF8-BAB90FEE7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8CC08-C711-32C8-14B8-2037B9D9F953}"/>
              </a:ext>
            </a:extLst>
          </p:cNvPr>
          <p:cNvSpPr>
            <a:spLocks noGrp="1"/>
          </p:cNvSpPr>
          <p:nvPr>
            <p:ph type="title"/>
          </p:nvPr>
        </p:nvSpPr>
        <p:spPr>
          <a:xfrm>
            <a:off x="-11807" y="33493"/>
            <a:ext cx="11177790" cy="494540"/>
          </a:xfrm>
        </p:spPr>
        <p:txBody>
          <a:bodyPr>
            <a:normAutofit fontScale="90000"/>
          </a:bodyPr>
          <a:lstStyle/>
          <a:p>
            <a:r>
              <a:rPr lang="en-US" b="0" i="0" dirty="0">
                <a:effectLst/>
                <a:latin typeface="var(--jp-cell-prompt-font-family)"/>
              </a:rPr>
              <a:t>Multiple linear regression</a:t>
            </a:r>
          </a:p>
        </p:txBody>
      </p:sp>
      <p:sp>
        <p:nvSpPr>
          <p:cNvPr id="5" name="Slide Number Placeholder 5">
            <a:extLst>
              <a:ext uri="{FF2B5EF4-FFF2-40B4-BE49-F238E27FC236}">
                <a16:creationId xmlns:a16="http://schemas.microsoft.com/office/drawing/2014/main" id="{ED5E2C57-A89B-213A-44A3-CAB083091323}"/>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7" name="Picture 6">
            <a:extLst>
              <a:ext uri="{FF2B5EF4-FFF2-40B4-BE49-F238E27FC236}">
                <a16:creationId xmlns:a16="http://schemas.microsoft.com/office/drawing/2014/main" id="{A80CA407-CEC6-AE1D-E149-086134020189}"/>
              </a:ext>
            </a:extLst>
          </p:cNvPr>
          <p:cNvPicPr>
            <a:picLocks noChangeAspect="1"/>
          </p:cNvPicPr>
          <p:nvPr/>
        </p:nvPicPr>
        <p:blipFill>
          <a:blip r:embed="rId3"/>
          <a:stretch>
            <a:fillRect/>
          </a:stretch>
        </p:blipFill>
        <p:spPr>
          <a:xfrm>
            <a:off x="200483" y="552449"/>
            <a:ext cx="5997118" cy="2016580"/>
          </a:xfrm>
          <a:prstGeom prst="rect">
            <a:avLst/>
          </a:prstGeom>
        </p:spPr>
      </p:pic>
      <p:pic>
        <p:nvPicPr>
          <p:cNvPr id="9" name="Picture 8">
            <a:extLst>
              <a:ext uri="{FF2B5EF4-FFF2-40B4-BE49-F238E27FC236}">
                <a16:creationId xmlns:a16="http://schemas.microsoft.com/office/drawing/2014/main" id="{96744204-9C6E-C401-515A-D2436577C231}"/>
              </a:ext>
            </a:extLst>
          </p:cNvPr>
          <p:cNvPicPr>
            <a:picLocks noChangeAspect="1"/>
          </p:cNvPicPr>
          <p:nvPr/>
        </p:nvPicPr>
        <p:blipFill>
          <a:blip r:embed="rId4"/>
          <a:stretch>
            <a:fillRect/>
          </a:stretch>
        </p:blipFill>
        <p:spPr>
          <a:xfrm>
            <a:off x="200483" y="2721772"/>
            <a:ext cx="4594389" cy="3583779"/>
          </a:xfrm>
          <a:prstGeom prst="rect">
            <a:avLst/>
          </a:prstGeom>
        </p:spPr>
      </p:pic>
      <p:sp>
        <p:nvSpPr>
          <p:cNvPr id="10" name="TextBox 9">
            <a:extLst>
              <a:ext uri="{FF2B5EF4-FFF2-40B4-BE49-F238E27FC236}">
                <a16:creationId xmlns:a16="http://schemas.microsoft.com/office/drawing/2014/main" id="{7FF2AAC7-0927-81DE-7C5B-2C8AEED8E7FB}"/>
              </a:ext>
            </a:extLst>
          </p:cNvPr>
          <p:cNvSpPr txBox="1"/>
          <p:nvPr/>
        </p:nvSpPr>
        <p:spPr>
          <a:xfrm>
            <a:off x="6403662" y="1012954"/>
            <a:ext cx="5355770" cy="4832092"/>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400" dirty="0"/>
              <a:t>Multiple Regression Analysis</a:t>
            </a:r>
          </a:p>
          <a:p>
            <a:endParaRPr lang="en-US" sz="1400" dirty="0"/>
          </a:p>
          <a:p>
            <a:r>
              <a:rPr lang="en-US" sz="1400" dirty="0"/>
              <a:t> Key Points: </a:t>
            </a:r>
          </a:p>
          <a:p>
            <a:endParaRPr lang="en-US" sz="1400" dirty="0"/>
          </a:p>
          <a:p>
            <a:r>
              <a:rPr lang="en-US" sz="1400" dirty="0"/>
              <a:t>1.  Purpose:  </a:t>
            </a:r>
          </a:p>
          <a:p>
            <a:r>
              <a:rPr lang="en-US" sz="1400" dirty="0"/>
              <a:t>   - Comprehensive examination of relationships between variables</a:t>
            </a:r>
          </a:p>
          <a:p>
            <a:endParaRPr lang="en-US" sz="1400" dirty="0"/>
          </a:p>
          <a:p>
            <a:r>
              <a:rPr lang="en-US" sz="1400" dirty="0"/>
              <a:t>2.  Model Performance: </a:t>
            </a:r>
          </a:p>
          <a:p>
            <a:r>
              <a:rPr lang="en-US" sz="1400" dirty="0"/>
              <a:t>   - Measured by accuracy score (0 to 1)</a:t>
            </a:r>
          </a:p>
          <a:p>
            <a:r>
              <a:rPr lang="en-US" sz="1400" dirty="0"/>
              <a:t>   - 1.0 = Perfect fit (explains all variability)</a:t>
            </a:r>
          </a:p>
          <a:p>
            <a:endParaRPr lang="en-US" sz="1400" dirty="0"/>
          </a:p>
          <a:p>
            <a:r>
              <a:rPr lang="en-US" sz="1400" dirty="0"/>
              <a:t>3.  Interpretation: </a:t>
            </a:r>
          </a:p>
          <a:p>
            <a:r>
              <a:rPr lang="en-US" sz="1400" dirty="0"/>
              <a:t>   - Perfect accuracy (1.0) is rare in real-world scenarios</a:t>
            </a:r>
          </a:p>
          <a:p>
            <a:r>
              <a:rPr lang="en-US" sz="1400" dirty="0"/>
              <a:t>   - High accuracy may suggest overfitting</a:t>
            </a:r>
          </a:p>
          <a:p>
            <a:endParaRPr lang="en-US" sz="1400" dirty="0"/>
          </a:p>
          <a:p>
            <a:r>
              <a:rPr lang="en-US" sz="1400" dirty="0"/>
              <a:t>4.  Best Practice: </a:t>
            </a:r>
          </a:p>
          <a:p>
            <a:r>
              <a:rPr lang="en-US" sz="1400" dirty="0"/>
              <a:t>   - Interpret accuracy cautiously</a:t>
            </a:r>
          </a:p>
          <a:p>
            <a:r>
              <a:rPr lang="en-US" sz="1400" dirty="0"/>
              <a:t>   - Use multiple performance metrics</a:t>
            </a:r>
          </a:p>
          <a:p>
            <a:r>
              <a:rPr lang="en-US" sz="1400" dirty="0"/>
              <a:t>   - Ensure model reliability and generalizability</a:t>
            </a:r>
          </a:p>
          <a:p>
            <a:endParaRPr lang="en-US" sz="1400" dirty="0"/>
          </a:p>
          <a:p>
            <a:r>
              <a:rPr lang="en-US" sz="1400" dirty="0"/>
              <a:t> Conclusion: </a:t>
            </a:r>
          </a:p>
          <a:p>
            <a:r>
              <a:rPr lang="en-US" sz="1400" dirty="0"/>
              <a:t>Balance high accuracy with model robustness for reliable insights</a:t>
            </a:r>
          </a:p>
        </p:txBody>
      </p:sp>
    </p:spTree>
    <p:extLst>
      <p:ext uri="{BB962C8B-B14F-4D97-AF65-F5344CB8AC3E}">
        <p14:creationId xmlns:p14="http://schemas.microsoft.com/office/powerpoint/2010/main" val="156247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E149-52B9-3563-6377-066FBA817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65FCE-0055-8592-46EF-5AEA22796729}"/>
              </a:ext>
            </a:extLst>
          </p:cNvPr>
          <p:cNvSpPr>
            <a:spLocks noGrp="1"/>
          </p:cNvSpPr>
          <p:nvPr>
            <p:ph type="title"/>
          </p:nvPr>
        </p:nvSpPr>
        <p:spPr>
          <a:xfrm>
            <a:off x="838200" y="136525"/>
            <a:ext cx="10515600" cy="1325563"/>
          </a:xfrm>
        </p:spPr>
        <p:txBody>
          <a:bodyPr>
            <a:normAutofit/>
          </a:bodyPr>
          <a:lstStyle/>
          <a:p>
            <a:r>
              <a:rPr lang="en-US" dirty="0"/>
              <a:t>Variables</a:t>
            </a:r>
          </a:p>
        </p:txBody>
      </p:sp>
      <p:sp>
        <p:nvSpPr>
          <p:cNvPr id="3" name="Content Placeholder 2">
            <a:extLst>
              <a:ext uri="{FF2B5EF4-FFF2-40B4-BE49-F238E27FC236}">
                <a16:creationId xmlns:a16="http://schemas.microsoft.com/office/drawing/2014/main" id="{4028247C-5E9D-6CF1-6704-2D5BCAAC3BED}"/>
              </a:ext>
            </a:extLst>
          </p:cNvPr>
          <p:cNvSpPr>
            <a:spLocks noGrp="1"/>
          </p:cNvSpPr>
          <p:nvPr>
            <p:ph idx="1"/>
          </p:nvPr>
        </p:nvSpPr>
        <p:spPr>
          <a:xfrm>
            <a:off x="1103312" y="1334530"/>
            <a:ext cx="9795347" cy="4913869"/>
          </a:xfrm>
        </p:spPr>
        <p:txBody>
          <a:bodyPr>
            <a:noAutofit/>
          </a:bodyPr>
          <a:lstStyle/>
          <a:p>
            <a:pPr marL="0" indent="0" algn="just">
              <a:buNone/>
            </a:pPr>
            <a:r>
              <a:rPr lang="en-US" sz="1500" dirty="0"/>
              <a:t>Amazon Best-Selling Books Dataset</a:t>
            </a:r>
          </a:p>
          <a:p>
            <a:pPr marL="0" indent="0" algn="just">
              <a:buNone/>
            </a:pPr>
            <a:endParaRPr lang="en-US" sz="1500" dirty="0"/>
          </a:p>
          <a:p>
            <a:pPr marL="0" indent="0" algn="just">
              <a:buNone/>
            </a:pPr>
            <a:r>
              <a:rPr lang="en-US" sz="1500" dirty="0"/>
              <a:t>Overview:</a:t>
            </a:r>
          </a:p>
          <a:p>
            <a:pPr marL="0" indent="0" algn="just">
              <a:buNone/>
            </a:pPr>
            <a:r>
              <a:rPr lang="en-US" sz="1500" dirty="0"/>
              <a:t>- Source: Amazon Top 50 Best-Selling Books (2009-2019)</a:t>
            </a:r>
          </a:p>
          <a:p>
            <a:pPr marL="0" indent="0" algn="just">
              <a:buNone/>
            </a:pPr>
            <a:r>
              <a:rPr lang="en-US" sz="1500" dirty="0"/>
              <a:t>- Total Variables: 7</a:t>
            </a:r>
          </a:p>
          <a:p>
            <a:pPr marL="0" indent="0" algn="just">
              <a:buNone/>
            </a:pPr>
            <a:endParaRPr lang="en-US" sz="1500" dirty="0"/>
          </a:p>
          <a:p>
            <a:pPr marL="0" indent="0" algn="just">
              <a:buNone/>
            </a:pPr>
            <a:r>
              <a:rPr lang="en-US" sz="1500" dirty="0"/>
              <a:t>Key Variables for Analysis:</a:t>
            </a:r>
          </a:p>
          <a:p>
            <a:pPr marL="0" indent="0" algn="just">
              <a:buNone/>
            </a:pPr>
            <a:r>
              <a:rPr lang="en-US" sz="1500" dirty="0"/>
              <a:t>1. Name: Book title</a:t>
            </a:r>
          </a:p>
          <a:p>
            <a:pPr marL="0" indent="0" algn="just">
              <a:buNone/>
            </a:pPr>
            <a:r>
              <a:rPr lang="en-US" sz="1500" dirty="0"/>
              <a:t>2. Author: Writer of the book</a:t>
            </a:r>
          </a:p>
          <a:p>
            <a:pPr marL="0" indent="0" algn="just">
              <a:buNone/>
            </a:pPr>
            <a:r>
              <a:rPr lang="en-US" sz="1500" dirty="0"/>
              <a:t>3. User Rating: Reader satisfaction score</a:t>
            </a:r>
          </a:p>
          <a:p>
            <a:pPr marL="0" indent="0" algn="just">
              <a:buNone/>
            </a:pPr>
            <a:r>
              <a:rPr lang="en-US" sz="1500" dirty="0"/>
              <a:t>4. Reviews: Number of reader reviews</a:t>
            </a:r>
          </a:p>
          <a:p>
            <a:pPr marL="0" indent="0" algn="just">
              <a:buNone/>
            </a:pPr>
            <a:r>
              <a:rPr lang="en-US" sz="1500" dirty="0"/>
              <a:t>5. Price: Cost of the book</a:t>
            </a:r>
          </a:p>
          <a:p>
            <a:pPr marL="0" indent="0" algn="just">
              <a:buNone/>
            </a:pPr>
            <a:endParaRPr lang="en-US" sz="1500" dirty="0"/>
          </a:p>
          <a:p>
            <a:pPr marL="0" indent="0" algn="just">
              <a:buNone/>
            </a:pPr>
            <a:r>
              <a:rPr lang="en-US" sz="1500" dirty="0"/>
              <a:t>Insights:</a:t>
            </a:r>
          </a:p>
          <a:p>
            <a:pPr marL="0" indent="0" algn="just">
              <a:buNone/>
            </a:pPr>
            <a:r>
              <a:rPr lang="en-US" sz="1500" dirty="0"/>
              <a:t>- Analyzes trends in book performance and relationships between pricing, ratings, and genre.</a:t>
            </a:r>
          </a:p>
        </p:txBody>
      </p:sp>
      <p:sp>
        <p:nvSpPr>
          <p:cNvPr id="5" name="Slide Number Placeholder 5">
            <a:extLst>
              <a:ext uri="{FF2B5EF4-FFF2-40B4-BE49-F238E27FC236}">
                <a16:creationId xmlns:a16="http://schemas.microsoft.com/office/drawing/2014/main" id="{B87919DF-596E-1E59-EF4C-19AB1785FB6A}"/>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23554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C9B19-C2CF-DD0D-2F4E-BDA803AAF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521B1-7B60-6E67-93C9-A91FEEFB564E}"/>
              </a:ext>
            </a:extLst>
          </p:cNvPr>
          <p:cNvSpPr>
            <a:spLocks noGrp="1"/>
          </p:cNvSpPr>
          <p:nvPr>
            <p:ph type="title"/>
          </p:nvPr>
        </p:nvSpPr>
        <p:spPr>
          <a:xfrm>
            <a:off x="838200" y="136525"/>
            <a:ext cx="10515600" cy="1325563"/>
          </a:xfrm>
        </p:spPr>
        <p:txBody>
          <a:bodyPr>
            <a:normAutofit/>
          </a:bodyPr>
          <a:lstStyle/>
          <a:p>
            <a:r>
              <a:rPr lang="en-US" dirty="0"/>
              <a:t>Description of variables</a:t>
            </a:r>
          </a:p>
        </p:txBody>
      </p:sp>
      <p:sp>
        <p:nvSpPr>
          <p:cNvPr id="3" name="Content Placeholder 2">
            <a:extLst>
              <a:ext uri="{FF2B5EF4-FFF2-40B4-BE49-F238E27FC236}">
                <a16:creationId xmlns:a16="http://schemas.microsoft.com/office/drawing/2014/main" id="{84525A82-A5A1-9FBA-CF7C-D68D6FB9D0EC}"/>
              </a:ext>
            </a:extLst>
          </p:cNvPr>
          <p:cNvSpPr>
            <a:spLocks noGrp="1"/>
          </p:cNvSpPr>
          <p:nvPr>
            <p:ph idx="1"/>
          </p:nvPr>
        </p:nvSpPr>
        <p:spPr>
          <a:xfrm>
            <a:off x="987403" y="1270136"/>
            <a:ext cx="9795347" cy="4913869"/>
          </a:xfrm>
        </p:spPr>
        <p:txBody>
          <a:bodyPr>
            <a:noAutofit/>
          </a:bodyPr>
          <a:lstStyle/>
          <a:p>
            <a:pPr marL="0" indent="0" algn="just">
              <a:buNone/>
            </a:pPr>
            <a:r>
              <a:rPr lang="en-US" sz="1500" dirty="0"/>
              <a:t>Variable Descriptions</a:t>
            </a:r>
          </a:p>
          <a:p>
            <a:pPr marL="0" indent="0" algn="just">
              <a:buNone/>
            </a:pPr>
            <a:endParaRPr lang="en-US" sz="1500" dirty="0"/>
          </a:p>
          <a:p>
            <a:pPr marL="0" indent="0" algn="just">
              <a:buNone/>
            </a:pPr>
            <a:r>
              <a:rPr lang="en-US" sz="1500" dirty="0"/>
              <a:t>-  Name:  The title of the best-selling book (Object datatype)</a:t>
            </a:r>
          </a:p>
          <a:p>
            <a:pPr marL="0" indent="0" algn="just">
              <a:buNone/>
            </a:pPr>
            <a:r>
              <a:rPr lang="en-US" sz="1500" dirty="0"/>
              <a:t>-  User Rating:  User-provided rating (Float datatype)</a:t>
            </a:r>
          </a:p>
          <a:p>
            <a:pPr marL="0" indent="0" algn="just">
              <a:buNone/>
            </a:pPr>
            <a:r>
              <a:rPr lang="en-US" sz="1500" dirty="0"/>
              <a:t>-  Reviews:  Total number of user reviews (Integer datatype)</a:t>
            </a:r>
          </a:p>
          <a:p>
            <a:pPr marL="0" indent="0" algn="just">
              <a:buNone/>
            </a:pPr>
            <a:r>
              <a:rPr lang="en-US" sz="1500" dirty="0"/>
              <a:t>-  Price:  Cost of the book (Integer datatype)</a:t>
            </a:r>
          </a:p>
          <a:p>
            <a:pPr marL="0" indent="0" algn="just">
              <a:buNone/>
            </a:pPr>
            <a:r>
              <a:rPr lang="en-US" sz="1500" dirty="0"/>
              <a:t>-  Year:  The year the book became a best-seller (Integer datatype)</a:t>
            </a:r>
          </a:p>
          <a:p>
            <a:pPr marL="0" indent="0" algn="just">
              <a:buNone/>
            </a:pPr>
            <a:r>
              <a:rPr lang="en-US" sz="1500" dirty="0"/>
              <a:t>-  Genre:  Category of the book (Object datatype)</a:t>
            </a:r>
          </a:p>
        </p:txBody>
      </p:sp>
      <p:sp>
        <p:nvSpPr>
          <p:cNvPr id="5" name="Slide Number Placeholder 5">
            <a:extLst>
              <a:ext uri="{FF2B5EF4-FFF2-40B4-BE49-F238E27FC236}">
                <a16:creationId xmlns:a16="http://schemas.microsoft.com/office/drawing/2014/main" id="{98BCF0F9-3AE8-8A29-5744-31AEB1EE1B5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41692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77748-6F89-26A8-5D42-7741076D60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8920F-FBD3-EC26-FAA2-119D52DEB5CA}"/>
              </a:ext>
            </a:extLst>
          </p:cNvPr>
          <p:cNvSpPr>
            <a:spLocks noGrp="1"/>
          </p:cNvSpPr>
          <p:nvPr>
            <p:ph type="title"/>
          </p:nvPr>
        </p:nvSpPr>
        <p:spPr>
          <a:xfrm>
            <a:off x="838200" y="136525"/>
            <a:ext cx="10515600" cy="1325563"/>
          </a:xfrm>
        </p:spPr>
        <p:txBody>
          <a:bodyPr>
            <a:normAutofit/>
          </a:bodyPr>
          <a:lstStyle/>
          <a:p>
            <a:r>
              <a:rPr lang="en-US" dirty="0"/>
              <a:t>Histograms - ratings</a:t>
            </a:r>
          </a:p>
        </p:txBody>
      </p:sp>
      <p:sp>
        <p:nvSpPr>
          <p:cNvPr id="5" name="Slide Number Placeholder 5">
            <a:extLst>
              <a:ext uri="{FF2B5EF4-FFF2-40B4-BE49-F238E27FC236}">
                <a16:creationId xmlns:a16="http://schemas.microsoft.com/office/drawing/2014/main" id="{A696EF35-D50E-5068-048E-60B1FFC43241}"/>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026" name="Picture 2" descr="No description has been provided for this image">
            <a:extLst>
              <a:ext uri="{FF2B5EF4-FFF2-40B4-BE49-F238E27FC236}">
                <a16:creationId xmlns:a16="http://schemas.microsoft.com/office/drawing/2014/main" id="{E2ABCB26-0B71-3D0B-97F3-6BE3F7CF9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485" y="1229859"/>
            <a:ext cx="6305029" cy="500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2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30BA-04E1-6A3A-C097-7EFAB39E4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8BE5F-640C-615B-C249-199403EF2CE0}"/>
              </a:ext>
            </a:extLst>
          </p:cNvPr>
          <p:cNvSpPr>
            <a:spLocks noGrp="1"/>
          </p:cNvSpPr>
          <p:nvPr>
            <p:ph type="title"/>
          </p:nvPr>
        </p:nvSpPr>
        <p:spPr>
          <a:xfrm>
            <a:off x="838200" y="136525"/>
            <a:ext cx="10515600" cy="1325563"/>
          </a:xfrm>
        </p:spPr>
        <p:txBody>
          <a:bodyPr>
            <a:normAutofit/>
          </a:bodyPr>
          <a:lstStyle/>
          <a:p>
            <a:r>
              <a:rPr lang="en-US" dirty="0"/>
              <a:t>Histograms - reviews</a:t>
            </a:r>
          </a:p>
        </p:txBody>
      </p:sp>
      <p:sp>
        <p:nvSpPr>
          <p:cNvPr id="5" name="Slide Number Placeholder 5">
            <a:extLst>
              <a:ext uri="{FF2B5EF4-FFF2-40B4-BE49-F238E27FC236}">
                <a16:creationId xmlns:a16="http://schemas.microsoft.com/office/drawing/2014/main" id="{D4FD53FF-C39F-09CD-05FF-67285D9F3415}"/>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2050" name="Picture 2" descr="No description has been provided for this image">
            <a:extLst>
              <a:ext uri="{FF2B5EF4-FFF2-40B4-BE49-F238E27FC236}">
                <a16:creationId xmlns:a16="http://schemas.microsoft.com/office/drawing/2014/main" id="{B9B827A5-461E-ED52-30C0-51EF0EE1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442" y="1462088"/>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9E118-CA1C-30BE-B48A-F2CBA93F2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12161-04AC-1FC2-95DF-46E7C44E8C6C}"/>
              </a:ext>
            </a:extLst>
          </p:cNvPr>
          <p:cNvSpPr>
            <a:spLocks noGrp="1"/>
          </p:cNvSpPr>
          <p:nvPr>
            <p:ph type="title"/>
          </p:nvPr>
        </p:nvSpPr>
        <p:spPr>
          <a:xfrm>
            <a:off x="838200" y="136525"/>
            <a:ext cx="10515600" cy="1325563"/>
          </a:xfrm>
        </p:spPr>
        <p:txBody>
          <a:bodyPr>
            <a:normAutofit/>
          </a:bodyPr>
          <a:lstStyle/>
          <a:p>
            <a:r>
              <a:rPr lang="en-US" dirty="0"/>
              <a:t>Histograms - price</a:t>
            </a:r>
          </a:p>
        </p:txBody>
      </p:sp>
      <p:sp>
        <p:nvSpPr>
          <p:cNvPr id="5" name="Slide Number Placeholder 5">
            <a:extLst>
              <a:ext uri="{FF2B5EF4-FFF2-40B4-BE49-F238E27FC236}">
                <a16:creationId xmlns:a16="http://schemas.microsoft.com/office/drawing/2014/main" id="{98B065DA-0DC1-4AED-BF5B-BECA2756CAA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3074" name="Picture 2" descr="No description has been provided for this image">
            <a:extLst>
              <a:ext uri="{FF2B5EF4-FFF2-40B4-BE49-F238E27FC236}">
                <a16:creationId xmlns:a16="http://schemas.microsoft.com/office/drawing/2014/main" id="{992152E8-7688-3D3B-B910-87AF29E61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842" y="1462088"/>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3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EECBF-0805-20B1-F251-B97741413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DFB64-B224-C885-4355-B39D5C569955}"/>
              </a:ext>
            </a:extLst>
          </p:cNvPr>
          <p:cNvSpPr>
            <a:spLocks noGrp="1"/>
          </p:cNvSpPr>
          <p:nvPr>
            <p:ph type="title"/>
          </p:nvPr>
        </p:nvSpPr>
        <p:spPr>
          <a:xfrm>
            <a:off x="838200" y="136525"/>
            <a:ext cx="10515600" cy="1325563"/>
          </a:xfrm>
        </p:spPr>
        <p:txBody>
          <a:bodyPr>
            <a:normAutofit/>
          </a:bodyPr>
          <a:lstStyle/>
          <a:p>
            <a:r>
              <a:rPr lang="en-US" dirty="0"/>
              <a:t>Histograms -year</a:t>
            </a:r>
          </a:p>
        </p:txBody>
      </p:sp>
      <p:sp>
        <p:nvSpPr>
          <p:cNvPr id="5" name="Slide Number Placeholder 5">
            <a:extLst>
              <a:ext uri="{FF2B5EF4-FFF2-40B4-BE49-F238E27FC236}">
                <a16:creationId xmlns:a16="http://schemas.microsoft.com/office/drawing/2014/main" id="{E2692660-8D15-AB40-9507-F7D1ED281928}"/>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4098" name="Picture 2" descr="No description has been provided for this image">
            <a:extLst>
              <a:ext uri="{FF2B5EF4-FFF2-40B4-BE49-F238E27FC236}">
                <a16:creationId xmlns:a16="http://schemas.microsoft.com/office/drawing/2014/main" id="{37D8E4F0-A9DD-0278-BBEC-8013959A0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62088"/>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8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A0F12-41DD-156F-12A6-F0D945D72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81686-BFC0-A437-483F-E0C6D6288793}"/>
              </a:ext>
            </a:extLst>
          </p:cNvPr>
          <p:cNvSpPr>
            <a:spLocks noGrp="1"/>
          </p:cNvSpPr>
          <p:nvPr>
            <p:ph type="title"/>
          </p:nvPr>
        </p:nvSpPr>
        <p:spPr>
          <a:xfrm>
            <a:off x="838200" y="136525"/>
            <a:ext cx="10515600" cy="1325563"/>
          </a:xfrm>
        </p:spPr>
        <p:txBody>
          <a:bodyPr>
            <a:normAutofit/>
          </a:bodyPr>
          <a:lstStyle/>
          <a:p>
            <a:r>
              <a:rPr lang="en-US" dirty="0"/>
              <a:t>Histograms - genre</a:t>
            </a:r>
          </a:p>
        </p:txBody>
      </p:sp>
      <p:sp>
        <p:nvSpPr>
          <p:cNvPr id="5" name="Slide Number Placeholder 5">
            <a:extLst>
              <a:ext uri="{FF2B5EF4-FFF2-40B4-BE49-F238E27FC236}">
                <a16:creationId xmlns:a16="http://schemas.microsoft.com/office/drawing/2014/main" id="{ABEE8D66-2881-854A-7C10-B9D72299CEB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122" name="Picture 2" descr="No description has been provided for this image">
            <a:extLst>
              <a:ext uri="{FF2B5EF4-FFF2-40B4-BE49-F238E27FC236}">
                <a16:creationId xmlns:a16="http://schemas.microsoft.com/office/drawing/2014/main" id="{2753D5E4-5721-3322-3F19-7C57E5154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070" y="1462088"/>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7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187</TotalTime>
  <Words>1242</Words>
  <Application>Microsoft Office PowerPoint</Application>
  <PresentationFormat>Widescreen</PresentationFormat>
  <Paragraphs>195</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Calibri</vt:lpstr>
      <vt:lpstr>var(--jp-cell-prompt-font-family)</vt:lpstr>
      <vt:lpstr>var(--jp-code-font-family)</vt:lpstr>
      <vt:lpstr>var(--jp-content-font-family)</vt:lpstr>
      <vt:lpstr>Office Theme</vt:lpstr>
      <vt:lpstr>      DSC 530 Project Topic : Exploratory Data Analysis on bestsellers data Student Name : Abhishek Srivastava</vt:lpstr>
      <vt:lpstr>AGENDA</vt:lpstr>
      <vt:lpstr>Variables</vt:lpstr>
      <vt:lpstr>Description of variables</vt:lpstr>
      <vt:lpstr>Histograms - ratings</vt:lpstr>
      <vt:lpstr>Histograms - reviews</vt:lpstr>
      <vt:lpstr>Histograms - price</vt:lpstr>
      <vt:lpstr>Histograms -year</vt:lpstr>
      <vt:lpstr>Histograms - genre</vt:lpstr>
      <vt:lpstr> Find Outliers </vt:lpstr>
      <vt:lpstr> Analyze Descriptive characteristics User ratings</vt:lpstr>
      <vt:lpstr> Analyze Descriptive characteristics Reviews</vt:lpstr>
      <vt:lpstr> Analyze Descriptive characteristics Year</vt:lpstr>
      <vt:lpstr> Analyze Descriptive characteristics Price</vt:lpstr>
      <vt:lpstr> Plotting Probability Mass Function(PMF) </vt:lpstr>
      <vt:lpstr>Plotting Cumulative Distribution Function(CDF)</vt:lpstr>
      <vt:lpstr>Normal or Gaussian Distribution</vt:lpstr>
      <vt:lpstr>Scatter plots</vt:lpstr>
      <vt:lpstr>Scatter plots</vt:lpstr>
      <vt:lpstr>Correlation</vt:lpstr>
      <vt:lpstr>SpearmanCorr</vt:lpstr>
      <vt:lpstr>Plotting Correlations</vt:lpstr>
      <vt:lpstr>Heatmap</vt:lpstr>
      <vt:lpstr>Hypothesis testing</vt:lpstr>
      <vt:lpstr>Multiple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Srivastava</dc:creator>
  <cp:lastModifiedBy>Abhishek Srivastava</cp:lastModifiedBy>
  <cp:revision>2</cp:revision>
  <dcterms:created xsi:type="dcterms:W3CDTF">2024-11-18T00:26:30Z</dcterms:created>
  <dcterms:modified xsi:type="dcterms:W3CDTF">2024-11-18T03:33:32Z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