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7" r:id="rId2"/>
    <p:sldId id="272" r:id="rId3"/>
    <p:sldId id="270" r:id="rId4"/>
    <p:sldId id="269" r:id="rId5"/>
    <p:sldId id="268" r:id="rId6"/>
    <p:sldId id="265" r:id="rId7"/>
    <p:sldId id="266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custShowLst>
    <p:custShow name="Presentación personalizada 1" id="0">
      <p:sldLst>
        <p:sld r:id="rId4"/>
        <p:sld r:id="rId6"/>
        <p:sld r:id="rId7"/>
        <p:sld r:id="rId8"/>
        <p:sld r:id="rId5"/>
      </p:sldLst>
    </p:custShow>
    <p:custShow name="Presentación personalizada" id="1">
      <p:sldLst>
        <p:sld r:id="rId3"/>
        <p:sld r:id="rId4"/>
        <p:sld r:id="rId5"/>
        <p:sld r:id="rId6"/>
        <p:sld r:id="rId7"/>
        <p:sld r:id="rId8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9BDB6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6346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49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8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68468-D916-4B31-9443-FB1058DF88D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9A49283-35FD-4D0A-866A-AC287F111B8C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r>
            <a:rPr lang="es-AR" sz="3200" b="1" dirty="0" smtClean="0">
              <a:solidFill>
                <a:schemeClr val="tx1"/>
              </a:solidFill>
            </a:rPr>
            <a:t>Clasificación de los problemas</a:t>
          </a:r>
          <a:r>
            <a:rPr lang="es-AR" sz="3200" b="0" dirty="0" smtClean="0">
              <a:solidFill>
                <a:schemeClr val="tx1"/>
              </a:solidFill>
            </a:rPr>
            <a:t>:</a:t>
          </a:r>
          <a:endParaRPr lang="es-MX" sz="3200" b="0" dirty="0">
            <a:solidFill>
              <a:schemeClr val="tx1"/>
            </a:solidFill>
          </a:endParaRPr>
        </a:p>
      </dgm:t>
    </dgm:pt>
    <dgm:pt modelId="{1814CF0B-F49F-4ECA-B541-E2462F69B343}" type="parTrans" cxnId="{CE08CAAB-3AA2-46C9-A735-7E3C203D6706}">
      <dgm:prSet/>
      <dgm:spPr/>
      <dgm:t>
        <a:bodyPr/>
        <a:lstStyle/>
        <a:p>
          <a:endParaRPr lang="es-MX"/>
        </a:p>
      </dgm:t>
    </dgm:pt>
    <dgm:pt modelId="{FD2C9E9E-311B-4724-A0FB-13A14BD7FF47}" type="sibTrans" cxnId="{CE08CAAB-3AA2-46C9-A735-7E3C203D6706}">
      <dgm:prSet/>
      <dgm:spPr/>
      <dgm:t>
        <a:bodyPr/>
        <a:lstStyle/>
        <a:p>
          <a:endParaRPr lang="es-MX"/>
        </a:p>
      </dgm:t>
    </dgm:pt>
    <dgm:pt modelId="{248C5501-E371-4EC5-AD37-41A1C47E1A86}">
      <dgm:prSet phldrT="[Texto]" custT="1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s-AR" sz="2800" b="1" dirty="0" smtClean="0">
              <a:solidFill>
                <a:schemeClr val="tx1"/>
              </a:solidFill>
            </a:rPr>
            <a:t>CRONICOS O PERMANENTES </a:t>
          </a:r>
        </a:p>
        <a:p>
          <a:r>
            <a:rPr lang="es-AR" sz="2200" dirty="0" smtClean="0">
              <a:solidFill>
                <a:schemeClr val="tx1"/>
              </a:solidFill>
            </a:rPr>
            <a:t>(Duración mayor a 6 meses – se identifican con número)</a:t>
          </a:r>
          <a:endParaRPr lang="es-MX" sz="2200" dirty="0">
            <a:solidFill>
              <a:schemeClr val="tx1"/>
            </a:solidFill>
          </a:endParaRPr>
        </a:p>
      </dgm:t>
    </dgm:pt>
    <dgm:pt modelId="{4221B12E-4267-4A5D-8333-4BD2122E2C06}" type="parTrans" cxnId="{3E972DF0-E57A-4305-BC54-71AC77587953}">
      <dgm:prSet/>
      <dgm:spPr/>
      <dgm:t>
        <a:bodyPr/>
        <a:lstStyle/>
        <a:p>
          <a:endParaRPr lang="es-MX"/>
        </a:p>
      </dgm:t>
    </dgm:pt>
    <dgm:pt modelId="{3209AAAD-DF12-4981-8B08-3D16C35329D6}" type="sibTrans" cxnId="{3E972DF0-E57A-4305-BC54-71AC77587953}">
      <dgm:prSet/>
      <dgm:spPr/>
      <dgm:t>
        <a:bodyPr/>
        <a:lstStyle/>
        <a:p>
          <a:endParaRPr lang="es-MX"/>
        </a:p>
      </dgm:t>
    </dgm:pt>
    <dgm:pt modelId="{2816BDAA-DAA2-4A4E-B37D-7C165723A240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r>
            <a:rPr lang="es-AR" sz="2000" b="1" u="sng" baseline="0" dirty="0" smtClean="0"/>
            <a:t>ACTIVOS</a:t>
          </a:r>
          <a:r>
            <a:rPr lang="es-AR" sz="1800" baseline="0" dirty="0" smtClean="0"/>
            <a:t>: </a:t>
          </a:r>
          <a:r>
            <a:rPr lang="es-ES" sz="1800" dirty="0" smtClean="0">
              <a:latin typeface="Century Gothic" pitchFamily="34" charset="0"/>
            </a:rPr>
            <a:t>Generan una acción o influyen activamente en el momento actual.</a:t>
          </a:r>
          <a:endParaRPr lang="es-MX" sz="1800" dirty="0"/>
        </a:p>
      </dgm:t>
    </dgm:pt>
    <dgm:pt modelId="{A74D3302-3AB3-48F3-9619-6E9DE1CD28B8}" type="parTrans" cxnId="{B9956F30-56D5-4756-A1F7-AADC8FD3E531}">
      <dgm:prSet/>
      <dgm:spPr/>
      <dgm:t>
        <a:bodyPr/>
        <a:lstStyle/>
        <a:p>
          <a:endParaRPr lang="es-MX"/>
        </a:p>
      </dgm:t>
    </dgm:pt>
    <dgm:pt modelId="{C031303B-0D36-484C-A831-DE86C9BFDDB8}" type="sibTrans" cxnId="{B9956F30-56D5-4756-A1F7-AADC8FD3E531}">
      <dgm:prSet/>
      <dgm:spPr/>
      <dgm:t>
        <a:bodyPr/>
        <a:lstStyle/>
        <a:p>
          <a:endParaRPr lang="es-MX"/>
        </a:p>
      </dgm:t>
    </dgm:pt>
    <dgm:pt modelId="{A2010CE8-0873-4BC3-873A-C2B792232631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r>
            <a:rPr lang="es-AR" sz="2000" b="1" u="sng" baseline="0" dirty="0" smtClean="0">
              <a:solidFill>
                <a:schemeClr val="tx1"/>
              </a:solidFill>
            </a:rPr>
            <a:t>INACTIVOS</a:t>
          </a:r>
          <a:r>
            <a:rPr lang="es-AR" sz="1600" u="sng" dirty="0" smtClean="0"/>
            <a:t>: </a:t>
          </a:r>
        </a:p>
        <a:p>
          <a:r>
            <a:rPr lang="es-ES" sz="1800" dirty="0" smtClean="0">
              <a:latin typeface="Century Gothic" pitchFamily="34" charset="0"/>
            </a:rPr>
            <a:t>No requieren acción inmediata. Su conocimiento influye en el manejo de otros.</a:t>
          </a:r>
          <a:endParaRPr lang="es-MX" sz="1800" dirty="0"/>
        </a:p>
      </dgm:t>
    </dgm:pt>
    <dgm:pt modelId="{F2BD338B-F88B-4FDD-83C9-79DA0B0F9A07}" type="parTrans" cxnId="{2678CC89-3584-4A78-B73A-E2ADDCF64FEB}">
      <dgm:prSet/>
      <dgm:spPr/>
      <dgm:t>
        <a:bodyPr/>
        <a:lstStyle/>
        <a:p>
          <a:endParaRPr lang="es-MX"/>
        </a:p>
      </dgm:t>
    </dgm:pt>
    <dgm:pt modelId="{545E96A7-D5A9-4EDC-A6DD-D6719EC481C7}" type="sibTrans" cxnId="{2678CC89-3584-4A78-B73A-E2ADDCF64FEB}">
      <dgm:prSet/>
      <dgm:spPr/>
      <dgm:t>
        <a:bodyPr/>
        <a:lstStyle/>
        <a:p>
          <a:endParaRPr lang="es-MX"/>
        </a:p>
      </dgm:t>
    </dgm:pt>
    <dgm:pt modelId="{76059E26-43FC-4F3F-B974-F1DC55F86398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r>
            <a:rPr lang="es-AR" sz="2800" b="1" dirty="0" smtClean="0">
              <a:solidFill>
                <a:schemeClr val="tx1"/>
              </a:solidFill>
            </a:rPr>
            <a:t>AGUDOS O TEMPORARIOS </a:t>
          </a:r>
          <a:r>
            <a:rPr lang="es-AR" sz="2200" dirty="0" smtClean="0">
              <a:solidFill>
                <a:schemeClr val="tx1"/>
              </a:solidFill>
            </a:rPr>
            <a:t>(Duración menor a 6 meses – se identifican con letra)</a:t>
          </a:r>
          <a:endParaRPr lang="es-MX" sz="2200" dirty="0">
            <a:solidFill>
              <a:schemeClr val="tx1"/>
            </a:solidFill>
          </a:endParaRPr>
        </a:p>
      </dgm:t>
    </dgm:pt>
    <dgm:pt modelId="{8B36B1BC-F226-4C93-B0EE-24292E5CE491}" type="parTrans" cxnId="{67AD9673-933E-4AA8-99B6-4CD0A6D63526}">
      <dgm:prSet/>
      <dgm:spPr/>
      <dgm:t>
        <a:bodyPr/>
        <a:lstStyle/>
        <a:p>
          <a:endParaRPr lang="es-MX"/>
        </a:p>
      </dgm:t>
    </dgm:pt>
    <dgm:pt modelId="{14832569-0DE6-4EB1-B103-B45AB6352794}" type="sibTrans" cxnId="{67AD9673-933E-4AA8-99B6-4CD0A6D63526}">
      <dgm:prSet/>
      <dgm:spPr/>
      <dgm:t>
        <a:bodyPr/>
        <a:lstStyle/>
        <a:p>
          <a:endParaRPr lang="es-MX"/>
        </a:p>
      </dgm:t>
    </dgm:pt>
    <dgm:pt modelId="{60470154-5FF1-4C19-827F-768022928F42}" type="pres">
      <dgm:prSet presAssocID="{0B268468-D916-4B31-9443-FB1058DF88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DCE1E8B-587A-4638-A0EB-14F9C9B5E0F6}" type="pres">
      <dgm:prSet presAssocID="{49A49283-35FD-4D0A-866A-AC287F111B8C}" presName="vertOne" presStyleCnt="0"/>
      <dgm:spPr/>
    </dgm:pt>
    <dgm:pt modelId="{FF4D40EB-F4DD-40D7-B691-C011AE498B52}" type="pres">
      <dgm:prSet presAssocID="{49A49283-35FD-4D0A-866A-AC287F111B8C}" presName="txOne" presStyleLbl="node0" presStyleIdx="0" presStyleCnt="1" custScaleY="24149" custLinFactNeighborX="-36" custLinFactNeighborY="-515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s-MX"/>
        </a:p>
      </dgm:t>
    </dgm:pt>
    <dgm:pt modelId="{FDEA221A-569D-4A38-A278-BEEAB8F22E6E}" type="pres">
      <dgm:prSet presAssocID="{49A49283-35FD-4D0A-866A-AC287F111B8C}" presName="parTransOne" presStyleCnt="0"/>
      <dgm:spPr/>
    </dgm:pt>
    <dgm:pt modelId="{2A70BC12-7555-48E7-9EEF-ABFD9813B7F8}" type="pres">
      <dgm:prSet presAssocID="{49A49283-35FD-4D0A-866A-AC287F111B8C}" presName="horzOne" presStyleCnt="0"/>
      <dgm:spPr/>
    </dgm:pt>
    <dgm:pt modelId="{400634A1-C85F-455F-A630-01A4F0E0E99E}" type="pres">
      <dgm:prSet presAssocID="{248C5501-E371-4EC5-AD37-41A1C47E1A86}" presName="vertTwo" presStyleCnt="0"/>
      <dgm:spPr/>
    </dgm:pt>
    <dgm:pt modelId="{BF7DAFCD-3BAA-4BFE-A653-1073F5D31EC7}" type="pres">
      <dgm:prSet presAssocID="{248C5501-E371-4EC5-AD37-41A1C47E1A86}" presName="txTwo" presStyleLbl="node2" presStyleIdx="0" presStyleCnt="2" custScaleY="80133" custLinFactNeighborX="-1605" custLinFactNeighborY="2749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2E117B9-AC32-473F-AF52-163D7C58191C}" type="pres">
      <dgm:prSet presAssocID="{248C5501-E371-4EC5-AD37-41A1C47E1A86}" presName="parTransTwo" presStyleCnt="0"/>
      <dgm:spPr/>
    </dgm:pt>
    <dgm:pt modelId="{38B3D6D0-3F27-4940-A39C-CDD5548CC498}" type="pres">
      <dgm:prSet presAssocID="{248C5501-E371-4EC5-AD37-41A1C47E1A86}" presName="horzTwo" presStyleCnt="0"/>
      <dgm:spPr/>
    </dgm:pt>
    <dgm:pt modelId="{34E7D1D2-B59B-4B4F-8911-B96089DC21E9}" type="pres">
      <dgm:prSet presAssocID="{2816BDAA-DAA2-4A4E-B37D-7C165723A240}" presName="vertThree" presStyleCnt="0"/>
      <dgm:spPr/>
    </dgm:pt>
    <dgm:pt modelId="{7D4A25BC-079C-4F96-A9B4-4B9E4211D40E}" type="pres">
      <dgm:prSet presAssocID="{2816BDAA-DAA2-4A4E-B37D-7C165723A240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AE96840-D277-4BDD-AE6D-C1AF95D0A252}" type="pres">
      <dgm:prSet presAssocID="{2816BDAA-DAA2-4A4E-B37D-7C165723A240}" presName="horzThree" presStyleCnt="0"/>
      <dgm:spPr/>
    </dgm:pt>
    <dgm:pt modelId="{D5606C61-59EE-41DC-95C1-4ABBBE6BA9E5}" type="pres">
      <dgm:prSet presAssocID="{C031303B-0D36-484C-A831-DE86C9BFDDB8}" presName="sibSpaceThree" presStyleCnt="0"/>
      <dgm:spPr/>
    </dgm:pt>
    <dgm:pt modelId="{27E55CD3-C621-469F-A174-7F17C884D67A}" type="pres">
      <dgm:prSet presAssocID="{A2010CE8-0873-4BC3-873A-C2B792232631}" presName="vertThree" presStyleCnt="0"/>
      <dgm:spPr/>
    </dgm:pt>
    <dgm:pt modelId="{ED9DA488-F34B-4C6B-9E21-FB7E6996BE15}" type="pres">
      <dgm:prSet presAssocID="{A2010CE8-0873-4BC3-873A-C2B79223263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55BBB6F-323C-4275-91AB-294B49265E39}" type="pres">
      <dgm:prSet presAssocID="{A2010CE8-0873-4BC3-873A-C2B792232631}" presName="horzThree" presStyleCnt="0"/>
      <dgm:spPr/>
    </dgm:pt>
    <dgm:pt modelId="{70BDA71A-E73A-4F04-8F53-12F8D151D68A}" type="pres">
      <dgm:prSet presAssocID="{3209AAAD-DF12-4981-8B08-3D16C35329D6}" presName="sibSpaceTwo" presStyleCnt="0"/>
      <dgm:spPr/>
    </dgm:pt>
    <dgm:pt modelId="{01711457-3622-4174-A140-41717149263C}" type="pres">
      <dgm:prSet presAssocID="{76059E26-43FC-4F3F-B974-F1DC55F86398}" presName="vertTwo" presStyleCnt="0"/>
      <dgm:spPr/>
    </dgm:pt>
    <dgm:pt modelId="{8C759D9C-8BFC-43DC-82A5-9144A90A46CE}" type="pres">
      <dgm:prSet presAssocID="{76059E26-43FC-4F3F-B974-F1DC55F86398}" presName="txTwo" presStyleLbl="node2" presStyleIdx="1" presStyleCnt="2" custScaleX="120169" custScaleY="105625" custLinFactNeighborX="77" custLinFactNeighborY="-23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A03D08A-86A1-4D2C-A94C-80CFF9972960}" type="pres">
      <dgm:prSet presAssocID="{76059E26-43FC-4F3F-B974-F1DC55F86398}" presName="horzTwo" presStyleCnt="0"/>
      <dgm:spPr/>
    </dgm:pt>
  </dgm:ptLst>
  <dgm:cxnLst>
    <dgm:cxn modelId="{C11104AE-B7B1-440B-9E9D-374054B57BEA}" type="presOf" srcId="{76059E26-43FC-4F3F-B974-F1DC55F86398}" destId="{8C759D9C-8BFC-43DC-82A5-9144A90A46CE}" srcOrd="0" destOrd="0" presId="urn:microsoft.com/office/officeart/2005/8/layout/hierarchy4"/>
    <dgm:cxn modelId="{831B84A4-DCBD-49F3-9E74-C59F4F088900}" type="presOf" srcId="{248C5501-E371-4EC5-AD37-41A1C47E1A86}" destId="{BF7DAFCD-3BAA-4BFE-A653-1073F5D31EC7}" srcOrd="0" destOrd="0" presId="urn:microsoft.com/office/officeart/2005/8/layout/hierarchy4"/>
    <dgm:cxn modelId="{3E972DF0-E57A-4305-BC54-71AC77587953}" srcId="{49A49283-35FD-4D0A-866A-AC287F111B8C}" destId="{248C5501-E371-4EC5-AD37-41A1C47E1A86}" srcOrd="0" destOrd="0" parTransId="{4221B12E-4267-4A5D-8333-4BD2122E2C06}" sibTransId="{3209AAAD-DF12-4981-8B08-3D16C35329D6}"/>
    <dgm:cxn modelId="{CE08CAAB-3AA2-46C9-A735-7E3C203D6706}" srcId="{0B268468-D916-4B31-9443-FB1058DF88D7}" destId="{49A49283-35FD-4D0A-866A-AC287F111B8C}" srcOrd="0" destOrd="0" parTransId="{1814CF0B-F49F-4ECA-B541-E2462F69B343}" sibTransId="{FD2C9E9E-311B-4724-A0FB-13A14BD7FF47}"/>
    <dgm:cxn modelId="{67AD9673-933E-4AA8-99B6-4CD0A6D63526}" srcId="{49A49283-35FD-4D0A-866A-AC287F111B8C}" destId="{76059E26-43FC-4F3F-B974-F1DC55F86398}" srcOrd="1" destOrd="0" parTransId="{8B36B1BC-F226-4C93-B0EE-24292E5CE491}" sibTransId="{14832569-0DE6-4EB1-B103-B45AB6352794}"/>
    <dgm:cxn modelId="{2678CC89-3584-4A78-B73A-E2ADDCF64FEB}" srcId="{248C5501-E371-4EC5-AD37-41A1C47E1A86}" destId="{A2010CE8-0873-4BC3-873A-C2B792232631}" srcOrd="1" destOrd="0" parTransId="{F2BD338B-F88B-4FDD-83C9-79DA0B0F9A07}" sibTransId="{545E96A7-D5A9-4EDC-A6DD-D6719EC481C7}"/>
    <dgm:cxn modelId="{6FA6FF5E-39EB-4B3D-8B3F-5F66E48AE4FC}" type="presOf" srcId="{A2010CE8-0873-4BC3-873A-C2B792232631}" destId="{ED9DA488-F34B-4C6B-9E21-FB7E6996BE15}" srcOrd="0" destOrd="0" presId="urn:microsoft.com/office/officeart/2005/8/layout/hierarchy4"/>
    <dgm:cxn modelId="{85F6C053-3F9D-4EF3-8057-62D8E242BA8A}" type="presOf" srcId="{49A49283-35FD-4D0A-866A-AC287F111B8C}" destId="{FF4D40EB-F4DD-40D7-B691-C011AE498B52}" srcOrd="0" destOrd="0" presId="urn:microsoft.com/office/officeart/2005/8/layout/hierarchy4"/>
    <dgm:cxn modelId="{B9956F30-56D5-4756-A1F7-AADC8FD3E531}" srcId="{248C5501-E371-4EC5-AD37-41A1C47E1A86}" destId="{2816BDAA-DAA2-4A4E-B37D-7C165723A240}" srcOrd="0" destOrd="0" parTransId="{A74D3302-3AB3-48F3-9619-6E9DE1CD28B8}" sibTransId="{C031303B-0D36-484C-A831-DE86C9BFDDB8}"/>
    <dgm:cxn modelId="{D129FD18-0B5E-480F-A321-085832060581}" type="presOf" srcId="{0B268468-D916-4B31-9443-FB1058DF88D7}" destId="{60470154-5FF1-4C19-827F-768022928F42}" srcOrd="0" destOrd="0" presId="urn:microsoft.com/office/officeart/2005/8/layout/hierarchy4"/>
    <dgm:cxn modelId="{2BF21C56-10BA-4313-9461-83D2EA11EEA2}" type="presOf" srcId="{2816BDAA-DAA2-4A4E-B37D-7C165723A240}" destId="{7D4A25BC-079C-4F96-A9B4-4B9E4211D40E}" srcOrd="0" destOrd="0" presId="urn:microsoft.com/office/officeart/2005/8/layout/hierarchy4"/>
    <dgm:cxn modelId="{43CFEECD-A5FA-441B-B520-6D604503DA35}" type="presParOf" srcId="{60470154-5FF1-4C19-827F-768022928F42}" destId="{0DCE1E8B-587A-4638-A0EB-14F9C9B5E0F6}" srcOrd="0" destOrd="0" presId="urn:microsoft.com/office/officeart/2005/8/layout/hierarchy4"/>
    <dgm:cxn modelId="{F3DA32F2-56F8-4409-8FCE-9BD092442E9B}" type="presParOf" srcId="{0DCE1E8B-587A-4638-A0EB-14F9C9B5E0F6}" destId="{FF4D40EB-F4DD-40D7-B691-C011AE498B52}" srcOrd="0" destOrd="0" presId="urn:microsoft.com/office/officeart/2005/8/layout/hierarchy4"/>
    <dgm:cxn modelId="{19B9E3CF-5191-4F04-805F-EE2437010BD0}" type="presParOf" srcId="{0DCE1E8B-587A-4638-A0EB-14F9C9B5E0F6}" destId="{FDEA221A-569D-4A38-A278-BEEAB8F22E6E}" srcOrd="1" destOrd="0" presId="urn:microsoft.com/office/officeart/2005/8/layout/hierarchy4"/>
    <dgm:cxn modelId="{DAAFD487-5047-48E0-94A9-D8F55E5290A7}" type="presParOf" srcId="{0DCE1E8B-587A-4638-A0EB-14F9C9B5E0F6}" destId="{2A70BC12-7555-48E7-9EEF-ABFD9813B7F8}" srcOrd="2" destOrd="0" presId="urn:microsoft.com/office/officeart/2005/8/layout/hierarchy4"/>
    <dgm:cxn modelId="{7BF422DC-5B72-41A8-A145-C5189C6476A4}" type="presParOf" srcId="{2A70BC12-7555-48E7-9EEF-ABFD9813B7F8}" destId="{400634A1-C85F-455F-A630-01A4F0E0E99E}" srcOrd="0" destOrd="0" presId="urn:microsoft.com/office/officeart/2005/8/layout/hierarchy4"/>
    <dgm:cxn modelId="{1594D7F1-668F-4899-9338-A7D441631AE5}" type="presParOf" srcId="{400634A1-C85F-455F-A630-01A4F0E0E99E}" destId="{BF7DAFCD-3BAA-4BFE-A653-1073F5D31EC7}" srcOrd="0" destOrd="0" presId="urn:microsoft.com/office/officeart/2005/8/layout/hierarchy4"/>
    <dgm:cxn modelId="{451C30B0-ED94-4522-854A-D562186B506E}" type="presParOf" srcId="{400634A1-C85F-455F-A630-01A4F0E0E99E}" destId="{D2E117B9-AC32-473F-AF52-163D7C58191C}" srcOrd="1" destOrd="0" presId="urn:microsoft.com/office/officeart/2005/8/layout/hierarchy4"/>
    <dgm:cxn modelId="{5DCE7D4C-91FB-4DC9-83C4-6FC680AE9E1A}" type="presParOf" srcId="{400634A1-C85F-455F-A630-01A4F0E0E99E}" destId="{38B3D6D0-3F27-4940-A39C-CDD5548CC498}" srcOrd="2" destOrd="0" presId="urn:microsoft.com/office/officeart/2005/8/layout/hierarchy4"/>
    <dgm:cxn modelId="{3D2EB135-8B02-47ED-9A91-0F3914E3502B}" type="presParOf" srcId="{38B3D6D0-3F27-4940-A39C-CDD5548CC498}" destId="{34E7D1D2-B59B-4B4F-8911-B96089DC21E9}" srcOrd="0" destOrd="0" presId="urn:microsoft.com/office/officeart/2005/8/layout/hierarchy4"/>
    <dgm:cxn modelId="{357BB3A7-2724-4F7A-A582-E90FE3B84912}" type="presParOf" srcId="{34E7D1D2-B59B-4B4F-8911-B96089DC21E9}" destId="{7D4A25BC-079C-4F96-A9B4-4B9E4211D40E}" srcOrd="0" destOrd="0" presId="urn:microsoft.com/office/officeart/2005/8/layout/hierarchy4"/>
    <dgm:cxn modelId="{D7FDF9D6-39EB-4E02-AC36-0EA221B7DEC8}" type="presParOf" srcId="{34E7D1D2-B59B-4B4F-8911-B96089DC21E9}" destId="{FAE96840-D277-4BDD-AE6D-C1AF95D0A252}" srcOrd="1" destOrd="0" presId="urn:microsoft.com/office/officeart/2005/8/layout/hierarchy4"/>
    <dgm:cxn modelId="{3EABBE38-FC4C-43E7-B555-D295DDA75CFB}" type="presParOf" srcId="{38B3D6D0-3F27-4940-A39C-CDD5548CC498}" destId="{D5606C61-59EE-41DC-95C1-4ABBBE6BA9E5}" srcOrd="1" destOrd="0" presId="urn:microsoft.com/office/officeart/2005/8/layout/hierarchy4"/>
    <dgm:cxn modelId="{EBFFE85A-4E63-4B86-AED7-540E07A979DF}" type="presParOf" srcId="{38B3D6D0-3F27-4940-A39C-CDD5548CC498}" destId="{27E55CD3-C621-469F-A174-7F17C884D67A}" srcOrd="2" destOrd="0" presId="urn:microsoft.com/office/officeart/2005/8/layout/hierarchy4"/>
    <dgm:cxn modelId="{B0D9E0C3-B50E-4F1E-8280-D03A96C64D70}" type="presParOf" srcId="{27E55CD3-C621-469F-A174-7F17C884D67A}" destId="{ED9DA488-F34B-4C6B-9E21-FB7E6996BE15}" srcOrd="0" destOrd="0" presId="urn:microsoft.com/office/officeart/2005/8/layout/hierarchy4"/>
    <dgm:cxn modelId="{99044124-1BB0-40C7-A2E2-4C41FDDB1BAE}" type="presParOf" srcId="{27E55CD3-C621-469F-A174-7F17C884D67A}" destId="{355BBB6F-323C-4275-91AB-294B49265E39}" srcOrd="1" destOrd="0" presId="urn:microsoft.com/office/officeart/2005/8/layout/hierarchy4"/>
    <dgm:cxn modelId="{95803AC5-B9C9-4135-90B8-2C595DB5750A}" type="presParOf" srcId="{2A70BC12-7555-48E7-9EEF-ABFD9813B7F8}" destId="{70BDA71A-E73A-4F04-8F53-12F8D151D68A}" srcOrd="1" destOrd="0" presId="urn:microsoft.com/office/officeart/2005/8/layout/hierarchy4"/>
    <dgm:cxn modelId="{B408B2B9-0A18-4D3F-846E-C875ECABBB0C}" type="presParOf" srcId="{2A70BC12-7555-48E7-9EEF-ABFD9813B7F8}" destId="{01711457-3622-4174-A140-41717149263C}" srcOrd="2" destOrd="0" presId="urn:microsoft.com/office/officeart/2005/8/layout/hierarchy4"/>
    <dgm:cxn modelId="{283D1327-1431-41B5-B36C-58089AD2FC04}" type="presParOf" srcId="{01711457-3622-4174-A140-41717149263C}" destId="{8C759D9C-8BFC-43DC-82A5-9144A90A46CE}" srcOrd="0" destOrd="0" presId="urn:microsoft.com/office/officeart/2005/8/layout/hierarchy4"/>
    <dgm:cxn modelId="{062AFE37-673E-4BD4-9239-2D6D8EBA5205}" type="presParOf" srcId="{01711457-3622-4174-A140-41717149263C}" destId="{0A03D08A-86A1-4D2C-A94C-80CFF997296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184C9-1EA4-4940-8D8B-C6F07F7A6982}" type="datetimeFigureOut">
              <a:rPr lang="es-MX" smtClean="0"/>
              <a:pPr/>
              <a:t>28/06/2013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BE7B4-09B1-4228-A656-D061DB446E94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1</a:t>
            </a:fld>
            <a:endParaRPr lang="es-MX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10</a:t>
            </a:fld>
            <a:endParaRPr lang="es-MX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11</a:t>
            </a:fld>
            <a:endParaRPr lang="es-MX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2</a:t>
            </a:fld>
            <a:endParaRPr lang="es-MX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3</a:t>
            </a:fld>
            <a:endParaRPr lang="es-MX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4</a:t>
            </a:fld>
            <a:endParaRPr lang="es-MX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5</a:t>
            </a:fld>
            <a:endParaRPr lang="es-MX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6</a:t>
            </a:fld>
            <a:endParaRPr lang="es-MX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7</a:t>
            </a:fld>
            <a:endParaRPr lang="es-MX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8</a:t>
            </a:fld>
            <a:endParaRPr lang="es-MX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BE7B4-09B1-4228-A656-D061DB446E94}" type="slidenum">
              <a:rPr lang="es-MX" smtClean="0"/>
              <a:pPr/>
              <a:t>9</a:t>
            </a:fld>
            <a:endParaRPr 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4" y="5254284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7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8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 advClick="0">
    <p:wipe dir="r"/>
    <p:sndAc>
      <p:stSnd>
        <p:snd r:embed="rId1" name="BD O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 advClick="0">
    <p:wipe dir="r"/>
    <p:sndAc>
      <p:stSnd>
        <p:snd r:embed="rId1" name="BD O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 advClick="0">
    <p:wipe dir="r"/>
    <p:sndAc>
      <p:stSnd>
        <p:snd r:embed="rId1" name="BD O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70"/>
            <a:ext cx="4260056" cy="300831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 advClick="0">
    <p:wipe dir="r"/>
    <p:sndAc>
      <p:stSnd>
        <p:snd r:embed="rId1" name="BD O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5" y="7035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4" y="309491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70"/>
            <a:ext cx="4260056" cy="300831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5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5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wipe dir="r"/>
    <p:sndAc>
      <p:stSnd>
        <p:snd r:embed="rId1" name="BD O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 advClick="0">
    <p:wipe dir="r"/>
    <p:sndAc>
      <p:stSnd>
        <p:snd r:embed="rId1" name="BD O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9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29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29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wipe dir="r"/>
    <p:sndAc>
      <p:stSnd>
        <p:snd r:embed="rId1" name="BD O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 advClick="0">
    <p:wipe dir="r"/>
    <p:sndAc>
      <p:stSnd>
        <p:snd r:embed="rId1" name="BD O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1"/>
            <a:ext cx="4260056" cy="300831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 advClick="0">
    <p:wipe dir="r"/>
    <p:sndAc>
      <p:stSnd>
        <p:snd r:embed="rId1" name="BD O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1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wipe dir="r"/>
    <p:sndAc>
      <p:stSnd>
        <p:snd r:embed="rId1" name="BD O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wipe dir="r"/>
    <p:sndAc>
      <p:stSnd>
        <p:snd r:embed="rId1" name="BD O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5" y="14069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1" y="7034"/>
            <a:ext cx="9136967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5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28/06/2013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1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wipe dir="r"/>
    <p:sndAc>
      <p:stSnd>
        <p:snd r:embed="rId13" name="BD O"/>
      </p:stSnd>
    </p:sndAc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HISTORIA CLINICA ORIENTADA AL PROBLEMA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05928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Dra. Liliana Graciela Costilla</a:t>
            </a:r>
          </a:p>
          <a:p>
            <a:pPr>
              <a:buNone/>
            </a:pPr>
            <a:r>
              <a:rPr lang="es-AR" dirty="0" smtClean="0"/>
              <a:t>Cátedra Medicina Familiar </a:t>
            </a:r>
          </a:p>
          <a:p>
            <a:pPr>
              <a:buNone/>
            </a:pPr>
            <a:r>
              <a:rPr lang="es-AR" dirty="0" smtClean="0"/>
              <a:t>Htal. Parmenio Piñero</a:t>
            </a:r>
          </a:p>
          <a:p>
            <a:pPr>
              <a:buNone/>
            </a:pPr>
            <a:r>
              <a:rPr lang="es-AR" dirty="0" smtClean="0"/>
              <a:t>Departamento de Medicina Familiar UBA</a:t>
            </a:r>
          </a:p>
          <a:p>
            <a:pPr>
              <a:buNone/>
            </a:pPr>
            <a:r>
              <a:rPr lang="es-AR" dirty="0" smtClean="0"/>
              <a:t>2013</a:t>
            </a:r>
            <a:endParaRPr lang="es-MX" dirty="0"/>
          </a:p>
        </p:txBody>
      </p:sp>
    </p:spTree>
  </p:cSld>
  <p:clrMapOvr>
    <a:masterClrMapping/>
  </p:clrMapOvr>
  <p:transition spd="slow" advClick="0">
    <p:wipe dir="r"/>
    <p:sndAc>
      <p:stSnd>
        <p:snd r:embed="rId3" name="BD O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Nota de Evolución: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AR" sz="2000" dirty="0" smtClean="0">
                <a:solidFill>
                  <a:srgbClr val="FFFF00"/>
                </a:solidFill>
              </a:rPr>
              <a:t>S</a:t>
            </a:r>
            <a:r>
              <a:rPr lang="es-AR" sz="2000" dirty="0" smtClean="0"/>
              <a:t>: Control Salud. Hipertenso medicado. Tabaquista 1 atado/día. Trae laboratorio.</a:t>
            </a:r>
          </a:p>
          <a:p>
            <a:pPr>
              <a:buNone/>
            </a:pPr>
            <a:endParaRPr lang="es-AR" sz="2000" dirty="0" smtClean="0"/>
          </a:p>
          <a:p>
            <a:pPr>
              <a:buNone/>
            </a:pPr>
            <a:r>
              <a:rPr lang="es-AR" sz="2000" dirty="0" smtClean="0">
                <a:solidFill>
                  <a:srgbClr val="FFFF00"/>
                </a:solidFill>
              </a:rPr>
              <a:t>O</a:t>
            </a:r>
            <a:r>
              <a:rPr lang="es-AR" sz="2000" dirty="0" smtClean="0"/>
              <a:t>: Peso: 89 kg  Talla: 1,69 IMC: 31,2 TA: 130/ 80 mmHg</a:t>
            </a:r>
          </a:p>
          <a:p>
            <a:pPr>
              <a:buNone/>
            </a:pPr>
            <a:r>
              <a:rPr lang="es-AR" sz="2000" dirty="0" smtClean="0"/>
              <a:t>Maniobras de Lasegue ipsi /contralateral negativas. </a:t>
            </a:r>
          </a:p>
          <a:p>
            <a:pPr>
              <a:buNone/>
            </a:pPr>
            <a:endParaRPr lang="es-AR" sz="2000" dirty="0" smtClean="0"/>
          </a:p>
          <a:p>
            <a:pPr>
              <a:buNone/>
            </a:pPr>
            <a:r>
              <a:rPr lang="es-AR" sz="2000" dirty="0" smtClean="0">
                <a:solidFill>
                  <a:srgbClr val="FFFF00"/>
                </a:solidFill>
              </a:rPr>
              <a:t>A</a:t>
            </a:r>
            <a:r>
              <a:rPr lang="es-AR" sz="2000" dirty="0" smtClean="0"/>
              <a:t>: EPS</a:t>
            </a:r>
          </a:p>
          <a:p>
            <a:pPr>
              <a:buNone/>
            </a:pPr>
            <a:r>
              <a:rPr lang="es-AR" sz="2000" dirty="0" smtClean="0"/>
              <a:t>    HTA</a:t>
            </a:r>
          </a:p>
          <a:p>
            <a:pPr>
              <a:buNone/>
            </a:pPr>
            <a:r>
              <a:rPr lang="es-AR" sz="2000" dirty="0" smtClean="0"/>
              <a:t>    TABAQUISMO</a:t>
            </a:r>
          </a:p>
          <a:p>
            <a:pPr>
              <a:buNone/>
            </a:pPr>
            <a:r>
              <a:rPr lang="es-AR" sz="2000" dirty="0" smtClean="0"/>
              <a:t>    OBESIDAD</a:t>
            </a:r>
          </a:p>
          <a:p>
            <a:pPr>
              <a:buNone/>
            </a:pPr>
            <a:r>
              <a:rPr lang="es-AR" sz="2000" dirty="0" smtClean="0"/>
              <a:t>    COLESTEROL ELEVADO</a:t>
            </a:r>
          </a:p>
          <a:p>
            <a:pPr>
              <a:buNone/>
            </a:pPr>
            <a:r>
              <a:rPr lang="es-AR" sz="2000" dirty="0" smtClean="0"/>
              <a:t>    DOLOR LUMBAR</a:t>
            </a:r>
          </a:p>
          <a:p>
            <a:pPr>
              <a:buNone/>
            </a:pPr>
            <a:endParaRPr lang="es-AR" sz="2000" dirty="0" smtClean="0"/>
          </a:p>
          <a:p>
            <a:pPr>
              <a:buNone/>
            </a:pPr>
            <a:r>
              <a:rPr lang="es-AR" sz="2000" dirty="0" smtClean="0">
                <a:solidFill>
                  <a:srgbClr val="FFFF00"/>
                </a:solidFill>
              </a:rPr>
              <a:t>P: D:</a:t>
            </a:r>
            <a:r>
              <a:rPr lang="es-AR" sz="2000" dirty="0" smtClean="0"/>
              <a:t> Solicitud de estudios laboratorio acorde a edad y FRCV.</a:t>
            </a:r>
          </a:p>
          <a:p>
            <a:pPr>
              <a:buNone/>
            </a:pPr>
            <a:r>
              <a:rPr lang="es-AR" sz="2000" dirty="0" smtClean="0"/>
              <a:t>    </a:t>
            </a:r>
            <a:r>
              <a:rPr lang="es-AR" sz="2000" dirty="0" smtClean="0">
                <a:solidFill>
                  <a:srgbClr val="FFFF00"/>
                </a:solidFill>
              </a:rPr>
              <a:t>T:</a:t>
            </a:r>
            <a:r>
              <a:rPr lang="es-AR" sz="2000" dirty="0" smtClean="0"/>
              <a:t> pautas dietéticas (sin sal), medicamentos (continuar Enalapril,),  AINES según necesidad.</a:t>
            </a:r>
          </a:p>
          <a:p>
            <a:pPr>
              <a:buNone/>
            </a:pPr>
            <a:r>
              <a:rPr lang="es-AR" sz="2000" dirty="0" smtClean="0">
                <a:solidFill>
                  <a:srgbClr val="FFFF00"/>
                </a:solidFill>
              </a:rPr>
              <a:t>    S:</a:t>
            </a:r>
            <a:r>
              <a:rPr lang="es-AR" sz="2000" dirty="0" smtClean="0"/>
              <a:t> Cito con resultados. Evaluar dolor: si empeora: pautas.  Evaluar vacunas próxima consulta.</a:t>
            </a:r>
          </a:p>
          <a:p>
            <a:pPr>
              <a:buNone/>
            </a:pPr>
            <a:r>
              <a:rPr lang="es-AR" sz="2000" dirty="0" smtClean="0">
                <a:solidFill>
                  <a:srgbClr val="FFFF00"/>
                </a:solidFill>
              </a:rPr>
              <a:t>    E:</a:t>
            </a:r>
            <a:r>
              <a:rPr lang="es-AR" sz="2000" dirty="0" smtClean="0"/>
              <a:t> Consejería acorde a FRCV, sobre cigarrillo,  actividad física, pautas dietéticas, maniobras posturales para evitar nuevo dolor lumbar.</a:t>
            </a:r>
          </a:p>
          <a:p>
            <a:pPr>
              <a:buNone/>
            </a:pPr>
            <a:r>
              <a:rPr lang="es-AR" sz="2000" dirty="0" smtClean="0">
                <a:solidFill>
                  <a:srgbClr val="FFFF00"/>
                </a:solidFill>
              </a:rPr>
              <a:t>    </a:t>
            </a:r>
          </a:p>
          <a:p>
            <a:pPr>
              <a:buNone/>
            </a:pPr>
            <a:r>
              <a:rPr lang="es-AR" sz="2000" dirty="0" smtClean="0">
                <a:solidFill>
                  <a:srgbClr val="FFFF00"/>
                </a:solidFill>
              </a:rPr>
              <a:t>    </a:t>
            </a:r>
            <a:endParaRPr lang="es-MX" sz="2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ransition spd="slow" advTm="1000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Hojas de Flujo: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Laboratorio: Colesterol: 280 mg/                      (8/09/2012)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Medicamentos: Enalapril 20 mg/día.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Vacunas: </a:t>
            </a:r>
          </a:p>
          <a:p>
            <a:pPr>
              <a:buNone/>
            </a:pPr>
            <a:endParaRPr lang="es-MX" i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b="1" dirty="0" smtClean="0"/>
              <a:t>HISTORIA CLINICA ORIENTADA AL PROBLEMA (HCOP)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s-AR" sz="2800" b="1" dirty="0" smtClean="0"/>
              <a:t>Es un instrumento fundamental y necesario en la práctica de la Medicina familiar.</a:t>
            </a:r>
          </a:p>
          <a:p>
            <a:endParaRPr lang="es-AR" sz="2800" b="1" dirty="0" smtClean="0"/>
          </a:p>
          <a:p>
            <a:pPr>
              <a:buFont typeface="Wingdings" pitchFamily="2" charset="2"/>
              <a:buChar char="Ø"/>
            </a:pPr>
            <a:r>
              <a:rPr lang="es-AR" sz="2800" b="1" dirty="0" smtClean="0"/>
              <a:t>Permite  el acceso de manera rápida y exacta a los datos de los pacientes y provee un registro continuo de la evolución de las enfermedades.</a:t>
            </a:r>
          </a:p>
          <a:p>
            <a:endParaRPr lang="es-AR" sz="2800" b="1" dirty="0" smtClean="0"/>
          </a:p>
          <a:p>
            <a:pPr>
              <a:buFont typeface="Wingdings" pitchFamily="2" charset="2"/>
              <a:buChar char="Ø"/>
            </a:pPr>
            <a:r>
              <a:rPr lang="es-AR" sz="2800" b="1" dirty="0" smtClean="0"/>
              <a:t>La clasificación de los problemas permite realizar importantes actividades de educación e investigación, así como también es una herramienta imprescindible para la aplicación de un sistema de garantía de calidad.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8" name="hcop I">
            <a:hlinkClick r:id="" action="ppaction://media"/>
          </p:cNvPr>
          <p:cNvPicPr>
            <a:picLocks noRot="1" noChangeAspect="1"/>
          </p:cNvPicPr>
          <p:nvPr>
            <a:wavAudioFile r:embed="rId1" name="hcop I"/>
          </p:nvPr>
        </p:nvPicPr>
        <p:blipFill>
          <a:blip r:embed="rId4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Click="0" advTm="32000">
    <p:wipe dir="r"/>
    <p:sndAc>
      <p:stSnd>
        <p:snd r:embed="rId1" name="hcop I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461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showWhenStopped="0"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" grpId="0" uiExpand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Problema 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?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507288" cy="561662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AR" sz="1600" b="1" dirty="0" smtClean="0">
                <a:solidFill>
                  <a:srgbClr val="92D050"/>
                </a:solidFill>
              </a:rPr>
              <a:t>         TIPO DE PROBLEMA                                                      EJEMPLOS:</a:t>
            </a:r>
          </a:p>
          <a:p>
            <a:pPr>
              <a:buNone/>
            </a:pPr>
            <a:r>
              <a:rPr lang="es-AR" sz="1400" dirty="0" smtClean="0"/>
              <a:t>DIAGNOSTICO O ENFERMEDAD                                         TUBERCULOSIS, DIABETES</a:t>
            </a:r>
          </a:p>
          <a:p>
            <a:pPr>
              <a:buNone/>
            </a:pPr>
            <a:r>
              <a:rPr lang="es-AR" sz="1400" dirty="0" smtClean="0">
                <a:solidFill>
                  <a:srgbClr val="FFFF00"/>
                </a:solidFill>
              </a:rPr>
              <a:t>DEFICIENCIA, INCAPACIDAD O MINUSVALIA                   HEMIPLEJIA, HIPOVITAMINOSIS D</a:t>
            </a:r>
          </a:p>
          <a:p>
            <a:pPr>
              <a:buNone/>
            </a:pPr>
            <a:r>
              <a:rPr lang="es-AR" sz="1400" dirty="0" smtClean="0"/>
              <a:t>SINTOMA                                                                               DOLOR ABDOMINAL, TOS</a:t>
            </a:r>
          </a:p>
          <a:p>
            <a:pPr fontAlgn="t">
              <a:buNone/>
            </a:pPr>
            <a:r>
              <a:rPr lang="es-AR" sz="1400" dirty="0" smtClean="0">
                <a:solidFill>
                  <a:srgbClr val="FFFF00"/>
                </a:solidFill>
              </a:rPr>
              <a:t>SIGNO                                                                                   SOPLO CARDIACO, EDEMA</a:t>
            </a:r>
            <a:endParaRPr lang="es-MX" sz="1400" dirty="0" smtClean="0">
              <a:solidFill>
                <a:srgbClr val="FFFF00"/>
              </a:solidFill>
            </a:endParaRPr>
          </a:p>
          <a:p>
            <a:pPr fontAlgn="t">
              <a:buNone/>
            </a:pPr>
            <a:r>
              <a:rPr lang="es-AR" sz="1400" dirty="0" smtClean="0"/>
              <a:t>EXAMEN COMPLEMENTARIO ANORMAL                          GLUCEMIA ELEVADA   </a:t>
            </a:r>
            <a:endParaRPr lang="es-MX" sz="1400" dirty="0" smtClean="0"/>
          </a:p>
          <a:p>
            <a:pPr fontAlgn="t">
              <a:buNone/>
            </a:pPr>
            <a:r>
              <a:rPr lang="es-AR" sz="1400" dirty="0" smtClean="0">
                <a:solidFill>
                  <a:srgbClr val="FFFF00"/>
                </a:solidFill>
              </a:rPr>
              <a:t>ALERGIA/EFECTO ADVERSO MEDICAMENTOS                 ALERGIA A LA PENICILINA</a:t>
            </a:r>
            <a:endParaRPr lang="es-MX" sz="1400" dirty="0" smtClean="0">
              <a:solidFill>
                <a:srgbClr val="FFFF00"/>
              </a:solidFill>
            </a:endParaRPr>
          </a:p>
          <a:p>
            <a:pPr fontAlgn="t">
              <a:buNone/>
            </a:pPr>
            <a:r>
              <a:rPr lang="es-AR" sz="1400" dirty="0" smtClean="0"/>
              <a:t>SINDROME                                                                            SINDROME NEFROTICO</a:t>
            </a:r>
            <a:endParaRPr lang="es-MX" sz="1400" dirty="0" smtClean="0"/>
          </a:p>
          <a:p>
            <a:pPr fontAlgn="t">
              <a:buNone/>
            </a:pPr>
            <a:r>
              <a:rPr lang="es-AR" sz="1400" dirty="0" smtClean="0">
                <a:solidFill>
                  <a:srgbClr val="FFFF00"/>
                </a:solidFill>
              </a:rPr>
              <a:t>INTERVENCION QUIRURGICA                                             APENDICECTOMIA</a:t>
            </a:r>
            <a:endParaRPr lang="es-MX" sz="1400" dirty="0" smtClean="0">
              <a:solidFill>
                <a:srgbClr val="FFFF00"/>
              </a:solidFill>
            </a:endParaRPr>
          </a:p>
          <a:p>
            <a:pPr fontAlgn="t">
              <a:buNone/>
            </a:pPr>
            <a:r>
              <a:rPr lang="es-AR" sz="1400" dirty="0" smtClean="0"/>
              <a:t>EFECTO DE UN TRAUMATISMO                                           HEMATOMA, FRACTURA</a:t>
            </a:r>
            <a:endParaRPr lang="es-MX" sz="1400" dirty="0" smtClean="0"/>
          </a:p>
          <a:p>
            <a:pPr fontAlgn="t">
              <a:buNone/>
            </a:pPr>
            <a:r>
              <a:rPr lang="es-AR" sz="1400" dirty="0" smtClean="0">
                <a:solidFill>
                  <a:srgbClr val="FFFF00"/>
                </a:solidFill>
              </a:rPr>
              <a:t>FACTOR DE RIESGO                                                            TABAQUISMO, CA.COLON PADRE</a:t>
            </a:r>
            <a:endParaRPr lang="es-MX" sz="1400" dirty="0" smtClean="0">
              <a:solidFill>
                <a:srgbClr val="FFFF00"/>
              </a:solidFill>
            </a:endParaRPr>
          </a:p>
          <a:p>
            <a:pPr fontAlgn="t">
              <a:buNone/>
            </a:pPr>
            <a:r>
              <a:rPr lang="es-AR" sz="1400" dirty="0" smtClean="0"/>
              <a:t>TRASTORNO PSICOLOGICO/FAMILIAR                             DEPRESION, CRISIS FAMILIAR ESTRUCTURAL</a:t>
            </a:r>
            <a:endParaRPr lang="es-MX" sz="1400" dirty="0" smtClean="0"/>
          </a:p>
          <a:p>
            <a:pPr fontAlgn="t">
              <a:buNone/>
            </a:pPr>
            <a:r>
              <a:rPr lang="es-AR" sz="1400" dirty="0" smtClean="0">
                <a:solidFill>
                  <a:srgbClr val="FFFF00"/>
                </a:solidFill>
              </a:rPr>
              <a:t>ALTERACION FAMILIAR, SOCIAL O LABORAL                   NIÑO RECIEN NACIDO, DESOCUPACION</a:t>
            </a:r>
            <a:endParaRPr lang="es-MX" sz="1400" dirty="0" smtClean="0">
              <a:solidFill>
                <a:srgbClr val="FFFF00"/>
              </a:solidFill>
            </a:endParaRPr>
          </a:p>
          <a:p>
            <a:pPr fontAlgn="t">
              <a:buNone/>
            </a:pPr>
            <a:r>
              <a:rPr lang="es-AR" sz="1400" dirty="0" smtClean="0"/>
              <a:t>SITUACION NO PATOLOGICA QUE PUEDE                       CONTROL DE SALUD, EMBARAZO, </a:t>
            </a:r>
          </a:p>
          <a:p>
            <a:pPr fontAlgn="t">
              <a:buNone/>
            </a:pPr>
            <a:r>
              <a:rPr lang="es-AR" sz="1400" dirty="0" smtClean="0"/>
              <a:t>DETERMINAR UN A ACCION                                              ANTICONCEPCION</a:t>
            </a:r>
          </a:p>
          <a:p>
            <a:pPr fontAlgn="t">
              <a:buNone/>
            </a:pPr>
            <a:endParaRPr lang="es-AR" sz="1400" dirty="0" smtClean="0"/>
          </a:p>
          <a:p>
            <a:pPr fontAlgn="t">
              <a:buNone/>
            </a:pPr>
            <a:r>
              <a:rPr lang="es-AR" sz="2400" b="1" dirty="0" smtClean="0">
                <a:solidFill>
                  <a:srgbClr val="9BDB67"/>
                </a:solidFill>
              </a:rPr>
              <a:t>                             NO ES PROBLEMA:</a:t>
            </a:r>
          </a:p>
          <a:p>
            <a:pPr fontAlgn="t">
              <a:buNone/>
            </a:pPr>
            <a:r>
              <a:rPr lang="es-AR" sz="1400" dirty="0" smtClean="0"/>
              <a:t>UN TERMINO VAGO O NO CONCRETO                            PROCESO RESPIRATORIO</a:t>
            </a:r>
          </a:p>
          <a:p>
            <a:pPr fontAlgn="t">
              <a:buNone/>
            </a:pPr>
            <a:r>
              <a:rPr lang="es-AR" sz="1400" dirty="0" smtClean="0">
                <a:solidFill>
                  <a:srgbClr val="FFFF00"/>
                </a:solidFill>
              </a:rPr>
              <a:t>ALGO A DESCARTAR                                                           DESCARTAR HIPOTIROIDISMO</a:t>
            </a:r>
          </a:p>
          <a:p>
            <a:pPr fontAlgn="t">
              <a:buNone/>
            </a:pPr>
            <a:r>
              <a:rPr lang="es-AR" sz="1400" dirty="0" smtClean="0"/>
              <a:t>UNA SOSPECHA O DIAGNOSTICO PROBABLE                  PROBABLE HEPATITIS</a:t>
            </a:r>
          </a:p>
          <a:p>
            <a:pPr fontAlgn="t">
              <a:buNone/>
            </a:pPr>
            <a:endParaRPr lang="es-AR" sz="1400" dirty="0" smtClean="0"/>
          </a:p>
          <a:p>
            <a:pPr fontAlgn="t">
              <a:buNone/>
            </a:pPr>
            <a:endParaRPr lang="es-MX" sz="1400" dirty="0" smtClean="0"/>
          </a:p>
          <a:p>
            <a:pPr>
              <a:buNone/>
            </a:pPr>
            <a:endParaRPr lang="es-MX" sz="1400" dirty="0" smtClean="0"/>
          </a:p>
          <a:p>
            <a:pPr>
              <a:buNone/>
            </a:pPr>
            <a:endParaRPr lang="es-MX" sz="1400" dirty="0" smtClean="0"/>
          </a:p>
          <a:p>
            <a:pPr>
              <a:buNone/>
            </a:pPr>
            <a:endParaRPr lang="es-MX" sz="1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s-MX" sz="1400" dirty="0" smtClean="0"/>
          </a:p>
          <a:p>
            <a:pPr>
              <a:buNone/>
            </a:pPr>
            <a:endParaRPr lang="es-MX" sz="1400" dirty="0" smtClean="0"/>
          </a:p>
          <a:p>
            <a:pPr>
              <a:buNone/>
            </a:pPr>
            <a:endParaRPr lang="es-MX" sz="3200" dirty="0" smtClean="0"/>
          </a:p>
          <a:p>
            <a:pPr>
              <a:buNone/>
            </a:pPr>
            <a:endParaRPr lang="es-MX" dirty="0"/>
          </a:p>
        </p:txBody>
      </p:sp>
      <p:pic>
        <p:nvPicPr>
          <p:cNvPr id="10" name="BII">
            <a:hlinkClick r:id="" action="ppaction://media"/>
          </p:cNvPr>
          <p:cNvPicPr>
            <a:picLocks noRot="1" noChangeAspect="1"/>
          </p:cNvPicPr>
          <p:nvPr>
            <a:wavAudioFile r:embed="rId1" name="BII"/>
          </p:nvPr>
        </p:nvPicPr>
        <p:blipFill>
          <a:blip r:embed="rId4" cstate="print"/>
          <a:stretch>
            <a:fillRect/>
          </a:stretch>
        </p:blipFill>
        <p:spPr>
          <a:xfrm>
            <a:off x="8460432" y="630932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Click="0" advTm="46000">
    <p:wipe dir="r"/>
    <p:sndAc>
      <p:stSnd>
        <p:snd r:embed="rId1" name="BII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3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3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3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8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b="1" dirty="0" smtClean="0"/>
              <a:t>ESTRUCTURA DE LA HCOP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>
            <a:normAutofit lnSpcReduction="10000"/>
          </a:bodyPr>
          <a:lstStyle/>
          <a:p>
            <a:pPr marL="578358" indent="-514350" algn="ctr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1 – BASE DE DATOS</a:t>
            </a:r>
          </a:p>
          <a:p>
            <a:pPr marL="578358" indent="-514350">
              <a:buFont typeface="Wingdings" pitchFamily="2" charset="2"/>
              <a:buChar char="§"/>
            </a:pPr>
            <a:r>
              <a:rPr lang="es-AR" dirty="0" smtClean="0"/>
              <a:t>Datos de filiación del paciente: Nro. de H.C, apellido y nombres, domicilio, teléfono, ocupación, estado civil, etc.</a:t>
            </a:r>
          </a:p>
          <a:p>
            <a:pPr marL="578358" indent="-514350">
              <a:buFont typeface="Wingdings" pitchFamily="2" charset="2"/>
              <a:buChar char="§"/>
            </a:pPr>
            <a:r>
              <a:rPr lang="es-AR" dirty="0" smtClean="0">
                <a:solidFill>
                  <a:srgbClr val="FFFF00"/>
                </a:solidFill>
              </a:rPr>
              <a:t>Antecedentes familiares y personales : médicos y quirúrgicos, hábitos.</a:t>
            </a:r>
          </a:p>
          <a:p>
            <a:pPr marL="578358" indent="-514350">
              <a:buFont typeface="Wingdings" pitchFamily="2" charset="2"/>
              <a:buChar char="§"/>
            </a:pPr>
            <a:r>
              <a:rPr lang="es-AR" dirty="0" smtClean="0"/>
              <a:t>Genograma: representación gráfica de la estructura y dinámica familiar.</a:t>
            </a:r>
          </a:p>
          <a:p>
            <a:pPr marL="578358" indent="-514350">
              <a:buFont typeface="Wingdings" pitchFamily="2" charset="2"/>
              <a:buChar char="§"/>
            </a:pPr>
            <a:r>
              <a:rPr lang="es-AR" dirty="0" smtClean="0">
                <a:solidFill>
                  <a:srgbClr val="FFFF00"/>
                </a:solidFill>
              </a:rPr>
              <a:t>Problema de salud actual, exploración física y exámenes complementarios previos.</a:t>
            </a:r>
            <a:endParaRPr lang="es-MX" dirty="0" smtClean="0">
              <a:solidFill>
                <a:srgbClr val="FFFF00"/>
              </a:solidFill>
            </a:endParaRPr>
          </a:p>
          <a:p>
            <a:endParaRPr lang="es-MX" dirty="0"/>
          </a:p>
        </p:txBody>
      </p:sp>
      <p:pic>
        <p:nvPicPr>
          <p:cNvPr id="4" name="BD O">
            <a:hlinkClick r:id="" action="ppaction://media"/>
          </p:cNvPr>
          <p:cNvPicPr>
            <a:picLocks noRot="1" noChangeAspect="1"/>
          </p:cNvPicPr>
          <p:nvPr>
            <a:wavAudioFile r:embed="rId1" name="BD O"/>
          </p:nvPr>
        </p:nvPicPr>
        <p:blipFill>
          <a:blip r:embed="rId4" cstate="print"/>
          <a:stretch>
            <a:fillRect/>
          </a:stretch>
        </p:blipFill>
        <p:spPr>
          <a:xfrm>
            <a:off x="8172400" y="6165304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Click="0" advTm="47000">
    <p:wipe dir="r"/>
    <p:sndAc>
      <p:stSnd>
        <p:snd r:embed="rId1" name="BD O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48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>
            <a:normAutofit/>
          </a:bodyPr>
          <a:lstStyle/>
          <a:p>
            <a:pPr algn="ctr"/>
            <a:r>
              <a:rPr lang="es-AR" sz="4000" b="1" dirty="0" smtClean="0"/>
              <a:t>2 – LISTA DE PROBLEMAS</a:t>
            </a:r>
            <a:endParaRPr lang="es-MX" sz="4000" b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23528" y="1340768"/>
          <a:ext cx="8229600" cy="435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9 Rectángulo"/>
          <p:cNvSpPr/>
          <p:nvPr/>
        </p:nvSpPr>
        <p:spPr>
          <a:xfrm>
            <a:off x="395536" y="573325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s-AR" b="1" i="1" dirty="0" smtClean="0">
                <a:latin typeface="Century Schoolbook" pitchFamily="18" charset="0"/>
              </a:rPr>
              <a:t>La confección de la lista de problemas permite evaluar rápidamente el perfil clínico del paciente en forma “dinámica”</a:t>
            </a:r>
            <a:endParaRPr lang="en-US" b="1" i="1" dirty="0" smtClean="0">
              <a:latin typeface="Century Schoolbook" pitchFamily="18" charset="0"/>
            </a:endParaRPr>
          </a:p>
        </p:txBody>
      </p:sp>
      <p:pic>
        <p:nvPicPr>
          <p:cNvPr id="9" name="SEC">
            <a:hlinkClick r:id="" action="ppaction://media"/>
          </p:cNvPr>
          <p:cNvPicPr>
            <a:picLocks noRot="1" noChangeAspect="1"/>
          </p:cNvPicPr>
          <p:nvPr>
            <a:wavAudioFile r:embed="rId1" name="SEC"/>
          </p:nvPr>
        </p:nvPicPr>
        <p:blipFill>
          <a:blip r:embed="rId9" cstate="print"/>
          <a:stretch>
            <a:fillRect/>
          </a:stretch>
        </p:blipFill>
        <p:spPr>
          <a:xfrm>
            <a:off x="8388424" y="6237312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Tm="74000">
    <p:wipe dir="r"/>
    <p:sndAc>
      <p:stSnd>
        <p:snd r:embed="rId1" name="SEC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4D40EB-F4DD-40D7-B691-C011AE498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4">
                                            <p:graphicEl>
                                              <a:dgm id="{FF4D40EB-F4DD-40D7-B691-C011AE498B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7DAFCD-3BAA-4BFE-A653-1073F5D31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4">
                                            <p:graphicEl>
                                              <a:dgm id="{BF7DAFCD-3BAA-4BFE-A653-1073F5D31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759D9C-8BFC-43DC-82A5-9144A90A4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0"/>
                                        <p:tgtEl>
                                          <p:spTgt spid="4">
                                            <p:graphicEl>
                                              <a:dgm id="{8C759D9C-8BFC-43DC-82A5-9144A90A46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4A25BC-079C-4F96-A9B4-4B9E4211D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0"/>
                                        <p:tgtEl>
                                          <p:spTgt spid="4">
                                            <p:graphicEl>
                                              <a:dgm id="{7D4A25BC-079C-4F96-A9B4-4B9E4211D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9DA488-F34B-4C6B-9E21-FB7E6996B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4">
                                            <p:graphicEl>
                                              <a:dgm id="{ED9DA488-F34B-4C6B-9E21-FB7E6996B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7431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  <p:bldGraphic spid="4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075240" cy="929258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 smtClean="0"/>
              <a:t>3 – NOTAS DE EVOLUCION</a:t>
            </a:r>
            <a:br>
              <a:rPr lang="es-AR" sz="4000" b="1" dirty="0" smtClean="0"/>
            </a:br>
            <a:endParaRPr lang="es-MX" sz="4000" b="1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sz="3200" b="1" dirty="0" smtClean="0">
                <a:solidFill>
                  <a:srgbClr val="FFFF00"/>
                </a:solidFill>
              </a:rPr>
              <a:t>                                    </a:t>
            </a:r>
            <a:r>
              <a:rPr lang="es-AR" sz="3900" b="1" dirty="0" smtClean="0">
                <a:solidFill>
                  <a:srgbClr val="FFFF00"/>
                </a:solidFill>
              </a:rPr>
              <a:t>SOAP</a:t>
            </a:r>
          </a:p>
          <a:p>
            <a:pPr>
              <a:buNone/>
            </a:pPr>
            <a:r>
              <a:rPr lang="es-AR" sz="2400" b="1" dirty="0" smtClean="0">
                <a:solidFill>
                  <a:srgbClr val="FFFF00"/>
                </a:solidFill>
              </a:rPr>
              <a:t>S</a:t>
            </a:r>
            <a:r>
              <a:rPr lang="es-AR" sz="2400" b="1" dirty="0" smtClean="0"/>
              <a:t> </a:t>
            </a:r>
            <a:r>
              <a:rPr lang="es-AR" sz="2400" b="1" dirty="0" smtClean="0">
                <a:solidFill>
                  <a:srgbClr val="FFFF00"/>
                </a:solidFill>
              </a:rPr>
              <a:t>-</a:t>
            </a:r>
            <a:r>
              <a:rPr lang="es-AR" sz="2400" b="1" dirty="0" smtClean="0"/>
              <a:t> </a:t>
            </a:r>
            <a:r>
              <a:rPr lang="es-AR" sz="2000" b="1" dirty="0" smtClean="0">
                <a:solidFill>
                  <a:srgbClr val="FFFF00"/>
                </a:solidFill>
              </a:rPr>
              <a:t>SUBJETIVO (subjective )</a:t>
            </a:r>
            <a:r>
              <a:rPr lang="es-AR" sz="2000" dirty="0" smtClean="0"/>
              <a:t>: Datos del interrogatorio e impresiones subjetivas expresadas por el paciente.</a:t>
            </a:r>
          </a:p>
          <a:p>
            <a:pPr>
              <a:buNone/>
            </a:pPr>
            <a:r>
              <a:rPr lang="es-AR" sz="2000" b="1" dirty="0" smtClean="0">
                <a:solidFill>
                  <a:srgbClr val="FFFF00"/>
                </a:solidFill>
              </a:rPr>
              <a:t>O</a:t>
            </a:r>
            <a:r>
              <a:rPr lang="es-AR" sz="2000" b="1" dirty="0" smtClean="0"/>
              <a:t> </a:t>
            </a:r>
            <a:r>
              <a:rPr lang="es-AR" sz="2000" b="1" dirty="0" smtClean="0">
                <a:solidFill>
                  <a:srgbClr val="FFFF00"/>
                </a:solidFill>
              </a:rPr>
              <a:t>–</a:t>
            </a:r>
            <a:r>
              <a:rPr lang="es-AR" sz="2000" b="1" dirty="0" smtClean="0"/>
              <a:t> </a:t>
            </a:r>
            <a:r>
              <a:rPr lang="es-AR" sz="2000" b="1" dirty="0" smtClean="0">
                <a:solidFill>
                  <a:srgbClr val="FFFF00"/>
                </a:solidFill>
              </a:rPr>
              <a:t>OBJETIVO</a:t>
            </a:r>
            <a:r>
              <a:rPr lang="es-AR" sz="2000" dirty="0" smtClean="0"/>
              <a:t> </a:t>
            </a:r>
            <a:r>
              <a:rPr lang="es-AR" sz="2000" dirty="0" smtClean="0">
                <a:solidFill>
                  <a:srgbClr val="FFFF00"/>
                </a:solidFill>
              </a:rPr>
              <a:t>(</a:t>
            </a:r>
            <a:r>
              <a:rPr lang="es-AR" sz="2000" b="1" dirty="0" smtClean="0">
                <a:solidFill>
                  <a:srgbClr val="FFFF00"/>
                </a:solidFill>
              </a:rPr>
              <a:t>objective)</a:t>
            </a:r>
            <a:r>
              <a:rPr lang="es-AR" sz="2000" dirty="0" smtClean="0"/>
              <a:t> : Registro de datos positivos del examen físico y/o exámenes complementarios.</a:t>
            </a:r>
          </a:p>
          <a:p>
            <a:pPr>
              <a:buNone/>
            </a:pPr>
            <a:r>
              <a:rPr lang="es-AR" sz="2000" b="1" dirty="0" smtClean="0">
                <a:solidFill>
                  <a:srgbClr val="FFFF00"/>
                </a:solidFill>
              </a:rPr>
              <a:t>A</a:t>
            </a:r>
            <a:r>
              <a:rPr lang="es-AR" sz="2000" b="1" dirty="0" smtClean="0"/>
              <a:t> </a:t>
            </a:r>
            <a:r>
              <a:rPr lang="es-AR" sz="2000" b="1" dirty="0" smtClean="0">
                <a:solidFill>
                  <a:srgbClr val="FFFF00"/>
                </a:solidFill>
              </a:rPr>
              <a:t>-</a:t>
            </a:r>
            <a:r>
              <a:rPr lang="es-AR" sz="2000" b="1" dirty="0" smtClean="0"/>
              <a:t> </a:t>
            </a:r>
            <a:r>
              <a:rPr lang="es-AR" sz="2000" b="1" dirty="0" smtClean="0">
                <a:solidFill>
                  <a:srgbClr val="FFFF00"/>
                </a:solidFill>
              </a:rPr>
              <a:t>APRECIACION DIAGNOSTICA (assessement) : </a:t>
            </a:r>
            <a:r>
              <a:rPr lang="es-AR" sz="2000" dirty="0" smtClean="0"/>
              <a:t>Enunciado del problema.</a:t>
            </a:r>
          </a:p>
          <a:p>
            <a:pPr>
              <a:buNone/>
            </a:pPr>
            <a:r>
              <a:rPr lang="es-AR" sz="2000" b="1" dirty="0" smtClean="0">
                <a:solidFill>
                  <a:srgbClr val="FFFF00"/>
                </a:solidFill>
              </a:rPr>
              <a:t>P -</a:t>
            </a:r>
            <a:r>
              <a:rPr lang="es-AR" sz="2000" b="1" dirty="0" smtClean="0">
                <a:solidFill>
                  <a:srgbClr val="FFC000"/>
                </a:solidFill>
              </a:rPr>
              <a:t> </a:t>
            </a:r>
            <a:r>
              <a:rPr lang="es-AR" sz="2000" b="1" dirty="0" smtClean="0">
                <a:solidFill>
                  <a:srgbClr val="FFFF00"/>
                </a:solidFill>
              </a:rPr>
              <a:t>PLAN (plan)</a:t>
            </a:r>
            <a:r>
              <a:rPr lang="es-AR" sz="2000" dirty="0" smtClean="0"/>
              <a:t>: Planificación de las conductas que se tomarán. </a:t>
            </a:r>
          </a:p>
          <a:p>
            <a:pPr>
              <a:buNone/>
            </a:pPr>
            <a:r>
              <a:rPr lang="es-AR" sz="2000" dirty="0" smtClean="0"/>
              <a:t>              </a:t>
            </a:r>
            <a:r>
              <a:rPr lang="es-AR" sz="2000" dirty="0" smtClean="0">
                <a:solidFill>
                  <a:srgbClr val="FFFF00"/>
                </a:solidFill>
              </a:rPr>
              <a:t>1</a:t>
            </a:r>
            <a:r>
              <a:rPr lang="es-AR" sz="2000" b="1" dirty="0" smtClean="0">
                <a:solidFill>
                  <a:srgbClr val="FFFF00"/>
                </a:solidFill>
              </a:rPr>
              <a:t>)</a:t>
            </a:r>
            <a:r>
              <a:rPr lang="es-AR" sz="2000" b="1" dirty="0" smtClean="0"/>
              <a:t> </a:t>
            </a:r>
            <a:r>
              <a:rPr lang="es-AR" sz="2000" b="1" u="sng" dirty="0" smtClean="0">
                <a:solidFill>
                  <a:srgbClr val="FFFF00"/>
                </a:solidFill>
              </a:rPr>
              <a:t>diagnóstico</a:t>
            </a:r>
            <a:r>
              <a:rPr lang="es-AR" sz="2000" dirty="0" smtClean="0">
                <a:solidFill>
                  <a:srgbClr val="FFFF00"/>
                </a:solidFill>
              </a:rPr>
              <a:t>: </a:t>
            </a:r>
            <a:r>
              <a:rPr lang="es-AR" sz="2000" dirty="0" smtClean="0"/>
              <a:t>pruebas solicitadas o a solicitar.</a:t>
            </a:r>
          </a:p>
          <a:p>
            <a:pPr>
              <a:buNone/>
            </a:pPr>
            <a:r>
              <a:rPr lang="es-AR" sz="2000" dirty="0" smtClean="0"/>
              <a:t>              </a:t>
            </a:r>
            <a:r>
              <a:rPr lang="es-AR" sz="2000" dirty="0" smtClean="0">
                <a:solidFill>
                  <a:srgbClr val="FFFF00"/>
                </a:solidFill>
              </a:rPr>
              <a:t>2)</a:t>
            </a:r>
            <a:r>
              <a:rPr lang="es-AR" sz="2000" dirty="0" smtClean="0"/>
              <a:t> </a:t>
            </a:r>
            <a:r>
              <a:rPr lang="es-AR" sz="2000" b="1" u="sng" dirty="0" smtClean="0">
                <a:solidFill>
                  <a:srgbClr val="FFFF00"/>
                </a:solidFill>
              </a:rPr>
              <a:t>terapéutico</a:t>
            </a:r>
            <a:r>
              <a:rPr lang="es-AR" sz="2000" dirty="0" smtClean="0">
                <a:solidFill>
                  <a:srgbClr val="FFFF00"/>
                </a:solidFill>
              </a:rPr>
              <a:t>:</a:t>
            </a:r>
            <a:r>
              <a:rPr lang="es-AR" sz="2000" dirty="0" smtClean="0"/>
              <a:t> indicaciones terapéuticas planteadas    </a:t>
            </a:r>
          </a:p>
          <a:p>
            <a:pPr>
              <a:buNone/>
            </a:pPr>
            <a:r>
              <a:rPr lang="es-AR" sz="2000" dirty="0" smtClean="0"/>
              <a:t>                   (dieta, medicamentos, cambio de hábitos, etc.)</a:t>
            </a:r>
          </a:p>
          <a:p>
            <a:pPr>
              <a:buNone/>
            </a:pPr>
            <a:r>
              <a:rPr lang="es-AR" sz="2000" dirty="0" smtClean="0"/>
              <a:t>              </a:t>
            </a:r>
            <a:r>
              <a:rPr lang="es-AR" sz="2000" dirty="0" smtClean="0">
                <a:solidFill>
                  <a:srgbClr val="FFFF00"/>
                </a:solidFill>
              </a:rPr>
              <a:t>3) </a:t>
            </a:r>
            <a:r>
              <a:rPr lang="es-AR" sz="2000" b="1" u="sng" dirty="0" smtClean="0">
                <a:solidFill>
                  <a:srgbClr val="FFFF00"/>
                </a:solidFill>
              </a:rPr>
              <a:t>de seguimiento</a:t>
            </a:r>
            <a:r>
              <a:rPr lang="es-AR" sz="2000" dirty="0" smtClean="0">
                <a:solidFill>
                  <a:srgbClr val="FFFF00"/>
                </a:solidFill>
              </a:rPr>
              <a:t>:</a:t>
            </a:r>
            <a:r>
              <a:rPr lang="es-AR" sz="2000" dirty="0" smtClean="0"/>
              <a:t> planes ideados para controlar la</a:t>
            </a:r>
          </a:p>
          <a:p>
            <a:pPr>
              <a:buNone/>
            </a:pPr>
            <a:r>
              <a:rPr lang="es-AR" sz="2000" dirty="0" smtClean="0"/>
              <a:t>                   evolución de cada problema.</a:t>
            </a:r>
            <a:r>
              <a:rPr lang="es-AR" sz="2400" dirty="0" smtClean="0"/>
              <a:t> </a:t>
            </a:r>
          </a:p>
          <a:p>
            <a:pPr>
              <a:buNone/>
            </a:pPr>
            <a:r>
              <a:rPr lang="es-AR" sz="2400" dirty="0" smtClean="0"/>
              <a:t>            </a:t>
            </a:r>
            <a:r>
              <a:rPr lang="es-AR" sz="2000" dirty="0" smtClean="0">
                <a:solidFill>
                  <a:srgbClr val="FFFF00"/>
                </a:solidFill>
              </a:rPr>
              <a:t>4) </a:t>
            </a:r>
            <a:r>
              <a:rPr lang="es-AR" sz="2000" b="1" u="sng" dirty="0" smtClean="0">
                <a:solidFill>
                  <a:srgbClr val="FFFF00"/>
                </a:solidFill>
              </a:rPr>
              <a:t>de educación</a:t>
            </a:r>
            <a:r>
              <a:rPr lang="es-AR" sz="2000" dirty="0" smtClean="0">
                <a:solidFill>
                  <a:srgbClr val="FFFF00"/>
                </a:solidFill>
              </a:rPr>
              <a:t>:</a:t>
            </a:r>
            <a:r>
              <a:rPr lang="es-AR" sz="2000" dirty="0" smtClean="0"/>
              <a:t> Breve descripción de la información </a:t>
            </a:r>
          </a:p>
          <a:p>
            <a:pPr>
              <a:buNone/>
            </a:pPr>
            <a:r>
              <a:rPr lang="es-AR" sz="2000" dirty="0" smtClean="0"/>
              <a:t>                   que se brinda al paciente sobre su problema.</a:t>
            </a:r>
          </a:p>
        </p:txBody>
      </p:sp>
      <p:pic>
        <p:nvPicPr>
          <p:cNvPr id="5" name="NOTA">
            <a:hlinkClick r:id="" action="ppaction://media"/>
          </p:cNvPr>
          <p:cNvPicPr>
            <a:picLocks noRot="1" noChangeAspect="1"/>
          </p:cNvPicPr>
          <p:nvPr>
            <a:wavAudioFile r:embed="rId1" name="NOTA"/>
          </p:nvPr>
        </p:nvPicPr>
        <p:blipFill>
          <a:blip r:embed="rId4" cstate="print"/>
          <a:stretch>
            <a:fillRect/>
          </a:stretch>
        </p:blipFill>
        <p:spPr>
          <a:xfrm>
            <a:off x="8172400" y="630932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85000">
    <p:wipe dir="r"/>
    <p:sndAc>
      <p:stSnd>
        <p:snd r:embed="rId1" name="NOTA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8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7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2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7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1065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6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000" b="1" dirty="0" smtClean="0"/>
              <a:t>4 – HOJAS DE FLUJO</a:t>
            </a:r>
            <a:endParaRPr lang="es-MX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s-AR" sz="2800" dirty="0" smtClean="0"/>
              <a:t>Son apartados de la Historia Clínica donde se registran los resultados complementarios, registros de crecimiento ( percentilos ), calendario de vacunas, medicación prescripta, etc.</a:t>
            </a:r>
          </a:p>
          <a:p>
            <a:pPr>
              <a:buNone/>
            </a:pPr>
            <a:endParaRPr lang="es-AR" dirty="0" smtClean="0"/>
          </a:p>
          <a:p>
            <a:pPr algn="ctr">
              <a:buNone/>
            </a:pPr>
            <a:r>
              <a:rPr lang="es-AR" i="1" dirty="0" smtClean="0">
                <a:solidFill>
                  <a:srgbClr val="FFFF00"/>
                </a:solidFill>
              </a:rPr>
              <a:t>  “Nos permiten ver rápidamente la evolución de un dato de interés sin tener que revisar toda la historia.”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MX" dirty="0"/>
          </a:p>
        </p:txBody>
      </p:sp>
      <p:pic>
        <p:nvPicPr>
          <p:cNvPr id="4" name="hojas de flujo">
            <a:hlinkClick r:id="" action="ppaction://media"/>
          </p:cNvPr>
          <p:cNvPicPr>
            <a:picLocks noRot="1" noChangeAspect="1"/>
          </p:cNvPicPr>
          <p:nvPr>
            <a:wavAudioFile r:embed="rId1" name="hojas de flujo"/>
          </p:nvPr>
        </p:nvPicPr>
        <p:blipFill>
          <a:blip r:embed="rId4" cstate="print"/>
          <a:stretch>
            <a:fillRect/>
          </a:stretch>
        </p:blipFill>
        <p:spPr>
          <a:xfrm>
            <a:off x="8316416" y="6237312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Click="0" advTm="24000">
    <p:wipe dir="r"/>
    <p:sndAc>
      <p:stSnd>
        <p:snd r:embed="rId1" name="hojas de flujo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52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clínico: 22/04/2013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AR" dirty="0" smtClean="0"/>
              <a:t>Mario, 42 años consulta para realizarse un</a:t>
            </a:r>
          </a:p>
          <a:p>
            <a:pPr>
              <a:buNone/>
            </a:pPr>
            <a:r>
              <a:rPr lang="es-AR" dirty="0" smtClean="0"/>
              <a:t>control de salud. Es hipertenso, medicado</a:t>
            </a:r>
          </a:p>
          <a:p>
            <a:pPr>
              <a:buNone/>
            </a:pPr>
            <a:r>
              <a:rPr lang="es-AR" dirty="0" smtClean="0"/>
              <a:t>con enalapril 10 mg/ 2 veces al día. Fuma 10</a:t>
            </a:r>
          </a:p>
          <a:p>
            <a:pPr>
              <a:buNone/>
            </a:pPr>
            <a:r>
              <a:rPr lang="es-AR" dirty="0" smtClean="0"/>
              <a:t>Cig /día. Trae un laboratorio previo con</a:t>
            </a:r>
          </a:p>
          <a:p>
            <a:pPr>
              <a:buNone/>
            </a:pPr>
            <a:r>
              <a:rPr lang="es-AR" dirty="0" smtClean="0"/>
              <a:t>Colesterol 280 mg. Actualmente con dolor </a:t>
            </a:r>
          </a:p>
          <a:p>
            <a:pPr>
              <a:buNone/>
            </a:pPr>
            <a:r>
              <a:rPr lang="es-AR" dirty="0" smtClean="0"/>
              <a:t>Lumbar leve, tras un esfuerzo. Alérgico a la </a:t>
            </a:r>
          </a:p>
          <a:p>
            <a:pPr>
              <a:buNone/>
            </a:pPr>
            <a:r>
              <a:rPr lang="es-AR" dirty="0" smtClean="0"/>
              <a:t>Penicilina.</a:t>
            </a:r>
          </a:p>
          <a:p>
            <a:pPr>
              <a:buNone/>
            </a:pPr>
            <a:r>
              <a:rPr lang="es-AR" dirty="0" smtClean="0"/>
              <a:t>Al examen físico: Peso: 89 kg  Talla: 1,69</a:t>
            </a:r>
          </a:p>
          <a:p>
            <a:pPr>
              <a:buNone/>
            </a:pPr>
            <a:r>
              <a:rPr lang="es-AR" dirty="0" smtClean="0"/>
              <a:t>IMC: 31,2  Maniobras de Lasegue</a:t>
            </a:r>
          </a:p>
          <a:p>
            <a:pPr>
              <a:buNone/>
            </a:pPr>
            <a:r>
              <a:rPr lang="es-AR" dirty="0" smtClean="0"/>
              <a:t>ipsi/contralateral negativas. TA: 130/80 mmHg.</a:t>
            </a:r>
            <a:endParaRPr lang="es-MX" dirty="0"/>
          </a:p>
        </p:txBody>
      </p:sp>
    </p:spTree>
  </p:cSld>
  <p:clrMapOvr>
    <a:masterClrMapping/>
  </p:clrMapOvr>
  <p:transition spd="slow" advClick="0" advTm="1000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Listado de Problemas: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12776"/>
          <a:ext cx="8229600" cy="325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16"/>
                <a:gridCol w="1512168"/>
                <a:gridCol w="2808312"/>
                <a:gridCol w="3250704"/>
              </a:tblGrid>
              <a:tr h="419042">
                <a:tc gridSpan="2">
                  <a:txBody>
                    <a:bodyPr/>
                    <a:lstStyle/>
                    <a:p>
                      <a:r>
                        <a:rPr lang="es-AR" dirty="0" smtClean="0"/>
                        <a:t>Crónicos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Activos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Inactivos</a:t>
                      </a:r>
                      <a:endParaRPr lang="es-MX" dirty="0"/>
                    </a:p>
                  </a:txBody>
                  <a:tcPr/>
                </a:tc>
              </a:tr>
              <a:tr h="35475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22/04/2013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BDI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5475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22/04/2013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EPS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5475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22/04/2013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TABAQUISMO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5475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22/04/2013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OBESIDAD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5475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22/04/2013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HIPERTENSION ARTERIAL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5475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22/04/2013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COLEST. ELEVADO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20812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22/04/2013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ALERGIA</a:t>
                      </a:r>
                      <a:r>
                        <a:rPr lang="es-AR" baseline="0" dirty="0" smtClean="0"/>
                        <a:t> A LA PENICILINA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67545" y="5085184"/>
          <a:ext cx="82089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2232248"/>
                <a:gridCol w="1728192"/>
                <a:gridCol w="1728192"/>
                <a:gridCol w="187221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AR" dirty="0" smtClean="0"/>
                        <a:t>Agudos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Dolor lumbar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22/04/2013</a:t>
                      </a:r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1000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1290</TotalTime>
  <Words>876</Words>
  <Application>Microsoft Office PowerPoint</Application>
  <PresentationFormat>Presentación en pantalla (4:3)</PresentationFormat>
  <Paragraphs>153</Paragraphs>
  <Slides>11</Slides>
  <Notes>11</Notes>
  <HiddenSlides>0</HiddenSlides>
  <MMClips>6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  <vt:variant>
        <vt:lpstr>Presentaciones personalizadas</vt:lpstr>
      </vt:variant>
      <vt:variant>
        <vt:i4>2</vt:i4>
      </vt:variant>
    </vt:vector>
  </HeadingPairs>
  <TitlesOfParts>
    <vt:vector size="14" baseType="lpstr">
      <vt:lpstr>Brío</vt:lpstr>
      <vt:lpstr>HISTORIA CLINICA ORIENTADA AL PROBLEMA</vt:lpstr>
      <vt:lpstr>HISTORIA CLINICA ORIENTADA AL PROBLEMA (HCOP)</vt:lpstr>
      <vt:lpstr>Problema ?</vt:lpstr>
      <vt:lpstr>ESTRUCTURA DE LA HCOP </vt:lpstr>
      <vt:lpstr>2 – LISTA DE PROBLEMAS</vt:lpstr>
      <vt:lpstr>3 – NOTAS DE EVOLUCION </vt:lpstr>
      <vt:lpstr>4 – HOJAS DE FLUJO</vt:lpstr>
      <vt:lpstr>Caso clínico: 22/04/2013</vt:lpstr>
      <vt:lpstr>Listado de Problemas:</vt:lpstr>
      <vt:lpstr>Nota de Evolución:</vt:lpstr>
      <vt:lpstr>Hojas de Flujo:</vt:lpstr>
      <vt:lpstr>Presentación personalizada 1</vt:lpstr>
      <vt:lpstr>Presentación personalizada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clínica orientada   al problema</dc:title>
  <dc:creator>Liliana</dc:creator>
  <cp:lastModifiedBy>Windows User</cp:lastModifiedBy>
  <cp:revision>141</cp:revision>
  <dcterms:created xsi:type="dcterms:W3CDTF">2013-05-18T21:20:28Z</dcterms:created>
  <dcterms:modified xsi:type="dcterms:W3CDTF">2013-06-28T23:14:02Z</dcterms:modified>
</cp:coreProperties>
</file>