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C99B9E9-19D3-45D0-92B1-C0C42790550C}" type="datetimeFigureOut">
              <a:rPr lang="es-AR" smtClean="0"/>
              <a:t>24/10/2012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565649-55B2-4E15-9D4D-606A760E535F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Principios del análisis estadístico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De la muestra a la población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5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Distribución t de </a:t>
            </a:r>
            <a:r>
              <a:rPr lang="es-MX" dirty="0" err="1" smtClean="0">
                <a:solidFill>
                  <a:schemeClr val="bg2">
                    <a:lumMod val="25000"/>
                  </a:schemeClr>
                </a:solidFill>
              </a:rPr>
              <a:t>Student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Es una distribución de medias </a:t>
            </a:r>
            <a:r>
              <a:rPr lang="es-MX" dirty="0" err="1" smtClean="0"/>
              <a:t>muestrales</a:t>
            </a:r>
            <a:r>
              <a:rPr lang="es-MX" dirty="0" smtClean="0"/>
              <a:t> cuando el tamaño de la muestra es pequeño</a:t>
            </a:r>
          </a:p>
          <a:p>
            <a:r>
              <a:rPr lang="es-MX" dirty="0" smtClean="0"/>
              <a:t>Es similar a la normal</a:t>
            </a:r>
          </a:p>
          <a:p>
            <a:r>
              <a:rPr lang="es-MX" dirty="0" smtClean="0"/>
              <a:t>La diferencia está en las colas, cuando se incrementa el tamaño de muestra usar uno u otro método es igual</a:t>
            </a:r>
          </a:p>
          <a:p>
            <a:r>
              <a:rPr lang="es-MX" dirty="0" smtClean="0"/>
              <a:t>Se debe tener en cuenta el parámetro grados de libertad que se calcula restando uno a n</a:t>
            </a:r>
          </a:p>
          <a:p>
            <a:r>
              <a:rPr lang="es-MX" dirty="0" smtClean="0"/>
              <a:t>Comparación de una media con un valor específico:</a:t>
            </a:r>
          </a:p>
          <a:p>
            <a:r>
              <a:rPr lang="es-MX" dirty="0" smtClean="0"/>
              <a:t>Peso de RN de madres con CC vs. Peso de RN de MN</a:t>
            </a:r>
          </a:p>
          <a:p>
            <a:pPr marL="0" indent="0">
              <a:buNone/>
            </a:pPr>
            <a:r>
              <a:rPr lang="es-MX" dirty="0" smtClean="0"/>
              <a:t>   t=  </a:t>
            </a:r>
            <a:r>
              <a:rPr lang="es-MX" u="sng" dirty="0" smtClean="0"/>
              <a:t>x-k     </a:t>
            </a:r>
            <a:r>
              <a:rPr lang="es-MX" dirty="0" smtClean="0"/>
              <a:t>           t= </a:t>
            </a:r>
            <a:r>
              <a:rPr lang="es-MX" u="sng" dirty="0" smtClean="0"/>
              <a:t>2658 -3388  </a:t>
            </a:r>
            <a:r>
              <a:rPr lang="es-MX" dirty="0" smtClean="0"/>
              <a:t>= -3.98      p&lt;0.006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SD/√n                913/√16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212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Pruebas no paramétricas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u="sng" dirty="0" smtClean="0"/>
              <a:t>Test del signo</a:t>
            </a:r>
            <a:r>
              <a:rPr lang="es-MX" dirty="0" smtClean="0"/>
              <a:t>: si no hay diferencias entre los valores de la media y el promedio histórico, esperaríamos encontrar tantos valores por encima como por debajo del último. En nuestro caso hay 13 valores por debajo y solo 3 por encima del valor de referencia.</a:t>
            </a:r>
          </a:p>
          <a:p>
            <a:r>
              <a:rPr lang="es-MX" u="sng" dirty="0" smtClean="0"/>
              <a:t>Test de </a:t>
            </a:r>
            <a:r>
              <a:rPr lang="es-MX" u="sng" dirty="0" err="1" smtClean="0"/>
              <a:t>Wilcoxon</a:t>
            </a:r>
            <a:r>
              <a:rPr lang="es-MX" u="sng" dirty="0" smtClean="0"/>
              <a:t> </a:t>
            </a:r>
            <a:r>
              <a:rPr lang="es-MX" dirty="0" smtClean="0"/>
              <a:t>(Rank sum test):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1- Se calcula la diferencia entre cada observación   y el valor de interés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2- Se ignora el signo de la diferencia y se obtiene un rango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3- por último se suman los rangos por encima y por debajo del valor promedio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748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Dos grupos de observaciones apareadas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u="sng" dirty="0" smtClean="0"/>
              <a:t>Paramétricos</a:t>
            </a:r>
          </a:p>
          <a:p>
            <a:r>
              <a:rPr lang="es-MX" dirty="0" smtClean="0"/>
              <a:t>Test t para muestras apareadas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smtClean="0"/>
              <a:t>  t= (d-0)/ES  se entra a la tabla por el valor de t y los grados de libertad</a:t>
            </a:r>
          </a:p>
          <a:p>
            <a:r>
              <a:rPr lang="es-MX" dirty="0" smtClean="0"/>
              <a:t>Intervalos de confianza para la diferencia de medias: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x± t</a:t>
            </a:r>
            <a:r>
              <a:rPr lang="el-GR" dirty="0" smtClean="0"/>
              <a:t>α*</a:t>
            </a:r>
            <a:r>
              <a:rPr lang="es-MX" dirty="0"/>
              <a:t> </a:t>
            </a:r>
            <a:r>
              <a:rPr lang="es-MX" dirty="0" smtClean="0"/>
              <a:t>ES</a:t>
            </a:r>
          </a:p>
          <a:p>
            <a:r>
              <a:rPr lang="es-MX" u="sng" dirty="0" smtClean="0"/>
              <a:t>No paramétricos</a:t>
            </a:r>
          </a:p>
          <a:p>
            <a:r>
              <a:rPr lang="es-MX" dirty="0" smtClean="0"/>
              <a:t>Test del Signo</a:t>
            </a:r>
          </a:p>
          <a:p>
            <a:r>
              <a:rPr lang="es-MX" dirty="0" smtClean="0"/>
              <a:t>Test de </a:t>
            </a:r>
            <a:r>
              <a:rPr lang="es-MX" dirty="0" err="1"/>
              <a:t>W</a:t>
            </a:r>
            <a:r>
              <a:rPr lang="es-MX" dirty="0" err="1" smtClean="0"/>
              <a:t>ilcoxon</a:t>
            </a:r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530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Comparación de muestras independientes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u="sng" dirty="0" smtClean="0"/>
              <a:t>Método paramétrico</a:t>
            </a:r>
          </a:p>
          <a:p>
            <a:r>
              <a:rPr lang="es-MX" dirty="0" smtClean="0"/>
              <a:t>Test de t para muestras independientes</a:t>
            </a:r>
          </a:p>
          <a:p>
            <a:pPr marL="0" indent="0">
              <a:buNone/>
            </a:pPr>
            <a:r>
              <a:rPr lang="es-MX" dirty="0" smtClean="0"/>
              <a:t>    t=   </a:t>
            </a:r>
            <a:r>
              <a:rPr lang="es-MX" u="sng" dirty="0" smtClean="0"/>
              <a:t>x1-x2     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se (x1-x2)</a:t>
            </a:r>
            <a:endParaRPr lang="es-MX" dirty="0"/>
          </a:p>
          <a:p>
            <a:r>
              <a:rPr lang="es-MX" dirty="0" smtClean="0"/>
              <a:t>Intervalos de confianza para muestras independientes.</a:t>
            </a:r>
          </a:p>
          <a:p>
            <a:pPr marL="0" indent="0">
              <a:buNone/>
            </a:pPr>
            <a:r>
              <a:rPr lang="es-MX" dirty="0" smtClean="0"/>
              <a:t>    IC = x1-x2±t 0.975* se(x1-x2)</a:t>
            </a:r>
          </a:p>
          <a:p>
            <a:r>
              <a:rPr lang="es-MX" dirty="0" smtClean="0"/>
              <a:t>Método no paramétrico</a:t>
            </a:r>
          </a:p>
          <a:p>
            <a:r>
              <a:rPr lang="es-MX" dirty="0" smtClean="0"/>
              <a:t>Test de Mann-</a:t>
            </a:r>
            <a:r>
              <a:rPr lang="es-MX" dirty="0" err="1" smtClean="0"/>
              <a:t>Whitney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898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/>
            </a:r>
            <a:br>
              <a:rPr lang="es-ES_tradnl" b="1" dirty="0" smtClean="0"/>
            </a:br>
            <a:r>
              <a:rPr lang="es-ES_tradnl" b="1" dirty="0"/>
              <a:t/>
            </a:r>
            <a:br>
              <a:rPr lang="es-ES_tradnl" b="1" dirty="0"/>
            </a:br>
            <a:r>
              <a:rPr lang="es-ES_tradnl" b="1" dirty="0" smtClean="0"/>
              <a:t/>
            </a:r>
            <a:br>
              <a:rPr lang="es-ES_tradnl" b="1" dirty="0" smtClean="0"/>
            </a:br>
            <a:r>
              <a:rPr lang="es-ES_tradnl" b="1" dirty="0" smtClean="0">
                <a:solidFill>
                  <a:schemeClr val="bg2">
                    <a:lumMod val="25000"/>
                  </a:schemeClr>
                </a:solidFill>
              </a:rPr>
              <a:t>Comparación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de dos grupos de observaciones </a:t>
            </a:r>
            <a:r>
              <a:rPr lang="es-ES_tradnl" b="1" dirty="0" smtClean="0">
                <a:solidFill>
                  <a:schemeClr val="bg2">
                    <a:lumMod val="25000"/>
                  </a:schemeClr>
                </a:solidFill>
              </a:rPr>
              <a:t>independientes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dirty="0"/>
              <a:t> </a:t>
            </a:r>
            <a:endParaRPr lang="es-ES_tradnl" dirty="0" smtClean="0"/>
          </a:p>
          <a:p>
            <a:pPr marL="0" indent="0">
              <a:buNone/>
            </a:pPr>
            <a:r>
              <a:rPr lang="es-MX" sz="2400" dirty="0" smtClean="0"/>
              <a:t>                          Si                                                          No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                                                                                       </a:t>
            </a:r>
            <a:endParaRPr lang="es-AR" b="1" dirty="0"/>
          </a:p>
          <a:p>
            <a:pPr marL="0" indent="0">
              <a:buNone/>
            </a:pPr>
            <a:r>
              <a:rPr lang="es-MX" dirty="0" smtClean="0"/>
              <a:t>       </a:t>
            </a:r>
            <a:r>
              <a:rPr lang="es-MX" sz="2400" dirty="0" smtClean="0"/>
              <a:t>Si                         No               Si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/>
              <a:t> </a:t>
            </a:r>
            <a:r>
              <a:rPr lang="es-MX" sz="2400" dirty="0" smtClean="0"/>
              <a:t>                                                                   Si                                    No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53092" y="2947717"/>
            <a:ext cx="2736304" cy="7200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000" dirty="0" smtClean="0"/>
          </a:p>
          <a:p>
            <a:pPr algn="ctr"/>
            <a:r>
              <a:rPr lang="es-ES_tradnl" sz="2000" b="1" dirty="0" smtClean="0"/>
              <a:t>¿</a:t>
            </a:r>
            <a:r>
              <a:rPr lang="es-ES_tradnl" sz="2000" b="1" dirty="0"/>
              <a:t>Tienen iguales varianzas?</a:t>
            </a:r>
            <a:endParaRPr lang="es-AR" sz="2000" b="1" dirty="0"/>
          </a:p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4932040" y="2708920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 smtClean="0"/>
              <a:t>       </a:t>
            </a:r>
          </a:p>
          <a:p>
            <a:pPr algn="ctr"/>
            <a:r>
              <a:rPr lang="es-ES_tradnl" b="1" dirty="0" smtClean="0"/>
              <a:t> ¿</a:t>
            </a:r>
            <a:r>
              <a:rPr lang="es-ES_tradnl" b="1" dirty="0"/>
              <a:t>El </a:t>
            </a:r>
            <a:r>
              <a:rPr lang="es-ES_tradnl" b="1" dirty="0" err="1"/>
              <a:t>Nro.de</a:t>
            </a:r>
            <a:r>
              <a:rPr lang="es-ES_tradnl" b="1" dirty="0"/>
              <a:t> </a:t>
            </a:r>
            <a:r>
              <a:rPr lang="es-ES_tradnl" b="1" dirty="0" smtClean="0"/>
              <a:t>   observaciones </a:t>
            </a:r>
            <a:r>
              <a:rPr lang="es-ES_tradnl" b="1" dirty="0"/>
              <a:t>es</a:t>
            </a:r>
            <a:endParaRPr lang="es-AR" b="1" dirty="0"/>
          </a:p>
          <a:p>
            <a:r>
              <a:rPr lang="es-ES_tradnl" dirty="0" smtClean="0"/>
              <a:t>            grande</a:t>
            </a:r>
            <a:r>
              <a:rPr lang="es-ES_tradnl" dirty="0"/>
              <a:t>?</a:t>
            </a:r>
            <a:endParaRPr lang="es-AR" sz="2400" dirty="0">
              <a:solidFill>
                <a:schemeClr val="tx1"/>
              </a:solidFill>
            </a:endParaRPr>
          </a:p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                             </a:t>
            </a:r>
            <a:r>
              <a:rPr lang="es-MX" sz="2000" dirty="0" smtClean="0">
                <a:solidFill>
                  <a:schemeClr val="tx1"/>
                </a:solidFill>
              </a:rPr>
              <a:t>No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83568" y="4806369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1" dirty="0" smtClean="0"/>
          </a:p>
          <a:p>
            <a:pPr algn="ctr"/>
            <a:r>
              <a:rPr lang="es-ES_tradnl" b="1" dirty="0" smtClean="0"/>
              <a:t>Test </a:t>
            </a:r>
            <a:r>
              <a:rPr lang="es-ES_tradnl" b="1" dirty="0"/>
              <a:t>t</a:t>
            </a:r>
            <a:endParaRPr lang="es-AR" b="1" dirty="0"/>
          </a:p>
          <a:p>
            <a:pPr algn="ctr"/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2293252" y="4701925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Test de </a:t>
            </a:r>
            <a:endParaRPr lang="es-AR" b="1" dirty="0"/>
          </a:p>
          <a:p>
            <a:pPr algn="ctr"/>
            <a:r>
              <a:rPr lang="es-ES_tradnl" dirty="0" err="1"/>
              <a:t>Welch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4355976" y="4529011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Test Z</a:t>
            </a:r>
            <a:endParaRPr lang="es-AR" b="1" dirty="0"/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868144" y="407707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 smtClean="0"/>
          </a:p>
          <a:p>
            <a:pPr algn="ctr"/>
            <a:r>
              <a:rPr lang="es-ES_tradnl" dirty="0" smtClean="0"/>
              <a:t>¿</a:t>
            </a:r>
            <a:r>
              <a:rPr lang="es-ES_tradnl" dirty="0"/>
              <a:t>Las distribuciones son similares salvo en la posición? </a:t>
            </a:r>
            <a:endParaRPr lang="es-AR" dirty="0"/>
          </a:p>
          <a:p>
            <a:pPr algn="ctr"/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3923928" y="5805264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6381716" y="5851752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 smtClean="0"/>
          </a:p>
          <a:p>
            <a:pPr algn="ctr"/>
            <a:r>
              <a:rPr lang="es-ES" b="1" dirty="0" smtClean="0"/>
              <a:t>Test </a:t>
            </a:r>
            <a:r>
              <a:rPr lang="es-ES" b="1" dirty="0"/>
              <a:t>de la Mediana</a:t>
            </a:r>
            <a:endParaRPr lang="es-AR" b="1" dirty="0"/>
          </a:p>
          <a:p>
            <a:pPr algn="ctr"/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923928" y="593467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de </a:t>
            </a:r>
            <a:endParaRPr lang="en-US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Mann-Whitney</a:t>
            </a:r>
            <a:endParaRPr lang="es-A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s-AR" b="1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2266612" y="2132856"/>
            <a:ext cx="649204" cy="81486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6300192" y="2348880"/>
            <a:ext cx="432048" cy="36004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6732240" y="3668897"/>
            <a:ext cx="432048" cy="36004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7452320" y="5278987"/>
            <a:ext cx="720080" cy="57276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4" idx="2"/>
          </p:cNvCxnSpPr>
          <p:nvPr/>
        </p:nvCxnSpPr>
        <p:spPr>
          <a:xfrm>
            <a:off x="2221244" y="3667797"/>
            <a:ext cx="1126620" cy="103412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1144929" y="3717032"/>
            <a:ext cx="906791" cy="105633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>
            <a:off x="4728115" y="3717820"/>
            <a:ext cx="707981" cy="81119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5653011" y="5255038"/>
            <a:ext cx="491957" cy="55022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1966748" y="1528428"/>
            <a:ext cx="4981516" cy="60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r>
              <a:rPr lang="es-ES" b="1" dirty="0" smtClean="0"/>
              <a:t>¿</a:t>
            </a:r>
            <a:r>
              <a:rPr lang="es-ES" b="1" dirty="0"/>
              <a:t>La distribución es normal</a:t>
            </a:r>
            <a:endParaRPr lang="es-AR" b="1" dirty="0"/>
          </a:p>
          <a:p>
            <a:pPr algn="ctr"/>
            <a:r>
              <a:rPr lang="es-ES_tradnl" b="1" dirty="0"/>
              <a:t> en ambos grupos?</a:t>
            </a:r>
          </a:p>
          <a:p>
            <a:pPr algn="ctr"/>
            <a:r>
              <a:rPr lang="es-MX" dirty="0" smtClean="0"/>
              <a:t>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062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/>
            </a:r>
            <a:br>
              <a:rPr lang="es-ES_tradnl" b="1" dirty="0" smtClean="0"/>
            </a:br>
            <a:r>
              <a:rPr lang="es-ES_tradnl" b="1" dirty="0"/>
              <a:t/>
            </a:r>
            <a:br>
              <a:rPr lang="es-ES_tradnl" b="1" dirty="0"/>
            </a:br>
            <a:r>
              <a:rPr lang="es-ES_tradnl" b="1" dirty="0" smtClean="0"/>
              <a:t/>
            </a:r>
            <a:br>
              <a:rPr lang="es-ES_tradnl" b="1" dirty="0" smtClean="0"/>
            </a:br>
            <a:r>
              <a:rPr lang="es-ES_tradnl" b="1" dirty="0" smtClean="0">
                <a:solidFill>
                  <a:schemeClr val="bg2">
                    <a:lumMod val="10000"/>
                  </a:schemeClr>
                </a:solidFill>
              </a:rPr>
              <a:t>Comparación </a:t>
            </a:r>
            <a:r>
              <a:rPr lang="es-ES_tradnl" b="1" dirty="0">
                <a:solidFill>
                  <a:schemeClr val="bg2">
                    <a:lumMod val="10000"/>
                  </a:schemeClr>
                </a:solidFill>
              </a:rPr>
              <a:t>de dos grupos de </a:t>
            </a:r>
            <a:r>
              <a:rPr lang="es-ES_tradnl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s-ES_tradnl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s-ES_tradnl" b="1" dirty="0" smtClean="0">
                <a:solidFill>
                  <a:schemeClr val="bg2">
                    <a:lumMod val="10000"/>
                  </a:schemeClr>
                </a:solidFill>
              </a:rPr>
              <a:t>observaciones apareadas</a:t>
            </a:r>
            <a:endParaRPr lang="es-A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       Si                                                                    No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                                         Si                                        No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                                                     Si                                      No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259632" y="1628800"/>
            <a:ext cx="64087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¿</a:t>
            </a:r>
            <a:r>
              <a:rPr lang="es-MX" sz="2400" dirty="0" smtClean="0"/>
              <a:t>La distribución es normal en ambos grupos?</a:t>
            </a:r>
            <a:endParaRPr lang="es-AR" sz="2400" dirty="0"/>
          </a:p>
        </p:txBody>
      </p:sp>
      <p:sp>
        <p:nvSpPr>
          <p:cNvPr id="6" name="5 Rectángulo"/>
          <p:cNvSpPr/>
          <p:nvPr/>
        </p:nvSpPr>
        <p:spPr>
          <a:xfrm>
            <a:off x="647564" y="294700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Test t</a:t>
            </a:r>
            <a:endParaRPr lang="es-AR" sz="2000" dirty="0"/>
          </a:p>
        </p:txBody>
      </p:sp>
      <p:sp>
        <p:nvSpPr>
          <p:cNvPr id="7" name="6 Rectángulo"/>
          <p:cNvSpPr/>
          <p:nvPr/>
        </p:nvSpPr>
        <p:spPr>
          <a:xfrm>
            <a:off x="4716016" y="3015459"/>
            <a:ext cx="36724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¿El  Número de observaciones es grande? </a:t>
            </a:r>
            <a:endParaRPr lang="es-AR" sz="2000" dirty="0"/>
          </a:p>
        </p:txBody>
      </p:sp>
      <p:sp>
        <p:nvSpPr>
          <p:cNvPr id="8" name="7 Rectángulo"/>
          <p:cNvSpPr/>
          <p:nvPr/>
        </p:nvSpPr>
        <p:spPr>
          <a:xfrm>
            <a:off x="3362253" y="4203994"/>
            <a:ext cx="1116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Test z                             </a:t>
            </a:r>
            <a:endParaRPr lang="es-AR" sz="2000" dirty="0"/>
          </a:p>
        </p:txBody>
      </p:sp>
      <p:sp>
        <p:nvSpPr>
          <p:cNvPr id="9" name="8 Rectángulo"/>
          <p:cNvSpPr/>
          <p:nvPr/>
        </p:nvSpPr>
        <p:spPr>
          <a:xfrm>
            <a:off x="5313784" y="4167781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¿La distribución es simétrica?</a:t>
            </a:r>
            <a:endParaRPr lang="es-AR" sz="2000" dirty="0"/>
          </a:p>
        </p:txBody>
      </p:sp>
      <p:sp>
        <p:nvSpPr>
          <p:cNvPr id="10" name="9 Rectángulo"/>
          <p:cNvSpPr/>
          <p:nvPr/>
        </p:nvSpPr>
        <p:spPr>
          <a:xfrm>
            <a:off x="4211960" y="5184012"/>
            <a:ext cx="1296144" cy="5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 smtClean="0"/>
              <a:t>Wilcoxon</a:t>
            </a:r>
            <a:endParaRPr lang="es-AR" sz="2000" dirty="0"/>
          </a:p>
        </p:txBody>
      </p:sp>
      <p:sp>
        <p:nvSpPr>
          <p:cNvPr id="11" name="10 Rectángulo"/>
          <p:cNvSpPr/>
          <p:nvPr/>
        </p:nvSpPr>
        <p:spPr>
          <a:xfrm>
            <a:off x="7632759" y="5221179"/>
            <a:ext cx="1166428" cy="5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Signo</a:t>
            </a:r>
            <a:endParaRPr lang="es-AR" sz="2000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1403648" y="2492896"/>
            <a:ext cx="468052" cy="4541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4211960" y="3584596"/>
            <a:ext cx="612068" cy="582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5029035" y="4743845"/>
            <a:ext cx="468052" cy="4541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228184" y="2492896"/>
            <a:ext cx="561764" cy="5225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7092280" y="3635451"/>
            <a:ext cx="561764" cy="5225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7812360" y="4707841"/>
            <a:ext cx="576064" cy="513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6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De la muestra a la población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Cuando a partir de una muestra se desea extrapolar las conclusiones a una población las preguntas que se pueden plantear son:</a:t>
            </a:r>
          </a:p>
          <a:p>
            <a:r>
              <a:rPr lang="es-MX" dirty="0" smtClean="0"/>
              <a:t>¿Cuánto difieren nuestros datos de la población objetivo?</a:t>
            </a:r>
          </a:p>
          <a:p>
            <a:r>
              <a:rPr lang="es-MX" dirty="0" smtClean="0"/>
              <a:t>O,  si obtenemos otra muestra de la misma población,</a:t>
            </a:r>
          </a:p>
          <a:p>
            <a:r>
              <a:rPr lang="es-MX" dirty="0" smtClean="0"/>
              <a:t>¿Qué tan diferente será de la primera aunque se hayan cumplido los requisitos para que la muestra sea representativa?</a:t>
            </a:r>
          </a:p>
          <a:p>
            <a:r>
              <a:rPr lang="es-MX" dirty="0" smtClean="0"/>
              <a:t>La estadística nos proporciona una medida de la incertidumbre a la que nos vemos  sometidos cuando elegimos una muestra.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607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Variabilidad de las medias </a:t>
            </a:r>
            <a:r>
              <a:rPr lang="es-MX" dirty="0" err="1" smtClean="0">
                <a:solidFill>
                  <a:schemeClr val="bg2">
                    <a:lumMod val="25000"/>
                  </a:schemeClr>
                </a:solidFill>
              </a:rPr>
              <a:t>muestrales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La variabilidad será menor cuanto mayor sea el tamaño muestra</a:t>
            </a:r>
          </a:p>
          <a:p>
            <a:r>
              <a:rPr lang="es-MX" dirty="0" smtClean="0"/>
              <a:t>La variabilidad será menor que la variabilidad de los datos de la población</a:t>
            </a:r>
          </a:p>
          <a:p>
            <a:r>
              <a:rPr lang="es-MX" dirty="0" smtClean="0"/>
              <a:t>La variabilidad será menor cuanto menor sea la variabilidad de los datos de la población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669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Distribución de las medias </a:t>
            </a:r>
            <a:r>
              <a:rPr lang="es-MX" dirty="0" err="1" smtClean="0">
                <a:solidFill>
                  <a:schemeClr val="bg2">
                    <a:lumMod val="25000"/>
                  </a:schemeClr>
                </a:solidFill>
              </a:rPr>
              <a:t>muestrales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El valor esperado (esperanza matemática) de la distribución de medias </a:t>
            </a:r>
            <a:r>
              <a:rPr lang="es-MX" dirty="0" err="1" smtClean="0"/>
              <a:t>muestrales</a:t>
            </a:r>
            <a:r>
              <a:rPr lang="es-MX" dirty="0" smtClean="0"/>
              <a:t> es el mismo que la media poblacional</a:t>
            </a:r>
          </a:p>
          <a:p>
            <a:r>
              <a:rPr lang="es-MX" dirty="0" smtClean="0"/>
              <a:t>El valor esperado del desvío estándar de las medias </a:t>
            </a:r>
            <a:r>
              <a:rPr lang="es-MX" dirty="0" err="1" smtClean="0"/>
              <a:t>muestrales</a:t>
            </a:r>
            <a:r>
              <a:rPr lang="es-MX" dirty="0" smtClean="0"/>
              <a:t> es  </a:t>
            </a:r>
            <a:r>
              <a:rPr lang="el-GR" dirty="0" smtClean="0"/>
              <a:t>σ</a:t>
            </a:r>
            <a:r>
              <a:rPr lang="es-MX" dirty="0" smtClean="0"/>
              <a:t>/√n. Es el error estándar de la media. Para estimarlo a partir de una muestra tomamos el desvío estándar de la muestra s en lugar de </a:t>
            </a:r>
            <a:r>
              <a:rPr lang="el-GR" dirty="0" smtClean="0"/>
              <a:t>σ</a:t>
            </a:r>
            <a:endParaRPr lang="es-MX" dirty="0" smtClean="0"/>
          </a:p>
          <a:p>
            <a:r>
              <a:rPr lang="es-MX" dirty="0" smtClean="0"/>
              <a:t>La distribución de las medias </a:t>
            </a:r>
            <a:r>
              <a:rPr lang="es-MX" dirty="0" err="1" smtClean="0"/>
              <a:t>muestrales</a:t>
            </a:r>
            <a:r>
              <a:rPr lang="es-MX" dirty="0" smtClean="0"/>
              <a:t> será normal si la distribución de los datos en la población es normal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990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Teorema central del límite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Si una población (no necesariamente normal) tiene una media </a:t>
            </a:r>
            <a:r>
              <a:rPr lang="el-GR" dirty="0" smtClean="0"/>
              <a:t>μ</a:t>
            </a:r>
            <a:r>
              <a:rPr lang="es-MX" dirty="0" smtClean="0"/>
              <a:t> y un desvío estándar </a:t>
            </a:r>
            <a:r>
              <a:rPr lang="el-GR" dirty="0" smtClean="0"/>
              <a:t>σ</a:t>
            </a:r>
            <a:r>
              <a:rPr lang="es-MX" dirty="0" smtClean="0"/>
              <a:t>,</a:t>
            </a:r>
            <a:r>
              <a:rPr lang="el-GR" dirty="0" smtClean="0"/>
              <a:t> </a:t>
            </a:r>
            <a:r>
              <a:rPr lang="es-MX" dirty="0" smtClean="0"/>
              <a:t>la distribución de las muestras aleatorias de esa población tienden al aumentar el tamaño de la muestra n a una normal con media </a:t>
            </a:r>
            <a:r>
              <a:rPr lang="el-GR" dirty="0" smtClean="0"/>
              <a:t>μ</a:t>
            </a:r>
            <a:r>
              <a:rPr lang="es-MX" dirty="0" smtClean="0"/>
              <a:t> y a un desvío estándar </a:t>
            </a:r>
            <a:r>
              <a:rPr lang="el-GR" dirty="0"/>
              <a:t>σ</a:t>
            </a:r>
            <a:r>
              <a:rPr lang="es-MX" dirty="0"/>
              <a:t>/√</a:t>
            </a:r>
            <a:r>
              <a:rPr lang="es-MX" dirty="0" smtClean="0"/>
              <a:t>n</a:t>
            </a:r>
          </a:p>
          <a:p>
            <a:r>
              <a:rPr lang="es-MX" dirty="0" smtClean="0"/>
              <a:t>Por ejemplo si los datos son categóricos y el tamaño de la muestra n de más de cien individuos y la proporción del número de enfermos </a:t>
            </a:r>
            <a:r>
              <a:rPr lang="az-Cyrl-AZ" dirty="0"/>
              <a:t>л</a:t>
            </a:r>
            <a:r>
              <a:rPr lang="es-MX" dirty="0" smtClean="0"/>
              <a:t> , entonces a través de n.</a:t>
            </a:r>
            <a:r>
              <a:rPr lang="az-Cyrl-AZ" dirty="0" smtClean="0"/>
              <a:t>л</a:t>
            </a:r>
            <a:r>
              <a:rPr lang="es-MX" dirty="0" smtClean="0"/>
              <a:t>  obtendríamos la media </a:t>
            </a:r>
            <a:r>
              <a:rPr lang="el-GR" dirty="0" smtClean="0"/>
              <a:t>μ</a:t>
            </a:r>
            <a:r>
              <a:rPr lang="es-MX" dirty="0" smtClean="0"/>
              <a:t> y el desvío estándar se calcularía como √</a:t>
            </a:r>
            <a:r>
              <a:rPr lang="az-Cyrl-AZ" dirty="0"/>
              <a:t> л</a:t>
            </a:r>
            <a:r>
              <a:rPr lang="el-GR" dirty="0" smtClean="0"/>
              <a:t> </a:t>
            </a:r>
            <a:r>
              <a:rPr lang="es-MX" dirty="0" smtClean="0"/>
              <a:t>.(1-</a:t>
            </a:r>
            <a:r>
              <a:rPr lang="el-GR" dirty="0"/>
              <a:t> </a:t>
            </a:r>
            <a:r>
              <a:rPr lang="az-Cyrl-AZ" dirty="0" smtClean="0"/>
              <a:t>л</a:t>
            </a:r>
            <a:r>
              <a:rPr lang="es-MX" dirty="0" smtClean="0"/>
              <a:t>)/n</a:t>
            </a:r>
          </a:p>
          <a:p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5148064" y="5373216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Problema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Partimos de un establecimiento educacional con mil alumnos</a:t>
            </a:r>
          </a:p>
          <a:p>
            <a:r>
              <a:rPr lang="es-MX" dirty="0" smtClean="0"/>
              <a:t>Con un nuevo programa de enseñanza el promedio de asistencia es de 83</a:t>
            </a:r>
          </a:p>
          <a:p>
            <a:r>
              <a:rPr lang="es-MX" dirty="0" smtClean="0"/>
              <a:t>Promedio histórico 80 DS 10</a:t>
            </a:r>
          </a:p>
          <a:p>
            <a:pPr marL="0" indent="0">
              <a:buNone/>
            </a:pPr>
            <a:r>
              <a:rPr lang="es-MX" dirty="0" smtClean="0"/>
              <a:t>¿Cuál es la probabilidad de que haya un verdadero incremento de la asistencia?</a:t>
            </a:r>
          </a:p>
          <a:p>
            <a:pPr marL="0" indent="0">
              <a:buNone/>
            </a:pPr>
            <a:r>
              <a:rPr lang="es-MX" dirty="0" smtClean="0"/>
              <a:t>¿</a:t>
            </a:r>
            <a:r>
              <a:rPr lang="es-MX" dirty="0"/>
              <a:t>L</a:t>
            </a:r>
            <a:r>
              <a:rPr lang="es-MX" dirty="0" smtClean="0"/>
              <a:t>as diferencias se deben solo al azar?</a:t>
            </a:r>
          </a:p>
          <a:p>
            <a:pPr marL="0" indent="0">
              <a:buNone/>
            </a:pPr>
            <a:r>
              <a:rPr lang="es-MX" dirty="0" smtClean="0"/>
              <a:t>Hipótesis: 1-  Del Investigador.  El promedio de asistencia se incrementó</a:t>
            </a:r>
          </a:p>
          <a:p>
            <a:pPr marL="0" indent="0">
              <a:buNone/>
            </a:pPr>
            <a:r>
              <a:rPr lang="es-MX" dirty="0" smtClean="0"/>
              <a:t>2- Hipótesis nula: Las diferencias se deben solo al azar </a:t>
            </a:r>
          </a:p>
          <a:p>
            <a:pPr marL="0" indent="0">
              <a:buNone/>
            </a:pPr>
            <a:r>
              <a:rPr lang="es-MX" dirty="0" smtClean="0"/>
              <a:t>Muestra de 100 alumnos </a:t>
            </a:r>
          </a:p>
          <a:p>
            <a:pPr marL="0" indent="0">
              <a:buNone/>
            </a:pPr>
            <a:r>
              <a:rPr lang="es-MX" dirty="0" smtClean="0"/>
              <a:t>Prueba z= 83-80/1=3         </a:t>
            </a:r>
            <a:r>
              <a:rPr lang="es-MX" dirty="0"/>
              <a:t>z</a:t>
            </a:r>
            <a:r>
              <a:rPr lang="es-MX" dirty="0" smtClean="0"/>
              <a:t>=3   equivale a p=0.0013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940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Intervalos de confianza para una muestra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El IC muestra la incertidumbre en la estimación del estadístico de interés </a:t>
            </a:r>
          </a:p>
          <a:p>
            <a:r>
              <a:rPr lang="es-MX" dirty="0" smtClean="0"/>
              <a:t>Los elementos necesarios para construir un IC son:</a:t>
            </a:r>
          </a:p>
          <a:p>
            <a:r>
              <a:rPr lang="es-MX" dirty="0" smtClean="0"/>
              <a:t>La media poblacional, que la infiero a partir de la media </a:t>
            </a:r>
            <a:r>
              <a:rPr lang="es-MX" dirty="0" err="1" smtClean="0"/>
              <a:t>muestral</a:t>
            </a:r>
            <a:endParaRPr lang="es-MX" dirty="0" smtClean="0"/>
          </a:p>
          <a:p>
            <a:r>
              <a:rPr lang="es-MX" dirty="0" smtClean="0"/>
              <a:t>El desvío estándar de la población, que si no lo conozco lo infiero a partir del EEM</a:t>
            </a:r>
          </a:p>
          <a:p>
            <a:r>
              <a:rPr lang="es-MX" dirty="0" smtClean="0"/>
              <a:t>La confianza que pretendo tener al suponer que ese sea uno de los intervalos que contengan la verdadera media poblacional</a:t>
            </a:r>
          </a:p>
          <a:p>
            <a:r>
              <a:rPr lang="es-MX" dirty="0" smtClean="0"/>
              <a:t>En nuestro ej. IC 95% = 83 ± 1.69 * 10/√100 </a:t>
            </a:r>
          </a:p>
          <a:p>
            <a:r>
              <a:rPr lang="es-MX" dirty="0" smtClean="0"/>
              <a:t>Es entonces 81.31 a 84.69</a:t>
            </a:r>
          </a:p>
          <a:p>
            <a:pPr marL="0" indent="0">
              <a:buNone/>
            </a:pP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6366613" y="4948399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2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Comparación de grupos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Número de grupos de observaciones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1- Un grupo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2- Dos grupos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3- Más de dos grupos</a:t>
            </a:r>
          </a:p>
          <a:p>
            <a:r>
              <a:rPr lang="es-MX" dirty="0" smtClean="0"/>
              <a:t>Tipo de observaciones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1- Independientes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2- Relacionadas</a:t>
            </a:r>
          </a:p>
          <a:p>
            <a:r>
              <a:rPr lang="es-MX" dirty="0" smtClean="0"/>
              <a:t>Tipo de datos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1- Continuos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2- Categóricos u ordinales</a:t>
            </a:r>
          </a:p>
          <a:p>
            <a:r>
              <a:rPr lang="es-MX" dirty="0" smtClean="0"/>
              <a:t>Distribución de los datos</a:t>
            </a:r>
          </a:p>
          <a:p>
            <a:endParaRPr lang="es-MX" dirty="0" smtClean="0"/>
          </a:p>
          <a:p>
            <a:pPr marL="0" indent="0">
              <a:buNone/>
            </a:pP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Distribución normal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Es </a:t>
            </a:r>
            <a:r>
              <a:rPr lang="es-MX" dirty="0" err="1" smtClean="0"/>
              <a:t>unimodal</a:t>
            </a:r>
            <a:r>
              <a:rPr lang="es-MX" dirty="0" smtClean="0"/>
              <a:t>, un solo modo</a:t>
            </a:r>
          </a:p>
          <a:p>
            <a:r>
              <a:rPr lang="es-MX" dirty="0" smtClean="0"/>
              <a:t>Es simétrica con respecto a la media, la mitad de la curva es igual a la otra mitad</a:t>
            </a:r>
          </a:p>
          <a:p>
            <a:r>
              <a:rPr lang="es-MX" dirty="0" smtClean="0"/>
              <a:t>La base está dada por unidades de desvío estándar, un desvío estándar (s) corresponde a un z, 2.5 s a 2.5 z</a:t>
            </a:r>
          </a:p>
          <a:p>
            <a:r>
              <a:rPr lang="es-MX" dirty="0" smtClean="0"/>
              <a:t>La media la mediana y el modo coinciden en el mismo punto</a:t>
            </a:r>
          </a:p>
          <a:p>
            <a:r>
              <a:rPr lang="es-MX" dirty="0" smtClean="0"/>
              <a:t>El área bajo la curva (</a:t>
            </a:r>
            <a:r>
              <a:rPr lang="el-GR" dirty="0" smtClean="0"/>
              <a:t>Φ</a:t>
            </a:r>
            <a:r>
              <a:rPr lang="es-MX" dirty="0" smtClean="0"/>
              <a:t>z) es 1</a:t>
            </a:r>
          </a:p>
          <a:p>
            <a:r>
              <a:rPr lang="es-MX" dirty="0" smtClean="0"/>
              <a:t>Prueba z se basa en la normal estándar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z= </a:t>
            </a:r>
            <a:r>
              <a:rPr lang="es-MX" u="sng" dirty="0" smtClean="0"/>
              <a:t>X-</a:t>
            </a:r>
            <a:r>
              <a:rPr lang="el-GR" u="sng" dirty="0" smtClean="0"/>
              <a:t>μ</a:t>
            </a:r>
            <a:r>
              <a:rPr lang="es-MX" u="sng" dirty="0" smtClean="0"/>
              <a:t>    </a:t>
            </a:r>
            <a:r>
              <a:rPr lang="es-MX" dirty="0" smtClean="0"/>
              <a:t>       en nuestro ej.  Z=  </a:t>
            </a:r>
            <a:r>
              <a:rPr lang="es-MX" u="sng" dirty="0" smtClean="0"/>
              <a:t> 83-80      </a:t>
            </a:r>
            <a:r>
              <a:rPr lang="es-MX" dirty="0" smtClean="0"/>
              <a:t>= 3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(</a:t>
            </a:r>
            <a:r>
              <a:rPr lang="el-GR" dirty="0"/>
              <a:t>σ</a:t>
            </a:r>
            <a:r>
              <a:rPr lang="es-MX" dirty="0"/>
              <a:t>/√n)</a:t>
            </a:r>
            <a:r>
              <a:rPr lang="es-MX" dirty="0" smtClean="0"/>
              <a:t>                                        (10/√100)  </a:t>
            </a:r>
          </a:p>
          <a:p>
            <a:pPr marL="0" indent="0">
              <a:buNone/>
            </a:pPr>
            <a:r>
              <a:rPr lang="es-MX" dirty="0" smtClean="0"/>
              <a:t>Cola inferior </a:t>
            </a:r>
            <a:r>
              <a:rPr lang="el-GR" dirty="0"/>
              <a:t>Φ</a:t>
            </a:r>
            <a:r>
              <a:rPr lang="es-MX" dirty="0" smtClean="0"/>
              <a:t>z, cola superior 1- </a:t>
            </a:r>
            <a:r>
              <a:rPr lang="el-GR" dirty="0" smtClean="0"/>
              <a:t>Φ</a:t>
            </a:r>
            <a:r>
              <a:rPr lang="es-MX" dirty="0" smtClean="0"/>
              <a:t>z, dos colas 2*(1-</a:t>
            </a:r>
            <a:r>
              <a:rPr lang="el-GR" dirty="0" smtClean="0"/>
              <a:t> </a:t>
            </a:r>
            <a:r>
              <a:rPr lang="el-GR" dirty="0"/>
              <a:t>Φ</a:t>
            </a:r>
            <a:r>
              <a:rPr lang="es-MX" dirty="0" smtClean="0"/>
              <a:t>z) 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231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1525</TotalTime>
  <Words>1015</Words>
  <Application>Microsoft Office PowerPoint</Application>
  <PresentationFormat>Presentación en pantalla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Civil</vt:lpstr>
      <vt:lpstr>De la muestra a la población</vt:lpstr>
      <vt:lpstr>De la muestra a la población</vt:lpstr>
      <vt:lpstr>Variabilidad de las medias muestrales</vt:lpstr>
      <vt:lpstr>Distribución de las medias muestrales</vt:lpstr>
      <vt:lpstr>Teorema central del límite</vt:lpstr>
      <vt:lpstr>Problema</vt:lpstr>
      <vt:lpstr>Intervalos de confianza para una muestra</vt:lpstr>
      <vt:lpstr>Comparación de grupos</vt:lpstr>
      <vt:lpstr>Distribución normal</vt:lpstr>
      <vt:lpstr>Distribución t de Student</vt:lpstr>
      <vt:lpstr>Pruebas no paramétricas</vt:lpstr>
      <vt:lpstr>Dos grupos de observaciones apareadas</vt:lpstr>
      <vt:lpstr>Comparación de muestras independientes</vt:lpstr>
      <vt:lpstr>   Comparación de dos grupos de observaciones independientes</vt:lpstr>
      <vt:lpstr>   Comparación de dos grupos de  observaciones apareadas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la muestra a la población</dc:title>
  <dc:creator>Carlos Robert</dc:creator>
  <cp:lastModifiedBy>Carlos Robert</cp:lastModifiedBy>
  <cp:revision>44</cp:revision>
  <dcterms:created xsi:type="dcterms:W3CDTF">2012-06-09T13:42:27Z</dcterms:created>
  <dcterms:modified xsi:type="dcterms:W3CDTF">2012-10-24T14:56:23Z</dcterms:modified>
</cp:coreProperties>
</file>