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73" r:id="rId5"/>
    <p:sldId id="259" r:id="rId6"/>
    <p:sldId id="260" r:id="rId7"/>
    <p:sldId id="275" r:id="rId8"/>
    <p:sldId id="266" r:id="rId9"/>
    <p:sldId id="261" r:id="rId10"/>
    <p:sldId id="274" r:id="rId11"/>
    <p:sldId id="262" r:id="rId12"/>
    <p:sldId id="263" r:id="rId13"/>
    <p:sldId id="264" r:id="rId14"/>
    <p:sldId id="267" r:id="rId15"/>
    <p:sldId id="268" r:id="rId16"/>
    <p:sldId id="269" r:id="rId17"/>
    <p:sldId id="276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C85-6190-445A-B960-8D07ABBEDA60}" type="datetimeFigureOut">
              <a:rPr lang="es-MX" smtClean="0"/>
              <a:pPr/>
              <a:t>04/05/2012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412C-0506-4E5B-99A5-6CEC45B438C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C85-6190-445A-B960-8D07ABBEDA60}" type="datetimeFigureOut">
              <a:rPr lang="es-MX" smtClean="0"/>
              <a:pPr/>
              <a:t>04/05/2012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412C-0506-4E5B-99A5-6CEC45B438C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C85-6190-445A-B960-8D07ABBEDA60}" type="datetimeFigureOut">
              <a:rPr lang="es-MX" smtClean="0"/>
              <a:pPr/>
              <a:t>04/05/2012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412C-0506-4E5B-99A5-6CEC45B438C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C85-6190-445A-B960-8D07ABBEDA60}" type="datetimeFigureOut">
              <a:rPr lang="es-MX" smtClean="0"/>
              <a:pPr/>
              <a:t>04/05/2012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412C-0506-4E5B-99A5-6CEC45B438C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C85-6190-445A-B960-8D07ABBEDA60}" type="datetimeFigureOut">
              <a:rPr lang="es-MX" smtClean="0"/>
              <a:pPr/>
              <a:t>04/05/2012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412C-0506-4E5B-99A5-6CEC45B438C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C85-6190-445A-B960-8D07ABBEDA60}" type="datetimeFigureOut">
              <a:rPr lang="es-MX" smtClean="0"/>
              <a:pPr/>
              <a:t>04/05/2012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412C-0506-4E5B-99A5-6CEC45B438C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C85-6190-445A-B960-8D07ABBEDA60}" type="datetimeFigureOut">
              <a:rPr lang="es-MX" smtClean="0"/>
              <a:pPr/>
              <a:t>04/05/2012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412C-0506-4E5B-99A5-6CEC45B438C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C85-6190-445A-B960-8D07ABBEDA60}" type="datetimeFigureOut">
              <a:rPr lang="es-MX" smtClean="0"/>
              <a:pPr/>
              <a:t>04/05/2012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412C-0506-4E5B-99A5-6CEC45B438C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C85-6190-445A-B960-8D07ABBEDA60}" type="datetimeFigureOut">
              <a:rPr lang="es-MX" smtClean="0"/>
              <a:pPr/>
              <a:t>04/05/2012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412C-0506-4E5B-99A5-6CEC45B438C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C85-6190-445A-B960-8D07ABBEDA60}" type="datetimeFigureOut">
              <a:rPr lang="es-MX" smtClean="0"/>
              <a:pPr/>
              <a:t>04/05/2012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412C-0506-4E5B-99A5-6CEC45B438C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C85-6190-445A-B960-8D07ABBEDA60}" type="datetimeFigureOut">
              <a:rPr lang="es-MX" smtClean="0"/>
              <a:pPr/>
              <a:t>04/05/2012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412C-0506-4E5B-99A5-6CEC45B438C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E6C85-6190-445A-B960-8D07ABBEDA60}" type="datetimeFigureOut">
              <a:rPr lang="es-MX" smtClean="0"/>
              <a:pPr/>
              <a:t>04/05/2012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5412C-0506-4E5B-99A5-6CEC45B438C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FFFF00"/>
                </a:solidFill>
              </a:rPr>
              <a:t>INTRODUCCIÓN HISTÓRICA</a:t>
            </a:r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FFFF00"/>
                </a:solidFill>
              </a:rPr>
              <a:t>A LA METODOLOGÍA</a:t>
            </a:r>
            <a:endParaRPr lang="es-MX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FFFF00"/>
                </a:solidFill>
              </a:rPr>
              <a:t>Escuela alemana y polaca</a:t>
            </a:r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Hans </a:t>
            </a:r>
            <a:r>
              <a:rPr lang="es-MX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Reichenbach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</a:t>
            </a:r>
          </a:p>
          <a:p>
            <a:r>
              <a:rPr lang="es-MX" dirty="0">
                <a:solidFill>
                  <a:srgbClr val="FFFF00"/>
                </a:solidFill>
              </a:rPr>
              <a:t>P</a:t>
            </a:r>
            <a:r>
              <a:rPr lang="es-MX" dirty="0" smtClean="0">
                <a:solidFill>
                  <a:srgbClr val="FFFF00"/>
                </a:solidFill>
              </a:rPr>
              <a:t>lanteaba que el  neo-</a:t>
            </a:r>
            <a:r>
              <a:rPr lang="es-MX" dirty="0" err="1" smtClean="0">
                <a:solidFill>
                  <a:srgbClr val="FFFF00"/>
                </a:solidFill>
              </a:rPr>
              <a:t>positivimo</a:t>
            </a:r>
            <a:r>
              <a:rPr lang="es-MX" dirty="0" smtClean="0">
                <a:solidFill>
                  <a:srgbClr val="FFFF00"/>
                </a:solidFill>
              </a:rPr>
              <a:t>  determina la verdad de las teorías científicas </a:t>
            </a:r>
          </a:p>
          <a:p>
            <a:r>
              <a:rPr lang="es-MX" dirty="0" smtClean="0">
                <a:solidFill>
                  <a:srgbClr val="FFFF00"/>
                </a:solidFill>
              </a:rPr>
              <a:t>Establece  el concepto de contextos de descubrimiento y justificación</a:t>
            </a:r>
          </a:p>
          <a:p>
            <a:r>
              <a:rPr lang="es-MX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Alfred </a:t>
            </a:r>
            <a:r>
              <a:rPr lang="es-MX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Tarski</a:t>
            </a:r>
            <a:r>
              <a:rPr lang="es-MX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s-MX" dirty="0" smtClean="0">
                <a:solidFill>
                  <a:srgbClr val="FFFF00"/>
                </a:solidFill>
              </a:rPr>
              <a:t> </a:t>
            </a:r>
          </a:p>
          <a:p>
            <a:r>
              <a:rPr lang="es-MX" dirty="0" smtClean="0">
                <a:solidFill>
                  <a:srgbClr val="FFFF00"/>
                </a:solidFill>
              </a:rPr>
              <a:t>Aporta a la teoría de conjuntos, lógica polivalente, y niveles de lenguaje y metalenguaje.  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FFFF00"/>
                </a:solidFill>
              </a:rPr>
              <a:t>Dificultades del neopositivismo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329642" cy="5256584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 smtClean="0">
                <a:solidFill>
                  <a:srgbClr val="FFFF00"/>
                </a:solidFill>
              </a:rPr>
              <a:t>Derivadas del criterio empirista 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s-MX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sólo poseen significado aquellas proposiciones que son verificables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</a:p>
          <a:p>
            <a:pPr marL="0" indent="0" algn="just">
              <a:buNone/>
            </a:pPr>
            <a:endParaRPr lang="es-MX" dirty="0">
              <a:solidFill>
                <a:srgbClr val="FFFF00"/>
              </a:solidFill>
            </a:endParaRPr>
          </a:p>
          <a:p>
            <a:pPr algn="just"/>
            <a:r>
              <a:rPr lang="es-MX" dirty="0" smtClean="0">
                <a:solidFill>
                  <a:srgbClr val="FFFF00"/>
                </a:solidFill>
              </a:rPr>
              <a:t>Deja afuera a las leyes científicas</a:t>
            </a:r>
          </a:p>
          <a:p>
            <a:pPr marL="0" indent="0" algn="just">
              <a:buNone/>
            </a:pPr>
            <a:endParaRPr lang="es-MX" dirty="0" smtClean="0">
              <a:solidFill>
                <a:srgbClr val="FFFF00"/>
              </a:solidFill>
            </a:endParaRPr>
          </a:p>
          <a:p>
            <a:pPr algn="just"/>
            <a:r>
              <a:rPr lang="es-MX" dirty="0">
                <a:solidFill>
                  <a:srgbClr val="FFFF00"/>
                </a:solidFill>
              </a:rPr>
              <a:t>I</a:t>
            </a:r>
            <a:r>
              <a:rPr lang="es-MX" dirty="0" smtClean="0">
                <a:solidFill>
                  <a:srgbClr val="FFFF00"/>
                </a:solidFill>
              </a:rPr>
              <a:t>mposibilidad de formalizar una </a:t>
            </a:r>
            <a:r>
              <a:rPr lang="es-MX" i="1" dirty="0" smtClean="0">
                <a:solidFill>
                  <a:srgbClr val="FFFF00"/>
                </a:solidFill>
              </a:rPr>
              <a:t>teoría c</a:t>
            </a:r>
            <a:r>
              <a:rPr lang="es-MX" dirty="0" smtClean="0">
                <a:solidFill>
                  <a:srgbClr val="FFFF00"/>
                </a:solidFill>
              </a:rPr>
              <a:t>. en la lógica de los </a:t>
            </a:r>
            <a:r>
              <a:rPr lang="es-MX" i="1" dirty="0" smtClean="0">
                <a:solidFill>
                  <a:srgbClr val="FFFF00"/>
                </a:solidFill>
              </a:rPr>
              <a:t>Principia </a:t>
            </a:r>
            <a:r>
              <a:rPr lang="es-MX" i="1" dirty="0" err="1" smtClean="0">
                <a:solidFill>
                  <a:srgbClr val="FFFF00"/>
                </a:solidFill>
              </a:rPr>
              <a:t>Mathematica</a:t>
            </a:r>
            <a:endParaRPr lang="es-MX" i="1" dirty="0" smtClean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endParaRPr lang="es-MX" dirty="0" smtClean="0">
              <a:solidFill>
                <a:srgbClr val="FFFF00"/>
              </a:solidFill>
            </a:endParaRPr>
          </a:p>
          <a:p>
            <a:pPr algn="just"/>
            <a:r>
              <a:rPr lang="es-MX" dirty="0" smtClean="0">
                <a:solidFill>
                  <a:srgbClr val="FFFF00"/>
                </a:solidFill>
              </a:rPr>
              <a:t>Dejan afuera a la historia y a la sociedad</a:t>
            </a:r>
            <a:endParaRPr lang="es-MX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357166"/>
            <a:ext cx="8229600" cy="1143000"/>
          </a:xfrm>
        </p:spPr>
        <p:txBody>
          <a:bodyPr>
            <a:noAutofit/>
          </a:bodyPr>
          <a:lstStyle/>
          <a:p>
            <a:r>
              <a:rPr lang="es-MX" sz="4000" dirty="0" smtClean="0">
                <a:solidFill>
                  <a:srgbClr val="FFFF00"/>
                </a:solidFill>
              </a:rPr>
              <a:t>El método hipotético-deductivo </a:t>
            </a:r>
            <a:br>
              <a:rPr lang="es-MX" sz="4000" dirty="0" smtClean="0">
                <a:solidFill>
                  <a:srgbClr val="FFFF00"/>
                </a:solidFill>
              </a:rPr>
            </a:br>
            <a:r>
              <a:rPr lang="es-MX" sz="4000" dirty="0" smtClean="0">
                <a:solidFill>
                  <a:srgbClr val="FFFF00"/>
                </a:solidFill>
              </a:rPr>
              <a:t>Karl Popper</a:t>
            </a:r>
            <a:endParaRPr lang="es-MX" sz="4000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472518" cy="530294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  <a:defRPr/>
            </a:pPr>
            <a:endParaRPr lang="es-MX" b="1" i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>
              <a:defRPr/>
            </a:pPr>
            <a:r>
              <a:rPr lang="es-MX" b="1" dirty="0" smtClean="0">
                <a:solidFill>
                  <a:srgbClr val="FFFF00"/>
                </a:solidFill>
              </a:rPr>
              <a:t>P</a:t>
            </a:r>
            <a:r>
              <a:rPr lang="es-MX" dirty="0" smtClean="0">
                <a:solidFill>
                  <a:srgbClr val="FFFF00"/>
                </a:solidFill>
              </a:rPr>
              <a:t>lantea su visión hipotético-</a:t>
            </a:r>
            <a:r>
              <a:rPr lang="es-MX" dirty="0" err="1" smtClean="0">
                <a:solidFill>
                  <a:srgbClr val="FFFF00"/>
                </a:solidFill>
              </a:rPr>
              <a:t>deductivista</a:t>
            </a:r>
            <a:r>
              <a:rPr lang="es-MX" dirty="0" smtClean="0">
                <a:solidFill>
                  <a:srgbClr val="FFFF00"/>
                </a:solidFill>
              </a:rPr>
              <a:t> de la ciencia</a:t>
            </a:r>
          </a:p>
          <a:p>
            <a:pPr marL="0" indent="0" algn="just">
              <a:buNone/>
              <a:defRPr/>
            </a:pPr>
            <a:endParaRPr lang="es-MX" dirty="0" smtClean="0">
              <a:solidFill>
                <a:srgbClr val="FFFF00"/>
              </a:solidFill>
            </a:endParaRPr>
          </a:p>
          <a:p>
            <a:pPr algn="just">
              <a:defRPr/>
            </a:pPr>
            <a:r>
              <a:rPr lang="es-MX" dirty="0" smtClean="0">
                <a:solidFill>
                  <a:srgbClr val="FFFF00"/>
                </a:solidFill>
              </a:rPr>
              <a:t>Establece una división entre los contextos  </a:t>
            </a:r>
            <a:r>
              <a:rPr lang="es-MX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 descubrimiento y de justificación </a:t>
            </a:r>
          </a:p>
          <a:p>
            <a:pPr algn="just">
              <a:buNone/>
              <a:defRPr/>
            </a:pPr>
            <a:r>
              <a:rPr lang="es-MX" sz="4400" b="1" dirty="0" smtClean="0">
                <a:solidFill>
                  <a:srgbClr val="FFC000"/>
                </a:solidFill>
              </a:rPr>
              <a:t>. </a:t>
            </a:r>
            <a:r>
              <a:rPr lang="es-MX" dirty="0" smtClean="0">
                <a:solidFill>
                  <a:srgbClr val="FFFF00"/>
                </a:solidFill>
              </a:rPr>
              <a:t>Concibe que las </a:t>
            </a:r>
            <a:r>
              <a:rPr lang="es-MX" b="1" dirty="0" smtClean="0">
                <a:solidFill>
                  <a:srgbClr val="FFFF00"/>
                </a:solidFill>
              </a:rPr>
              <a:t>teorías se construyen como </a:t>
            </a:r>
            <a:r>
              <a:rPr lang="es-MX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conjeturas o suposiciones   especulativas y provisionales</a:t>
            </a:r>
          </a:p>
          <a:p>
            <a:pPr algn="just">
              <a:buNone/>
              <a:defRPr/>
            </a:pPr>
            <a:endParaRPr lang="es-MX" b="1" dirty="0" smtClean="0">
              <a:solidFill>
                <a:srgbClr val="FFFF00"/>
              </a:solidFill>
            </a:endParaRPr>
          </a:p>
          <a:p>
            <a:pPr algn="just">
              <a:defRPr/>
            </a:pPr>
            <a:r>
              <a:rPr lang="es-MX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Plantea que la comprobación de las mismas </a:t>
            </a:r>
            <a:r>
              <a:rPr lang="es-MX" b="1" dirty="0" smtClean="0">
                <a:solidFill>
                  <a:srgbClr val="FFFF00"/>
                </a:solidFill>
              </a:rPr>
              <a:t>debe ser rigurosa</a:t>
            </a:r>
            <a:r>
              <a:rPr lang="es-MX" dirty="0" smtClean="0">
                <a:solidFill>
                  <a:srgbClr val="FFFF00"/>
                </a:solidFill>
              </a:rPr>
              <a:t> por la observación o la experimentación </a:t>
            </a:r>
          </a:p>
          <a:p>
            <a:pPr algn="just">
              <a:buNone/>
              <a:defRPr/>
            </a:pPr>
            <a:endParaRPr lang="es-MX" dirty="0" smtClean="0">
              <a:solidFill>
                <a:srgbClr val="FFFF00"/>
              </a:solidFill>
            </a:endParaRPr>
          </a:p>
          <a:p>
            <a:pPr algn="just">
              <a:defRPr/>
            </a:pPr>
            <a:r>
              <a:rPr lang="es-MX" dirty="0" smtClean="0">
                <a:solidFill>
                  <a:srgbClr val="FFFF00"/>
                </a:solidFill>
              </a:rPr>
              <a:t>Establece que las teorías que no superen las pruebas deben ser eliminadas y reemplazadas por otras </a:t>
            </a:r>
          </a:p>
          <a:p>
            <a:pPr algn="just">
              <a:buNone/>
              <a:defRPr/>
            </a:pPr>
            <a:endParaRPr lang="es-MX" dirty="0" smtClean="0">
              <a:solidFill>
                <a:srgbClr val="FFFF00"/>
              </a:solidFill>
            </a:endParaRPr>
          </a:p>
          <a:p>
            <a:pPr algn="just">
              <a:buNone/>
              <a:defRPr/>
            </a:pPr>
            <a:r>
              <a:rPr lang="es-MX" sz="4000" b="1" dirty="0" smtClean="0">
                <a:solidFill>
                  <a:srgbClr val="FFFF00"/>
                </a:solidFill>
              </a:rPr>
              <a:t>. </a:t>
            </a:r>
            <a:r>
              <a:rPr lang="es-MX" dirty="0" smtClean="0">
                <a:solidFill>
                  <a:srgbClr val="FFFF00"/>
                </a:solidFill>
              </a:rPr>
              <a:t>Concluye que es posible efectuar deducciones lógicas partiendo de enunciados observacionales singulares como premisas y llegar a la falsedad de   teorías y leyes  </a:t>
            </a:r>
            <a:endParaRPr lang="es-MX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 smtClean="0">
                <a:solidFill>
                  <a:srgbClr val="FFFF00"/>
                </a:solidFill>
              </a:rPr>
              <a:t>Influencias del hipotético- </a:t>
            </a:r>
            <a:r>
              <a:rPr lang="es-MX" sz="3600" dirty="0" err="1" smtClean="0">
                <a:solidFill>
                  <a:srgbClr val="FFFF00"/>
                </a:solidFill>
              </a:rPr>
              <a:t>deductivismo</a:t>
            </a:r>
            <a:r>
              <a:rPr lang="es-MX" sz="3600" dirty="0" smtClean="0">
                <a:solidFill>
                  <a:srgbClr val="FFFF00"/>
                </a:solidFill>
              </a:rPr>
              <a:t> </a:t>
            </a:r>
            <a:endParaRPr lang="es-MX" sz="3600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MX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Ernest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</a:t>
            </a:r>
            <a:r>
              <a:rPr lang="es-MX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Nagel</a:t>
            </a:r>
            <a:endParaRPr lang="es-MX" dirty="0" smtClean="0">
              <a:solidFill>
                <a:srgbClr val="FFFF00"/>
              </a:solidFill>
            </a:endParaRPr>
          </a:p>
          <a:p>
            <a:pPr algn="just"/>
            <a:r>
              <a:rPr lang="es-MX" dirty="0">
                <a:solidFill>
                  <a:srgbClr val="FFFF00"/>
                </a:solidFill>
              </a:rPr>
              <a:t>E</a:t>
            </a:r>
            <a:r>
              <a:rPr lang="es-MX" dirty="0" smtClean="0">
                <a:solidFill>
                  <a:srgbClr val="FFFF00"/>
                </a:solidFill>
              </a:rPr>
              <a:t>scribe un compendio de la filosofía de la ciencia</a:t>
            </a:r>
          </a:p>
          <a:p>
            <a:pPr algn="just"/>
            <a:r>
              <a:rPr lang="es-MX" dirty="0">
                <a:solidFill>
                  <a:srgbClr val="FFFF00"/>
                </a:solidFill>
              </a:rPr>
              <a:t>A</a:t>
            </a:r>
            <a:r>
              <a:rPr lang="es-MX" dirty="0" smtClean="0">
                <a:solidFill>
                  <a:srgbClr val="FFFF00"/>
                </a:solidFill>
              </a:rPr>
              <a:t>dopta para su análisis lógico al neo-positivismo</a:t>
            </a:r>
          </a:p>
          <a:p>
            <a:pPr algn="just"/>
            <a:r>
              <a:rPr lang="es-MX" dirty="0" smtClean="0">
                <a:solidFill>
                  <a:srgbClr val="FFFF00"/>
                </a:solidFill>
              </a:rPr>
              <a:t>Utiliza para relacionar las teorías con la realidad el </a:t>
            </a:r>
            <a:r>
              <a:rPr lang="es-MX" i="1" dirty="0" smtClean="0">
                <a:solidFill>
                  <a:srgbClr val="FFFF00"/>
                </a:solidFill>
              </a:rPr>
              <a:t>MHD</a:t>
            </a:r>
          </a:p>
          <a:p>
            <a:pPr algn="just">
              <a:buNone/>
            </a:pPr>
            <a:endParaRPr lang="es-MX" dirty="0" smtClean="0">
              <a:solidFill>
                <a:srgbClr val="FFFF00"/>
              </a:solidFill>
            </a:endParaRPr>
          </a:p>
          <a:p>
            <a:pPr algn="just"/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Karl </a:t>
            </a:r>
            <a:r>
              <a:rPr lang="es-MX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Hempel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MX" dirty="0" smtClean="0">
                <a:solidFill>
                  <a:srgbClr val="FFFF00"/>
                </a:solidFill>
              </a:rPr>
              <a:t> </a:t>
            </a:r>
          </a:p>
          <a:p>
            <a:pPr algn="just"/>
            <a:r>
              <a:rPr lang="es-MX" dirty="0">
                <a:solidFill>
                  <a:srgbClr val="FFFF00"/>
                </a:solidFill>
              </a:rPr>
              <a:t>P</a:t>
            </a:r>
            <a:r>
              <a:rPr lang="es-MX" dirty="0" smtClean="0">
                <a:solidFill>
                  <a:srgbClr val="FFFF00"/>
                </a:solidFill>
              </a:rPr>
              <a:t>ropone una versión del método </a:t>
            </a:r>
            <a:r>
              <a:rPr lang="es-MX" i="1" dirty="0" smtClean="0">
                <a:solidFill>
                  <a:srgbClr val="FFFF00"/>
                </a:solidFill>
              </a:rPr>
              <a:t>HD</a:t>
            </a:r>
            <a:r>
              <a:rPr lang="es-MX" dirty="0" smtClean="0">
                <a:solidFill>
                  <a:srgbClr val="FFFF00"/>
                </a:solidFill>
              </a:rPr>
              <a:t>  el método nomológico deductivo</a:t>
            </a:r>
          </a:p>
          <a:p>
            <a:pPr algn="just"/>
            <a:r>
              <a:rPr lang="es-MX" dirty="0">
                <a:solidFill>
                  <a:srgbClr val="FFFF00"/>
                </a:solidFill>
              </a:rPr>
              <a:t>L</a:t>
            </a:r>
            <a:r>
              <a:rPr lang="es-MX" dirty="0" smtClean="0">
                <a:solidFill>
                  <a:srgbClr val="FFFF00"/>
                </a:solidFill>
              </a:rPr>
              <a:t>o aplica a las ciencias naturales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 smtClean="0">
                <a:solidFill>
                  <a:srgbClr val="FFFF00"/>
                </a:solidFill>
              </a:rPr>
              <a:t/>
            </a:r>
            <a:br>
              <a:rPr lang="es-MX" sz="3600" dirty="0" smtClean="0">
                <a:solidFill>
                  <a:srgbClr val="FFFF00"/>
                </a:solidFill>
              </a:rPr>
            </a:br>
            <a:r>
              <a:rPr lang="es-MX" sz="3600" dirty="0" smtClean="0">
                <a:solidFill>
                  <a:srgbClr val="FFFF00"/>
                </a:solidFill>
              </a:rPr>
              <a:t/>
            </a:r>
            <a:br>
              <a:rPr lang="es-MX" sz="3600" dirty="0" smtClean="0">
                <a:solidFill>
                  <a:srgbClr val="FFFF00"/>
                </a:solidFill>
              </a:rPr>
            </a:br>
            <a:r>
              <a:rPr lang="es-MX" sz="3600" dirty="0" smtClean="0">
                <a:solidFill>
                  <a:srgbClr val="FFFF00"/>
                </a:solidFill>
              </a:rPr>
              <a:t>ESTRUCTURA DE LAS REVOLUCIONES CIENTÍFICAS </a:t>
            </a:r>
            <a:r>
              <a:rPr lang="es-MX" dirty="0" smtClean="0">
                <a:solidFill>
                  <a:srgbClr val="FFFF00"/>
                </a:solidFill>
              </a:rPr>
              <a:t/>
            </a:r>
            <a:br>
              <a:rPr lang="es-MX" dirty="0" smtClean="0">
                <a:solidFill>
                  <a:srgbClr val="FFFF00"/>
                </a:solidFill>
              </a:rPr>
            </a:br>
            <a:r>
              <a:rPr lang="es-MX" dirty="0" smtClean="0">
                <a:solidFill>
                  <a:srgbClr val="FFFF00"/>
                </a:solidFill>
              </a:rPr>
              <a:t/>
            </a:r>
            <a:br>
              <a:rPr lang="es-MX" dirty="0" smtClean="0">
                <a:solidFill>
                  <a:srgbClr val="FFFF00"/>
                </a:solidFill>
              </a:rPr>
            </a:br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s-MX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Kuhn </a:t>
            </a:r>
            <a:r>
              <a:rPr lang="es-MX" dirty="0" smtClean="0">
                <a:solidFill>
                  <a:srgbClr val="FFFF00"/>
                </a:solidFill>
              </a:rPr>
              <a:t>en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MX" dirty="0" smtClean="0">
                <a:solidFill>
                  <a:srgbClr val="FFFF00"/>
                </a:solidFill>
              </a:rPr>
              <a:t>1960</a:t>
            </a:r>
          </a:p>
          <a:p>
            <a:pPr algn="just">
              <a:defRPr/>
            </a:pPr>
            <a:r>
              <a:rPr lang="es-MX" dirty="0" smtClean="0">
                <a:solidFill>
                  <a:srgbClr val="FFFF00"/>
                </a:solidFill>
              </a:rPr>
              <a:t>Comprendió que no se podía compatibilizar el </a:t>
            </a:r>
            <a:r>
              <a:rPr lang="es-MX" i="1" dirty="0" smtClean="0">
                <a:solidFill>
                  <a:srgbClr val="FFFF00"/>
                </a:solidFill>
              </a:rPr>
              <a:t>MHD </a:t>
            </a:r>
            <a:r>
              <a:rPr lang="es-MX" dirty="0" smtClean="0">
                <a:solidFill>
                  <a:srgbClr val="FFFF00"/>
                </a:solidFill>
              </a:rPr>
              <a:t>con la historia de la ciencia </a:t>
            </a:r>
          </a:p>
          <a:p>
            <a:pPr algn="just">
              <a:defRPr/>
            </a:pPr>
            <a:r>
              <a:rPr lang="es-MX" dirty="0">
                <a:solidFill>
                  <a:srgbClr val="FFFF00"/>
                </a:solidFill>
              </a:rPr>
              <a:t>R</a:t>
            </a:r>
            <a:r>
              <a:rPr lang="es-MX" dirty="0" smtClean="0">
                <a:solidFill>
                  <a:srgbClr val="FFFF00"/>
                </a:solidFill>
              </a:rPr>
              <a:t>econoció que las concepciones tradicionales de la ciencia, no resistían una comparación con las pruebas históricas</a:t>
            </a:r>
          </a:p>
          <a:p>
            <a:pPr algn="just">
              <a:defRPr/>
            </a:pPr>
            <a:r>
              <a:rPr lang="es-MX" dirty="0" smtClean="0">
                <a:solidFill>
                  <a:srgbClr val="FFFF00"/>
                </a:solidFill>
              </a:rPr>
              <a:t>Concibió el carácter revolucionario del progreso de la ciencia</a:t>
            </a:r>
          </a:p>
          <a:p>
            <a:pPr algn="just">
              <a:defRPr/>
            </a:pPr>
            <a:r>
              <a:rPr lang="es-MX" dirty="0" smtClean="0">
                <a:solidFill>
                  <a:srgbClr val="FFFF00"/>
                </a:solidFill>
              </a:rPr>
              <a:t>Planteó las características sociológicas de las comunidades científicas   </a:t>
            </a:r>
          </a:p>
          <a:p>
            <a:endParaRPr lang="es-MX" dirty="0" smtClean="0">
              <a:solidFill>
                <a:srgbClr val="FFFF00"/>
              </a:solidFill>
            </a:endParaRP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mtClean="0">
                <a:solidFill>
                  <a:srgbClr val="FFFF00"/>
                </a:solidFill>
              </a:rPr>
              <a:t>¿Un solo método para la ciencia, o tantos métodos como ciencias?  </a:t>
            </a:r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  <a:solidFill>
            <a:srgbClr val="660066"/>
          </a:solidFill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 algn="just"/>
            <a:r>
              <a:rPr lang="es-MX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La primer postura</a:t>
            </a:r>
            <a:r>
              <a:rPr lang="es-MX" dirty="0" smtClean="0">
                <a:solidFill>
                  <a:srgbClr val="FFFF00"/>
                </a:solidFill>
              </a:rPr>
              <a:t> sostiene la necesidad de una metodología de la ciencia. </a:t>
            </a:r>
          </a:p>
          <a:p>
            <a:pPr algn="just"/>
            <a:r>
              <a:rPr lang="es-MX" dirty="0" smtClean="0">
                <a:solidFill>
                  <a:srgbClr val="FFFF00"/>
                </a:solidFill>
              </a:rPr>
              <a:t>El neo-positivismo pensaba que era posible encontrar un lenguaje común para todas las ciencias. La </a:t>
            </a:r>
            <a:r>
              <a:rPr lang="es-MX" i="1" dirty="0" smtClean="0">
                <a:solidFill>
                  <a:srgbClr val="FFFF00"/>
                </a:solidFill>
              </a:rPr>
              <a:t>lógica matemática </a:t>
            </a:r>
            <a:r>
              <a:rPr lang="es-MX" dirty="0" smtClean="0">
                <a:solidFill>
                  <a:srgbClr val="FFFF00"/>
                </a:solidFill>
              </a:rPr>
              <a:t>era el lenguaje. Distinguían entre </a:t>
            </a:r>
            <a:r>
              <a:rPr lang="es-MX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Método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y </a:t>
            </a:r>
            <a:r>
              <a:rPr lang="es-MX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técnicas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 </a:t>
            </a:r>
          </a:p>
          <a:p>
            <a:pPr algn="just"/>
            <a:r>
              <a:rPr lang="es-MX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La segunda postura</a:t>
            </a:r>
            <a:r>
              <a:rPr lang="es-MX" dirty="0" smtClean="0">
                <a:solidFill>
                  <a:srgbClr val="FFFF00"/>
                </a:solidFill>
              </a:rPr>
              <a:t> sostenía que no existía un solo </a:t>
            </a:r>
            <a:r>
              <a:rPr lang="es-MX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Método</a:t>
            </a:r>
            <a:r>
              <a:rPr lang="es-MX" i="1" dirty="0" smtClean="0">
                <a:solidFill>
                  <a:srgbClr val="FFFF00"/>
                </a:solidFill>
              </a:rPr>
              <a:t> </a:t>
            </a:r>
            <a:r>
              <a:rPr lang="es-MX" dirty="0" smtClean="0">
                <a:solidFill>
                  <a:srgbClr val="FFFF00"/>
                </a:solidFill>
              </a:rPr>
              <a:t>sino tantos métodos como ciencias haya. </a:t>
            </a:r>
          </a:p>
          <a:p>
            <a:pPr algn="just"/>
            <a:r>
              <a:rPr lang="es-MX" dirty="0" smtClean="0">
                <a:solidFill>
                  <a:srgbClr val="FFFF00"/>
                </a:solidFill>
              </a:rPr>
              <a:t>Encontrar y estandarizar estos patrones en las teorías científicas, condujo una vez establecida a la diferencia entre ciencia y no-ciencia.</a:t>
            </a:r>
            <a:endParaRPr lang="es-MX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>
                <a:solidFill>
                  <a:srgbClr val="FFFF00"/>
                </a:solidFill>
              </a:rPr>
              <a:t>Aproximación clásica a la metodología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MX" dirty="0">
                <a:solidFill>
                  <a:srgbClr val="FFFF00"/>
                </a:solidFill>
              </a:rPr>
              <a:t>E</a:t>
            </a:r>
            <a:r>
              <a:rPr lang="es-MX" dirty="0" smtClean="0">
                <a:solidFill>
                  <a:srgbClr val="FFFF00"/>
                </a:solidFill>
              </a:rPr>
              <a:t>l lenguaje de la ciencia</a:t>
            </a:r>
            <a:r>
              <a:rPr lang="es-MX" dirty="0">
                <a:solidFill>
                  <a:srgbClr val="FFFF00"/>
                </a:solidFill>
              </a:rPr>
              <a:t>:</a:t>
            </a:r>
            <a:r>
              <a:rPr lang="es-MX" dirty="0" smtClean="0">
                <a:solidFill>
                  <a:srgbClr val="FFFF00"/>
                </a:solidFill>
              </a:rPr>
              <a:t> </a:t>
            </a:r>
          </a:p>
          <a:p>
            <a:pPr algn="just"/>
            <a:r>
              <a:rPr lang="es-MX" dirty="0">
                <a:solidFill>
                  <a:srgbClr val="FFFF00"/>
                </a:solidFill>
              </a:rPr>
              <a:t>E</a:t>
            </a:r>
            <a:r>
              <a:rPr lang="es-MX" dirty="0" smtClean="0">
                <a:solidFill>
                  <a:srgbClr val="FFFF00"/>
                </a:solidFill>
              </a:rPr>
              <a:t>l primer sueño frustrado fue el de reducir las </a:t>
            </a:r>
            <a:r>
              <a:rPr lang="es-MX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matemáticas</a:t>
            </a:r>
            <a:r>
              <a:rPr lang="es-MX" i="1" dirty="0" smtClean="0">
                <a:solidFill>
                  <a:srgbClr val="FFFF00"/>
                </a:solidFill>
              </a:rPr>
              <a:t> (m) </a:t>
            </a:r>
            <a:r>
              <a:rPr lang="es-MX" dirty="0" smtClean="0">
                <a:solidFill>
                  <a:srgbClr val="FFFF00"/>
                </a:solidFill>
              </a:rPr>
              <a:t>a la </a:t>
            </a:r>
            <a:r>
              <a:rPr lang="es-MX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lógica</a:t>
            </a:r>
            <a:endParaRPr lang="es-MX" dirty="0" smtClean="0">
              <a:solidFill>
                <a:srgbClr val="FFFF00"/>
              </a:solidFill>
            </a:endParaRPr>
          </a:p>
          <a:p>
            <a:pPr algn="just"/>
            <a:r>
              <a:rPr lang="es-MX" dirty="0" smtClean="0">
                <a:solidFill>
                  <a:srgbClr val="FFFF00"/>
                </a:solidFill>
              </a:rPr>
              <a:t>La 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lógica matemática </a:t>
            </a:r>
            <a:r>
              <a:rPr lang="es-MX" dirty="0" smtClean="0">
                <a:solidFill>
                  <a:srgbClr val="FFFF00"/>
                </a:solidFill>
              </a:rPr>
              <a:t>sirvió para ilustrar como se construye la confirmación o refutación de  las leyes. Sin embargo no fue posible utilizarla para </a:t>
            </a:r>
            <a:r>
              <a:rPr lang="es-MX" i="1" dirty="0" smtClean="0">
                <a:solidFill>
                  <a:srgbClr val="FFFF00"/>
                </a:solidFill>
              </a:rPr>
              <a:t>formalizar teorías reales</a:t>
            </a:r>
            <a:endParaRPr lang="es-MX" dirty="0" smtClean="0">
              <a:solidFill>
                <a:srgbClr val="FFFF00"/>
              </a:solidFill>
            </a:endParaRPr>
          </a:p>
          <a:p>
            <a:pPr algn="just"/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Nicolás </a:t>
            </a:r>
            <a:r>
              <a:rPr lang="es-MX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Bourbaki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MX" dirty="0" smtClean="0">
                <a:solidFill>
                  <a:srgbClr val="FFFF00"/>
                </a:solidFill>
              </a:rPr>
              <a:t>reinicia en </a:t>
            </a:r>
            <a:r>
              <a:rPr lang="es-MX" i="1" dirty="0" smtClean="0">
                <a:solidFill>
                  <a:srgbClr val="FFFF00"/>
                </a:solidFill>
              </a:rPr>
              <a:t>m</a:t>
            </a:r>
            <a:r>
              <a:rPr lang="es-MX" dirty="0" smtClean="0">
                <a:solidFill>
                  <a:srgbClr val="FFFF00"/>
                </a:solidFill>
              </a:rPr>
              <a:t> el intento </a:t>
            </a:r>
            <a:r>
              <a:rPr lang="es-MX" dirty="0" err="1" smtClean="0">
                <a:solidFill>
                  <a:srgbClr val="FFFF00"/>
                </a:solidFill>
              </a:rPr>
              <a:t>logicista</a:t>
            </a:r>
            <a:r>
              <a:rPr lang="es-MX" dirty="0" smtClean="0">
                <a:solidFill>
                  <a:srgbClr val="FFFF00"/>
                </a:solidFill>
              </a:rPr>
              <a:t>, él y un grupo de matemáticos franceses lo encuentran en la teoría de los conjuntos</a:t>
            </a:r>
          </a:p>
          <a:p>
            <a:pPr algn="just"/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Patrick </a:t>
            </a:r>
            <a:r>
              <a:rPr lang="es-MX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Suppes</a:t>
            </a:r>
            <a:r>
              <a:rPr lang="es-MX" dirty="0" smtClean="0">
                <a:solidFill>
                  <a:srgbClr val="FFFF00"/>
                </a:solidFill>
              </a:rPr>
              <a:t> sienta las bases para la formalización de las teorías apelando a la teoría informal de </a:t>
            </a:r>
            <a:r>
              <a:rPr lang="es-MX" smtClean="0">
                <a:solidFill>
                  <a:srgbClr val="FFFF00"/>
                </a:solidFill>
              </a:rPr>
              <a:t>los conjuntos</a:t>
            </a:r>
            <a:endParaRPr lang="es-MX" dirty="0" smtClean="0">
              <a:solidFill>
                <a:srgbClr val="FFFF00"/>
              </a:solidFill>
            </a:endParaRPr>
          </a:p>
          <a:p>
            <a:pPr algn="just"/>
            <a:endParaRPr lang="es-MX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FFFF00"/>
                </a:solidFill>
              </a:rPr>
              <a:t>Ciencia formal </a:t>
            </a:r>
            <a:r>
              <a:rPr lang="es-MX" dirty="0" smtClean="0">
                <a:solidFill>
                  <a:srgbClr val="FFFF00"/>
                </a:solidFill>
              </a:rPr>
              <a:t>     Ciencia </a:t>
            </a:r>
            <a:r>
              <a:rPr lang="es-MX" dirty="0">
                <a:solidFill>
                  <a:srgbClr val="FFFF00"/>
                </a:solidFill>
              </a:rPr>
              <a:t>fáctica </a:t>
            </a:r>
            <a:endParaRPr lang="es-AR" dirty="0"/>
          </a:p>
        </p:txBody>
      </p:sp>
      <p:sp>
        <p:nvSpPr>
          <p:cNvPr id="18" name="1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   Objeto</a:t>
            </a:r>
          </a:p>
          <a:p>
            <a:pPr marL="0" indent="0">
              <a:buNone/>
            </a:pPr>
            <a:r>
              <a:rPr lang="es-MX" dirty="0">
                <a:solidFill>
                  <a:srgbClr val="FFFF00"/>
                </a:solidFill>
              </a:rPr>
              <a:t>Son entes abstractos o ideales, las </a:t>
            </a:r>
            <a:r>
              <a:rPr lang="es-MX" dirty="0" smtClean="0">
                <a:solidFill>
                  <a:srgbClr val="FFFF00"/>
                </a:solidFill>
              </a:rPr>
              <a:t>formas</a:t>
            </a:r>
          </a:p>
          <a:p>
            <a:pPr marL="0" indent="0">
              <a:buNone/>
            </a:pPr>
            <a:r>
              <a:rPr lang="es-MX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Enunciados</a:t>
            </a:r>
          </a:p>
          <a:p>
            <a:pPr marL="0" indent="0">
              <a:buNone/>
            </a:pPr>
            <a:r>
              <a:rPr lang="es-MX" dirty="0">
                <a:solidFill>
                  <a:srgbClr val="FFFF00"/>
                </a:solidFill>
              </a:rPr>
              <a:t>S</a:t>
            </a:r>
            <a:r>
              <a:rPr lang="es-MX" dirty="0" smtClean="0">
                <a:solidFill>
                  <a:srgbClr val="FFFF00"/>
                </a:solidFill>
              </a:rPr>
              <a:t>on </a:t>
            </a:r>
            <a:r>
              <a:rPr lang="es-MX" dirty="0">
                <a:solidFill>
                  <a:srgbClr val="FFFF00"/>
                </a:solidFill>
              </a:rPr>
              <a:t>analíticos y “</a:t>
            </a:r>
            <a:r>
              <a:rPr lang="es-MX" i="1" dirty="0">
                <a:solidFill>
                  <a:srgbClr val="FFFF00"/>
                </a:solidFill>
              </a:rPr>
              <a:t>a priori</a:t>
            </a:r>
            <a:r>
              <a:rPr lang="es-MX" i="1" dirty="0" smtClean="0">
                <a:solidFill>
                  <a:srgbClr val="FFFF00"/>
                </a:solidFill>
              </a:rPr>
              <a:t>”</a:t>
            </a:r>
          </a:p>
          <a:p>
            <a:pPr marL="0" indent="0">
              <a:buNone/>
            </a:pPr>
            <a:r>
              <a:rPr lang="es-MX" dirty="0" smtClean="0">
                <a:solidFill>
                  <a:srgbClr val="FFFF00"/>
                </a:solidFill>
              </a:rPr>
              <a:t>Se tienen en cuenta las relaciones </a:t>
            </a:r>
            <a:r>
              <a:rPr lang="es-MX" dirty="0">
                <a:solidFill>
                  <a:srgbClr val="FFFF00"/>
                </a:solidFill>
              </a:rPr>
              <a:t>sintácticas y </a:t>
            </a:r>
            <a:r>
              <a:rPr lang="es-MX" dirty="0" smtClean="0">
                <a:solidFill>
                  <a:srgbClr val="FFFF00"/>
                </a:solidFill>
              </a:rPr>
              <a:t>formales. </a:t>
            </a:r>
            <a:r>
              <a:rPr lang="es-MX" dirty="0">
                <a:solidFill>
                  <a:srgbClr val="FFFF00"/>
                </a:solidFill>
              </a:rPr>
              <a:t>Es deductivo </a:t>
            </a:r>
            <a:endParaRPr lang="es-MX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Método</a:t>
            </a:r>
          </a:p>
          <a:p>
            <a:pPr marL="0" indent="0">
              <a:buNone/>
            </a:pPr>
            <a:r>
              <a:rPr lang="es-MX" dirty="0" smtClean="0">
                <a:solidFill>
                  <a:srgbClr val="FFFF00"/>
                </a:solidFill>
              </a:rPr>
              <a:t>Es axiomático–deductivo</a:t>
            </a:r>
            <a:endParaRPr lang="es-A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18 Marcador de contenido"/>
          <p:cNvSpPr>
            <a:spLocks noGrp="1"/>
          </p:cNvSpPr>
          <p:nvPr>
            <p:ph sz="half" idx="2"/>
          </p:nvPr>
        </p:nvSpPr>
        <p:spPr>
          <a:xfrm>
            <a:off x="4644008" y="1628800"/>
            <a:ext cx="4038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Objeto</a:t>
            </a:r>
          </a:p>
          <a:p>
            <a:pPr marL="0" indent="0">
              <a:buNone/>
            </a:pPr>
            <a:r>
              <a:rPr lang="es-MX" dirty="0">
                <a:solidFill>
                  <a:srgbClr val="FFFF00"/>
                </a:solidFill>
              </a:rPr>
              <a:t>Son hechos con una sec. </a:t>
            </a:r>
            <a:r>
              <a:rPr lang="es-MX" dirty="0" err="1" smtClean="0">
                <a:solidFill>
                  <a:srgbClr val="FFFF00"/>
                </a:solidFill>
              </a:rPr>
              <a:t>temporo</a:t>
            </a:r>
            <a:r>
              <a:rPr lang="es-MX" dirty="0" smtClean="0">
                <a:solidFill>
                  <a:srgbClr val="FFFF00"/>
                </a:solidFill>
              </a:rPr>
              <a:t>-espacial</a:t>
            </a:r>
            <a:endParaRPr lang="es-MX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r>
              <a:rPr lang="es-MX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Enunciados</a:t>
            </a:r>
          </a:p>
          <a:p>
            <a:pPr marL="0" indent="0">
              <a:buNone/>
            </a:pPr>
            <a:r>
              <a:rPr lang="es-MX" dirty="0">
                <a:solidFill>
                  <a:srgbClr val="FFFF00"/>
                </a:solidFill>
              </a:rPr>
              <a:t>S</a:t>
            </a:r>
            <a:r>
              <a:rPr lang="es-MX" dirty="0" smtClean="0">
                <a:solidFill>
                  <a:srgbClr val="FFFF00"/>
                </a:solidFill>
              </a:rPr>
              <a:t>on </a:t>
            </a:r>
            <a:r>
              <a:rPr lang="es-MX" i="1" dirty="0">
                <a:solidFill>
                  <a:srgbClr val="FFFF00"/>
                </a:solidFill>
              </a:rPr>
              <a:t>“a posteriori” </a:t>
            </a:r>
            <a:r>
              <a:rPr lang="es-MX" dirty="0">
                <a:solidFill>
                  <a:srgbClr val="FFFF00"/>
                </a:solidFill>
              </a:rPr>
              <a:t>depende de su relación con los </a:t>
            </a:r>
            <a:r>
              <a:rPr lang="es-MX" dirty="0" smtClean="0">
                <a:solidFill>
                  <a:srgbClr val="FFFF00"/>
                </a:solidFill>
              </a:rPr>
              <a:t>hechos</a:t>
            </a:r>
          </a:p>
          <a:p>
            <a:pPr marL="0" indent="0">
              <a:buNone/>
            </a:pPr>
            <a:r>
              <a:rPr lang="es-MX" dirty="0">
                <a:solidFill>
                  <a:srgbClr val="FFFF00"/>
                </a:solidFill>
              </a:rPr>
              <a:t> </a:t>
            </a:r>
            <a:r>
              <a:rPr lang="es-MX" dirty="0" smtClean="0">
                <a:solidFill>
                  <a:srgbClr val="FFFF00"/>
                </a:solidFill>
              </a:rPr>
              <a:t>              </a:t>
            </a:r>
            <a:r>
              <a:rPr lang="es-MX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Método</a:t>
            </a:r>
          </a:p>
          <a:p>
            <a:pPr marL="0" indent="0">
              <a:buNone/>
            </a:pPr>
            <a:r>
              <a:rPr lang="es-MX" dirty="0" smtClean="0">
                <a:solidFill>
                  <a:srgbClr val="FFFF00"/>
                </a:solidFill>
              </a:rPr>
              <a:t>El HD  </a:t>
            </a:r>
            <a:r>
              <a:rPr lang="es-MX" dirty="0">
                <a:solidFill>
                  <a:srgbClr val="FFFF00"/>
                </a:solidFill>
              </a:rPr>
              <a:t>o el estadístico  o el </a:t>
            </a:r>
            <a:r>
              <a:rPr lang="es-MX" dirty="0" smtClean="0">
                <a:solidFill>
                  <a:srgbClr val="FFFF00"/>
                </a:solidFill>
              </a:rPr>
              <a:t>Inductivo, según el contexto</a:t>
            </a:r>
            <a:endParaRPr lang="es-MX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8841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>
                <a:solidFill>
                  <a:srgbClr val="FFFF00"/>
                </a:solidFill>
              </a:rPr>
              <a:t>Ciencia y conocimiento científico en la Antigüedad</a:t>
            </a:r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  <a:solidFill>
            <a:srgbClr val="660066"/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pPr algn="just"/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Los filósofos presocráticos (VII-VI </a:t>
            </a:r>
            <a:r>
              <a:rPr lang="es-MX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), </a:t>
            </a:r>
            <a:r>
              <a:rPr lang="es-MX" dirty="0" smtClean="0">
                <a:solidFill>
                  <a:srgbClr val="FFFF00"/>
                </a:solidFill>
              </a:rPr>
              <a:t>quitan los dioses de la naturaleza, la desmitifican, abriendo la posibilidad de explorar las causas naturales de los fenómenos.</a:t>
            </a:r>
          </a:p>
          <a:p>
            <a:pPr marL="0" indent="0" algn="just">
              <a:buNone/>
            </a:pPr>
            <a:endParaRPr lang="es-MX" dirty="0" smtClean="0">
              <a:solidFill>
                <a:srgbClr val="FFFF00"/>
              </a:solidFill>
            </a:endParaRPr>
          </a:p>
          <a:p>
            <a:pPr algn="just"/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Platón (V-IV </a:t>
            </a:r>
            <a:r>
              <a:rPr lang="es-MX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),</a:t>
            </a:r>
            <a:r>
              <a:rPr lang="es-MX" dirty="0" smtClean="0">
                <a:solidFill>
                  <a:srgbClr val="FFFF00"/>
                </a:solidFill>
              </a:rPr>
              <a:t> moldea en las matemáticas su modelo del conocimiento. Es racionalista. </a:t>
            </a:r>
          </a:p>
          <a:p>
            <a:pPr algn="just"/>
            <a:r>
              <a:rPr lang="es-MX" dirty="0" smtClean="0">
                <a:solidFill>
                  <a:srgbClr val="FFFF00"/>
                </a:solidFill>
              </a:rPr>
              <a:t>Planea la diferencia entre conocimiento fundado “episteme” y opinión “</a:t>
            </a:r>
            <a:r>
              <a:rPr lang="es-MX" dirty="0" err="1" smtClean="0">
                <a:solidFill>
                  <a:srgbClr val="FFFF00"/>
                </a:solidFill>
              </a:rPr>
              <a:t>doxa</a:t>
            </a:r>
            <a:r>
              <a:rPr lang="es-MX" dirty="0" smtClean="0">
                <a:solidFill>
                  <a:srgbClr val="FFFF00"/>
                </a:solidFill>
              </a:rPr>
              <a:t>”. </a:t>
            </a:r>
          </a:p>
          <a:p>
            <a:pPr algn="just"/>
            <a:r>
              <a:rPr lang="es-MX" dirty="0" smtClean="0">
                <a:solidFill>
                  <a:srgbClr val="FFFF00"/>
                </a:solidFill>
              </a:rPr>
              <a:t>Enumera tres requisitos para poder hablar del mismo: 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creencia, verdad y prueba.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>
                <a:solidFill>
                  <a:srgbClr val="FFFF00"/>
                </a:solidFill>
              </a:rPr>
              <a:t>Ciencia y conocimiento científico en la Antigüedad</a:t>
            </a:r>
            <a:br>
              <a:rPr lang="es-MX" dirty="0" smtClean="0">
                <a:solidFill>
                  <a:srgbClr val="FFFF00"/>
                </a:solidFill>
              </a:rPr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268760"/>
            <a:ext cx="8686800" cy="5346362"/>
          </a:xfrm>
          <a:solidFill>
            <a:srgbClr val="660066"/>
          </a:solidFill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endParaRPr lang="es-MX" sz="3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s-MX" sz="3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Aristóteles (IV </a:t>
            </a:r>
            <a:r>
              <a:rPr lang="es-MX" sz="3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</a:t>
            </a:r>
            <a:r>
              <a:rPr lang="es-MX" sz="3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algn="just"/>
            <a:r>
              <a:rPr lang="es-MX" sz="3800" dirty="0">
                <a:solidFill>
                  <a:srgbClr val="FFFF00"/>
                </a:solidFill>
              </a:rPr>
              <a:t>H</a:t>
            </a:r>
            <a:r>
              <a:rPr lang="es-MX" sz="3800" dirty="0" smtClean="0">
                <a:solidFill>
                  <a:srgbClr val="FFFF00"/>
                </a:solidFill>
              </a:rPr>
              <a:t>ace el primer esbozo del método científico </a:t>
            </a:r>
          </a:p>
          <a:p>
            <a:pPr algn="just"/>
            <a:r>
              <a:rPr lang="es-MX" sz="3800" dirty="0" smtClean="0">
                <a:solidFill>
                  <a:srgbClr val="FFFF00"/>
                </a:solidFill>
              </a:rPr>
              <a:t>Plantea el concepto de verdad como la “correspondencia” entre pensamiento y realidad </a:t>
            </a:r>
          </a:p>
          <a:p>
            <a:pPr algn="just"/>
            <a:r>
              <a:rPr lang="es-MX" sz="3800" dirty="0" smtClean="0">
                <a:solidFill>
                  <a:srgbClr val="FFFF00"/>
                </a:solidFill>
              </a:rPr>
              <a:t>Introduce el método demostrativo</a:t>
            </a:r>
            <a:endParaRPr lang="es-MX" sz="3800" dirty="0">
              <a:solidFill>
                <a:srgbClr val="FFFF00"/>
              </a:solidFill>
            </a:endParaRPr>
          </a:p>
          <a:p>
            <a:pPr algn="just"/>
            <a:r>
              <a:rPr lang="es-MX" sz="3800" dirty="0" smtClean="0">
                <a:solidFill>
                  <a:srgbClr val="FFFF00"/>
                </a:solidFill>
              </a:rPr>
              <a:t>Sus  principios son: </a:t>
            </a:r>
            <a:r>
              <a:rPr lang="es-MX" sz="3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axiomas, postulados y definiciones</a:t>
            </a:r>
          </a:p>
          <a:p>
            <a:pPr algn="just"/>
            <a:r>
              <a:rPr lang="es-MX" sz="3800" dirty="0" smtClean="0">
                <a:solidFill>
                  <a:srgbClr val="FFFF00"/>
                </a:solidFill>
              </a:rPr>
              <a:t>Admite al  «método Inductivo» en el contexto de descubrimiento</a:t>
            </a:r>
          </a:p>
          <a:p>
            <a:pPr algn="just"/>
            <a:r>
              <a:rPr lang="es-MX" sz="3800" dirty="0">
                <a:solidFill>
                  <a:srgbClr val="FFFF00"/>
                </a:solidFill>
              </a:rPr>
              <a:t>A</a:t>
            </a:r>
            <a:r>
              <a:rPr lang="es-MX" sz="3800" dirty="0" smtClean="0">
                <a:solidFill>
                  <a:srgbClr val="FFFF00"/>
                </a:solidFill>
              </a:rPr>
              <a:t>firma que  los elementos probatorios son de origen racional</a:t>
            </a:r>
          </a:p>
          <a:p>
            <a:pPr algn="just"/>
            <a:r>
              <a:rPr lang="es-MX" sz="3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Euclides (IV-III </a:t>
            </a:r>
            <a:r>
              <a:rPr lang="es-MX" sz="3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</a:t>
            </a:r>
            <a:r>
              <a:rPr lang="es-MX" sz="3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s-MX" sz="3800" dirty="0" smtClean="0">
                <a:solidFill>
                  <a:srgbClr val="FFFF00"/>
                </a:solidFill>
              </a:rPr>
              <a:t> </a:t>
            </a:r>
          </a:p>
          <a:p>
            <a:pPr algn="just"/>
            <a:r>
              <a:rPr lang="es-MX" sz="3800" dirty="0">
                <a:solidFill>
                  <a:srgbClr val="FFFF00"/>
                </a:solidFill>
              </a:rPr>
              <a:t>F</a:t>
            </a:r>
            <a:r>
              <a:rPr lang="es-MX" sz="3800" dirty="0" smtClean="0">
                <a:solidFill>
                  <a:srgbClr val="FFFF00"/>
                </a:solidFill>
              </a:rPr>
              <a:t>undó en Alejandría la escuela matemática más famosa de la antigüedad. Entre sus obras se destaca </a:t>
            </a:r>
            <a:r>
              <a:rPr lang="es-MX" sz="3800" i="1" dirty="0" smtClean="0">
                <a:solidFill>
                  <a:srgbClr val="FFFF00"/>
                </a:solidFill>
              </a:rPr>
              <a:t>Elementos.</a:t>
            </a:r>
            <a:r>
              <a:rPr lang="es-MX" sz="3800" dirty="0" smtClean="0">
                <a:solidFill>
                  <a:srgbClr val="FFFF00"/>
                </a:solidFill>
              </a:rPr>
              <a:t> </a:t>
            </a:r>
          </a:p>
          <a:p>
            <a:pPr algn="just"/>
            <a:r>
              <a:rPr lang="es-MX" sz="3800" dirty="0" smtClean="0">
                <a:solidFill>
                  <a:srgbClr val="FFFF00"/>
                </a:solidFill>
              </a:rPr>
              <a:t>La importancia de su obra radica en que le dio a la </a:t>
            </a:r>
            <a:r>
              <a:rPr lang="es-MX" sz="3800" i="1" dirty="0" smtClean="0">
                <a:solidFill>
                  <a:srgbClr val="FFFF00"/>
                </a:solidFill>
              </a:rPr>
              <a:t>m</a:t>
            </a:r>
            <a:r>
              <a:rPr lang="es-MX" sz="3800" dirty="0" smtClean="0">
                <a:solidFill>
                  <a:srgbClr val="FFFF00"/>
                </a:solidFill>
              </a:rPr>
              <a:t> la forma de un sistema axiomático deductivo. </a:t>
            </a:r>
          </a:p>
          <a:p>
            <a:pPr algn="just">
              <a:buNone/>
            </a:pPr>
            <a:endParaRPr lang="es-MX" sz="3800" dirty="0" smtClean="0">
              <a:solidFill>
                <a:srgbClr val="FFFF00"/>
              </a:solidFill>
            </a:endParaRPr>
          </a:p>
          <a:p>
            <a:pPr lvl="0" algn="just"/>
            <a:endParaRPr lang="es-MX" sz="3800" dirty="0" smtClean="0">
              <a:solidFill>
                <a:srgbClr val="FFFF00"/>
              </a:solidFill>
            </a:endParaRPr>
          </a:p>
          <a:p>
            <a:pPr algn="just">
              <a:buNone/>
            </a:pPr>
            <a:endParaRPr lang="es-MX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>
                <a:solidFill>
                  <a:srgbClr val="FFFF00"/>
                </a:solidFill>
              </a:rPr>
              <a:t>Edad media y paso a la modernidad</a:t>
            </a:r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400600"/>
          </a:xfrm>
        </p:spPr>
        <p:txBody>
          <a:bodyPr>
            <a:normAutofit fontScale="77500" lnSpcReduction="20000"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Aristóteles</a:t>
            </a:r>
            <a:r>
              <a:rPr lang="es-MX" dirty="0">
                <a:solidFill>
                  <a:srgbClr val="FFFF00"/>
                </a:solidFill>
              </a:rPr>
              <a:t> </a:t>
            </a:r>
            <a:r>
              <a:rPr lang="es-MX" dirty="0" smtClean="0">
                <a:solidFill>
                  <a:schemeClr val="bg1"/>
                </a:solidFill>
              </a:rPr>
              <a:t>y la escolástica, </a:t>
            </a:r>
            <a:r>
              <a:rPr lang="es-MX" dirty="0" smtClean="0">
                <a:solidFill>
                  <a:srgbClr val="FFFF00"/>
                </a:solidFill>
              </a:rPr>
              <a:t>tienen primacía  en la Edad Media.</a:t>
            </a:r>
          </a:p>
          <a:p>
            <a:r>
              <a:rPr lang="es-MX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Galileo (XVII) </a:t>
            </a:r>
          </a:p>
          <a:p>
            <a:r>
              <a:rPr lang="es-MX" b="1" dirty="0">
                <a:solidFill>
                  <a:srgbClr val="FFFF00"/>
                </a:solidFill>
              </a:rPr>
              <a:t>N</a:t>
            </a:r>
            <a:r>
              <a:rPr lang="es-MX" dirty="0" smtClean="0">
                <a:solidFill>
                  <a:srgbClr val="FFFF00"/>
                </a:solidFill>
              </a:rPr>
              <a:t>iega el axioma de Aristóteles sobre la caída de los cuerpos</a:t>
            </a:r>
          </a:p>
          <a:p>
            <a:r>
              <a:rPr lang="es-MX" dirty="0">
                <a:solidFill>
                  <a:srgbClr val="FFFF00"/>
                </a:solidFill>
              </a:rPr>
              <a:t>E</a:t>
            </a:r>
            <a:r>
              <a:rPr lang="es-MX" dirty="0" smtClean="0">
                <a:solidFill>
                  <a:srgbClr val="FFFF00"/>
                </a:solidFill>
              </a:rPr>
              <a:t>s reconocido como el fundador de la ciencia moderna, basada en la </a:t>
            </a:r>
            <a:r>
              <a:rPr lang="es-MX" dirty="0" err="1" smtClean="0">
                <a:solidFill>
                  <a:srgbClr val="FFFF00"/>
                </a:solidFill>
              </a:rPr>
              <a:t>obs</a:t>
            </a:r>
            <a:r>
              <a:rPr lang="es-MX" dirty="0" smtClean="0">
                <a:solidFill>
                  <a:srgbClr val="FFFF00"/>
                </a:solidFill>
              </a:rPr>
              <a:t>, la experimentación y la formulación de T </a:t>
            </a:r>
            <a:r>
              <a:rPr lang="es-MX" dirty="0" smtClean="0"/>
              <a:t> </a:t>
            </a:r>
            <a:endParaRPr lang="es-MX" sz="31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s-MX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Descartes (XVI –XVII)</a:t>
            </a:r>
            <a:r>
              <a:rPr lang="es-MX" dirty="0" smtClean="0">
                <a:solidFill>
                  <a:srgbClr val="FFFF00"/>
                </a:solidFill>
              </a:rPr>
              <a:t> Es el primer racionalista, escribió el </a:t>
            </a:r>
            <a:r>
              <a:rPr lang="es-MX" i="1" dirty="0" smtClean="0">
                <a:solidFill>
                  <a:srgbClr val="FFFF00"/>
                </a:solidFill>
              </a:rPr>
              <a:t>Discurso de Método  </a:t>
            </a:r>
            <a:r>
              <a:rPr lang="es-MX" dirty="0" smtClean="0">
                <a:solidFill>
                  <a:srgbClr val="FFFF00"/>
                </a:solidFill>
              </a:rPr>
              <a:t>y </a:t>
            </a:r>
            <a:r>
              <a:rPr lang="es-MX" i="1" dirty="0" smtClean="0">
                <a:solidFill>
                  <a:srgbClr val="FFFF00"/>
                </a:solidFill>
              </a:rPr>
              <a:t>Reglas para la dirección del espíritu</a:t>
            </a:r>
            <a:endParaRPr lang="es-MX" dirty="0" smtClean="0">
              <a:solidFill>
                <a:srgbClr val="FFFF00"/>
              </a:solidFill>
            </a:endParaRPr>
          </a:p>
          <a:p>
            <a:pPr algn="just"/>
            <a:r>
              <a:rPr lang="es-MX" dirty="0" smtClean="0">
                <a:solidFill>
                  <a:srgbClr val="FFFF00"/>
                </a:solidFill>
              </a:rPr>
              <a:t>Plantea que el conocimiento es creación de la razón .</a:t>
            </a:r>
          </a:p>
          <a:p>
            <a:pPr algn="just"/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Bacon</a:t>
            </a:r>
            <a:r>
              <a:rPr lang="es-MX" dirty="0" smtClean="0">
                <a:solidFill>
                  <a:srgbClr val="FFFF00"/>
                </a:solidFill>
              </a:rPr>
              <a:t> (XVI) Es el padre de </a:t>
            </a:r>
            <a:r>
              <a:rPr lang="es-MX" dirty="0" err="1" smtClean="0">
                <a:solidFill>
                  <a:srgbClr val="FFFF00"/>
                </a:solidFill>
              </a:rPr>
              <a:t>inductivismo</a:t>
            </a:r>
            <a:endParaRPr lang="es-MX" dirty="0" smtClean="0">
              <a:solidFill>
                <a:srgbClr val="FFFF00"/>
              </a:solidFill>
            </a:endParaRPr>
          </a:p>
          <a:p>
            <a:pPr algn="just"/>
            <a:r>
              <a:rPr lang="es-MX" dirty="0" smtClean="0">
                <a:solidFill>
                  <a:srgbClr val="FFFF00"/>
                </a:solidFill>
              </a:rPr>
              <a:t>Reflexiona  acerca de las nuevas ciencias de los hechos</a:t>
            </a:r>
            <a:r>
              <a:rPr lang="es-MX" dirty="0" smtClean="0"/>
              <a:t> </a:t>
            </a:r>
            <a:r>
              <a:rPr lang="es-MX" dirty="0" smtClean="0">
                <a:solidFill>
                  <a:srgbClr val="FFFF00"/>
                </a:solidFill>
              </a:rPr>
              <a:t>Explica que la ciencia proviene de  la experiencia, la observación sistemática, y la acumulación de datos, a fin de detectar regularidades, que permitan formular generalizaciones.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s-MX" dirty="0">
                <a:solidFill>
                  <a:srgbClr val="FFFF00"/>
                </a:solidFill>
              </a:rPr>
              <a:t>Empiristas y </a:t>
            </a:r>
            <a:r>
              <a:rPr lang="es-MX" dirty="0" smtClean="0">
                <a:solidFill>
                  <a:srgbClr val="FFFF00"/>
                </a:solidFill>
              </a:rPr>
              <a:t>positivistas</a:t>
            </a:r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214422"/>
            <a:ext cx="8686800" cy="5286412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bg1"/>
                </a:solidFill>
              </a:rPr>
              <a:t>Empiristas ingleses siglos XVII y XVIII, John Locke, George Berkeley y David Hume.  </a:t>
            </a:r>
          </a:p>
          <a:p>
            <a:endParaRPr lang="es-MX" dirty="0" smtClean="0">
              <a:solidFill>
                <a:srgbClr val="FFFF00"/>
              </a:solidFill>
            </a:endParaRPr>
          </a:p>
          <a:p>
            <a:r>
              <a:rPr lang="es-MX" dirty="0" smtClean="0">
                <a:solidFill>
                  <a:srgbClr val="FFFF00"/>
                </a:solidFill>
              </a:rPr>
              <a:t>Plantean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smtClean="0">
                <a:solidFill>
                  <a:srgbClr val="FFFF00"/>
                </a:solidFill>
              </a:rPr>
              <a:t>que el conocimiento científico (CC) se deriva de los hechos.</a:t>
            </a:r>
          </a:p>
          <a:p>
            <a:pPr marL="0" indent="0">
              <a:buNone/>
            </a:pPr>
            <a:endParaRPr lang="es-MX" dirty="0" smtClean="0">
              <a:solidFill>
                <a:schemeClr val="bg1"/>
              </a:solidFill>
            </a:endParaRPr>
          </a:p>
          <a:p>
            <a:pPr lvl="0"/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David </a:t>
            </a:r>
            <a:r>
              <a:rPr lang="es-MX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Hume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MX" dirty="0" smtClean="0">
                <a:solidFill>
                  <a:schemeClr val="bg1"/>
                </a:solidFill>
              </a:rPr>
              <a:t>(XVIII).  </a:t>
            </a:r>
            <a:r>
              <a:rPr lang="es-MX" dirty="0" smtClean="0">
                <a:solidFill>
                  <a:srgbClr val="FFFF00"/>
                </a:solidFill>
              </a:rPr>
              <a:t>Pregunta ¿cómo se demuestra el principio de inducción? </a:t>
            </a:r>
          </a:p>
          <a:p>
            <a:pPr lvl="0"/>
            <a:r>
              <a:rPr lang="es-MX" dirty="0" smtClean="0">
                <a:solidFill>
                  <a:srgbClr val="FFFF00"/>
                </a:solidFill>
              </a:rPr>
              <a:t>Planteó que la inducción es falible, pero es el único  con que contamos para establecer relaciones entre los hechos.</a:t>
            </a:r>
          </a:p>
          <a:p>
            <a:endParaRPr lang="es-MX" dirty="0" smtClean="0">
              <a:solidFill>
                <a:schemeClr val="bg1"/>
              </a:solidFill>
            </a:endParaRPr>
          </a:p>
          <a:p>
            <a:pPr algn="just">
              <a:buNone/>
            </a:pPr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57174"/>
            <a:ext cx="8229600" cy="1143000"/>
          </a:xfrm>
        </p:spPr>
        <p:txBody>
          <a:bodyPr/>
          <a:lstStyle/>
          <a:p>
            <a:r>
              <a:rPr lang="es-MX" dirty="0" smtClean="0">
                <a:solidFill>
                  <a:srgbClr val="FFFF00"/>
                </a:solidFill>
              </a:rPr>
              <a:t>Modernidad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s-MX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Kant</a:t>
            </a:r>
            <a:r>
              <a:rPr lang="es-MX" dirty="0" smtClean="0">
                <a:solidFill>
                  <a:srgbClr val="FFFF00"/>
                </a:solidFill>
              </a:rPr>
              <a:t>  (XVIII)  plantea: </a:t>
            </a:r>
          </a:p>
          <a:p>
            <a:pPr algn="just"/>
            <a:r>
              <a:rPr lang="es-MX" dirty="0" smtClean="0">
                <a:solidFill>
                  <a:srgbClr val="FFFF00"/>
                </a:solidFill>
              </a:rPr>
              <a:t>Que por intuición se construyen leyes generales  </a:t>
            </a:r>
          </a:p>
          <a:p>
            <a:pPr algn="just"/>
            <a:r>
              <a:rPr lang="es-MX" dirty="0" smtClean="0">
                <a:solidFill>
                  <a:srgbClr val="FFFF00"/>
                </a:solidFill>
              </a:rPr>
              <a:t>Realiza una síntesis entre racionalismo y empirismo </a:t>
            </a:r>
          </a:p>
          <a:p>
            <a:pPr algn="just"/>
            <a:r>
              <a:rPr lang="es-MX" dirty="0" smtClean="0">
                <a:solidFill>
                  <a:srgbClr val="FFFF00"/>
                </a:solidFill>
              </a:rPr>
              <a:t>Define el </a:t>
            </a:r>
            <a:r>
              <a:rPr lang="es-MX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“a priori” </a:t>
            </a:r>
            <a:r>
              <a:rPr lang="es-MX" dirty="0" smtClean="0">
                <a:solidFill>
                  <a:srgbClr val="FFFF00"/>
                </a:solidFill>
              </a:rPr>
              <a:t>lo que conocemos previa e independientemente de la experiencia </a:t>
            </a:r>
          </a:p>
          <a:p>
            <a:pPr algn="just"/>
            <a:r>
              <a:rPr lang="es-MX" dirty="0" smtClean="0">
                <a:solidFill>
                  <a:srgbClr val="FFFF00"/>
                </a:solidFill>
              </a:rPr>
              <a:t>Reconoce el aporte de los empiristas. Pero el conocimiento es algo más, se vale de categorías </a:t>
            </a:r>
          </a:p>
          <a:p>
            <a:pPr algn="just"/>
            <a:r>
              <a:rPr lang="es-MX" dirty="0" smtClean="0">
                <a:solidFill>
                  <a:srgbClr val="FFFF00"/>
                </a:solidFill>
              </a:rPr>
              <a:t>Plantea una nueva ciencia de carácter experimental que se arma desde la matemáticas</a:t>
            </a:r>
          </a:p>
          <a:p>
            <a:pPr algn="just"/>
            <a:r>
              <a:rPr lang="es-MX" dirty="0">
                <a:solidFill>
                  <a:srgbClr val="FFFF00"/>
                </a:solidFill>
              </a:rPr>
              <a:t>Galileo  y Newton sirvieron de fundamento a su filosofía </a:t>
            </a:r>
            <a:r>
              <a:rPr lang="es-MX" dirty="0" smtClean="0">
                <a:solidFill>
                  <a:srgbClr val="FFFF00"/>
                </a:solidFill>
              </a:rPr>
              <a:t>critica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FFFF00"/>
                </a:solidFill>
              </a:rPr>
              <a:t>Modernidad</a:t>
            </a:r>
            <a:endParaRPr lang="es-AR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John Stuart </a:t>
            </a:r>
            <a:r>
              <a:rPr lang="es-MX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Mill</a:t>
            </a:r>
            <a:r>
              <a:rPr lang="es-MX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endParaRPr lang="es-MX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s-MX" dirty="0">
                <a:solidFill>
                  <a:srgbClr val="FFFF00"/>
                </a:solidFill>
              </a:rPr>
              <a:t>P</a:t>
            </a:r>
            <a:r>
              <a:rPr lang="es-MX" dirty="0" smtClean="0">
                <a:solidFill>
                  <a:srgbClr val="FFFF00"/>
                </a:solidFill>
              </a:rPr>
              <a:t>lantea </a:t>
            </a:r>
            <a:r>
              <a:rPr lang="es-MX" dirty="0">
                <a:solidFill>
                  <a:srgbClr val="FFFF00"/>
                </a:solidFill>
              </a:rPr>
              <a:t>una versión sofisticada del </a:t>
            </a:r>
            <a:r>
              <a:rPr lang="es-MX" dirty="0" err="1">
                <a:solidFill>
                  <a:srgbClr val="FFFF00"/>
                </a:solidFill>
              </a:rPr>
              <a:t>inductivismo</a:t>
            </a:r>
            <a:r>
              <a:rPr lang="es-MX" dirty="0">
                <a:solidFill>
                  <a:srgbClr val="FFFF00"/>
                </a:solidFill>
              </a:rPr>
              <a:t>, el método de las concordancias y diferencias junto con otros </a:t>
            </a:r>
            <a:r>
              <a:rPr lang="es-MX" dirty="0" smtClean="0">
                <a:solidFill>
                  <a:srgbClr val="FFFF00"/>
                </a:solidFill>
              </a:rPr>
              <a:t>tres</a:t>
            </a:r>
            <a:endParaRPr lang="es-MX" dirty="0">
              <a:solidFill>
                <a:srgbClr val="FFFF00"/>
              </a:solidFill>
            </a:endParaRPr>
          </a:p>
          <a:p>
            <a:r>
              <a:rPr lang="es-MX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Claud</a:t>
            </a:r>
            <a:r>
              <a:rPr lang="es-MX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Bernard </a:t>
            </a:r>
            <a:endParaRPr lang="es-MX" dirty="0">
              <a:solidFill>
                <a:srgbClr val="FFFF00"/>
              </a:solidFill>
            </a:endParaRPr>
          </a:p>
          <a:p>
            <a:r>
              <a:rPr lang="es-MX" dirty="0">
                <a:solidFill>
                  <a:srgbClr val="FFFF00"/>
                </a:solidFill>
              </a:rPr>
              <a:t>S</a:t>
            </a:r>
            <a:r>
              <a:rPr lang="es-MX" dirty="0" smtClean="0">
                <a:solidFill>
                  <a:srgbClr val="FFFF00"/>
                </a:solidFill>
              </a:rPr>
              <a:t>e </a:t>
            </a:r>
            <a:r>
              <a:rPr lang="es-MX" dirty="0">
                <a:solidFill>
                  <a:srgbClr val="FFFF00"/>
                </a:solidFill>
              </a:rPr>
              <a:t>definía como </a:t>
            </a:r>
            <a:r>
              <a:rPr lang="es-MX" dirty="0" smtClean="0">
                <a:solidFill>
                  <a:srgbClr val="FFFF00"/>
                </a:solidFill>
              </a:rPr>
              <a:t>empirista </a:t>
            </a:r>
          </a:p>
          <a:p>
            <a:r>
              <a:rPr lang="es-MX" dirty="0">
                <a:solidFill>
                  <a:srgbClr val="FFFF00"/>
                </a:solidFill>
              </a:rPr>
              <a:t>U</a:t>
            </a:r>
            <a:r>
              <a:rPr lang="es-MX" dirty="0" smtClean="0">
                <a:solidFill>
                  <a:srgbClr val="FFFF00"/>
                </a:solidFill>
              </a:rPr>
              <a:t>tilizaba </a:t>
            </a:r>
            <a:r>
              <a:rPr lang="es-MX" dirty="0">
                <a:solidFill>
                  <a:srgbClr val="FFFF00"/>
                </a:solidFill>
              </a:rPr>
              <a:t>para sus investigaciones el método hipotético </a:t>
            </a:r>
            <a:r>
              <a:rPr lang="es-MX" dirty="0" smtClean="0">
                <a:solidFill>
                  <a:srgbClr val="FFFF00"/>
                </a:solidFill>
              </a:rPr>
              <a:t>deductivo</a:t>
            </a:r>
            <a:endParaRPr lang="es-MX" dirty="0">
              <a:solidFill>
                <a:srgbClr val="FFFF00"/>
              </a:solidFill>
            </a:endParaRPr>
          </a:p>
          <a:p>
            <a:endParaRPr lang="es-MX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71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>
                <a:solidFill>
                  <a:srgbClr val="FFFF00"/>
                </a:solidFill>
              </a:rPr>
              <a:t>Predecesores y contemporáneos del círculo de Viena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Frege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Gottlob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MX" dirty="0" smtClean="0">
                <a:solidFill>
                  <a:srgbClr val="FFFF00"/>
                </a:solidFill>
              </a:rPr>
              <a:t>es uno de los fundadores de la lógica moderna o matemática. Propone a la matemática como una rama de la lógica. </a:t>
            </a:r>
          </a:p>
          <a:p>
            <a:pPr algn="just">
              <a:buNone/>
            </a:pPr>
            <a:endParaRPr lang="es-MX" dirty="0" smtClean="0">
              <a:solidFill>
                <a:srgbClr val="FFFF00"/>
              </a:solidFill>
            </a:endParaRPr>
          </a:p>
          <a:p>
            <a:pPr algn="just"/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Bertrand Russel </a:t>
            </a:r>
            <a:r>
              <a:rPr lang="es-MX" dirty="0" smtClean="0">
                <a:solidFill>
                  <a:srgbClr val="FFFF00"/>
                </a:solidFill>
              </a:rPr>
              <a:t>matemático y filosofo continuador de </a:t>
            </a:r>
            <a:r>
              <a:rPr lang="es-MX" dirty="0" err="1" smtClean="0">
                <a:solidFill>
                  <a:srgbClr val="FFFF00"/>
                </a:solidFill>
              </a:rPr>
              <a:t>Frege</a:t>
            </a:r>
            <a:r>
              <a:rPr lang="es-MX" dirty="0" smtClean="0">
                <a:solidFill>
                  <a:srgbClr val="FFFF00"/>
                </a:solidFill>
              </a:rPr>
              <a:t>, británico del siglo XX, escribió entre otros </a:t>
            </a:r>
            <a:r>
              <a:rPr lang="es-MX" i="1" dirty="0" smtClean="0">
                <a:solidFill>
                  <a:srgbClr val="FFFF00"/>
                </a:solidFill>
              </a:rPr>
              <a:t>Principia </a:t>
            </a:r>
            <a:r>
              <a:rPr lang="es-MX" i="1" dirty="0" err="1" smtClean="0">
                <a:solidFill>
                  <a:srgbClr val="FFFF00"/>
                </a:solidFill>
              </a:rPr>
              <a:t>Mathematica</a:t>
            </a:r>
            <a:r>
              <a:rPr lang="es-MX" i="1" dirty="0" smtClean="0">
                <a:solidFill>
                  <a:srgbClr val="FFFF00"/>
                </a:solidFill>
              </a:rPr>
              <a:t>.</a:t>
            </a:r>
          </a:p>
          <a:p>
            <a:pPr algn="just">
              <a:buNone/>
            </a:pPr>
            <a:endParaRPr lang="es-MX" i="1" dirty="0" smtClean="0">
              <a:solidFill>
                <a:srgbClr val="FFFF00"/>
              </a:solidFill>
            </a:endParaRPr>
          </a:p>
          <a:p>
            <a:pPr algn="just"/>
            <a:r>
              <a:rPr lang="es-MX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Ludwing</a:t>
            </a:r>
            <a:r>
              <a:rPr lang="es-MX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Wittgenstein  </a:t>
            </a:r>
            <a:r>
              <a:rPr lang="es-MX" dirty="0" smtClean="0">
                <a:solidFill>
                  <a:srgbClr val="FFFF00"/>
                </a:solidFill>
              </a:rPr>
              <a:t>filosofo, ingeniero y lingüista austríaco.</a:t>
            </a:r>
          </a:p>
          <a:p>
            <a:pPr algn="just"/>
            <a:endParaRPr lang="es-MX" dirty="0" smtClean="0">
              <a:solidFill>
                <a:srgbClr val="FFFF00"/>
              </a:solidFill>
            </a:endParaRPr>
          </a:p>
          <a:p>
            <a:pPr algn="just">
              <a:buNone/>
            </a:pPr>
            <a:endParaRPr lang="es-MX" dirty="0" smtClean="0">
              <a:solidFill>
                <a:srgbClr val="FFFF00"/>
              </a:solidFill>
            </a:endParaRP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FFFF00"/>
                </a:solidFill>
              </a:rPr>
              <a:t>El Círculo de Viena</a:t>
            </a:r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pPr algn="just"/>
            <a:r>
              <a:rPr lang="es-MX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Moritz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Schilick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(XX) </a:t>
            </a:r>
            <a:r>
              <a:rPr lang="es-MX" dirty="0" smtClean="0">
                <a:solidFill>
                  <a:srgbClr val="FFFF00"/>
                </a:solidFill>
              </a:rPr>
              <a:t>inaugura el Circulo de Viena en los años veinte </a:t>
            </a:r>
          </a:p>
          <a:p>
            <a:pPr algn="just"/>
            <a:r>
              <a:rPr lang="es-MX" dirty="0">
                <a:solidFill>
                  <a:srgbClr val="FFFF00"/>
                </a:solidFill>
              </a:rPr>
              <a:t>S</a:t>
            </a:r>
            <a:r>
              <a:rPr lang="es-MX" dirty="0" smtClean="0">
                <a:solidFill>
                  <a:srgbClr val="FFFF00"/>
                </a:solidFill>
              </a:rPr>
              <a:t>e reúnen filósofos y científicos de primera línea </a:t>
            </a:r>
            <a:r>
              <a:rPr lang="es-MX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s-MX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Carnap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s-MX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Schlick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s-MX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Neurath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s-MX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Feigl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s-MX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Gödel</a:t>
            </a:r>
            <a:r>
              <a:rPr lang="es-MX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algn="just"/>
            <a:r>
              <a:rPr lang="es-MX" dirty="0" smtClean="0">
                <a:solidFill>
                  <a:srgbClr val="FFFF00"/>
                </a:solidFill>
              </a:rPr>
              <a:t>Utilizan la lógica como herramienta precisa para el análisis de las teorías</a:t>
            </a:r>
          </a:p>
          <a:p>
            <a:pPr algn="just"/>
            <a:r>
              <a:rPr lang="es-MX" dirty="0" smtClean="0">
                <a:solidFill>
                  <a:srgbClr val="FFFF00"/>
                </a:solidFill>
              </a:rPr>
              <a:t>Esta escuela se conoce como empirismo lógico o neo-positivismo.</a:t>
            </a:r>
            <a:endParaRPr lang="es-MX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6647</TotalTime>
  <Words>1185</Words>
  <Application>Microsoft Office PowerPoint</Application>
  <PresentationFormat>Presentación en pantalla (4:3)</PresentationFormat>
  <Paragraphs>131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INTRODUCCIÓN HISTÓRICA</vt:lpstr>
      <vt:lpstr>Ciencia y conocimiento científico en la Antigüedad</vt:lpstr>
      <vt:lpstr>Ciencia y conocimiento científico en la Antigüedad </vt:lpstr>
      <vt:lpstr>Edad media y paso a la modernidad</vt:lpstr>
      <vt:lpstr>Empiristas y positivistas</vt:lpstr>
      <vt:lpstr>Modernidad </vt:lpstr>
      <vt:lpstr>Modernidad</vt:lpstr>
      <vt:lpstr>Predecesores y contemporáneos del círculo de Viena </vt:lpstr>
      <vt:lpstr>El Círculo de Viena</vt:lpstr>
      <vt:lpstr>Escuela alemana y polaca</vt:lpstr>
      <vt:lpstr>Dificultades del neopositivismo</vt:lpstr>
      <vt:lpstr>El método hipotético-deductivo  Karl Popper</vt:lpstr>
      <vt:lpstr>Influencias del hipotético- deductivismo </vt:lpstr>
      <vt:lpstr>  ESTRUCTURA DE LAS REVOLUCIONES CIENTÍFICAS   </vt:lpstr>
      <vt:lpstr>¿Un solo método para la ciencia, o tantos métodos como ciencias?  </vt:lpstr>
      <vt:lpstr>Aproximación clásica a la metodología</vt:lpstr>
      <vt:lpstr>Ciencia formal      Ciencia fáctica </vt:lpstr>
    </vt:vector>
  </TitlesOfParts>
  <Company>Sony Electronics,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histórica a la metodología</dc:title>
  <dc:creator>Costa</dc:creator>
  <cp:lastModifiedBy>Carlos Robert</cp:lastModifiedBy>
  <cp:revision>71</cp:revision>
  <dcterms:created xsi:type="dcterms:W3CDTF">2008-09-12T19:24:24Z</dcterms:created>
  <dcterms:modified xsi:type="dcterms:W3CDTF">2012-05-04T18:52:43Z</dcterms:modified>
</cp:coreProperties>
</file>