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65" r:id="rId4"/>
    <p:sldId id="267" r:id="rId5"/>
    <p:sldId id="266" r:id="rId6"/>
    <p:sldId id="258" r:id="rId7"/>
    <p:sldId id="264" r:id="rId8"/>
    <p:sldId id="259" r:id="rId9"/>
    <p:sldId id="263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9BF0-AB8B-494D-9D1F-15863D46037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7958-C2DB-47CA-A93E-C456265D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8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77958-C2DB-47CA-A93E-C456265D5B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0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77958-C2DB-47CA-A93E-C456265D5B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7D83-5A66-4013-92E2-D0B5834E49E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662D001-A2DA-4928-AD19-1BEF8C6D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6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7D83-5A66-4013-92E2-D0B5834E49E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D001-A2DA-4928-AD19-1BEF8C6D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7D83-5A66-4013-92E2-D0B5834E49E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D001-A2DA-4928-AD19-1BEF8C6D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8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7D83-5A66-4013-92E2-D0B5834E49E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D001-A2DA-4928-AD19-1BEF8C6D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5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E77D83-5A66-4013-92E2-D0B5834E49E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662D001-A2DA-4928-AD19-1BEF8C6D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7D83-5A66-4013-92E2-D0B5834E49E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D001-A2DA-4928-AD19-1BEF8C6D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7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7D83-5A66-4013-92E2-D0B5834E49E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D001-A2DA-4928-AD19-1BEF8C6D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7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7D83-5A66-4013-92E2-D0B5834E49E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D001-A2DA-4928-AD19-1BEF8C6D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6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7D83-5A66-4013-92E2-D0B5834E49E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D001-A2DA-4928-AD19-1BEF8C6D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7D83-5A66-4013-92E2-D0B5834E49E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D001-A2DA-4928-AD19-1BEF8C6D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7D83-5A66-4013-92E2-D0B5834E49E8}" type="datetimeFigureOut">
              <a:rPr lang="en-US" smtClean="0"/>
              <a:t>7/14/2020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D001-A2DA-4928-AD19-1BEF8C6D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6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E77D83-5A66-4013-92E2-D0B5834E49E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662D001-A2DA-4928-AD19-1BEF8C6D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8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F37A-B3DA-4E4D-80BF-C185A99CA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366235"/>
            <a:ext cx="9966960" cy="3035808"/>
          </a:xfrm>
        </p:spPr>
        <p:txBody>
          <a:bodyPr/>
          <a:lstStyle/>
          <a:p>
            <a:r>
              <a:rPr lang="en-GB" sz="3600" dirty="0"/>
              <a:t>RAILWAY STATION BUSINESS LOCATION SCOUTING - </a:t>
            </a:r>
            <a:r>
              <a:rPr lang="en-GB" sz="3600" dirty="0" err="1"/>
              <a:t>london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F9A84-D621-4E54-A37A-FBEC93037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05936"/>
            <a:ext cx="7891272" cy="1672316"/>
          </a:xfrm>
        </p:spPr>
        <p:txBody>
          <a:bodyPr/>
          <a:lstStyle/>
          <a:p>
            <a:r>
              <a:rPr lang="en-GB" dirty="0"/>
              <a:t>IBM DATA SCIENCE CAPSTONE PROJECT</a:t>
            </a:r>
          </a:p>
          <a:p>
            <a:r>
              <a:rPr lang="en-GB" dirty="0"/>
              <a:t>DAVID SACKEY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6A22-698F-4420-B812-CE8088C3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32" y="297107"/>
            <a:ext cx="10058400" cy="774274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6ADB6-E9B2-4006-9C30-7E9C2E66B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" y="1476364"/>
            <a:ext cx="10376916" cy="77427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EE657E-8B72-4631-BC50-3EF630FBE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" y="3702319"/>
            <a:ext cx="10376916" cy="1493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BCD367-F3AE-44C7-A2D3-BAE62B1A89E4}"/>
              </a:ext>
            </a:extLst>
          </p:cNvPr>
          <p:cNvSpPr txBox="1"/>
          <p:nvPr/>
        </p:nvSpPr>
        <p:spPr>
          <a:xfrm>
            <a:off x="751332" y="1071381"/>
            <a:ext cx="179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 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3C4D0-76AE-43B3-96E5-097C05C4F006}"/>
              </a:ext>
            </a:extLst>
          </p:cNvPr>
          <p:cNvSpPr txBox="1"/>
          <p:nvPr/>
        </p:nvSpPr>
        <p:spPr>
          <a:xfrm>
            <a:off x="751332" y="3332987"/>
            <a:ext cx="15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 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6776E-588E-49FF-A72B-1607C3DAF83E}"/>
              </a:ext>
            </a:extLst>
          </p:cNvPr>
          <p:cNvSpPr txBox="1"/>
          <p:nvPr/>
        </p:nvSpPr>
        <p:spPr>
          <a:xfrm>
            <a:off x="820132" y="2523062"/>
            <a:ext cx="101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characteristics of cluster 3 are hospitality and fitness venues.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1F242-F2BC-4351-AA0E-D05066D2031D}"/>
              </a:ext>
            </a:extLst>
          </p:cNvPr>
          <p:cNvSpPr txBox="1"/>
          <p:nvPr/>
        </p:nvSpPr>
        <p:spPr>
          <a:xfrm>
            <a:off x="820132" y="5195839"/>
            <a:ext cx="1030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characteristics of cluster 4 are hospitality, recreational, and transportation venues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3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3F37-EEE1-4DED-A376-3D87B143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0364"/>
            <a:ext cx="10058400" cy="1033083"/>
          </a:xfrm>
        </p:spPr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7701-B994-4754-8082-536E720F2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887" y="1649690"/>
            <a:ext cx="9148618" cy="3909389"/>
          </a:xfrm>
        </p:spPr>
        <p:txBody>
          <a:bodyPr/>
          <a:lstStyle/>
          <a:p>
            <a:r>
              <a:rPr lang="en-GB" dirty="0"/>
              <a:t>Individuals/ businesses looking to start a business close to any of the top ten busiest railway stations can get an idea as to the other business in the vicinity. Any opportunities can be exploited.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 advantage of this analysis shows the clusters for the railway stations based on similar characteristics – types of business – that can help one decide on the best location for a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7BB9-23C6-4620-ADCA-C080850A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61" y="399791"/>
            <a:ext cx="10058400" cy="1108498"/>
          </a:xfrm>
        </p:spPr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AF00-294B-4D1C-A623-3EC5C632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61" y="1621787"/>
            <a:ext cx="10553402" cy="441136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GB" dirty="0"/>
              <a:t>We are accustomed to seeing stores and other forms of businesses in airports, be it duty free stores and restaurants/bars. Train stations on the other hand, do not have the space to have such establishments within the train station.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GB" dirty="0"/>
          </a:p>
          <a:p>
            <a:pPr algn="just">
              <a:lnSpc>
                <a:spcPct val="100000"/>
              </a:lnSpc>
            </a:pPr>
            <a:r>
              <a:rPr lang="en-GB" dirty="0"/>
              <a:t>With some high-street stores across London announcing plans to open new branches in the immediate vicinity transport hubs - particularly, railway stations, it is prudent to analyse the kinds of businesses operating in the area. This decision to expand to railway stations is partly as a result of increasing passenger journeys each year for the past 20 years.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GB" dirty="0"/>
          </a:p>
          <a:p>
            <a:pPr algn="just">
              <a:lnSpc>
                <a:spcPct val="100000"/>
              </a:lnSpc>
            </a:pPr>
            <a:r>
              <a:rPr lang="en-GB" dirty="0"/>
              <a:t>An analysis of most visited businesses close to railway stations will help some companies or individuals decide on how to take advantage of the yearly increase in passenger traffic.</a:t>
            </a:r>
          </a:p>
        </p:txBody>
      </p:sp>
    </p:spTree>
    <p:extLst>
      <p:ext uri="{BB962C8B-B14F-4D97-AF65-F5344CB8AC3E}">
        <p14:creationId xmlns:p14="http://schemas.microsoft.com/office/powerpoint/2010/main" val="377067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F71F-2FDB-4A0E-A37C-1386C5B9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47" y="453864"/>
            <a:ext cx="10058400" cy="860913"/>
          </a:xfrm>
        </p:spPr>
        <p:txBody>
          <a:bodyPr/>
          <a:lstStyle/>
          <a:p>
            <a:r>
              <a:rPr lang="en-GB" dirty="0"/>
              <a:t>DATA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3BE2A6-3A20-4418-A282-2FA66620A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47" y="1727789"/>
            <a:ext cx="9966960" cy="2895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64141-EDF1-47BC-B0B5-5785DF9A020D}"/>
              </a:ext>
            </a:extLst>
          </p:cNvPr>
          <p:cNvSpPr txBox="1"/>
          <p:nvPr/>
        </p:nvSpPr>
        <p:spPr>
          <a:xfrm>
            <a:off x="970961" y="5005633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Primary data used in analysis is from Wikipedia – ‘</a:t>
            </a:r>
            <a:r>
              <a:rPr lang="en-US" dirty="0"/>
              <a:t>List of busiest railway stations in Great Britain’</a:t>
            </a:r>
          </a:p>
        </p:txBody>
      </p:sp>
    </p:spTree>
    <p:extLst>
      <p:ext uri="{BB962C8B-B14F-4D97-AF65-F5344CB8AC3E}">
        <p14:creationId xmlns:p14="http://schemas.microsoft.com/office/powerpoint/2010/main" val="131068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410F-10E1-4291-A571-6FE9BF6D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25" y="314949"/>
            <a:ext cx="10058400" cy="1258397"/>
          </a:xfrm>
        </p:spPr>
        <p:txBody>
          <a:bodyPr/>
          <a:lstStyle/>
          <a:p>
            <a:r>
              <a:rPr lang="en-GB" dirty="0"/>
              <a:t>DATA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0082CB-832C-4008-9CA8-C5C93B768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4" y="1573345"/>
            <a:ext cx="3568456" cy="36208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1A95A2-D1E2-41B8-8BC2-05ECBF97B08E}"/>
              </a:ext>
            </a:extLst>
          </p:cNvPr>
          <p:cNvSpPr txBox="1"/>
          <p:nvPr/>
        </p:nvSpPr>
        <p:spPr>
          <a:xfrm>
            <a:off x="4694548" y="1753386"/>
            <a:ext cx="6495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Railway stations in London are pulled through and stored in a new </a:t>
            </a:r>
            <a:r>
              <a:rPr lang="en-GB" sz="2000" dirty="0" err="1"/>
              <a:t>dataframe</a:t>
            </a:r>
            <a:r>
              <a:rPr lang="en-GB" sz="2000" dirty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 function is written to obtain the coordinates of all the railway stations of interest using ‘</a:t>
            </a:r>
            <a:r>
              <a:rPr lang="en-US" sz="2000" dirty="0" err="1"/>
              <a:t>geopy.geocoders</a:t>
            </a:r>
            <a:r>
              <a:rPr lang="en-US" sz="2000" dirty="0"/>
              <a:t>’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coordinates are merged to the </a:t>
            </a:r>
            <a:r>
              <a:rPr lang="en-US" sz="2000" dirty="0" err="1"/>
              <a:t>dataframe</a:t>
            </a:r>
            <a:r>
              <a:rPr lang="en-US" sz="2000" dirty="0"/>
              <a:t> containing the list of railway stations to form a complete table.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0575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DF6E-5423-49D4-9DE4-CBA5FB86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02" y="309612"/>
            <a:ext cx="10058400" cy="1223165"/>
          </a:xfrm>
        </p:spPr>
        <p:txBody>
          <a:bodyPr/>
          <a:lstStyle/>
          <a:p>
            <a:r>
              <a:rPr lang="en-GB" dirty="0"/>
              <a:t>METHODOLOGY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AE6737-5043-44AD-BF6D-46B790161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2" y="1860811"/>
            <a:ext cx="9696758" cy="16535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BB32F4-7DBE-4042-8EE0-7615F948920E}"/>
              </a:ext>
            </a:extLst>
          </p:cNvPr>
          <p:cNvSpPr txBox="1"/>
          <p:nvPr/>
        </p:nvSpPr>
        <p:spPr>
          <a:xfrm>
            <a:off x="544902" y="4170419"/>
            <a:ext cx="9593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A function written to return a list of 100 venues within 500 metres of each of the 10 busiest railway stations in London yielded 705 results.</a:t>
            </a:r>
          </a:p>
          <a:p>
            <a:pPr algn="just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854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5EDD-A510-4894-9CAE-5F7E2AE8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01" y="197963"/>
            <a:ext cx="10058400" cy="1013748"/>
          </a:xfrm>
        </p:spPr>
        <p:txBody>
          <a:bodyPr/>
          <a:lstStyle/>
          <a:p>
            <a:r>
              <a:rPr lang="en-GB" dirty="0"/>
              <a:t>METHODOLOGY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045EF0-7926-4D65-857B-3F9E98E42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08" y="1353113"/>
            <a:ext cx="2642584" cy="3727934"/>
          </a:xfr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3B681CD-B9BF-418C-97A4-3D10023B1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" y="1353113"/>
            <a:ext cx="7203807" cy="3482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5DD7AE-36E6-4265-B186-5333821C826B}"/>
              </a:ext>
            </a:extLst>
          </p:cNvPr>
          <p:cNvSpPr txBox="1"/>
          <p:nvPr/>
        </p:nvSpPr>
        <p:spPr>
          <a:xfrm>
            <a:off x="631596" y="5081047"/>
            <a:ext cx="9709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The location of the railway stations are shown on a map of London. The railway stations and the total number of venues returned for each station is shown in a </a:t>
            </a:r>
            <a:r>
              <a:rPr lang="en-GB" sz="2000" dirty="0" err="1"/>
              <a:t>dataframe</a:t>
            </a:r>
            <a:r>
              <a:rPr lang="en-GB" sz="2000" dirty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857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AC92-4B0A-46DE-9ED5-C1BCC05E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69" y="314949"/>
            <a:ext cx="10058400" cy="1156857"/>
          </a:xfrm>
        </p:spPr>
        <p:txBody>
          <a:bodyPr/>
          <a:lstStyle/>
          <a:p>
            <a:r>
              <a:rPr lang="en-GB" dirty="0"/>
              <a:t>METHODOLOGY</a:t>
            </a:r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BE91AF-0FB2-449C-931C-14E3D05A9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826" y="1358684"/>
            <a:ext cx="1875934" cy="4749886"/>
          </a:xfrm>
        </p:spPr>
      </p:pic>
      <p:pic>
        <p:nvPicPr>
          <p:cNvPr id="11" name="Picture 10" descr="A picture containing fence&#10;&#10;Description automatically generated">
            <a:extLst>
              <a:ext uri="{FF2B5EF4-FFF2-40B4-BE49-F238E27FC236}">
                <a16:creationId xmlns:a16="http://schemas.microsoft.com/office/drawing/2014/main" id="{BAC2B1BE-3D7E-4035-A8A0-AB124817F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4" y="1358684"/>
            <a:ext cx="6017052" cy="4749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2CFF3C-3CA2-43E8-9815-62821816D7F4}"/>
              </a:ext>
            </a:extLst>
          </p:cNvPr>
          <p:cNvSpPr txBox="1"/>
          <p:nvPr/>
        </p:nvSpPr>
        <p:spPr>
          <a:xfrm>
            <a:off x="8436990" y="1358683"/>
            <a:ext cx="311084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The total number of venues for the top 20 categories for all railway stations is shown in the bar plot along with the </a:t>
            </a:r>
            <a:r>
              <a:rPr lang="en-GB" sz="2000" dirty="0" err="1"/>
              <a:t>dataframe</a:t>
            </a:r>
            <a:r>
              <a:rPr lang="en-GB" sz="2000" dirty="0"/>
              <a:t>.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From the plot, it is observed the top 3 business close to railway stations are hotels, coffee shops, and a café.</a:t>
            </a:r>
          </a:p>
          <a:p>
            <a:pPr algn="just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0903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7092-DA45-4AF4-96F0-92AB133A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49" y="437498"/>
            <a:ext cx="10058400" cy="656011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endParaRPr lang="en-US" dirty="0"/>
          </a:p>
        </p:txBody>
      </p:sp>
      <p:pic>
        <p:nvPicPr>
          <p:cNvPr id="5" name="Content Placeholder 4" descr="A picture containing light, group, display&#10;&#10;Description automatically generated">
            <a:extLst>
              <a:ext uri="{FF2B5EF4-FFF2-40B4-BE49-F238E27FC236}">
                <a16:creationId xmlns:a16="http://schemas.microsoft.com/office/drawing/2014/main" id="{C310332C-9C2D-4E1B-9400-AD66AD303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8" y="1093509"/>
            <a:ext cx="10843903" cy="3959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0DCB97-341D-421B-A409-B3CAC5C18B93}"/>
              </a:ext>
            </a:extLst>
          </p:cNvPr>
          <p:cNvSpPr txBox="1"/>
          <p:nvPr/>
        </p:nvSpPr>
        <p:spPr>
          <a:xfrm>
            <a:off x="674047" y="5163201"/>
            <a:ext cx="10843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The table above shows the breakdown of the top 20 venue categories for the ten railway stations of interest.  </a:t>
            </a:r>
          </a:p>
        </p:txBody>
      </p:sp>
    </p:spTree>
    <p:extLst>
      <p:ext uri="{BB962C8B-B14F-4D97-AF65-F5344CB8AC3E}">
        <p14:creationId xmlns:p14="http://schemas.microsoft.com/office/powerpoint/2010/main" val="295460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C2A4-D8B6-4D65-9F45-D16C8E8A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" y="315581"/>
            <a:ext cx="10058400" cy="910535"/>
          </a:xfrm>
        </p:spPr>
        <p:txBody>
          <a:bodyPr/>
          <a:lstStyle/>
          <a:p>
            <a:r>
              <a:rPr lang="en-GB" dirty="0"/>
              <a:t>RESULTS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19B0E2-85A8-4BC2-8C29-224E2B6C8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" y="1580150"/>
            <a:ext cx="10593882" cy="82632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3B428-21E5-4DF9-8260-6ADB5A1AC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2" y="3572449"/>
            <a:ext cx="10736580" cy="1912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B38621-BD64-4008-B5B7-19E0B68F929E}"/>
              </a:ext>
            </a:extLst>
          </p:cNvPr>
          <p:cNvSpPr txBox="1"/>
          <p:nvPr/>
        </p:nvSpPr>
        <p:spPr>
          <a:xfrm>
            <a:off x="729555" y="1226116"/>
            <a:ext cx="177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 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D5D8D-A0A3-45D3-B904-B6F52A438E24}"/>
              </a:ext>
            </a:extLst>
          </p:cNvPr>
          <p:cNvSpPr txBox="1"/>
          <p:nvPr/>
        </p:nvSpPr>
        <p:spPr>
          <a:xfrm>
            <a:off x="656361" y="3203117"/>
            <a:ext cx="12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 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B7C6-9342-4DE7-85C3-17C2AED244C9}"/>
              </a:ext>
            </a:extLst>
          </p:cNvPr>
          <p:cNvSpPr txBox="1"/>
          <p:nvPr/>
        </p:nvSpPr>
        <p:spPr>
          <a:xfrm>
            <a:off x="624015" y="2523934"/>
            <a:ext cx="1073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characteristics of cluster 1 include hospitality, and recreational venues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F9406-2D92-4214-975B-DA3CDF0C4446}"/>
              </a:ext>
            </a:extLst>
          </p:cNvPr>
          <p:cNvSpPr txBox="1"/>
          <p:nvPr/>
        </p:nvSpPr>
        <p:spPr>
          <a:xfrm>
            <a:off x="624015" y="5631884"/>
            <a:ext cx="1032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characteristics of cluster 2 include hospitality venues, recreational venues, fitness locations, and stores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3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2356</TotalTime>
  <Words>498</Words>
  <Application>Microsoft Office PowerPoint</Application>
  <PresentationFormat>Widescreen</PresentationFormat>
  <Paragraphs>43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Rockwell</vt:lpstr>
      <vt:lpstr>Rockwell Condensed</vt:lpstr>
      <vt:lpstr>Wingdings</vt:lpstr>
      <vt:lpstr>Wood Type</vt:lpstr>
      <vt:lpstr>RAILWAY STATION BUSINESS LOCATION SCOUTING - london</vt:lpstr>
      <vt:lpstr>INTRODUCTION</vt:lpstr>
      <vt:lpstr>DATA</vt:lpstr>
      <vt:lpstr>DATA</vt:lpstr>
      <vt:lpstr>METHODOLOGY</vt:lpstr>
      <vt:lpstr>METHODOLOGY</vt:lpstr>
      <vt:lpstr>METHODOLOGY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RAILWAY STATION BUSINESS LOCATION SCOUTING</dc:title>
  <dc:creator>David Sackey</dc:creator>
  <cp:lastModifiedBy>David Sackey</cp:lastModifiedBy>
  <cp:revision>33</cp:revision>
  <dcterms:created xsi:type="dcterms:W3CDTF">2020-07-12T00:04:50Z</dcterms:created>
  <dcterms:modified xsi:type="dcterms:W3CDTF">2020-07-14T23:56:28Z</dcterms:modified>
</cp:coreProperties>
</file>