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  <p:sldMasterId id="2147483692" r:id="rId2"/>
    <p:sldMasterId id="2147483697" r:id="rId3"/>
    <p:sldMasterId id="2147483701" r:id="rId4"/>
    <p:sldMasterId id="2147483715" r:id="rId5"/>
    <p:sldMasterId id="2147483722" r:id="rId6"/>
  </p:sldMasterIdLst>
  <p:notesMasterIdLst>
    <p:notesMasterId r:id="rId27"/>
  </p:notesMasterIdLst>
  <p:handoutMasterIdLst>
    <p:handoutMasterId r:id="rId28"/>
  </p:handoutMasterIdLst>
  <p:sldIdLst>
    <p:sldId id="337" r:id="rId7"/>
    <p:sldId id="339" r:id="rId8"/>
    <p:sldId id="373" r:id="rId9"/>
    <p:sldId id="378" r:id="rId10"/>
    <p:sldId id="377" r:id="rId11"/>
    <p:sldId id="374" r:id="rId12"/>
    <p:sldId id="379" r:id="rId13"/>
    <p:sldId id="350" r:id="rId14"/>
    <p:sldId id="372" r:id="rId15"/>
    <p:sldId id="365" r:id="rId16"/>
    <p:sldId id="366" r:id="rId17"/>
    <p:sldId id="367" r:id="rId18"/>
    <p:sldId id="368" r:id="rId19"/>
    <p:sldId id="369" r:id="rId20"/>
    <p:sldId id="370" r:id="rId21"/>
    <p:sldId id="375" r:id="rId22"/>
    <p:sldId id="371" r:id="rId23"/>
    <p:sldId id="376" r:id="rId24"/>
    <p:sldId id="380" r:id="rId25"/>
    <p:sldId id="342" r:id="rId26"/>
  </p:sldIdLst>
  <p:sldSz cx="12188825" cy="6858000"/>
  <p:notesSz cx="6808788" cy="9940925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טלי שטרית" initials="טש" lastIdx="1" clrIdx="0">
    <p:extLst>
      <p:ext uri="{19B8F6BF-5375-455C-9EA6-DF929625EA0E}">
        <p15:presenceInfo xmlns:p15="http://schemas.microsoft.com/office/powerpoint/2012/main" userId="S-1-5-21-2026760282-1583569455-1969485148-40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0070C0"/>
    <a:srgbClr val="EDEDED"/>
    <a:srgbClr val="003262"/>
    <a:srgbClr val="3081AC"/>
    <a:srgbClr val="F2A36D"/>
    <a:srgbClr val="D17D43"/>
    <a:srgbClr val="D73BC1"/>
    <a:srgbClr val="D5393D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סגנון ביניים 4 - הדגשה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סגנון ביניים 4 - הדגשה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6400" autoAdjust="0"/>
  </p:normalViewPr>
  <p:slideViewPr>
    <p:cSldViewPr>
      <p:cViewPr varScale="1">
        <p:scale>
          <a:sx n="69" d="100"/>
          <a:sy n="69" d="100"/>
        </p:scale>
        <p:origin x="582" y="5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7625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F5A006B-DA3D-4A36-8651-EAF3A7F13D2C}" type="datetimeFigureOut">
              <a:rPr lang="he-IL" smtClean="0"/>
              <a:t>י"ח/אייר/תשפ"ג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57625" y="944245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r>
              <a:rPr lang="he-IL" smtClean="0"/>
              <a:t>מממ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9442450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6F31227-3B9C-4018-9014-431DA3C351E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674326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7046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7046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AB488F7-1FAC-40D2-BB7E-BA3CE28D8950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704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he-IL" smtClean="0"/>
              <a:t>מממ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832" y="3171410"/>
            <a:ext cx="11113161" cy="7415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he-IL" sz="4399" b="1" kern="1200" baseline="0" dirty="0">
                <a:solidFill>
                  <a:srgbClr val="13327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he-IL" dirty="0"/>
              <a:t>תת כותרת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66"/>
          <a:stretch/>
        </p:blipFill>
        <p:spPr>
          <a:xfrm flipH="1">
            <a:off x="117664" y="9052"/>
            <a:ext cx="4641130" cy="92182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H="1">
            <a:off x="1382557" y="3162351"/>
            <a:ext cx="9423711" cy="0"/>
          </a:xfrm>
          <a:prstGeom prst="line">
            <a:avLst/>
          </a:prstGeom>
          <a:ln w="28575">
            <a:solidFill>
              <a:srgbClr val="00A8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247" y="4296932"/>
            <a:ext cx="2602056" cy="247054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454902"/>
            <a:ext cx="1482253" cy="387436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126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799" b="1" kern="1200" baseline="0" dirty="0" smtClean="0">
                <a:solidFill>
                  <a:srgbClr val="0060A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he-IL" dirty="0"/>
              <a:t>תאריך</a:t>
            </a:r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1325563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555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019B3AE-ED1F-FD47-92E7-9F2068F8C516}"/>
              </a:ext>
            </a:extLst>
          </p:cNvPr>
          <p:cNvSpPr/>
          <p:nvPr/>
        </p:nvSpPr>
        <p:spPr>
          <a:xfrm>
            <a:off x="795" y="3107336"/>
            <a:ext cx="12188825" cy="646331"/>
          </a:xfrm>
          <a:prstGeom prst="rect">
            <a:avLst/>
          </a:prstGeom>
          <a:solidFill>
            <a:srgbClr val="00558E"/>
          </a:solidFill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359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IL" sz="3599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19B3AE-ED1F-FD47-92E7-9F2068F8C516}"/>
              </a:ext>
            </a:extLst>
          </p:cNvPr>
          <p:cNvSpPr/>
          <p:nvPr/>
        </p:nvSpPr>
        <p:spPr>
          <a:xfrm>
            <a:off x="795" y="2498919"/>
            <a:ext cx="12188825" cy="646331"/>
          </a:xfrm>
          <a:prstGeom prst="rect">
            <a:avLst/>
          </a:prstGeom>
          <a:solidFill>
            <a:srgbClr val="00558E"/>
          </a:solidFill>
        </p:spPr>
        <p:txBody>
          <a:bodyPr wrap="square">
            <a:spAutoFit/>
          </a:bodyPr>
          <a:lstStyle/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en-US" sz="359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IL" sz="3599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86682"/>
            <a:ext cx="12048654" cy="1166984"/>
          </a:xfrm>
          <a:prstGeom prst="rect">
            <a:avLst/>
          </a:prstGeom>
        </p:spPr>
        <p:txBody>
          <a:bodyPr>
            <a:noAutofit/>
          </a:bodyPr>
          <a:lstStyle>
            <a:lvl1pPr marL="0" algn="ctr" defTabSz="914126" rtl="1" eaLnBrk="1" latinLnBrk="0" hangingPunct="1">
              <a:spcBef>
                <a:spcPts val="0"/>
              </a:spcBef>
              <a:spcAft>
                <a:spcPts val="0"/>
              </a:spcAft>
              <a:defRPr lang="he-IL" sz="5998" b="1" kern="1200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he-IL" dirty="0"/>
              <a:t>שם המצגת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168" y="-79287"/>
            <a:ext cx="1596452" cy="1515763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532564" y="3753667"/>
            <a:ext cx="6983525" cy="608417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999" baseline="0"/>
            </a:lvl1pPr>
          </a:lstStyle>
          <a:p>
            <a:pPr lvl="0"/>
            <a:r>
              <a:rPr lang="he-IL" dirty="0"/>
              <a:t>תת כותרת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470650"/>
            <a:ext cx="1804517" cy="3873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he-IL" sz="1999" b="0" kern="1200" baseline="0" dirty="0" smtClean="0">
                <a:solidFill>
                  <a:srgbClr val="2E75B6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126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he-IL" dirty="0"/>
              <a:t>תאריך</a:t>
            </a:r>
          </a:p>
        </p:txBody>
      </p:sp>
    </p:spTree>
    <p:extLst>
      <p:ext uri="{BB962C8B-B14F-4D97-AF65-F5344CB8AC3E}">
        <p14:creationId xmlns:p14="http://schemas.microsoft.com/office/powerpoint/2010/main" val="8409085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7982" y="1475366"/>
            <a:ext cx="10512862" cy="7286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 dirty="0"/>
              <a:t>לחץ להקלדת כותרת השקופית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19B3AE-ED1F-FD47-92E7-9F2068F8C516}"/>
              </a:ext>
            </a:extLst>
          </p:cNvPr>
          <p:cNvSpPr/>
          <p:nvPr/>
        </p:nvSpPr>
        <p:spPr>
          <a:xfrm>
            <a:off x="795" y="462976"/>
            <a:ext cx="12188825" cy="646331"/>
          </a:xfrm>
          <a:prstGeom prst="rect">
            <a:avLst/>
          </a:prstGeom>
          <a:solidFill>
            <a:srgbClr val="00558E"/>
          </a:solidFill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359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IL" sz="3599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62976"/>
            <a:ext cx="12188825" cy="646331"/>
          </a:xfrm>
          <a:prstGeom prst="rect">
            <a:avLst/>
          </a:prstGeom>
        </p:spPr>
        <p:txBody>
          <a:bodyPr>
            <a:normAutofit/>
          </a:bodyPr>
          <a:lstStyle>
            <a:lvl1pPr marL="0" algn="r" defTabSz="914126" rtl="1" eaLnBrk="1" latinLnBrk="0" hangingPunct="1">
              <a:spcBef>
                <a:spcPts val="0"/>
              </a:spcBef>
              <a:spcAft>
                <a:spcPts val="0"/>
              </a:spcAft>
              <a:defRPr lang="he-IL" sz="3599" b="0" kern="1200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he-IL" dirty="0"/>
              <a:t>לחץ להקלדת כותרת 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21" b="5505"/>
          <a:stretch/>
        </p:blipFill>
        <p:spPr>
          <a:xfrm>
            <a:off x="11413185" y="6050406"/>
            <a:ext cx="775641" cy="753306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37982" y="2232453"/>
            <a:ext cx="10512862" cy="3089191"/>
          </a:xfrm>
          <a:prstGeom prst="rect">
            <a:avLst/>
          </a:prstGeom>
        </p:spPr>
        <p:txBody>
          <a:bodyPr/>
          <a:lstStyle>
            <a:lvl1pPr>
              <a:defRPr lang="he-IL" sz="2799" b="0" kern="1200" baseline="0" dirty="0" smtClean="0">
                <a:solidFill>
                  <a:srgbClr val="2E75B6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he-IL" dirty="0"/>
              <a:t>לחץ להקלדת תוכן השקופית</a:t>
            </a:r>
          </a:p>
        </p:txBody>
      </p:sp>
    </p:spTree>
    <p:extLst>
      <p:ext uri="{BB962C8B-B14F-4D97-AF65-F5344CB8AC3E}">
        <p14:creationId xmlns:p14="http://schemas.microsoft.com/office/powerpoint/2010/main" val="24347561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019B3AE-ED1F-FD47-92E7-9F2068F8C516}"/>
              </a:ext>
            </a:extLst>
          </p:cNvPr>
          <p:cNvSpPr/>
          <p:nvPr/>
        </p:nvSpPr>
        <p:spPr>
          <a:xfrm>
            <a:off x="795" y="462976"/>
            <a:ext cx="12188825" cy="646331"/>
          </a:xfrm>
          <a:prstGeom prst="rect">
            <a:avLst/>
          </a:prstGeom>
          <a:solidFill>
            <a:srgbClr val="00558E"/>
          </a:solidFill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359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IL" sz="3599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62976"/>
            <a:ext cx="12188825" cy="646331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126" rtl="1" eaLnBrk="1" latinLnBrk="0" hangingPunct="1">
              <a:spcBef>
                <a:spcPts val="0"/>
              </a:spcBef>
              <a:spcAft>
                <a:spcPts val="0"/>
              </a:spcAft>
              <a:defRPr lang="he-IL" sz="3599" b="0" kern="1200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he-IL" dirty="0"/>
              <a:t>לחץ להקלדת כותרת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7982" y="4419239"/>
            <a:ext cx="10512862" cy="646331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algn="r" defTabSz="9144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he-IL" sz="3600" b="0" kern="1200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ctr"/>
            <a:r>
              <a:rPr lang="he-IL" sz="5398" b="1" kern="1200" baseline="0" dirty="0">
                <a:solidFill>
                  <a:srgbClr val="9A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לחץ להקלדת תוכן מודגש</a:t>
            </a:r>
            <a:endParaRPr lang="he-IL" sz="5398" b="1" kern="1200" dirty="0">
              <a:solidFill>
                <a:srgbClr val="9A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21" b="5505"/>
          <a:stretch/>
        </p:blipFill>
        <p:spPr>
          <a:xfrm>
            <a:off x="11413185" y="6050406"/>
            <a:ext cx="775641" cy="75330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55340" y="1886786"/>
            <a:ext cx="10278145" cy="246279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lang="he-IL" sz="3599" b="0" kern="1200" baseline="0" dirty="0" smtClean="0">
                <a:solidFill>
                  <a:srgbClr val="2E75B6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he-IL" dirty="0"/>
              <a:t>לחץ להקלדת תוכן השקופית</a:t>
            </a:r>
          </a:p>
        </p:txBody>
      </p:sp>
    </p:spTree>
    <p:extLst>
      <p:ext uri="{BB962C8B-B14F-4D97-AF65-F5344CB8AC3E}">
        <p14:creationId xmlns:p14="http://schemas.microsoft.com/office/powerpoint/2010/main" val="28273558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939799" y="2430032"/>
            <a:ext cx="6309227" cy="1128713"/>
          </a:xfrm>
          <a:prstGeom prst="rect">
            <a:avLst/>
          </a:prstGeom>
        </p:spPr>
        <p:txBody>
          <a:bodyPr/>
          <a:lstStyle>
            <a:lvl1pPr algn="ctr">
              <a:defRPr lang="en-US" sz="6598" b="1" kern="1200" baseline="0" dirty="0" smtClean="0">
                <a:solidFill>
                  <a:srgbClr val="9A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he-IL" dirty="0"/>
              <a:t>שם המצגת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97" t="64811" r="1" b="-4"/>
          <a:stretch/>
        </p:blipFill>
        <p:spPr>
          <a:xfrm>
            <a:off x="237681" y="2030"/>
            <a:ext cx="4489310" cy="15384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00383" y="3790096"/>
            <a:ext cx="6588060" cy="523557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3599" baseline="0">
                <a:solidFill>
                  <a:srgbClr val="133272"/>
                </a:solidFill>
              </a:defRPr>
            </a:lvl1pPr>
          </a:lstStyle>
          <a:p>
            <a:r>
              <a:rPr lang="he-IL" dirty="0"/>
              <a:t>כותרת הנושא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116573" y="3608172"/>
            <a:ext cx="7955680" cy="0"/>
          </a:xfrm>
          <a:prstGeom prst="line">
            <a:avLst/>
          </a:prstGeom>
          <a:ln w="28575">
            <a:solidFill>
              <a:srgbClr val="13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589" y="4464546"/>
            <a:ext cx="2181955" cy="2194716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73350" y="6490322"/>
            <a:ext cx="3039271" cy="337880"/>
          </a:xfrm>
          <a:prstGeom prst="rect">
            <a:avLst/>
          </a:prstGeom>
        </p:spPr>
        <p:txBody>
          <a:bodyPr/>
          <a:lstStyle>
            <a:lvl1pPr algn="l">
              <a:defRPr lang="en-US" sz="1999" kern="1200" baseline="0" dirty="0" smtClean="0">
                <a:solidFill>
                  <a:srgbClr val="23588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he-IL" dirty="0"/>
              <a:t>תאריך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30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939799" y="2430032"/>
            <a:ext cx="6309227" cy="1128713"/>
          </a:xfrm>
          <a:prstGeom prst="rect">
            <a:avLst/>
          </a:prstGeom>
        </p:spPr>
        <p:txBody>
          <a:bodyPr/>
          <a:lstStyle>
            <a:lvl1pPr algn="ctr">
              <a:defRPr lang="en-US" sz="6598" b="1" kern="1200" baseline="0" dirty="0" smtClean="0">
                <a:solidFill>
                  <a:srgbClr val="9A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he-IL" dirty="0"/>
              <a:t>שם המצגת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97" t="64811" r="1" b="-4"/>
          <a:stretch/>
        </p:blipFill>
        <p:spPr>
          <a:xfrm>
            <a:off x="237681" y="2030"/>
            <a:ext cx="4489310" cy="15384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00383" y="3790096"/>
            <a:ext cx="6588060" cy="523557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3599" baseline="0">
                <a:solidFill>
                  <a:srgbClr val="133272"/>
                </a:solidFill>
              </a:defRPr>
            </a:lvl1pPr>
          </a:lstStyle>
          <a:p>
            <a:r>
              <a:rPr lang="he-IL" dirty="0"/>
              <a:t>כותרת הנושא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116573" y="3608172"/>
            <a:ext cx="7955680" cy="0"/>
          </a:xfrm>
          <a:prstGeom prst="line">
            <a:avLst/>
          </a:prstGeom>
          <a:ln w="28575">
            <a:solidFill>
              <a:srgbClr val="13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721" y="5270790"/>
            <a:ext cx="1462216" cy="14707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9" y="5270790"/>
            <a:ext cx="1671703" cy="1587210"/>
          </a:xfrm>
          <a:prstGeom prst="rect">
            <a:avLst/>
          </a:prstGeom>
        </p:spPr>
      </p:pic>
      <p:sp>
        <p:nvSpPr>
          <p:cNvPr id="12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4778" y="6490322"/>
            <a:ext cx="3039271" cy="337880"/>
          </a:xfrm>
          <a:prstGeom prst="rect">
            <a:avLst/>
          </a:prstGeom>
        </p:spPr>
        <p:txBody>
          <a:bodyPr/>
          <a:lstStyle>
            <a:lvl1pPr algn="ctr">
              <a:defRPr lang="en-US" sz="1999" kern="1200" baseline="0" dirty="0" smtClean="0">
                <a:solidFill>
                  <a:srgbClr val="23588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he-IL" dirty="0"/>
              <a:t>תאריך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09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97" t="64811" r="1" b="-4"/>
          <a:stretch/>
        </p:blipFill>
        <p:spPr>
          <a:xfrm>
            <a:off x="237682" y="2030"/>
            <a:ext cx="1861880" cy="638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2761" y="6363005"/>
            <a:ext cx="421420" cy="423885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15447" y="1005057"/>
            <a:ext cx="9957932" cy="567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599"/>
            </a:lvl1pPr>
          </a:lstStyle>
          <a:p>
            <a:r>
              <a:rPr lang="he-IL" dirty="0"/>
              <a:t>לחץ להקלדת כותרת נושא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520120"/>
            <a:ext cx="3039271" cy="337880"/>
          </a:xfrm>
          <a:prstGeom prst="rect">
            <a:avLst/>
          </a:prstGeom>
        </p:spPr>
        <p:txBody>
          <a:bodyPr/>
          <a:lstStyle>
            <a:lvl1pPr algn="l">
              <a:defRPr lang="en-US" sz="1999" kern="1200" baseline="0" dirty="0" smtClean="0">
                <a:solidFill>
                  <a:srgbClr val="23588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he-IL" dirty="0"/>
              <a:t>תאריך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099561" y="64491"/>
            <a:ext cx="2133044" cy="296690"/>
          </a:xfrm>
          <a:prstGeom prst="rect">
            <a:avLst/>
          </a:prstGeom>
        </p:spPr>
        <p:txBody>
          <a:bodyPr/>
          <a:lstStyle>
            <a:lvl1pPr algn="l">
              <a:defRPr lang="he-IL" sz="1600" b="1" kern="1200" baseline="0" dirty="0">
                <a:solidFill>
                  <a:srgbClr val="13327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he-IL" dirty="0"/>
              <a:t>שם המצגת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15447" y="1845190"/>
            <a:ext cx="9957932" cy="2949233"/>
          </a:xfrm>
          <a:prstGeom prst="rect">
            <a:avLst/>
          </a:prstGeom>
        </p:spPr>
        <p:txBody>
          <a:bodyPr/>
          <a:lstStyle>
            <a:lvl1pPr>
              <a:defRPr lang="he-IL" sz="2799" b="0" kern="1200" baseline="0" dirty="0" smtClean="0">
                <a:solidFill>
                  <a:srgbClr val="13327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r" defTabSz="914126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e-IL" dirty="0"/>
              <a:t>לחץ להקלדת תוכן השקופית</a:t>
            </a:r>
          </a:p>
        </p:txBody>
      </p:sp>
    </p:spTree>
    <p:extLst>
      <p:ext uri="{BB962C8B-B14F-4D97-AF65-F5344CB8AC3E}">
        <p14:creationId xmlns:p14="http://schemas.microsoft.com/office/powerpoint/2010/main" val="1197366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97" t="64811" r="1" b="-4"/>
          <a:stretch/>
        </p:blipFill>
        <p:spPr>
          <a:xfrm>
            <a:off x="237682" y="2030"/>
            <a:ext cx="1861880" cy="638050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15447" y="1005057"/>
            <a:ext cx="9957932" cy="567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599"/>
            </a:lvl1pPr>
          </a:lstStyle>
          <a:p>
            <a:r>
              <a:rPr lang="he-IL" dirty="0"/>
              <a:t>לחץ להקלדת כותרת נושא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099561" y="64491"/>
            <a:ext cx="2133044" cy="296690"/>
          </a:xfrm>
          <a:prstGeom prst="rect">
            <a:avLst/>
          </a:prstGeom>
        </p:spPr>
        <p:txBody>
          <a:bodyPr/>
          <a:lstStyle>
            <a:lvl1pPr algn="l">
              <a:defRPr lang="he-IL" sz="1600" b="1" kern="1200" baseline="0" dirty="0">
                <a:solidFill>
                  <a:srgbClr val="13327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he-IL" dirty="0"/>
              <a:t>שם המצגת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15447" y="1845190"/>
            <a:ext cx="9957932" cy="2949233"/>
          </a:xfrm>
          <a:prstGeom prst="rect">
            <a:avLst/>
          </a:prstGeom>
        </p:spPr>
        <p:txBody>
          <a:bodyPr/>
          <a:lstStyle>
            <a:lvl1pPr>
              <a:defRPr lang="he-IL" sz="2799" b="0" kern="1200" baseline="0" dirty="0" smtClean="0">
                <a:solidFill>
                  <a:srgbClr val="13327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r" defTabSz="914126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e-IL" dirty="0"/>
              <a:t>לחץ להקלדת תוכן השקופית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573" y="6263414"/>
            <a:ext cx="475364" cy="478144"/>
          </a:xfrm>
          <a:prstGeom prst="rect">
            <a:avLst/>
          </a:prstGeom>
        </p:spPr>
      </p:pic>
      <p:sp>
        <p:nvSpPr>
          <p:cNvPr id="12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4778" y="6490322"/>
            <a:ext cx="3039271" cy="337880"/>
          </a:xfrm>
          <a:prstGeom prst="rect">
            <a:avLst/>
          </a:prstGeom>
        </p:spPr>
        <p:txBody>
          <a:bodyPr/>
          <a:lstStyle>
            <a:lvl1pPr algn="ctr">
              <a:defRPr lang="en-US" sz="1999" kern="1200" baseline="0" dirty="0" smtClean="0">
                <a:solidFill>
                  <a:srgbClr val="23588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he-IL" dirty="0"/>
              <a:t>תאריך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0" y="6263415"/>
            <a:ext cx="631747" cy="59981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4893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97" t="64811" r="1" b="-4"/>
          <a:stretch/>
        </p:blipFill>
        <p:spPr>
          <a:xfrm>
            <a:off x="237682" y="2030"/>
            <a:ext cx="1861880" cy="638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2761" y="6363005"/>
            <a:ext cx="421420" cy="423885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15447" y="4312878"/>
            <a:ext cx="9957931" cy="8578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5398"/>
            </a:lvl1pPr>
          </a:lstStyle>
          <a:p>
            <a:r>
              <a:rPr lang="he-IL" dirty="0"/>
              <a:t>לחץ להקלדת תוכן מודגש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73350" y="6490322"/>
            <a:ext cx="3039271" cy="337880"/>
          </a:xfrm>
          <a:prstGeom prst="rect">
            <a:avLst/>
          </a:prstGeom>
        </p:spPr>
        <p:txBody>
          <a:bodyPr/>
          <a:lstStyle>
            <a:lvl1pPr algn="l">
              <a:defRPr lang="en-US" sz="1999" kern="1200" baseline="0" dirty="0" smtClean="0">
                <a:solidFill>
                  <a:srgbClr val="23588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he-IL" dirty="0"/>
              <a:t>תאריך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099561" y="64491"/>
            <a:ext cx="2133044" cy="296690"/>
          </a:xfrm>
          <a:prstGeom prst="rect">
            <a:avLst/>
          </a:prstGeom>
        </p:spPr>
        <p:txBody>
          <a:bodyPr/>
          <a:lstStyle>
            <a:lvl1pPr algn="l">
              <a:defRPr lang="he-IL" sz="1600" b="1" kern="1200" baseline="0" dirty="0">
                <a:solidFill>
                  <a:srgbClr val="13327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he-IL" dirty="0"/>
              <a:t>שם המצגת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115447" y="1405883"/>
            <a:ext cx="9957931" cy="2628096"/>
          </a:xfrm>
          <a:prstGeom prst="rect">
            <a:avLst/>
          </a:prstGeom>
        </p:spPr>
        <p:txBody>
          <a:bodyPr/>
          <a:lstStyle>
            <a:lvl1pPr algn="ctr">
              <a:defRPr sz="3199" baseline="0">
                <a:solidFill>
                  <a:srgbClr val="133272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he-IL" dirty="0"/>
              <a:t>לחץ להקלדת התוכן</a:t>
            </a:r>
          </a:p>
        </p:txBody>
      </p:sp>
    </p:spTree>
    <p:extLst>
      <p:ext uri="{BB962C8B-B14F-4D97-AF65-F5344CB8AC3E}">
        <p14:creationId xmlns:p14="http://schemas.microsoft.com/office/powerpoint/2010/main" val="41852089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97" t="64811" r="1" b="-4"/>
          <a:stretch/>
        </p:blipFill>
        <p:spPr>
          <a:xfrm>
            <a:off x="237682" y="2030"/>
            <a:ext cx="1861880" cy="638050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15447" y="4312878"/>
            <a:ext cx="9957931" cy="8578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5398"/>
            </a:lvl1pPr>
          </a:lstStyle>
          <a:p>
            <a:r>
              <a:rPr lang="he-IL" dirty="0"/>
              <a:t>לחץ להקלדת תוכן מודגש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099561" y="64491"/>
            <a:ext cx="2133044" cy="296690"/>
          </a:xfrm>
          <a:prstGeom prst="rect">
            <a:avLst/>
          </a:prstGeom>
        </p:spPr>
        <p:txBody>
          <a:bodyPr/>
          <a:lstStyle>
            <a:lvl1pPr algn="l">
              <a:defRPr lang="he-IL" sz="1600" b="1" kern="1200" baseline="0" dirty="0">
                <a:solidFill>
                  <a:srgbClr val="13327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he-IL" dirty="0"/>
              <a:t>שם המצגת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115447" y="1405883"/>
            <a:ext cx="9957931" cy="2628096"/>
          </a:xfrm>
          <a:prstGeom prst="rect">
            <a:avLst/>
          </a:prstGeom>
        </p:spPr>
        <p:txBody>
          <a:bodyPr/>
          <a:lstStyle>
            <a:lvl1pPr algn="ctr">
              <a:defRPr sz="3199" baseline="0">
                <a:solidFill>
                  <a:srgbClr val="133272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he-IL" dirty="0"/>
              <a:t>לחץ להקלדת התוכן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573" y="6263414"/>
            <a:ext cx="475364" cy="478144"/>
          </a:xfrm>
          <a:prstGeom prst="rect">
            <a:avLst/>
          </a:prstGeom>
        </p:spPr>
      </p:pic>
      <p:sp>
        <p:nvSpPr>
          <p:cNvPr id="10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4778" y="6490322"/>
            <a:ext cx="3039271" cy="337880"/>
          </a:xfrm>
          <a:prstGeom prst="rect">
            <a:avLst/>
          </a:prstGeom>
        </p:spPr>
        <p:txBody>
          <a:bodyPr/>
          <a:lstStyle>
            <a:lvl1pPr algn="ctr">
              <a:defRPr lang="en-US" sz="1999" kern="1200" baseline="0" dirty="0" smtClean="0">
                <a:solidFill>
                  <a:srgbClr val="23588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he-IL" dirty="0"/>
              <a:t>תאריך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0" y="6263415"/>
            <a:ext cx="631747" cy="59981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09687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3603" y="2865899"/>
            <a:ext cx="9141619" cy="878134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398" baseline="0">
                <a:solidFill>
                  <a:srgbClr val="133272"/>
                </a:solidFill>
              </a:defRPr>
            </a:lvl1pPr>
          </a:lstStyle>
          <a:p>
            <a:r>
              <a:rPr lang="he-IL" dirty="0"/>
              <a:t>שם המצגת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3186" y="6348692"/>
            <a:ext cx="2912923" cy="4908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he-IL" dirty="0"/>
              <a:t>תאריך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13186" y="2098726"/>
            <a:ext cx="1156245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026" y="291064"/>
            <a:ext cx="1626615" cy="1636128"/>
          </a:xfrm>
          <a:prstGeom prst="rect">
            <a:avLst/>
          </a:prstGeom>
        </p:spPr>
      </p:pic>
      <p:sp>
        <p:nvSpPr>
          <p:cNvPr id="7" name="Title Placeholder 1"/>
          <p:cNvSpPr txBox="1">
            <a:spLocks/>
          </p:cNvSpPr>
          <p:nvPr/>
        </p:nvSpPr>
        <p:spPr>
          <a:xfrm>
            <a:off x="1115448" y="3984345"/>
            <a:ext cx="9957931" cy="567712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rgbClr val="9A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he-IL" sz="3199" dirty="0"/>
              <a:t>תת כותרת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56" y="2"/>
            <a:ext cx="2210447" cy="209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8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62933" y="1189719"/>
            <a:ext cx="6588060" cy="523557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3599" baseline="0">
                <a:solidFill>
                  <a:srgbClr val="C00000"/>
                </a:solidFill>
              </a:defRPr>
            </a:lvl1pPr>
          </a:lstStyle>
          <a:p>
            <a:r>
              <a:rPr lang="he-IL" dirty="0"/>
              <a:t>לחץ להקלדת כותרת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832" y="2106564"/>
            <a:ext cx="11113161" cy="29169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799" baseline="0">
                <a:solidFill>
                  <a:srgbClr val="002060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he-IL" dirty="0"/>
              <a:t>לחץ להקלדת תוכן השקופית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66"/>
          <a:stretch/>
        </p:blipFill>
        <p:spPr>
          <a:xfrm flipH="1">
            <a:off x="117664" y="9053"/>
            <a:ext cx="2298981" cy="456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6774" y="6296076"/>
            <a:ext cx="582051" cy="551561"/>
          </a:xfrm>
          <a:prstGeom prst="rect">
            <a:avLst/>
          </a:prstGeom>
        </p:spPr>
      </p:pic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17664" y="6460201"/>
            <a:ext cx="1482253" cy="387436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126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799" b="1" kern="120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he-IL" dirty="0" smtClean="0"/>
              <a:t> 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756350" y="9053"/>
            <a:ext cx="1482253" cy="328699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126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1" kern="1200" baseline="0" dirty="0" smtClean="0">
                <a:solidFill>
                  <a:srgbClr val="0060A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he-IL" dirty="0"/>
              <a:t>שם המצגת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489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5448" y="977545"/>
            <a:ext cx="9957931" cy="567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115447" y="1634300"/>
            <a:ext cx="9957932" cy="4345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399" kern="1200" baseline="0" dirty="0" smtClean="0">
                <a:solidFill>
                  <a:srgbClr val="23588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marL="0" marR="0" lvl="0" indent="0" algn="r" defTabSz="914126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e-IL"/>
              <a:t>ערוך סגנונות טקסט של תבנית בסיס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313186" y="739471"/>
            <a:ext cx="1156245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062" y="120466"/>
            <a:ext cx="567119" cy="570436"/>
          </a:xfrm>
          <a:prstGeom prst="rect">
            <a:avLst/>
          </a:prstGeom>
        </p:spPr>
      </p:pic>
      <p:sp>
        <p:nvSpPr>
          <p:cNvPr id="6" name="Title Placeholder 1"/>
          <p:cNvSpPr txBox="1">
            <a:spLocks/>
          </p:cNvSpPr>
          <p:nvPr/>
        </p:nvSpPr>
        <p:spPr>
          <a:xfrm>
            <a:off x="0" y="6407468"/>
            <a:ext cx="1551705" cy="423885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rgbClr val="9A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algn="l"/>
            <a:r>
              <a:rPr lang="he-IL" sz="1999" dirty="0">
                <a:solidFill>
                  <a:srgbClr val="133272"/>
                </a:solidFill>
              </a:rPr>
              <a:t>שם המצגת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70" y="120467"/>
            <a:ext cx="663163" cy="62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90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5448" y="4119883"/>
            <a:ext cx="9957931" cy="567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115447" y="1780604"/>
            <a:ext cx="9957932" cy="2023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399" kern="1200" baseline="0" dirty="0" smtClean="0">
                <a:solidFill>
                  <a:srgbClr val="23588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marL="0" marR="0" lvl="0" indent="0" algn="r" defTabSz="914126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e-IL"/>
              <a:t>ערוך סגנונות טקסט של תבנית בסיס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313186" y="739471"/>
            <a:ext cx="1156245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062" y="120466"/>
            <a:ext cx="567119" cy="570436"/>
          </a:xfrm>
          <a:prstGeom prst="rect">
            <a:avLst/>
          </a:prstGeom>
        </p:spPr>
      </p:pic>
      <p:sp>
        <p:nvSpPr>
          <p:cNvPr id="6" name="Title Placeholder 1"/>
          <p:cNvSpPr txBox="1">
            <a:spLocks/>
          </p:cNvSpPr>
          <p:nvPr/>
        </p:nvSpPr>
        <p:spPr>
          <a:xfrm>
            <a:off x="0" y="6407468"/>
            <a:ext cx="1551705" cy="423885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rgbClr val="9A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algn="l"/>
            <a:r>
              <a:rPr lang="he-IL" sz="1999" dirty="0">
                <a:solidFill>
                  <a:srgbClr val="133272"/>
                </a:solidFill>
              </a:rPr>
              <a:t>שם המצגת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70" y="120467"/>
            <a:ext cx="663163" cy="62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82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5448" y="178473"/>
            <a:ext cx="9957931" cy="567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115447" y="1296547"/>
            <a:ext cx="9957932" cy="4345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399" kern="1200" baseline="0" dirty="0" smtClean="0">
                <a:solidFill>
                  <a:srgbClr val="23588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marL="0" marR="0" lvl="0" indent="0" algn="r" defTabSz="914126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e-IL"/>
              <a:t>ערוך סגנונות טקסט של תבנית בסיס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313186" y="879517"/>
            <a:ext cx="1156245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062" y="6216454"/>
            <a:ext cx="567119" cy="5704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98" y="6172506"/>
            <a:ext cx="704343" cy="66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297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1"/>
            <a:ext cx="1706847" cy="270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rtl="1">
              <a:buNone/>
              <a:defRPr lang="en-US" sz="1600" b="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063" indent="0" algn="r" rtl="1">
              <a:buNone/>
              <a:defRPr lang="en-US" sz="2399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126" indent="0" algn="r" rtl="1">
              <a:buNone/>
              <a:defRPr lang="en-US" sz="2399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189" indent="0" algn="r" rtl="1">
              <a:buNone/>
              <a:defRPr lang="en-US" sz="2399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251" indent="0" algn="r" rtl="1">
              <a:buNone/>
              <a:defRPr lang="he-IL" sz="2399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he-IL" dirty="0"/>
              <a:t>תאריך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19B3AE-ED1F-FD47-92E7-9F2068F8C516}"/>
              </a:ext>
            </a:extLst>
          </p:cNvPr>
          <p:cNvSpPr/>
          <p:nvPr/>
        </p:nvSpPr>
        <p:spPr>
          <a:xfrm>
            <a:off x="0" y="3020826"/>
            <a:ext cx="12188825" cy="646331"/>
          </a:xfrm>
          <a:prstGeom prst="rect">
            <a:avLst/>
          </a:prstGeom>
          <a:solidFill>
            <a:srgbClr val="133272"/>
          </a:solidFill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359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IL" sz="3599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19B3AE-ED1F-FD47-92E7-9F2068F8C516}"/>
              </a:ext>
            </a:extLst>
          </p:cNvPr>
          <p:cNvSpPr/>
          <p:nvPr/>
        </p:nvSpPr>
        <p:spPr>
          <a:xfrm>
            <a:off x="0" y="2493698"/>
            <a:ext cx="12188825" cy="646331"/>
          </a:xfrm>
          <a:prstGeom prst="rect">
            <a:avLst/>
          </a:prstGeom>
          <a:solidFill>
            <a:srgbClr val="133272"/>
          </a:solidFill>
        </p:spPr>
        <p:txBody>
          <a:bodyPr wrap="square">
            <a:spAutoFit/>
          </a:bodyPr>
          <a:lstStyle/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en-US" sz="359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IL" sz="3599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493698"/>
            <a:ext cx="12188825" cy="1173459"/>
          </a:xfrm>
          <a:prstGeom prst="rect">
            <a:avLst/>
          </a:prstGeom>
        </p:spPr>
        <p:txBody>
          <a:bodyPr>
            <a:noAutofit/>
          </a:bodyPr>
          <a:lstStyle>
            <a:lvl1pPr marL="0" algn="ctr" defTabSz="914126" rtl="1" eaLnBrk="1" latinLnBrk="0" hangingPunct="1">
              <a:spcBef>
                <a:spcPts val="0"/>
              </a:spcBef>
              <a:spcAft>
                <a:spcPts val="0"/>
              </a:spcAft>
              <a:defRPr lang="he-IL" sz="7998" b="1" kern="1200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he-IL" dirty="0"/>
              <a:t>שם המצגת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590126" y="3819526"/>
            <a:ext cx="7008574" cy="723900"/>
          </a:xfrm>
          <a:prstGeom prst="rect">
            <a:avLst/>
          </a:prstGeom>
        </p:spPr>
        <p:txBody>
          <a:bodyPr/>
          <a:lstStyle>
            <a:lvl1pPr algn="ctr">
              <a:defRPr sz="3999" baseline="0"/>
            </a:lvl1pPr>
          </a:lstStyle>
          <a:p>
            <a:pPr lvl="0"/>
            <a:r>
              <a:rPr lang="he-IL" dirty="0"/>
              <a:t>תת כותרת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2" y="4719549"/>
            <a:ext cx="1969374" cy="198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020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2" y="4471745"/>
            <a:ext cx="2608333" cy="2476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1"/>
            <a:ext cx="1706847" cy="270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rtl="1">
              <a:buNone/>
              <a:defRPr lang="en-US" sz="1600" b="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063" indent="0" algn="r" rtl="1">
              <a:buNone/>
              <a:defRPr lang="en-US" sz="2399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126" indent="0" algn="r" rtl="1">
              <a:buNone/>
              <a:defRPr lang="en-US" sz="2399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189" indent="0" algn="r" rtl="1">
              <a:buNone/>
              <a:defRPr lang="en-US" sz="2399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251" indent="0" algn="r" rtl="1">
              <a:buNone/>
              <a:defRPr lang="he-IL" sz="2399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he-IL" dirty="0"/>
              <a:t>תאריך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19B3AE-ED1F-FD47-92E7-9F2068F8C516}"/>
              </a:ext>
            </a:extLst>
          </p:cNvPr>
          <p:cNvSpPr/>
          <p:nvPr/>
        </p:nvSpPr>
        <p:spPr>
          <a:xfrm>
            <a:off x="0" y="3020826"/>
            <a:ext cx="12188825" cy="646331"/>
          </a:xfrm>
          <a:prstGeom prst="rect">
            <a:avLst/>
          </a:prstGeom>
          <a:solidFill>
            <a:srgbClr val="133272"/>
          </a:solidFill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359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IL" sz="3599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19B3AE-ED1F-FD47-92E7-9F2068F8C516}"/>
              </a:ext>
            </a:extLst>
          </p:cNvPr>
          <p:cNvSpPr/>
          <p:nvPr/>
        </p:nvSpPr>
        <p:spPr>
          <a:xfrm>
            <a:off x="0" y="2493698"/>
            <a:ext cx="12188825" cy="646331"/>
          </a:xfrm>
          <a:prstGeom prst="rect">
            <a:avLst/>
          </a:prstGeom>
          <a:solidFill>
            <a:srgbClr val="133272"/>
          </a:solidFill>
        </p:spPr>
        <p:txBody>
          <a:bodyPr wrap="square">
            <a:spAutoFit/>
          </a:bodyPr>
          <a:lstStyle/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en-US" sz="359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IL" sz="3599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493698"/>
            <a:ext cx="12188825" cy="1173459"/>
          </a:xfrm>
          <a:prstGeom prst="rect">
            <a:avLst/>
          </a:prstGeom>
        </p:spPr>
        <p:txBody>
          <a:bodyPr>
            <a:noAutofit/>
          </a:bodyPr>
          <a:lstStyle>
            <a:lvl1pPr marL="0" algn="ctr" defTabSz="914126" rtl="1" eaLnBrk="1" latinLnBrk="0" hangingPunct="1">
              <a:spcBef>
                <a:spcPts val="0"/>
              </a:spcBef>
              <a:spcAft>
                <a:spcPts val="0"/>
              </a:spcAft>
              <a:defRPr lang="he-IL" sz="7998" b="1" kern="1200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he-IL" dirty="0"/>
              <a:t>שם המצגת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590126" y="3819526"/>
            <a:ext cx="7008574" cy="723900"/>
          </a:xfrm>
          <a:prstGeom prst="rect">
            <a:avLst/>
          </a:prstGeom>
        </p:spPr>
        <p:txBody>
          <a:bodyPr/>
          <a:lstStyle>
            <a:lvl1pPr algn="ctr">
              <a:defRPr sz="3999" baseline="0"/>
            </a:lvl1pPr>
          </a:lstStyle>
          <a:p>
            <a:pPr lvl="0"/>
            <a:r>
              <a:rPr lang="he-IL" dirty="0"/>
              <a:t>תת כותרת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001" y="4719549"/>
            <a:ext cx="1969374" cy="198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635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019B3AE-ED1F-FD47-92E7-9F2068F8C516}"/>
              </a:ext>
            </a:extLst>
          </p:cNvPr>
          <p:cNvSpPr/>
          <p:nvPr/>
        </p:nvSpPr>
        <p:spPr>
          <a:xfrm>
            <a:off x="-162" y="468651"/>
            <a:ext cx="12188825" cy="646331"/>
          </a:xfrm>
          <a:prstGeom prst="rect">
            <a:avLst/>
          </a:prstGeom>
          <a:solidFill>
            <a:srgbClr val="133272"/>
          </a:solidFill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359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IL" sz="3599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62976"/>
            <a:ext cx="12188825" cy="646331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126" rtl="1" eaLnBrk="1" latinLnBrk="0" hangingPunct="1">
              <a:spcBef>
                <a:spcPts val="0"/>
              </a:spcBef>
              <a:spcAft>
                <a:spcPts val="0"/>
              </a:spcAft>
              <a:defRPr lang="he-IL" sz="3599" b="0" kern="1200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he-IL" dirty="0"/>
              <a:t>לחץ להקלדת כותרת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7982" y="1447801"/>
            <a:ext cx="10512862" cy="657225"/>
          </a:xfrm>
          <a:prstGeom prst="rect">
            <a:avLst/>
          </a:prstGeom>
        </p:spPr>
        <p:txBody>
          <a:bodyPr/>
          <a:lstStyle>
            <a:lvl1pPr>
              <a:defRPr sz="3199"/>
            </a:lvl1pPr>
          </a:lstStyle>
          <a:p>
            <a:pPr lvl="0"/>
            <a:r>
              <a:rPr lang="he-IL" dirty="0"/>
              <a:t>לחץ להקלדת תוכן השקופית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837982" y="2324100"/>
            <a:ext cx="10512862" cy="2981325"/>
          </a:xfrm>
          <a:prstGeom prst="rect">
            <a:avLst/>
          </a:prstGeom>
        </p:spPr>
        <p:txBody>
          <a:bodyPr/>
          <a:lstStyle>
            <a:lvl1pPr>
              <a:defRPr lang="he-IL" sz="2799" b="0" kern="1200" baseline="0" dirty="0" smtClean="0">
                <a:solidFill>
                  <a:srgbClr val="13327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he-IL" dirty="0"/>
              <a:t>לחץ להקלדת תוכן השקופית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" y="6191250"/>
            <a:ext cx="577094" cy="58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131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019B3AE-ED1F-FD47-92E7-9F2068F8C516}"/>
              </a:ext>
            </a:extLst>
          </p:cNvPr>
          <p:cNvSpPr/>
          <p:nvPr/>
        </p:nvSpPr>
        <p:spPr>
          <a:xfrm>
            <a:off x="-162" y="468651"/>
            <a:ext cx="12188825" cy="646331"/>
          </a:xfrm>
          <a:prstGeom prst="rect">
            <a:avLst/>
          </a:prstGeom>
          <a:solidFill>
            <a:srgbClr val="133272"/>
          </a:solidFill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359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IL" sz="3599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62976"/>
            <a:ext cx="12188825" cy="646331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126" rtl="1" eaLnBrk="1" latinLnBrk="0" hangingPunct="1">
              <a:spcBef>
                <a:spcPts val="0"/>
              </a:spcBef>
              <a:spcAft>
                <a:spcPts val="0"/>
              </a:spcAft>
              <a:defRPr lang="he-IL" sz="3599" b="0" kern="1200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he-IL" dirty="0"/>
              <a:t>לחץ להקלדת כותרת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7982" y="1447801"/>
            <a:ext cx="10512862" cy="657225"/>
          </a:xfrm>
          <a:prstGeom prst="rect">
            <a:avLst/>
          </a:prstGeom>
        </p:spPr>
        <p:txBody>
          <a:bodyPr/>
          <a:lstStyle>
            <a:lvl1pPr>
              <a:defRPr sz="3199"/>
            </a:lvl1pPr>
          </a:lstStyle>
          <a:p>
            <a:pPr lvl="0"/>
            <a:r>
              <a:rPr lang="he-IL" dirty="0"/>
              <a:t>לחץ להקלדת תוכן השקופית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837982" y="2324100"/>
            <a:ext cx="10512862" cy="2981325"/>
          </a:xfrm>
          <a:prstGeom prst="rect">
            <a:avLst/>
          </a:prstGeom>
        </p:spPr>
        <p:txBody>
          <a:bodyPr/>
          <a:lstStyle>
            <a:lvl1pPr>
              <a:defRPr lang="he-IL" sz="2799" b="0" kern="1200" baseline="0" dirty="0" smtClean="0">
                <a:solidFill>
                  <a:srgbClr val="13327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he-IL" dirty="0"/>
              <a:t>לחץ להקלדת תוכן השקופית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641" y="6191250"/>
            <a:ext cx="577094" cy="5804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2" y="6076950"/>
            <a:ext cx="822628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398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019B3AE-ED1F-FD47-92E7-9F2068F8C516}"/>
              </a:ext>
            </a:extLst>
          </p:cNvPr>
          <p:cNvSpPr/>
          <p:nvPr/>
        </p:nvSpPr>
        <p:spPr>
          <a:xfrm>
            <a:off x="-162" y="468651"/>
            <a:ext cx="12188825" cy="646331"/>
          </a:xfrm>
          <a:prstGeom prst="rect">
            <a:avLst/>
          </a:prstGeom>
          <a:solidFill>
            <a:srgbClr val="133272"/>
          </a:solidFill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359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IL" sz="3599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62976"/>
            <a:ext cx="12188825" cy="646331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126" rtl="1" eaLnBrk="1" latinLnBrk="0" hangingPunct="1">
              <a:spcBef>
                <a:spcPts val="0"/>
              </a:spcBef>
              <a:spcAft>
                <a:spcPts val="0"/>
              </a:spcAft>
              <a:defRPr lang="he-IL" sz="3599" b="0" kern="1200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he-IL" dirty="0"/>
              <a:t>לחץ להקלדת כותרת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7982" y="4648200"/>
            <a:ext cx="10512862" cy="819151"/>
          </a:xfrm>
          <a:prstGeom prst="rect">
            <a:avLst/>
          </a:prstGeom>
        </p:spPr>
        <p:txBody>
          <a:bodyPr/>
          <a:lstStyle>
            <a:lvl1pPr algn="ctr">
              <a:defRPr sz="3999"/>
            </a:lvl1pPr>
          </a:lstStyle>
          <a:p>
            <a:pPr lvl="0"/>
            <a:r>
              <a:rPr lang="he-IL" dirty="0"/>
              <a:t>לחץ להקלדת תוכן מודגש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837982" y="1885950"/>
            <a:ext cx="10512862" cy="2505076"/>
          </a:xfrm>
          <a:prstGeom prst="rect">
            <a:avLst/>
          </a:prstGeom>
        </p:spPr>
        <p:txBody>
          <a:bodyPr/>
          <a:lstStyle>
            <a:lvl1pPr algn="ctr">
              <a:defRPr lang="he-IL" sz="2799" b="0" kern="1200" baseline="0" dirty="0" smtClean="0">
                <a:solidFill>
                  <a:srgbClr val="13327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he-IL" dirty="0"/>
              <a:t>לחץ להקלדת תוכן השקופית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" y="6191250"/>
            <a:ext cx="577094" cy="58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347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019B3AE-ED1F-FD47-92E7-9F2068F8C516}"/>
              </a:ext>
            </a:extLst>
          </p:cNvPr>
          <p:cNvSpPr/>
          <p:nvPr/>
        </p:nvSpPr>
        <p:spPr>
          <a:xfrm>
            <a:off x="-162" y="468651"/>
            <a:ext cx="12188825" cy="646331"/>
          </a:xfrm>
          <a:prstGeom prst="rect">
            <a:avLst/>
          </a:prstGeom>
          <a:solidFill>
            <a:srgbClr val="133272"/>
          </a:solidFill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359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IL" sz="3599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62976"/>
            <a:ext cx="12188825" cy="646331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126" rtl="1" eaLnBrk="1" latinLnBrk="0" hangingPunct="1">
              <a:spcBef>
                <a:spcPts val="0"/>
              </a:spcBef>
              <a:spcAft>
                <a:spcPts val="0"/>
              </a:spcAft>
              <a:defRPr lang="he-IL" sz="3599" b="0" kern="1200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he-IL" dirty="0"/>
              <a:t>לחץ להקלדת כותרת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7982" y="4648200"/>
            <a:ext cx="10512862" cy="819151"/>
          </a:xfrm>
          <a:prstGeom prst="rect">
            <a:avLst/>
          </a:prstGeom>
        </p:spPr>
        <p:txBody>
          <a:bodyPr/>
          <a:lstStyle>
            <a:lvl1pPr algn="ctr">
              <a:defRPr sz="3999"/>
            </a:lvl1pPr>
          </a:lstStyle>
          <a:p>
            <a:pPr lvl="0"/>
            <a:r>
              <a:rPr lang="he-IL" dirty="0"/>
              <a:t>לחץ להקלדת תוכן מודגש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837982" y="1885950"/>
            <a:ext cx="10512862" cy="2505076"/>
          </a:xfrm>
          <a:prstGeom prst="rect">
            <a:avLst/>
          </a:prstGeom>
        </p:spPr>
        <p:txBody>
          <a:bodyPr/>
          <a:lstStyle>
            <a:lvl1pPr algn="ctr">
              <a:defRPr lang="he-IL" sz="2799" b="0" kern="1200" baseline="0" dirty="0" smtClean="0">
                <a:solidFill>
                  <a:srgbClr val="133272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he-IL" dirty="0"/>
              <a:t>לחץ להקלדת תוכן השקופית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641" y="6191250"/>
            <a:ext cx="577094" cy="5804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2" y="6076950"/>
            <a:ext cx="822628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821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2856-3642-2A4A-84CD-29AADC57CB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818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00383" y="4134788"/>
            <a:ext cx="6588060" cy="75603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398" baseline="0">
                <a:solidFill>
                  <a:srgbClr val="C00000"/>
                </a:solidFill>
              </a:defRPr>
            </a:lvl1pPr>
          </a:lstStyle>
          <a:p>
            <a:r>
              <a:rPr lang="he-IL" dirty="0"/>
              <a:t>לחץ להקלדת תוכן מודגש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832" y="1673386"/>
            <a:ext cx="11113161" cy="2461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199">
                <a:solidFill>
                  <a:srgbClr val="002060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he-IL" dirty="0"/>
              <a:t>תוכן השקופית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66"/>
          <a:stretch/>
        </p:blipFill>
        <p:spPr>
          <a:xfrm flipH="1">
            <a:off x="117664" y="9053"/>
            <a:ext cx="2298981" cy="456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6774" y="6296076"/>
            <a:ext cx="582051" cy="551561"/>
          </a:xfrm>
          <a:prstGeom prst="rect">
            <a:avLst/>
          </a:prstGeom>
        </p:spPr>
      </p:pic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454902"/>
            <a:ext cx="1482253" cy="387436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126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799" b="1" kern="1200" baseline="0" dirty="0" smtClean="0">
                <a:solidFill>
                  <a:srgbClr val="0060A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he-IL" dirty="0"/>
              <a:t>תאריך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756350" y="9053"/>
            <a:ext cx="1482253" cy="328699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126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1" kern="1200" baseline="0" dirty="0" smtClean="0">
                <a:solidFill>
                  <a:srgbClr val="0060A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he-IL" dirty="0"/>
              <a:t>שם המצגת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071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3603" y="2865899"/>
            <a:ext cx="9141619" cy="109775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7198" baseline="0">
                <a:solidFill>
                  <a:srgbClr val="133272"/>
                </a:solidFill>
              </a:defRPr>
            </a:lvl1pPr>
          </a:lstStyle>
          <a:p>
            <a:r>
              <a:rPr lang="he-IL" dirty="0"/>
              <a:t>שם המצגת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3186" y="1587223"/>
            <a:ext cx="2912923" cy="4908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he-IL" dirty="0"/>
              <a:t>תאריך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13186" y="2098726"/>
            <a:ext cx="1156245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026" y="291064"/>
            <a:ext cx="1626615" cy="1636128"/>
          </a:xfrm>
          <a:prstGeom prst="rect">
            <a:avLst/>
          </a:prstGeom>
        </p:spPr>
      </p:pic>
      <p:sp>
        <p:nvSpPr>
          <p:cNvPr id="7" name="Title Placeholder 1"/>
          <p:cNvSpPr txBox="1">
            <a:spLocks/>
          </p:cNvSpPr>
          <p:nvPr/>
        </p:nvSpPr>
        <p:spPr>
          <a:xfrm>
            <a:off x="1115448" y="4079595"/>
            <a:ext cx="9957931" cy="567712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rgbClr val="9A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he-IL" sz="4799" dirty="0"/>
              <a:t>תת כותרת</a:t>
            </a:r>
          </a:p>
        </p:txBody>
      </p:sp>
    </p:spTree>
    <p:extLst>
      <p:ext uri="{BB962C8B-B14F-4D97-AF65-F5344CB8AC3E}">
        <p14:creationId xmlns:p14="http://schemas.microsoft.com/office/powerpoint/2010/main" val="31523841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3603" y="2865899"/>
            <a:ext cx="9141619" cy="109775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7198" baseline="0">
                <a:solidFill>
                  <a:srgbClr val="133272"/>
                </a:solidFill>
              </a:defRPr>
            </a:lvl1pPr>
          </a:lstStyle>
          <a:p>
            <a:r>
              <a:rPr lang="he-IL" dirty="0"/>
              <a:t>שם המצגת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24398" y="1587223"/>
            <a:ext cx="2912923" cy="4908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he-IL" dirty="0"/>
              <a:t>תאריך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13186" y="2098726"/>
            <a:ext cx="1156245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026" y="291064"/>
            <a:ext cx="1626615" cy="1636128"/>
          </a:xfrm>
          <a:prstGeom prst="rect">
            <a:avLst/>
          </a:prstGeom>
        </p:spPr>
      </p:pic>
      <p:sp>
        <p:nvSpPr>
          <p:cNvPr id="7" name="Title Placeholder 1"/>
          <p:cNvSpPr txBox="1">
            <a:spLocks/>
          </p:cNvSpPr>
          <p:nvPr/>
        </p:nvSpPr>
        <p:spPr>
          <a:xfrm>
            <a:off x="1115448" y="4079595"/>
            <a:ext cx="9957931" cy="567712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rgbClr val="9A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he-IL" sz="4799" dirty="0"/>
              <a:t>תת כותרת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" y="0"/>
            <a:ext cx="2210448" cy="209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994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5448" y="1026198"/>
            <a:ext cx="9957931" cy="567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599"/>
            </a:lvl1pPr>
          </a:lstStyle>
          <a:p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313186" y="879517"/>
            <a:ext cx="1156245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90" y="263329"/>
            <a:ext cx="567119" cy="570436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15448" y="1614428"/>
            <a:ext cx="9957931" cy="435774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he-IL" dirty="0"/>
              <a:t>לחץ להקלדת תוכן השקופית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3289" y="504826"/>
            <a:ext cx="2618693" cy="371475"/>
          </a:xfrm>
          <a:prstGeom prst="rect">
            <a:avLst/>
          </a:prstGeom>
        </p:spPr>
        <p:txBody>
          <a:bodyPr/>
          <a:lstStyle>
            <a:lvl1pPr marL="0" algn="l" defTabSz="914126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999" b="1" kern="1200" baseline="0" dirty="0">
                <a:solidFill>
                  <a:srgbClr val="13327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he-IL" dirty="0"/>
              <a:t>שם המצגת</a:t>
            </a:r>
          </a:p>
        </p:txBody>
      </p:sp>
    </p:spTree>
    <p:extLst>
      <p:ext uri="{BB962C8B-B14F-4D97-AF65-F5344CB8AC3E}">
        <p14:creationId xmlns:p14="http://schemas.microsoft.com/office/powerpoint/2010/main" val="38508018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5448" y="1026198"/>
            <a:ext cx="9957931" cy="567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599"/>
            </a:lvl1pPr>
          </a:lstStyle>
          <a:p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313186" y="879517"/>
            <a:ext cx="1156245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90" y="263329"/>
            <a:ext cx="567119" cy="570436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15448" y="1614428"/>
            <a:ext cx="9957931" cy="435774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he-IL" dirty="0"/>
              <a:t>לחץ להקלדת תוכן השקופית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95893" y="504826"/>
            <a:ext cx="2618693" cy="371475"/>
          </a:xfrm>
          <a:prstGeom prst="rect">
            <a:avLst/>
          </a:prstGeom>
        </p:spPr>
        <p:txBody>
          <a:bodyPr/>
          <a:lstStyle>
            <a:lvl1pPr marL="0" algn="ctr" defTabSz="914126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999" b="1" kern="1200" baseline="0" dirty="0">
                <a:solidFill>
                  <a:srgbClr val="13327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he-IL" dirty="0"/>
              <a:t>שם המצגת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48" y="114300"/>
            <a:ext cx="809342" cy="76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028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15448" y="1809750"/>
            <a:ext cx="9957931" cy="2705100"/>
          </a:xfrm>
          <a:prstGeom prst="rect">
            <a:avLst/>
          </a:prstGeom>
        </p:spPr>
        <p:txBody>
          <a:bodyPr/>
          <a:lstStyle>
            <a:lvl1pPr algn="ctr">
              <a:defRPr sz="3199" baseline="0"/>
            </a:lvl1pPr>
          </a:lstStyle>
          <a:p>
            <a:pPr lvl="0"/>
            <a:r>
              <a:rPr lang="he-IL" dirty="0"/>
              <a:t>לחץ להקלדת תוכן השקופית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15448" y="4816415"/>
            <a:ext cx="9957931" cy="9557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799"/>
            </a:lvl1pPr>
          </a:lstStyle>
          <a:p>
            <a:r>
              <a:rPr lang="he-IL" dirty="0"/>
              <a:t>לחץ להקלדת תוכן מודגש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313186" y="879517"/>
            <a:ext cx="1156245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90" y="263329"/>
            <a:ext cx="567119" cy="570436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3289" y="504826"/>
            <a:ext cx="2618693" cy="371475"/>
          </a:xfrm>
          <a:prstGeom prst="rect">
            <a:avLst/>
          </a:prstGeom>
        </p:spPr>
        <p:txBody>
          <a:bodyPr/>
          <a:lstStyle>
            <a:lvl1pPr marL="0" algn="l" defTabSz="914126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999" b="1" kern="1200" baseline="0" dirty="0">
                <a:solidFill>
                  <a:srgbClr val="13327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he-IL" dirty="0"/>
              <a:t>שם המצגת</a:t>
            </a:r>
          </a:p>
        </p:txBody>
      </p:sp>
    </p:spTree>
    <p:extLst>
      <p:ext uri="{BB962C8B-B14F-4D97-AF65-F5344CB8AC3E}">
        <p14:creationId xmlns:p14="http://schemas.microsoft.com/office/powerpoint/2010/main" val="27067029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15448" y="1809750"/>
            <a:ext cx="9957931" cy="2705100"/>
          </a:xfrm>
          <a:prstGeom prst="rect">
            <a:avLst/>
          </a:prstGeom>
        </p:spPr>
        <p:txBody>
          <a:bodyPr/>
          <a:lstStyle>
            <a:lvl1pPr algn="ctr">
              <a:defRPr sz="3199" baseline="0"/>
            </a:lvl1pPr>
          </a:lstStyle>
          <a:p>
            <a:pPr lvl="0"/>
            <a:r>
              <a:rPr lang="he-IL" dirty="0"/>
              <a:t>לחץ להקלדת תוכן השקופית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15448" y="4816415"/>
            <a:ext cx="9957931" cy="9557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799"/>
            </a:lvl1pPr>
          </a:lstStyle>
          <a:p>
            <a:r>
              <a:rPr lang="he-IL" dirty="0"/>
              <a:t>לחץ להקלדת תוכן מודגש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313186" y="879517"/>
            <a:ext cx="1156245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90" y="263329"/>
            <a:ext cx="567119" cy="570436"/>
          </a:xfrm>
          <a:prstGeom prst="rect">
            <a:avLst/>
          </a:prstGeom>
        </p:spPr>
      </p:pic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95893" y="504826"/>
            <a:ext cx="2618693" cy="371475"/>
          </a:xfrm>
          <a:prstGeom prst="rect">
            <a:avLst/>
          </a:prstGeom>
        </p:spPr>
        <p:txBody>
          <a:bodyPr/>
          <a:lstStyle>
            <a:lvl1pPr marL="0" algn="ctr" defTabSz="914126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999" b="1" kern="1200" baseline="0" dirty="0">
                <a:solidFill>
                  <a:srgbClr val="13327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he-IL" dirty="0"/>
              <a:t>שם המצגת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48" y="114300"/>
            <a:ext cx="809342" cy="76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4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6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3603" y="3641124"/>
            <a:ext cx="9141619" cy="16166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599" b="1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he-IL" dirty="0"/>
              <a:t>תת כותרת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13186" y="1421486"/>
            <a:ext cx="11562455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854" y="-89123"/>
            <a:ext cx="1569815" cy="1490472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15448" y="2498053"/>
            <a:ext cx="9957931" cy="11142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598"/>
            </a:lvl1pPr>
          </a:lstStyle>
          <a:p>
            <a:r>
              <a:rPr lang="he-IL" dirty="0"/>
              <a:t>שם המצגת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6" y="1021738"/>
            <a:ext cx="1803016" cy="399749"/>
          </a:xfrm>
          <a:prstGeom prst="rect">
            <a:avLst/>
          </a:prstGeom>
        </p:spPr>
        <p:txBody>
          <a:bodyPr/>
          <a:lstStyle>
            <a:lvl1pPr algn="l">
              <a:defRPr lang="he-IL" sz="2399" b="0" kern="1200" baseline="0" dirty="0">
                <a:solidFill>
                  <a:srgbClr val="0092D7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he-IL" dirty="0"/>
              <a:t>תאריך</a:t>
            </a:r>
          </a:p>
        </p:txBody>
      </p:sp>
    </p:spTree>
    <p:extLst>
      <p:ext uri="{BB962C8B-B14F-4D97-AF65-F5344CB8AC3E}">
        <p14:creationId xmlns:p14="http://schemas.microsoft.com/office/powerpoint/2010/main" val="264390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15448" y="922761"/>
            <a:ext cx="9957931" cy="567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baseline="0"/>
            </a:lvl1pPr>
          </a:lstStyle>
          <a:p>
            <a:r>
              <a:rPr lang="he-IL" dirty="0"/>
              <a:t>לחץ להקלדת כותרת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313186" y="778933"/>
            <a:ext cx="1156245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8522" y="17858"/>
            <a:ext cx="812076" cy="768142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15448" y="1634301"/>
            <a:ext cx="9957931" cy="41898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 dirty="0"/>
              <a:t>לחץ להקלדת תוכן השקופית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5" y="461319"/>
            <a:ext cx="2742257" cy="317614"/>
          </a:xfrm>
          <a:prstGeom prst="rect">
            <a:avLst/>
          </a:prstGeom>
        </p:spPr>
        <p:txBody>
          <a:bodyPr/>
          <a:lstStyle>
            <a:lvl1pPr marL="0" algn="l" defTabSz="914126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999" b="1" kern="1200" baseline="0" dirty="0">
                <a:solidFill>
                  <a:srgbClr val="0092D7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he-IL" dirty="0"/>
              <a:t>שם המצגת</a:t>
            </a:r>
          </a:p>
        </p:txBody>
      </p:sp>
    </p:spTree>
    <p:extLst>
      <p:ext uri="{BB962C8B-B14F-4D97-AF65-F5344CB8AC3E}">
        <p14:creationId xmlns:p14="http://schemas.microsoft.com/office/powerpoint/2010/main" val="20354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פריסה מותאמת אישי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5307" y="6071838"/>
            <a:ext cx="810627" cy="768163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15448" y="458561"/>
            <a:ext cx="9957931" cy="567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dirty="0"/>
              <a:t>לחץ להקלדת כותרת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13186" y="1044273"/>
            <a:ext cx="1156245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15448" y="1342985"/>
            <a:ext cx="9957931" cy="448116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he-IL" dirty="0"/>
              <a:t>לחץ להקלדת תוכן השקופית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452866"/>
            <a:ext cx="3483656" cy="387135"/>
          </a:xfrm>
          <a:prstGeom prst="rect">
            <a:avLst/>
          </a:prstGeom>
        </p:spPr>
        <p:txBody>
          <a:bodyPr/>
          <a:lstStyle>
            <a:lvl1pPr algn="l">
              <a:defRPr lang="he-IL" sz="1999" b="1" kern="1200" baseline="0" dirty="0">
                <a:solidFill>
                  <a:srgbClr val="0091D6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he-IL" dirty="0"/>
              <a:t>שם המצגת</a:t>
            </a:r>
          </a:p>
        </p:txBody>
      </p:sp>
    </p:spTree>
    <p:extLst>
      <p:ext uri="{BB962C8B-B14F-4D97-AF65-F5344CB8AC3E}">
        <p14:creationId xmlns:p14="http://schemas.microsoft.com/office/powerpoint/2010/main" val="310907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15448" y="4127287"/>
            <a:ext cx="9957931" cy="897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5398"/>
            </a:lvl1pPr>
          </a:lstStyle>
          <a:p>
            <a:r>
              <a:rPr lang="he-IL" dirty="0"/>
              <a:t>לחץ להקלדת תוכן מודגש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313186" y="778933"/>
            <a:ext cx="1156245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8522" y="17858"/>
            <a:ext cx="812076" cy="768142"/>
          </a:xfrm>
          <a:prstGeom prst="rect">
            <a:avLst/>
          </a:prstGeom>
        </p:spPr>
      </p:pic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5" y="461319"/>
            <a:ext cx="2742257" cy="317614"/>
          </a:xfrm>
          <a:prstGeom prst="rect">
            <a:avLst/>
          </a:prstGeom>
        </p:spPr>
        <p:txBody>
          <a:bodyPr/>
          <a:lstStyle>
            <a:lvl1pPr marL="0" algn="l" defTabSz="914126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999" b="1" kern="1200" baseline="0" dirty="0">
                <a:solidFill>
                  <a:srgbClr val="0092D7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he-IL" dirty="0"/>
              <a:t>שם המצגת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15448" y="1881441"/>
            <a:ext cx="9957931" cy="2179819"/>
          </a:xfrm>
          <a:prstGeom prst="rect">
            <a:avLst/>
          </a:prstGeom>
        </p:spPr>
        <p:txBody>
          <a:bodyPr/>
          <a:lstStyle>
            <a:lvl1pPr algn="ctr">
              <a:defRPr sz="3199"/>
            </a:lvl1pPr>
          </a:lstStyle>
          <a:p>
            <a:pPr lvl="0"/>
            <a:r>
              <a:rPr lang="he-IL" dirty="0"/>
              <a:t>לחץ להקלדת תוכן השקופית</a:t>
            </a:r>
          </a:p>
        </p:txBody>
      </p:sp>
    </p:spTree>
    <p:extLst>
      <p:ext uri="{BB962C8B-B14F-4D97-AF65-F5344CB8AC3E}">
        <p14:creationId xmlns:p14="http://schemas.microsoft.com/office/powerpoint/2010/main" val="379455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2856-3642-2A4A-84CD-29AADC57CB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740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1"/>
            <a:ext cx="12188825" cy="72000"/>
          </a:xfrm>
          <a:prstGeom prst="rect">
            <a:avLst/>
          </a:prstGeom>
          <a:solidFill>
            <a:srgbClr val="006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399"/>
          </a:p>
        </p:txBody>
      </p:sp>
      <p:sp>
        <p:nvSpPr>
          <p:cNvPr id="3" name="מציין מיקום טקסט 5"/>
          <p:cNvSpPr txBox="1">
            <a:spLocks/>
          </p:cNvSpPr>
          <p:nvPr userDrawn="1"/>
        </p:nvSpPr>
        <p:spPr>
          <a:xfrm>
            <a:off x="-170284" y="6545262"/>
            <a:ext cx="863675" cy="312738"/>
          </a:xfrm>
          <a:prstGeom prst="rect">
            <a:avLst/>
          </a:prstGeom>
        </p:spPr>
        <p:txBody>
          <a:bodyPr/>
          <a:lstStyle>
            <a:lvl1pPr marL="0" marR="0" indent="0" algn="r" defTabSz="914126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99" kern="1200" baseline="0">
                <a:solidFill>
                  <a:srgbClr val="23588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594" indent="-228531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-</a:t>
            </a:r>
            <a:fld id="{80A32390-EF0B-40DF-BBDE-556D91C56E7B}" type="slidenum">
              <a:rPr lang="he-IL" sz="1600" smtClean="0"/>
              <a:pPr/>
              <a:t>‹#›</a:t>
            </a:fld>
            <a:r>
              <a:rPr lang="en-US" sz="1600" dirty="0" smtClean="0"/>
              <a:t>-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60670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</p:sldLayoutIdLst>
  <p:hf sldNum="0" hdr="0" ftr="0" dt="0"/>
  <p:txStyles>
    <p:titleStyle>
      <a:lvl1pPr algn="r" defTabSz="914126" rtl="1" eaLnBrk="1" latinLnBrk="0" hangingPunct="1">
        <a:lnSpc>
          <a:spcPct val="90000"/>
        </a:lnSpc>
        <a:spcBef>
          <a:spcPct val="0"/>
        </a:spcBef>
        <a:buNone/>
        <a:defRPr sz="3199" b="1" kern="1200" baseline="0">
          <a:solidFill>
            <a:srgbClr val="9A0000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marR="0" indent="0" algn="r" defTabSz="914126" rtl="1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799" kern="1200" baseline="0">
          <a:solidFill>
            <a:srgbClr val="235889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594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22000"/>
            <a:ext cx="12188825" cy="36000"/>
          </a:xfrm>
          <a:prstGeom prst="rect">
            <a:avLst/>
          </a:prstGeom>
          <a:solidFill>
            <a:srgbClr val="235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399">
              <a:solidFill>
                <a:srgbClr val="0061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13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730" r:id="rId5"/>
  </p:sldLayoutIdLst>
  <p:hf sldNum="0" hdr="0" ftr="0" dt="0"/>
  <p:txStyles>
    <p:titleStyle>
      <a:lvl1pPr algn="ctr" defTabSz="914126" rtl="1" eaLnBrk="1" latinLnBrk="0" hangingPunct="1">
        <a:lnSpc>
          <a:spcPct val="90000"/>
        </a:lnSpc>
        <a:spcBef>
          <a:spcPct val="0"/>
        </a:spcBef>
        <a:buNone/>
        <a:defRPr sz="3199" b="1" kern="1200" baseline="0">
          <a:solidFill>
            <a:srgbClr val="9A0000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marR="0" indent="0" algn="r" defTabSz="914126" rtl="1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799" kern="1200" baseline="0">
          <a:solidFill>
            <a:srgbClr val="00558E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594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822000"/>
            <a:ext cx="12189620" cy="36000"/>
          </a:xfrm>
          <a:prstGeom prst="rect">
            <a:avLst/>
          </a:prstGeom>
          <a:solidFill>
            <a:srgbClr val="009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399"/>
          </a:p>
        </p:txBody>
      </p:sp>
    </p:spTree>
    <p:extLst>
      <p:ext uri="{BB962C8B-B14F-4D97-AF65-F5344CB8AC3E}">
        <p14:creationId xmlns:p14="http://schemas.microsoft.com/office/powerpoint/2010/main" val="218173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</p:sldLayoutIdLst>
  <p:hf sldNum="0" hdr="0" ftr="0" dt="0"/>
  <p:txStyles>
    <p:titleStyle>
      <a:lvl1pPr algn="r" defTabSz="914126" rtl="1" eaLnBrk="1" latinLnBrk="0" hangingPunct="1">
        <a:lnSpc>
          <a:spcPct val="90000"/>
        </a:lnSpc>
        <a:spcBef>
          <a:spcPct val="0"/>
        </a:spcBef>
        <a:buNone/>
        <a:defRPr sz="3599" kern="1200">
          <a:solidFill>
            <a:schemeClr val="bg1"/>
          </a:solidFill>
          <a:latin typeface="+mj-lt"/>
          <a:ea typeface="+mj-ea"/>
          <a:cs typeface="+mn-cs"/>
        </a:defRPr>
      </a:lvl1pPr>
    </p:titleStyle>
    <p:bodyStyle>
      <a:lvl1pPr marL="0" indent="0" algn="r" defTabSz="914126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2799" b="1" kern="1200" baseline="0" dirty="0" smtClean="0">
          <a:solidFill>
            <a:srgbClr val="9A0000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063" indent="0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indent="0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indent="0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indent="0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88825" cy="72000"/>
          </a:xfrm>
          <a:prstGeom prst="rect">
            <a:avLst/>
          </a:prstGeom>
          <a:solidFill>
            <a:srgbClr val="194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399"/>
          </a:p>
        </p:txBody>
      </p:sp>
    </p:spTree>
    <p:extLst>
      <p:ext uri="{BB962C8B-B14F-4D97-AF65-F5344CB8AC3E}">
        <p14:creationId xmlns:p14="http://schemas.microsoft.com/office/powerpoint/2010/main" val="10708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9" r:id="rId7"/>
    <p:sldLayoutId id="2147483710" r:id="rId8"/>
    <p:sldLayoutId id="2147483711" r:id="rId9"/>
    <p:sldLayoutId id="2147483712" r:id="rId10"/>
  </p:sldLayoutIdLst>
  <p:hf sldNum="0" hdr="0" ftr="0" dt="0"/>
  <p:txStyles>
    <p:titleStyle>
      <a:lvl1pPr algn="r" defTabSz="914126" rtl="1" eaLnBrk="1" latinLnBrk="0" hangingPunct="1">
        <a:lnSpc>
          <a:spcPct val="90000"/>
        </a:lnSpc>
        <a:spcBef>
          <a:spcPct val="0"/>
        </a:spcBef>
        <a:buNone/>
        <a:defRPr sz="3199" b="1" kern="1200" baseline="0">
          <a:solidFill>
            <a:srgbClr val="9A0000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marR="0" indent="0" algn="r" defTabSz="914126" rtl="1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799" kern="1200" baseline="0">
          <a:solidFill>
            <a:srgbClr val="235889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594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822000"/>
            <a:ext cx="12189620" cy="36000"/>
          </a:xfrm>
          <a:prstGeom prst="rect">
            <a:avLst/>
          </a:prstGeom>
          <a:solidFill>
            <a:srgbClr val="235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399"/>
          </a:p>
        </p:txBody>
      </p:sp>
    </p:spTree>
    <p:extLst>
      <p:ext uri="{BB962C8B-B14F-4D97-AF65-F5344CB8AC3E}">
        <p14:creationId xmlns:p14="http://schemas.microsoft.com/office/powerpoint/2010/main" val="317039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9" r:id="rId7"/>
  </p:sldLayoutIdLst>
  <p:hf sldNum="0" hdr="0" ftr="0" dt="0"/>
  <p:txStyles>
    <p:titleStyle>
      <a:lvl1pPr algn="r" defTabSz="914126" rtl="1" eaLnBrk="1" latinLnBrk="0" hangingPunct="1">
        <a:lnSpc>
          <a:spcPct val="90000"/>
        </a:lnSpc>
        <a:spcBef>
          <a:spcPct val="0"/>
        </a:spcBef>
        <a:buNone/>
        <a:defRPr sz="3599" kern="1200">
          <a:solidFill>
            <a:schemeClr val="bg1"/>
          </a:solidFill>
          <a:latin typeface="+mj-lt"/>
          <a:ea typeface="+mj-ea"/>
          <a:cs typeface="+mn-cs"/>
        </a:defRPr>
      </a:lvl1pPr>
    </p:titleStyle>
    <p:bodyStyle>
      <a:lvl1pPr marL="0" indent="0" algn="r" defTabSz="914126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2799" b="1" kern="1200" baseline="0" dirty="0" smtClean="0">
          <a:solidFill>
            <a:srgbClr val="9A0000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063" indent="0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indent="0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indent="0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indent="0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22000"/>
            <a:ext cx="12188825" cy="36000"/>
          </a:xfrm>
          <a:prstGeom prst="rect">
            <a:avLst/>
          </a:prstGeom>
          <a:solidFill>
            <a:srgbClr val="235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399"/>
          </a:p>
        </p:txBody>
      </p:sp>
    </p:spTree>
    <p:extLst>
      <p:ext uri="{BB962C8B-B14F-4D97-AF65-F5344CB8AC3E}">
        <p14:creationId xmlns:p14="http://schemas.microsoft.com/office/powerpoint/2010/main" val="259391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</p:sldLayoutIdLst>
  <p:hf sldNum="0" hdr="0" ftr="0" dt="0"/>
  <p:txStyles>
    <p:titleStyle>
      <a:lvl1pPr algn="ctr" defTabSz="914126" rtl="1" eaLnBrk="1" latinLnBrk="0" hangingPunct="1">
        <a:lnSpc>
          <a:spcPct val="90000"/>
        </a:lnSpc>
        <a:spcBef>
          <a:spcPct val="0"/>
        </a:spcBef>
        <a:buNone/>
        <a:defRPr sz="3199" b="1" kern="1200" baseline="0">
          <a:solidFill>
            <a:srgbClr val="9A0000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marR="0" indent="0" algn="r" defTabSz="914126" rtl="1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799" kern="1200" baseline="0">
          <a:solidFill>
            <a:srgbClr val="235889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594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r" defTabSz="914126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>
          <a:xfrm>
            <a:off x="2566020" y="1988840"/>
            <a:ext cx="6906607" cy="794531"/>
          </a:xfrm>
          <a:prstGeom prst="rect">
            <a:avLst/>
          </a:prstGeom>
        </p:spPr>
        <p:txBody>
          <a:bodyPr/>
          <a:lstStyle/>
          <a:p>
            <a:pPr marR="381000" lvl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3200"/>
            </a:pPr>
            <a:r>
              <a:rPr lang="en-US" sz="3600" b="0" dirty="0" smtClean="0">
                <a:solidFill>
                  <a:srgbClr val="1F377A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Tax Authority </a:t>
            </a:r>
            <a:r>
              <a:rPr lang="en-US" sz="3600" b="0" dirty="0">
                <a:solidFill>
                  <a:srgbClr val="1F377A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Open </a:t>
            </a:r>
            <a:r>
              <a:rPr lang="en-US" sz="3600" b="0" dirty="0" smtClean="0">
                <a:solidFill>
                  <a:srgbClr val="1F377A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API</a:t>
            </a:r>
            <a:endParaRPr lang="en-US" sz="3600" b="0" dirty="0">
              <a:solidFill>
                <a:srgbClr val="1F377A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2" name="מציין מיקום טקסט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244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סוגר זוויתי 8"/>
          <p:cNvSpPr/>
          <p:nvPr/>
        </p:nvSpPr>
        <p:spPr>
          <a:xfrm rot="5400000">
            <a:off x="117748" y="1913676"/>
            <a:ext cx="1440160" cy="1008112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4" name="סוגר זוויתי 13"/>
          <p:cNvSpPr/>
          <p:nvPr/>
        </p:nvSpPr>
        <p:spPr>
          <a:xfrm rot="5400000">
            <a:off x="242395" y="936048"/>
            <a:ext cx="1190867" cy="914716"/>
          </a:xfrm>
          <a:prstGeom prst="chevron">
            <a:avLst/>
          </a:prstGeom>
          <a:solidFill>
            <a:srgbClr val="A5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7" name="סוגר זוויתי 16"/>
          <p:cNvSpPr/>
          <p:nvPr/>
        </p:nvSpPr>
        <p:spPr>
          <a:xfrm rot="5400000">
            <a:off x="242395" y="2984701"/>
            <a:ext cx="1190867" cy="914716"/>
          </a:xfrm>
          <a:prstGeom prst="chevron">
            <a:avLst/>
          </a:prstGeom>
          <a:solidFill>
            <a:srgbClr val="A5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8" name="סוגר זוויתי 17"/>
          <p:cNvSpPr/>
          <p:nvPr/>
        </p:nvSpPr>
        <p:spPr>
          <a:xfrm rot="5400000">
            <a:off x="242395" y="3884381"/>
            <a:ext cx="1190867" cy="914716"/>
          </a:xfrm>
          <a:prstGeom prst="chevron">
            <a:avLst/>
          </a:prstGeom>
          <a:solidFill>
            <a:srgbClr val="A5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9" name="סוגר זוויתי 18"/>
          <p:cNvSpPr/>
          <p:nvPr/>
        </p:nvSpPr>
        <p:spPr>
          <a:xfrm rot="5400000">
            <a:off x="242395" y="4784061"/>
            <a:ext cx="1190867" cy="914716"/>
          </a:xfrm>
          <a:prstGeom prst="chevron">
            <a:avLst/>
          </a:prstGeom>
          <a:solidFill>
            <a:srgbClr val="A5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579" y="2093947"/>
            <a:ext cx="142526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>
                <a:solidFill>
                  <a:schemeClr val="bg1"/>
                </a:solidFill>
              </a:rPr>
              <a:t>יצירת </a:t>
            </a:r>
            <a:r>
              <a:rPr lang="en-US" dirty="0" smtClean="0">
                <a:solidFill>
                  <a:schemeClr val="bg1"/>
                </a:solidFill>
              </a:rPr>
              <a:t>ORG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15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2349996" y="1578495"/>
            <a:ext cx="9289032" cy="5274996"/>
          </a:xfrm>
          <a:prstGeom prst="rect">
            <a:avLst/>
          </a:prstGeom>
        </p:spPr>
      </p:pic>
      <p:pic>
        <p:nvPicPr>
          <p:cNvPr id="16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4654252" y="3501008"/>
            <a:ext cx="5370253" cy="2470652"/>
          </a:xfrm>
          <a:prstGeom prst="rect">
            <a:avLst/>
          </a:prstGeom>
        </p:spPr>
      </p:pic>
      <p:grpSp>
        <p:nvGrpSpPr>
          <p:cNvPr id="26" name="קבוצה 25"/>
          <p:cNvGrpSpPr/>
          <p:nvPr/>
        </p:nvGrpSpPr>
        <p:grpSpPr>
          <a:xfrm>
            <a:off x="1845940" y="764704"/>
            <a:ext cx="10137807" cy="720081"/>
            <a:chOff x="864729" y="930622"/>
            <a:chExt cx="7605947" cy="720081"/>
          </a:xfrm>
        </p:grpSpPr>
        <p:sp>
          <p:nvSpPr>
            <p:cNvPr id="27" name="מלבן מעוגל 26"/>
            <p:cNvSpPr/>
            <p:nvPr/>
          </p:nvSpPr>
          <p:spPr>
            <a:xfrm>
              <a:off x="1783144" y="930622"/>
              <a:ext cx="6687532" cy="7200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64729" y="1001624"/>
              <a:ext cx="750939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he-IL" dirty="0" smtClean="0">
                  <a:solidFill>
                    <a:schemeClr val="bg1"/>
                  </a:solidFill>
                </a:rPr>
                <a:t>2. יצירת </a:t>
              </a:r>
              <a:r>
                <a:rPr lang="en-US" dirty="0" smtClean="0">
                  <a:solidFill>
                    <a:schemeClr val="bg1"/>
                  </a:solidFill>
                </a:rPr>
                <a:t>organization</a:t>
              </a:r>
              <a:r>
                <a:rPr lang="he-IL" dirty="0" smtClean="0">
                  <a:solidFill>
                    <a:schemeClr val="bg1"/>
                  </a:solidFill>
                </a:rPr>
                <a:t> בפורטל המפתחים ע"י </a:t>
              </a:r>
              <a:r>
                <a:rPr lang="en-US" dirty="0" smtClean="0">
                  <a:solidFill>
                    <a:schemeClr val="bg1"/>
                  </a:solidFill>
                </a:rPr>
                <a:t>ADMIN </a:t>
              </a:r>
              <a:r>
                <a:rPr lang="he-IL" dirty="0" smtClean="0">
                  <a:solidFill>
                    <a:schemeClr val="bg1"/>
                  </a:solidFill>
                </a:rPr>
                <a:t> שהוגדר</a:t>
              </a:r>
              <a:endParaRPr lang="he-IL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כותרת 1"/>
          <p:cNvSpPr txBox="1">
            <a:spLocks/>
          </p:cNvSpPr>
          <p:nvPr/>
        </p:nvSpPr>
        <p:spPr>
          <a:xfrm>
            <a:off x="2230894" y="-186850"/>
            <a:ext cx="9957931" cy="857844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126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599" b="1" kern="1200" baseline="0">
                <a:solidFill>
                  <a:srgbClr val="C0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he-IL" sz="3600" dirty="0"/>
              <a:t>תהליך רישום  בית תוכנה לשירותי </a:t>
            </a:r>
            <a:r>
              <a:rPr lang="en-US" sz="3600" dirty="0"/>
              <a:t>API</a:t>
            </a:r>
            <a:r>
              <a:rPr lang="he-IL" sz="3600" dirty="0"/>
              <a:t> של רשות  </a:t>
            </a:r>
            <a:r>
              <a:rPr lang="he-IL" sz="3600" dirty="0" smtClean="0"/>
              <a:t>המסים</a:t>
            </a:r>
            <a:r>
              <a:rPr lang="he-IL" dirty="0" smtClean="0"/>
              <a:t>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1000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סוגר זוויתי 13"/>
          <p:cNvSpPr/>
          <p:nvPr/>
        </p:nvSpPr>
        <p:spPr>
          <a:xfrm rot="5400000">
            <a:off x="223780" y="936048"/>
            <a:ext cx="1190867" cy="914716"/>
          </a:xfrm>
          <a:prstGeom prst="chevron">
            <a:avLst/>
          </a:prstGeom>
          <a:solidFill>
            <a:srgbClr val="A5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7" name="סוגר זוויתי 16"/>
          <p:cNvSpPr/>
          <p:nvPr/>
        </p:nvSpPr>
        <p:spPr>
          <a:xfrm rot="5400000">
            <a:off x="223780" y="1872152"/>
            <a:ext cx="1190867" cy="914716"/>
          </a:xfrm>
          <a:prstGeom prst="chevron">
            <a:avLst/>
          </a:prstGeom>
          <a:solidFill>
            <a:srgbClr val="A5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8" name="סוגר זוויתי 17"/>
          <p:cNvSpPr/>
          <p:nvPr/>
        </p:nvSpPr>
        <p:spPr>
          <a:xfrm rot="5400000">
            <a:off x="223780" y="3884381"/>
            <a:ext cx="1190867" cy="914716"/>
          </a:xfrm>
          <a:prstGeom prst="chevron">
            <a:avLst/>
          </a:prstGeom>
          <a:solidFill>
            <a:srgbClr val="A5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9" name="סוגר זוויתי 18"/>
          <p:cNvSpPr/>
          <p:nvPr/>
        </p:nvSpPr>
        <p:spPr>
          <a:xfrm rot="5400000">
            <a:off x="223780" y="4784061"/>
            <a:ext cx="1190867" cy="914716"/>
          </a:xfrm>
          <a:prstGeom prst="chevron">
            <a:avLst/>
          </a:prstGeom>
          <a:solidFill>
            <a:srgbClr val="A5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grpSp>
        <p:nvGrpSpPr>
          <p:cNvPr id="22" name="קבוצה 21"/>
          <p:cNvGrpSpPr/>
          <p:nvPr/>
        </p:nvGrpSpPr>
        <p:grpSpPr>
          <a:xfrm>
            <a:off x="3124326" y="787325"/>
            <a:ext cx="7167111" cy="607296"/>
            <a:chOff x="1330074" y="930623"/>
            <a:chExt cx="7167111" cy="607296"/>
          </a:xfrm>
        </p:grpSpPr>
        <p:sp>
          <p:nvSpPr>
            <p:cNvPr id="10" name="מלבן מעוגל 9"/>
            <p:cNvSpPr/>
            <p:nvPr/>
          </p:nvSpPr>
          <p:spPr>
            <a:xfrm>
              <a:off x="1395869" y="930623"/>
              <a:ext cx="7074807" cy="6072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30074" y="957360"/>
              <a:ext cx="7167111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he-IL" dirty="0" smtClean="0">
                  <a:solidFill>
                    <a:schemeClr val="bg1"/>
                  </a:solidFill>
                </a:rPr>
                <a:t>3. בדיקה ע"י רשות המסים ואישור בית התוכנה</a:t>
              </a:r>
              <a:endParaRPr lang="he-IL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קבוצה 1"/>
          <p:cNvGrpSpPr/>
          <p:nvPr/>
        </p:nvGrpSpPr>
        <p:grpSpPr>
          <a:xfrm>
            <a:off x="106579" y="2564904"/>
            <a:ext cx="1425269" cy="1440160"/>
            <a:chOff x="106579" y="1697652"/>
            <a:chExt cx="1425269" cy="1440160"/>
          </a:xfrm>
        </p:grpSpPr>
        <p:sp>
          <p:nvSpPr>
            <p:cNvPr id="9" name="סוגר זוויתי 8"/>
            <p:cNvSpPr/>
            <p:nvPr/>
          </p:nvSpPr>
          <p:spPr>
            <a:xfrm rot="5400000">
              <a:off x="99133" y="1913676"/>
              <a:ext cx="1440160" cy="1008112"/>
            </a:xfrm>
            <a:prstGeom prst="chevr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579" y="2093947"/>
              <a:ext cx="1425269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600" dirty="0" smtClean="0">
                  <a:solidFill>
                    <a:schemeClr val="bg1"/>
                  </a:solidFill>
                </a:rPr>
                <a:t>אישור רשות המסים</a:t>
              </a:r>
              <a:endParaRPr lang="he-IL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קבוצה 4"/>
          <p:cNvGrpSpPr/>
          <p:nvPr/>
        </p:nvGrpSpPr>
        <p:grpSpPr>
          <a:xfrm>
            <a:off x="8830716" y="2096852"/>
            <a:ext cx="2592288" cy="936104"/>
            <a:chOff x="7102524" y="2708920"/>
            <a:chExt cx="2592288" cy="936104"/>
          </a:xfrm>
        </p:grpSpPr>
        <p:sp>
          <p:nvSpPr>
            <p:cNvPr id="3" name="מלבן 2"/>
            <p:cNvSpPr/>
            <p:nvPr/>
          </p:nvSpPr>
          <p:spPr>
            <a:xfrm>
              <a:off x="7102524" y="2708920"/>
              <a:ext cx="2592288" cy="93610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" name="משולש שווה-שוקיים 3"/>
            <p:cNvSpPr/>
            <p:nvPr/>
          </p:nvSpPr>
          <p:spPr>
            <a:xfrm flipV="1">
              <a:off x="7102524" y="2708920"/>
              <a:ext cx="2592288" cy="579493"/>
            </a:xfrm>
            <a:prstGeom prst="triangl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6" name="הסבר מלבני מעוגל 5"/>
          <p:cNvSpPr/>
          <p:nvPr/>
        </p:nvSpPr>
        <p:spPr>
          <a:xfrm>
            <a:off x="4582244" y="2564903"/>
            <a:ext cx="3888432" cy="2372269"/>
          </a:xfrm>
          <a:prstGeom prst="wedgeRoundRectCallout">
            <a:avLst>
              <a:gd name="adj1" fmla="val 59023"/>
              <a:gd name="adj2" fmla="val -45622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שלום רב,</a:t>
            </a:r>
          </a:p>
          <a:p>
            <a:pPr algn="ctr" rtl="1"/>
            <a:r>
              <a:rPr lang="he-IL" dirty="0" smtClean="0"/>
              <a:t>רישום בית התוכנה אושר על ידי רשות המסים,  יש לבצע פתיחת אפליקציה ורישום לשירותים המבוקשים</a:t>
            </a:r>
            <a:endParaRPr lang="he-IL" dirty="0"/>
          </a:p>
        </p:txBody>
      </p:sp>
      <p:sp>
        <p:nvSpPr>
          <p:cNvPr id="23" name="כותרת 1"/>
          <p:cNvSpPr txBox="1">
            <a:spLocks/>
          </p:cNvSpPr>
          <p:nvPr/>
        </p:nvSpPr>
        <p:spPr>
          <a:xfrm>
            <a:off x="2230894" y="-186850"/>
            <a:ext cx="9957931" cy="857844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126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599" b="1" kern="1200" baseline="0">
                <a:solidFill>
                  <a:srgbClr val="C0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he-IL" sz="3600" dirty="0"/>
              <a:t>תהליך רישום  בית תוכנה לשירותי </a:t>
            </a:r>
            <a:r>
              <a:rPr lang="en-US" sz="3600" dirty="0"/>
              <a:t>API</a:t>
            </a:r>
            <a:r>
              <a:rPr lang="he-IL" sz="3600" dirty="0"/>
              <a:t> של רשות  </a:t>
            </a:r>
            <a:r>
              <a:rPr lang="he-IL" sz="3600" dirty="0" smtClean="0"/>
              <a:t>המסים</a:t>
            </a:r>
            <a:r>
              <a:rPr lang="he-IL" dirty="0" smtClean="0"/>
              <a:t>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4332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סוגר זוויתי 13"/>
          <p:cNvSpPr/>
          <p:nvPr/>
        </p:nvSpPr>
        <p:spPr>
          <a:xfrm rot="5400000">
            <a:off x="223780" y="936048"/>
            <a:ext cx="1190867" cy="914716"/>
          </a:xfrm>
          <a:prstGeom prst="chevron">
            <a:avLst/>
          </a:prstGeom>
          <a:solidFill>
            <a:srgbClr val="A5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7" name="סוגר זוויתי 16"/>
          <p:cNvSpPr/>
          <p:nvPr/>
        </p:nvSpPr>
        <p:spPr>
          <a:xfrm rot="5400000">
            <a:off x="223780" y="1872152"/>
            <a:ext cx="1190867" cy="914716"/>
          </a:xfrm>
          <a:prstGeom prst="chevron">
            <a:avLst/>
          </a:prstGeom>
          <a:solidFill>
            <a:srgbClr val="A5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8" name="סוגר זוויתי 17"/>
          <p:cNvSpPr/>
          <p:nvPr/>
        </p:nvSpPr>
        <p:spPr>
          <a:xfrm rot="5400000">
            <a:off x="223780" y="2808256"/>
            <a:ext cx="1190867" cy="914716"/>
          </a:xfrm>
          <a:prstGeom prst="chevron">
            <a:avLst/>
          </a:prstGeom>
          <a:solidFill>
            <a:srgbClr val="A5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9" name="סוגר זוויתי 18"/>
          <p:cNvSpPr/>
          <p:nvPr/>
        </p:nvSpPr>
        <p:spPr>
          <a:xfrm rot="5400000">
            <a:off x="223780" y="4784061"/>
            <a:ext cx="1190867" cy="914716"/>
          </a:xfrm>
          <a:prstGeom prst="chevron">
            <a:avLst/>
          </a:prstGeom>
          <a:solidFill>
            <a:srgbClr val="A5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grpSp>
        <p:nvGrpSpPr>
          <p:cNvPr id="2" name="קבוצה 1"/>
          <p:cNvGrpSpPr/>
          <p:nvPr/>
        </p:nvGrpSpPr>
        <p:grpSpPr>
          <a:xfrm>
            <a:off x="106579" y="3501008"/>
            <a:ext cx="1425269" cy="1440160"/>
            <a:chOff x="106579" y="1697652"/>
            <a:chExt cx="1425269" cy="1440160"/>
          </a:xfrm>
        </p:grpSpPr>
        <p:sp>
          <p:nvSpPr>
            <p:cNvPr id="9" name="סוגר זוויתי 8"/>
            <p:cNvSpPr/>
            <p:nvPr/>
          </p:nvSpPr>
          <p:spPr>
            <a:xfrm rot="5400000">
              <a:off x="99133" y="1913676"/>
              <a:ext cx="1440160" cy="1008112"/>
            </a:xfrm>
            <a:prstGeom prst="chevr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579" y="2093947"/>
              <a:ext cx="1425269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600" dirty="0" smtClean="0">
                  <a:solidFill>
                    <a:schemeClr val="bg1"/>
                  </a:solidFill>
                </a:rPr>
                <a:t>רישום אפליקציה</a:t>
              </a:r>
              <a:endParaRPr lang="he-IL" sz="1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3" name="תמונה 22"/>
          <p:cNvPicPr/>
          <p:nvPr/>
        </p:nvPicPr>
        <p:blipFill>
          <a:blip r:embed="rId2"/>
          <a:stretch>
            <a:fillRect/>
          </a:stretch>
        </p:blipFill>
        <p:spPr>
          <a:xfrm>
            <a:off x="2204546" y="1699176"/>
            <a:ext cx="8714402" cy="4137677"/>
          </a:xfrm>
          <a:prstGeom prst="rect">
            <a:avLst/>
          </a:prstGeom>
        </p:spPr>
      </p:pic>
      <p:grpSp>
        <p:nvGrpSpPr>
          <p:cNvPr id="15" name="קבוצה 14"/>
          <p:cNvGrpSpPr/>
          <p:nvPr/>
        </p:nvGrpSpPr>
        <p:grpSpPr>
          <a:xfrm>
            <a:off x="1845940" y="764704"/>
            <a:ext cx="10137807" cy="720081"/>
            <a:chOff x="864729" y="930622"/>
            <a:chExt cx="7605947" cy="720081"/>
          </a:xfrm>
        </p:grpSpPr>
        <p:sp>
          <p:nvSpPr>
            <p:cNvPr id="16" name="מלבן מעוגל 15"/>
            <p:cNvSpPr/>
            <p:nvPr/>
          </p:nvSpPr>
          <p:spPr>
            <a:xfrm>
              <a:off x="1783144" y="930622"/>
              <a:ext cx="6687532" cy="7200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64729" y="1001624"/>
              <a:ext cx="750939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he-IL" dirty="0" smtClean="0">
                  <a:solidFill>
                    <a:schemeClr val="bg1"/>
                  </a:solidFill>
                </a:rPr>
                <a:t>4. הוספת אפליקציה (יישום) ל- </a:t>
              </a:r>
              <a:r>
                <a:rPr lang="en-US" dirty="0" smtClean="0">
                  <a:solidFill>
                    <a:schemeClr val="bg1"/>
                  </a:solidFill>
                </a:rPr>
                <a:t>organization</a:t>
              </a:r>
              <a:r>
                <a:rPr lang="he-IL" dirty="0" smtClean="0">
                  <a:solidFill>
                    <a:schemeClr val="bg1"/>
                  </a:solidFill>
                </a:rPr>
                <a:t> שאושר</a:t>
              </a:r>
              <a:endParaRPr lang="he-IL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קבוצה 21"/>
          <p:cNvGrpSpPr/>
          <p:nvPr/>
        </p:nvGrpSpPr>
        <p:grpSpPr>
          <a:xfrm>
            <a:off x="1701924" y="5402533"/>
            <a:ext cx="7074807" cy="1057499"/>
            <a:chOff x="1395869" y="930622"/>
            <a:chExt cx="7074807" cy="1057499"/>
          </a:xfrm>
        </p:grpSpPr>
        <p:sp>
          <p:nvSpPr>
            <p:cNvPr id="10" name="מלבן מעוגל 9"/>
            <p:cNvSpPr/>
            <p:nvPr/>
          </p:nvSpPr>
          <p:spPr>
            <a:xfrm>
              <a:off x="1395869" y="930622"/>
              <a:ext cx="7074807" cy="105749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30581" y="1007236"/>
              <a:ext cx="5853209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he-IL" dirty="0" smtClean="0">
                  <a:solidFill>
                    <a:srgbClr val="002060"/>
                  </a:solidFill>
                </a:rPr>
                <a:t>לכל בית תוכנה יכולות להיות כמה אפליקציות. </a:t>
              </a:r>
            </a:p>
            <a:p>
              <a:pPr algn="ctr" rtl="1"/>
              <a:r>
                <a:rPr lang="he-IL" dirty="0" smtClean="0">
                  <a:solidFill>
                    <a:srgbClr val="002060"/>
                  </a:solidFill>
                </a:rPr>
                <a:t>כל אפליקציה מחייבת זיהוי ורישום בנפרד</a:t>
              </a:r>
              <a:endParaRPr lang="he-IL" dirty="0">
                <a:solidFill>
                  <a:srgbClr val="002060"/>
                </a:solidFill>
              </a:endParaRPr>
            </a:p>
          </p:txBody>
        </p:sp>
      </p:grpSp>
      <p:sp>
        <p:nvSpPr>
          <p:cNvPr id="25" name="כותרת 1"/>
          <p:cNvSpPr txBox="1">
            <a:spLocks/>
          </p:cNvSpPr>
          <p:nvPr/>
        </p:nvSpPr>
        <p:spPr>
          <a:xfrm>
            <a:off x="2230894" y="-186850"/>
            <a:ext cx="9957931" cy="857844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126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599" b="1" kern="1200" baseline="0">
                <a:solidFill>
                  <a:srgbClr val="C0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he-IL" sz="3600" dirty="0"/>
              <a:t>תהליך רישום  בית תוכנה לשירותי </a:t>
            </a:r>
            <a:r>
              <a:rPr lang="en-US" sz="3600" dirty="0"/>
              <a:t>API</a:t>
            </a:r>
            <a:r>
              <a:rPr lang="he-IL" sz="3600" dirty="0"/>
              <a:t> של רשות  </a:t>
            </a:r>
            <a:r>
              <a:rPr lang="he-IL" sz="3600" dirty="0" smtClean="0"/>
              <a:t>המסים</a:t>
            </a:r>
            <a:r>
              <a:rPr lang="he-IL" dirty="0" smtClean="0"/>
              <a:t>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046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סוגר זוויתי 13"/>
          <p:cNvSpPr/>
          <p:nvPr/>
        </p:nvSpPr>
        <p:spPr>
          <a:xfrm rot="5400000">
            <a:off x="223780" y="936048"/>
            <a:ext cx="1190867" cy="914716"/>
          </a:xfrm>
          <a:prstGeom prst="chevron">
            <a:avLst/>
          </a:prstGeom>
          <a:solidFill>
            <a:srgbClr val="A5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7" name="סוגר זוויתי 16"/>
          <p:cNvSpPr/>
          <p:nvPr/>
        </p:nvSpPr>
        <p:spPr>
          <a:xfrm rot="5400000">
            <a:off x="223780" y="1872152"/>
            <a:ext cx="1190867" cy="914716"/>
          </a:xfrm>
          <a:prstGeom prst="chevron">
            <a:avLst/>
          </a:prstGeom>
          <a:solidFill>
            <a:srgbClr val="A5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8" name="סוגר זוויתי 17"/>
          <p:cNvSpPr/>
          <p:nvPr/>
        </p:nvSpPr>
        <p:spPr>
          <a:xfrm rot="5400000">
            <a:off x="223780" y="2808256"/>
            <a:ext cx="1190867" cy="914716"/>
          </a:xfrm>
          <a:prstGeom prst="chevron">
            <a:avLst/>
          </a:prstGeom>
          <a:solidFill>
            <a:srgbClr val="A5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9" name="סוגר זוויתי 18"/>
          <p:cNvSpPr/>
          <p:nvPr/>
        </p:nvSpPr>
        <p:spPr>
          <a:xfrm rot="5400000">
            <a:off x="223780" y="4784061"/>
            <a:ext cx="1190867" cy="914716"/>
          </a:xfrm>
          <a:prstGeom prst="chevron">
            <a:avLst/>
          </a:prstGeom>
          <a:solidFill>
            <a:srgbClr val="A5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grpSp>
        <p:nvGrpSpPr>
          <p:cNvPr id="2" name="קבוצה 1"/>
          <p:cNvGrpSpPr/>
          <p:nvPr/>
        </p:nvGrpSpPr>
        <p:grpSpPr>
          <a:xfrm>
            <a:off x="106579" y="3501008"/>
            <a:ext cx="1425269" cy="1440160"/>
            <a:chOff x="106579" y="1697652"/>
            <a:chExt cx="1425269" cy="1440160"/>
          </a:xfrm>
        </p:grpSpPr>
        <p:sp>
          <p:nvSpPr>
            <p:cNvPr id="9" name="סוגר זוויתי 8"/>
            <p:cNvSpPr/>
            <p:nvPr/>
          </p:nvSpPr>
          <p:spPr>
            <a:xfrm rot="5400000">
              <a:off x="99133" y="1913676"/>
              <a:ext cx="1440160" cy="1008112"/>
            </a:xfrm>
            <a:prstGeom prst="chevr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579" y="2093947"/>
              <a:ext cx="1425269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600" dirty="0" smtClean="0">
                  <a:solidFill>
                    <a:schemeClr val="bg1"/>
                  </a:solidFill>
                </a:rPr>
                <a:t>רישום אפליקציה</a:t>
              </a:r>
              <a:endParaRPr lang="he-IL" sz="1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3" name="תמונה 22"/>
          <p:cNvPicPr/>
          <p:nvPr/>
        </p:nvPicPr>
        <p:blipFill>
          <a:blip r:embed="rId2"/>
          <a:stretch>
            <a:fillRect/>
          </a:stretch>
        </p:blipFill>
        <p:spPr>
          <a:xfrm>
            <a:off x="2349996" y="2099509"/>
            <a:ext cx="8712967" cy="3595588"/>
          </a:xfrm>
          <a:prstGeom prst="rect">
            <a:avLst/>
          </a:prstGeom>
        </p:spPr>
      </p:pic>
      <p:grpSp>
        <p:nvGrpSpPr>
          <p:cNvPr id="16" name="קבוצה 15"/>
          <p:cNvGrpSpPr/>
          <p:nvPr/>
        </p:nvGrpSpPr>
        <p:grpSpPr>
          <a:xfrm>
            <a:off x="1845940" y="764704"/>
            <a:ext cx="10137807" cy="720081"/>
            <a:chOff x="864729" y="930622"/>
            <a:chExt cx="7605947" cy="720081"/>
          </a:xfrm>
        </p:grpSpPr>
        <p:sp>
          <p:nvSpPr>
            <p:cNvPr id="25" name="מלבן מעוגל 24"/>
            <p:cNvSpPr/>
            <p:nvPr/>
          </p:nvSpPr>
          <p:spPr>
            <a:xfrm>
              <a:off x="1783144" y="930622"/>
              <a:ext cx="6687532" cy="7200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64729" y="1001624"/>
              <a:ext cx="750939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he-IL" dirty="0" smtClean="0">
                  <a:solidFill>
                    <a:schemeClr val="bg1"/>
                  </a:solidFill>
                </a:rPr>
                <a:t>4. הוספת אפליקציה (יישום) ל- </a:t>
              </a:r>
              <a:r>
                <a:rPr lang="en-US" dirty="0" smtClean="0">
                  <a:solidFill>
                    <a:schemeClr val="bg1"/>
                  </a:solidFill>
                </a:rPr>
                <a:t>organization</a:t>
              </a:r>
              <a:r>
                <a:rPr lang="he-IL" dirty="0" smtClean="0">
                  <a:solidFill>
                    <a:schemeClr val="bg1"/>
                  </a:solidFill>
                </a:rPr>
                <a:t> שאושר</a:t>
              </a:r>
              <a:endParaRPr lang="he-IL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מלבן 2"/>
          <p:cNvSpPr/>
          <p:nvPr/>
        </p:nvSpPr>
        <p:spPr>
          <a:xfrm>
            <a:off x="2349996" y="2132856"/>
            <a:ext cx="8712967" cy="3456384"/>
          </a:xfrm>
          <a:prstGeom prst="rect">
            <a:avLst/>
          </a:prstGeom>
          <a:solidFill>
            <a:schemeClr val="lt1">
              <a:alpha val="36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כותרת 1"/>
          <p:cNvSpPr txBox="1">
            <a:spLocks/>
          </p:cNvSpPr>
          <p:nvPr/>
        </p:nvSpPr>
        <p:spPr>
          <a:xfrm>
            <a:off x="2230894" y="-186850"/>
            <a:ext cx="9957931" cy="857844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126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599" b="1" kern="1200" baseline="0">
                <a:solidFill>
                  <a:srgbClr val="C0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he-IL" sz="3600" dirty="0"/>
              <a:t>תהליך רישום  בית תוכנה לשירותי </a:t>
            </a:r>
            <a:r>
              <a:rPr lang="en-US" sz="3600" dirty="0"/>
              <a:t>API</a:t>
            </a:r>
            <a:r>
              <a:rPr lang="he-IL" sz="3600" dirty="0"/>
              <a:t> של רשות  </a:t>
            </a:r>
            <a:r>
              <a:rPr lang="he-IL" sz="3600" dirty="0" smtClean="0"/>
              <a:t>המסים</a:t>
            </a:r>
            <a:r>
              <a:rPr lang="he-IL" dirty="0" smtClean="0"/>
              <a:t>:</a:t>
            </a:r>
            <a:endParaRPr lang="he-IL" dirty="0"/>
          </a:p>
        </p:txBody>
      </p:sp>
      <p:pic>
        <p:nvPicPr>
          <p:cNvPr id="24" name="Picture 1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18" b="7568"/>
          <a:stretch/>
        </p:blipFill>
        <p:spPr bwMode="auto">
          <a:xfrm>
            <a:off x="3430116" y="1556792"/>
            <a:ext cx="5112568" cy="46329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4342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סוגר זוויתי 13"/>
          <p:cNvSpPr/>
          <p:nvPr/>
        </p:nvSpPr>
        <p:spPr>
          <a:xfrm rot="5400000">
            <a:off x="223780" y="936048"/>
            <a:ext cx="1190867" cy="914716"/>
          </a:xfrm>
          <a:prstGeom prst="chevron">
            <a:avLst/>
          </a:prstGeom>
          <a:solidFill>
            <a:srgbClr val="A5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7" name="סוגר זוויתי 16"/>
          <p:cNvSpPr/>
          <p:nvPr/>
        </p:nvSpPr>
        <p:spPr>
          <a:xfrm rot="5400000">
            <a:off x="223780" y="1872152"/>
            <a:ext cx="1190867" cy="914716"/>
          </a:xfrm>
          <a:prstGeom prst="chevron">
            <a:avLst/>
          </a:prstGeom>
          <a:solidFill>
            <a:srgbClr val="A5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8" name="סוגר זוויתי 17"/>
          <p:cNvSpPr/>
          <p:nvPr/>
        </p:nvSpPr>
        <p:spPr>
          <a:xfrm rot="5400000">
            <a:off x="223780" y="2808256"/>
            <a:ext cx="1190867" cy="914716"/>
          </a:xfrm>
          <a:prstGeom prst="chevron">
            <a:avLst/>
          </a:prstGeom>
          <a:solidFill>
            <a:srgbClr val="A5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9" name="סוגר זוויתי 18"/>
          <p:cNvSpPr/>
          <p:nvPr/>
        </p:nvSpPr>
        <p:spPr>
          <a:xfrm rot="5400000">
            <a:off x="223780" y="4784061"/>
            <a:ext cx="1190867" cy="914716"/>
          </a:xfrm>
          <a:prstGeom prst="chevron">
            <a:avLst/>
          </a:prstGeom>
          <a:solidFill>
            <a:srgbClr val="A5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grpSp>
        <p:nvGrpSpPr>
          <p:cNvPr id="2" name="קבוצה 1"/>
          <p:cNvGrpSpPr/>
          <p:nvPr/>
        </p:nvGrpSpPr>
        <p:grpSpPr>
          <a:xfrm>
            <a:off x="106579" y="3501008"/>
            <a:ext cx="1425269" cy="1440160"/>
            <a:chOff x="106579" y="1697652"/>
            <a:chExt cx="1425269" cy="1440160"/>
          </a:xfrm>
        </p:grpSpPr>
        <p:sp>
          <p:nvSpPr>
            <p:cNvPr id="9" name="סוגר זוויתי 8"/>
            <p:cNvSpPr/>
            <p:nvPr/>
          </p:nvSpPr>
          <p:spPr>
            <a:xfrm rot="5400000">
              <a:off x="99133" y="1913676"/>
              <a:ext cx="1440160" cy="1008112"/>
            </a:xfrm>
            <a:prstGeom prst="chevr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579" y="2093947"/>
              <a:ext cx="1425269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600" dirty="0" smtClean="0">
                  <a:solidFill>
                    <a:schemeClr val="bg1"/>
                  </a:solidFill>
                </a:rPr>
                <a:t>רישום אפליקציה</a:t>
              </a:r>
              <a:endParaRPr lang="he-IL" sz="1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3" name="תמונה 22"/>
          <p:cNvPicPr/>
          <p:nvPr/>
        </p:nvPicPr>
        <p:blipFill>
          <a:blip r:embed="rId2"/>
          <a:stretch>
            <a:fillRect/>
          </a:stretch>
        </p:blipFill>
        <p:spPr>
          <a:xfrm>
            <a:off x="2349996" y="2099509"/>
            <a:ext cx="8712967" cy="3595588"/>
          </a:xfrm>
          <a:prstGeom prst="rect">
            <a:avLst/>
          </a:prstGeom>
        </p:spPr>
      </p:pic>
      <p:pic>
        <p:nvPicPr>
          <p:cNvPr id="24" name="Picture 1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18" b="7568"/>
          <a:stretch/>
        </p:blipFill>
        <p:spPr bwMode="auto">
          <a:xfrm>
            <a:off x="3430116" y="1556792"/>
            <a:ext cx="5112568" cy="46329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5993581" y="1700808"/>
            <a:ext cx="5645447" cy="4692357"/>
          </a:xfrm>
          <a:prstGeom prst="rect">
            <a:avLst/>
          </a:prstGeom>
        </p:spPr>
      </p:pic>
      <p:grpSp>
        <p:nvGrpSpPr>
          <p:cNvPr id="26" name="קבוצה 25"/>
          <p:cNvGrpSpPr/>
          <p:nvPr/>
        </p:nvGrpSpPr>
        <p:grpSpPr>
          <a:xfrm>
            <a:off x="1845940" y="764704"/>
            <a:ext cx="10137807" cy="720081"/>
            <a:chOff x="864729" y="930622"/>
            <a:chExt cx="7605947" cy="720081"/>
          </a:xfrm>
        </p:grpSpPr>
        <p:sp>
          <p:nvSpPr>
            <p:cNvPr id="27" name="מלבן מעוגל 26"/>
            <p:cNvSpPr/>
            <p:nvPr/>
          </p:nvSpPr>
          <p:spPr>
            <a:xfrm>
              <a:off x="1783144" y="930622"/>
              <a:ext cx="6687532" cy="7200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64729" y="1001624"/>
              <a:ext cx="750939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he-IL" dirty="0" smtClean="0">
                  <a:solidFill>
                    <a:schemeClr val="bg1"/>
                  </a:solidFill>
                </a:rPr>
                <a:t>4. הוספת אפליקציה (יישום) ל- </a:t>
              </a:r>
              <a:r>
                <a:rPr lang="en-US" dirty="0" smtClean="0">
                  <a:solidFill>
                    <a:schemeClr val="bg1"/>
                  </a:solidFill>
                </a:rPr>
                <a:t>organization</a:t>
              </a:r>
              <a:r>
                <a:rPr lang="he-IL" dirty="0" smtClean="0">
                  <a:solidFill>
                    <a:schemeClr val="bg1"/>
                  </a:solidFill>
                </a:rPr>
                <a:t> שאושר</a:t>
              </a:r>
              <a:endParaRPr lang="he-IL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קבוצה 28"/>
          <p:cNvGrpSpPr/>
          <p:nvPr/>
        </p:nvGrpSpPr>
        <p:grpSpPr>
          <a:xfrm>
            <a:off x="1531848" y="5528508"/>
            <a:ext cx="8017294" cy="1057499"/>
            <a:chOff x="1370933" y="931637"/>
            <a:chExt cx="7074807" cy="1057499"/>
          </a:xfrm>
        </p:grpSpPr>
        <p:sp>
          <p:nvSpPr>
            <p:cNvPr id="30" name="מלבן מעוגל 29"/>
            <p:cNvSpPr/>
            <p:nvPr/>
          </p:nvSpPr>
          <p:spPr>
            <a:xfrm>
              <a:off x="1370933" y="931637"/>
              <a:ext cx="7074807" cy="105749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70933" y="1007236"/>
              <a:ext cx="6612857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en-US" dirty="0" smtClean="0">
                  <a:solidFill>
                    <a:srgbClr val="002060"/>
                  </a:solidFill>
                </a:rPr>
                <a:t>Key (client ID), secret</a:t>
              </a:r>
              <a:r>
                <a:rPr lang="he-IL" dirty="0" smtClean="0">
                  <a:solidFill>
                    <a:srgbClr val="002060"/>
                  </a:solidFill>
                </a:rPr>
                <a:t> – מזהים חד ערכית את היישום של בית התוכנה, וכל הפניות שיבוצעו בשמו  יירשמו ויתועדו</a:t>
              </a:r>
              <a:endParaRPr lang="he-IL" dirty="0">
                <a:solidFill>
                  <a:srgbClr val="002060"/>
                </a:solidFill>
              </a:endParaRPr>
            </a:p>
          </p:txBody>
        </p:sp>
      </p:grpSp>
      <p:sp>
        <p:nvSpPr>
          <p:cNvPr id="22" name="כותרת 1"/>
          <p:cNvSpPr txBox="1">
            <a:spLocks/>
          </p:cNvSpPr>
          <p:nvPr/>
        </p:nvSpPr>
        <p:spPr>
          <a:xfrm>
            <a:off x="2230894" y="-186850"/>
            <a:ext cx="9957931" cy="857844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126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599" b="1" kern="1200" baseline="0">
                <a:solidFill>
                  <a:srgbClr val="C0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he-IL" sz="3600" dirty="0"/>
              <a:t>תהליך רישום  בית תוכנה לשירותי </a:t>
            </a:r>
            <a:r>
              <a:rPr lang="en-US" sz="3600" dirty="0"/>
              <a:t>API</a:t>
            </a:r>
            <a:r>
              <a:rPr lang="he-IL" sz="3600" dirty="0"/>
              <a:t> של רשות  </a:t>
            </a:r>
            <a:r>
              <a:rPr lang="he-IL" sz="3600" dirty="0" smtClean="0"/>
              <a:t>המסים</a:t>
            </a:r>
            <a:r>
              <a:rPr lang="he-IL" dirty="0" smtClean="0"/>
              <a:t>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9978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סוגר זוויתי 13"/>
          <p:cNvSpPr/>
          <p:nvPr/>
        </p:nvSpPr>
        <p:spPr>
          <a:xfrm rot="5400000">
            <a:off x="223780" y="936048"/>
            <a:ext cx="1190867" cy="914716"/>
          </a:xfrm>
          <a:prstGeom prst="chevron">
            <a:avLst/>
          </a:prstGeom>
          <a:solidFill>
            <a:srgbClr val="A5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7" name="סוגר זוויתי 16"/>
          <p:cNvSpPr/>
          <p:nvPr/>
        </p:nvSpPr>
        <p:spPr>
          <a:xfrm rot="5400000">
            <a:off x="223780" y="1872152"/>
            <a:ext cx="1190867" cy="914716"/>
          </a:xfrm>
          <a:prstGeom prst="chevron">
            <a:avLst/>
          </a:prstGeom>
          <a:solidFill>
            <a:srgbClr val="A5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8" name="סוגר זוויתי 17"/>
          <p:cNvSpPr/>
          <p:nvPr/>
        </p:nvSpPr>
        <p:spPr>
          <a:xfrm rot="5400000">
            <a:off x="223780" y="2808256"/>
            <a:ext cx="1190867" cy="914716"/>
          </a:xfrm>
          <a:prstGeom prst="chevron">
            <a:avLst/>
          </a:prstGeom>
          <a:solidFill>
            <a:srgbClr val="A5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9" name="סוגר זוויתי 18"/>
          <p:cNvSpPr/>
          <p:nvPr/>
        </p:nvSpPr>
        <p:spPr>
          <a:xfrm rot="5400000">
            <a:off x="223780" y="3744361"/>
            <a:ext cx="1190867" cy="914716"/>
          </a:xfrm>
          <a:prstGeom prst="chevron">
            <a:avLst/>
          </a:prstGeom>
          <a:solidFill>
            <a:srgbClr val="A5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grpSp>
        <p:nvGrpSpPr>
          <p:cNvPr id="2" name="קבוצה 1"/>
          <p:cNvGrpSpPr/>
          <p:nvPr/>
        </p:nvGrpSpPr>
        <p:grpSpPr>
          <a:xfrm>
            <a:off x="106579" y="4437112"/>
            <a:ext cx="1425269" cy="1440160"/>
            <a:chOff x="106579" y="1697652"/>
            <a:chExt cx="1425269" cy="1440160"/>
          </a:xfrm>
        </p:grpSpPr>
        <p:sp>
          <p:nvSpPr>
            <p:cNvPr id="9" name="סוגר זוויתי 8"/>
            <p:cNvSpPr/>
            <p:nvPr/>
          </p:nvSpPr>
          <p:spPr>
            <a:xfrm rot="5400000">
              <a:off x="99133" y="1913676"/>
              <a:ext cx="1440160" cy="1008112"/>
            </a:xfrm>
            <a:prstGeom prst="chevro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579" y="2093947"/>
              <a:ext cx="1425269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600" dirty="0" smtClean="0">
                  <a:solidFill>
                    <a:schemeClr val="bg1"/>
                  </a:solidFill>
                </a:rPr>
                <a:t>רישום יישום לשירות</a:t>
              </a:r>
              <a:endParaRPr lang="he-IL" sz="1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תמונה 14"/>
          <p:cNvPicPr/>
          <p:nvPr/>
        </p:nvPicPr>
        <p:blipFill rotWithShape="1">
          <a:blip r:embed="rId2"/>
          <a:srcRect r="-589" b="4914"/>
          <a:stretch/>
        </p:blipFill>
        <p:spPr bwMode="auto">
          <a:xfrm>
            <a:off x="3086148" y="1734076"/>
            <a:ext cx="7837288" cy="47267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6" name="קבוצה 15"/>
          <p:cNvGrpSpPr/>
          <p:nvPr/>
        </p:nvGrpSpPr>
        <p:grpSpPr>
          <a:xfrm>
            <a:off x="1845940" y="764704"/>
            <a:ext cx="10137807" cy="720081"/>
            <a:chOff x="864729" y="930622"/>
            <a:chExt cx="7605947" cy="720081"/>
          </a:xfrm>
        </p:grpSpPr>
        <p:sp>
          <p:nvSpPr>
            <p:cNvPr id="23" name="מלבן מעוגל 22"/>
            <p:cNvSpPr/>
            <p:nvPr/>
          </p:nvSpPr>
          <p:spPr>
            <a:xfrm>
              <a:off x="1783144" y="930622"/>
              <a:ext cx="6687532" cy="7200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64729" y="1001624"/>
              <a:ext cx="7509393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he-IL" dirty="0" smtClean="0">
                  <a:solidFill>
                    <a:schemeClr val="bg1"/>
                  </a:solidFill>
                </a:rPr>
                <a:t>5. הוספת שירותי </a:t>
              </a:r>
              <a:r>
                <a:rPr lang="en-US" dirty="0" smtClean="0">
                  <a:solidFill>
                    <a:schemeClr val="bg1"/>
                  </a:solidFill>
                </a:rPr>
                <a:t>API</a:t>
              </a:r>
              <a:r>
                <a:rPr lang="he-IL" dirty="0" smtClean="0">
                  <a:solidFill>
                    <a:schemeClr val="bg1"/>
                  </a:solidFill>
                </a:rPr>
                <a:t> לאפליקציה</a:t>
              </a:r>
              <a:endParaRPr lang="he-IL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קבוצה 24"/>
          <p:cNvGrpSpPr/>
          <p:nvPr/>
        </p:nvGrpSpPr>
        <p:grpSpPr>
          <a:xfrm>
            <a:off x="1531848" y="6021288"/>
            <a:ext cx="6434772" cy="564719"/>
            <a:chOff x="1370933" y="931637"/>
            <a:chExt cx="7074807" cy="1057499"/>
          </a:xfrm>
        </p:grpSpPr>
        <p:sp>
          <p:nvSpPr>
            <p:cNvPr id="26" name="מלבן מעוגל 25"/>
            <p:cNvSpPr/>
            <p:nvPr/>
          </p:nvSpPr>
          <p:spPr>
            <a:xfrm>
              <a:off x="1370933" y="931637"/>
              <a:ext cx="7074807" cy="105749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70933" y="1007236"/>
              <a:ext cx="6612857" cy="97978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he-IL" sz="2800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כל יישום יכול להיות רשום למספר שירותים</a:t>
              </a:r>
            </a:p>
          </p:txBody>
        </p:sp>
      </p:grpSp>
      <p:sp>
        <p:nvSpPr>
          <p:cNvPr id="22" name="כותרת 1"/>
          <p:cNvSpPr txBox="1">
            <a:spLocks/>
          </p:cNvSpPr>
          <p:nvPr/>
        </p:nvSpPr>
        <p:spPr>
          <a:xfrm>
            <a:off x="2230894" y="-186850"/>
            <a:ext cx="9957931" cy="857844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126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599" b="1" kern="1200" baseline="0">
                <a:solidFill>
                  <a:srgbClr val="C0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he-IL" sz="3600" dirty="0"/>
              <a:t>תהליך רישום  בית תוכנה לשירותי </a:t>
            </a:r>
            <a:r>
              <a:rPr lang="en-US" sz="3600" dirty="0"/>
              <a:t>API</a:t>
            </a:r>
            <a:r>
              <a:rPr lang="he-IL" sz="3600" dirty="0"/>
              <a:t> של רשות  </a:t>
            </a:r>
            <a:r>
              <a:rPr lang="he-IL" sz="3600" dirty="0" smtClean="0"/>
              <a:t>המסים</a:t>
            </a:r>
            <a:r>
              <a:rPr lang="he-IL" dirty="0" smtClean="0"/>
              <a:t>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5573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 txBox="1">
            <a:spLocks/>
          </p:cNvSpPr>
          <p:nvPr/>
        </p:nvSpPr>
        <p:spPr>
          <a:xfrm>
            <a:off x="1557908" y="116632"/>
            <a:ext cx="9957931" cy="857844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126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599" b="1" kern="1200" baseline="0">
                <a:solidFill>
                  <a:srgbClr val="C0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3" name="מלבן 2"/>
          <p:cNvSpPr/>
          <p:nvPr/>
        </p:nvSpPr>
        <p:spPr>
          <a:xfrm>
            <a:off x="1629916" y="1943549"/>
            <a:ext cx="7521320" cy="24482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algn="r" defTabSz="914126" rtl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שירותים ללא </a:t>
            </a:r>
            <a:r>
              <a:rPr lang="he-IL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הזדהות </a:t>
            </a:r>
            <a:r>
              <a:rPr lang="en-US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 access</a:t>
            </a:r>
            <a:endParaRPr lang="en-US" sz="2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r" defTabSz="914126" rtl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שירותים עם הזדהות</a:t>
            </a:r>
            <a:endParaRPr lang="en-US" sz="2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כותרת 1"/>
          <p:cNvSpPr txBox="1">
            <a:spLocks/>
          </p:cNvSpPr>
          <p:nvPr/>
        </p:nvSpPr>
        <p:spPr>
          <a:xfrm>
            <a:off x="1557907" y="759442"/>
            <a:ext cx="9957931" cy="857844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126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599" b="1" kern="1200" baseline="0">
                <a:solidFill>
                  <a:srgbClr val="C0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he-IL" dirty="0" smtClean="0"/>
              <a:t>סוגי השירותים: </a:t>
            </a:r>
            <a:endParaRPr lang="he-IL" dirty="0"/>
          </a:p>
        </p:txBody>
      </p:sp>
      <p:sp>
        <p:nvSpPr>
          <p:cNvPr id="9" name="מלבן מעוגל 8"/>
          <p:cNvSpPr/>
          <p:nvPr/>
        </p:nvSpPr>
        <p:spPr>
          <a:xfrm>
            <a:off x="1053852" y="4732397"/>
            <a:ext cx="9500152" cy="11736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r" rtl="1"/>
            <a:r>
              <a:rPr lang="he-IL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בפורטל </a:t>
            </a: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דוגמאות </a:t>
            </a:r>
            <a:r>
              <a:rPr lang="he-IL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 </a:t>
            </a:r>
            <a:r>
              <a:rPr lang="en-US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API’s</a:t>
            </a: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אשר מנפיקים את סוגי ה </a:t>
            </a: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tokens</a:t>
            </a:r>
            <a:r>
              <a:rPr lang="he-IL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השונים</a:t>
            </a:r>
          </a:p>
        </p:txBody>
      </p:sp>
      <p:sp>
        <p:nvSpPr>
          <p:cNvPr id="2" name="מלבן 1"/>
          <p:cNvSpPr/>
          <p:nvPr/>
        </p:nvSpPr>
        <p:spPr>
          <a:xfrm>
            <a:off x="1269876" y="3429000"/>
            <a:ext cx="86617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פנייה להפעלת </a:t>
            </a: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שירות עם הזדהות חייבת להיות מלווה </a:t>
            </a:r>
            <a:r>
              <a:rPr lang="he-IL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עם </a:t>
            </a:r>
            <a:r>
              <a:rPr lang="en-US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token</a:t>
            </a: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9472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 txBox="1">
            <a:spLocks/>
          </p:cNvSpPr>
          <p:nvPr/>
        </p:nvSpPr>
        <p:spPr>
          <a:xfrm>
            <a:off x="2230894" y="-186850"/>
            <a:ext cx="9957931" cy="857844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126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599" b="1" kern="1200" baseline="0">
                <a:solidFill>
                  <a:srgbClr val="C0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he-IL" dirty="0"/>
              <a:t> </a:t>
            </a:r>
            <a:r>
              <a:rPr lang="he-IL" dirty="0" smtClean="0"/>
              <a:t> מהו </a:t>
            </a:r>
            <a:r>
              <a:rPr lang="en-US" dirty="0" smtClean="0"/>
              <a:t>TOKEN</a:t>
            </a:r>
            <a:r>
              <a:rPr lang="he-IL" dirty="0" smtClean="0"/>
              <a:t> לשירותי רשות המסים: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1845940" y="1196752"/>
            <a:ext cx="9937104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מופק ע"י שעם ומשמש לשירותי רשות המסים בלבד</a:t>
            </a:r>
          </a:p>
          <a:p>
            <a:pPr algn="r" rtl="1"/>
            <a:endParaRPr lang="he-IL" sz="28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JWT</a:t>
            </a: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סטנדרטי שמופק ב-</a:t>
            </a:r>
            <a:r>
              <a:rPr lang="en-US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OAUTH2</a:t>
            </a:r>
          </a:p>
          <a:p>
            <a:pPr algn="r" rtl="1"/>
            <a:endParaRPr lang="he-IL" sz="28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מכיל בין היתר : מזהה התוכנה (</a:t>
            </a:r>
            <a:r>
              <a:rPr lang="en-US" sz="28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clientID</a:t>
            </a: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זהות משתמש הקצה, תוקף ה- </a:t>
            </a:r>
            <a:r>
              <a:rPr lang="en-US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TOKEN</a:t>
            </a:r>
            <a:endParaRPr lang="he-IL" sz="28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endParaRPr lang="he-IL" sz="28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לכל שירות יש תיעוד בפורטל המפתחים איזה סוג </a:t>
            </a:r>
            <a:r>
              <a:rPr lang="en-US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TOKEN</a:t>
            </a: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נדרש להפעלתו </a:t>
            </a:r>
            <a:r>
              <a:rPr lang="he-IL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</a:t>
            </a:r>
            <a:r>
              <a:rPr lang="en-US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time/long </a:t>
            </a: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ובאיזו כתובת</a:t>
            </a:r>
          </a:p>
        </p:txBody>
      </p:sp>
    </p:spTree>
    <p:extLst>
      <p:ext uri="{BB962C8B-B14F-4D97-AF65-F5344CB8AC3E}">
        <p14:creationId xmlns:p14="http://schemas.microsoft.com/office/powerpoint/2010/main" val="90549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 txBox="1">
            <a:spLocks/>
          </p:cNvSpPr>
          <p:nvPr/>
        </p:nvSpPr>
        <p:spPr>
          <a:xfrm>
            <a:off x="2230894" y="-186850"/>
            <a:ext cx="9957931" cy="857844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126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599" b="1" kern="1200" baseline="0">
                <a:solidFill>
                  <a:srgbClr val="C0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he-IL" dirty="0"/>
              <a:t> </a:t>
            </a:r>
            <a:r>
              <a:rPr lang="he-IL" dirty="0" smtClean="0"/>
              <a:t> תהליך הפקת ה- </a:t>
            </a:r>
            <a:r>
              <a:rPr lang="en-US" dirty="0" smtClean="0"/>
              <a:t>TOKEN</a:t>
            </a:r>
            <a:r>
              <a:rPr lang="he-IL" dirty="0" smtClean="0"/>
              <a:t>:</a:t>
            </a:r>
            <a:endParaRPr lang="he-IL" dirty="0"/>
          </a:p>
        </p:txBody>
      </p:sp>
      <p:grpSp>
        <p:nvGrpSpPr>
          <p:cNvPr id="7" name="קבוצה 6"/>
          <p:cNvGrpSpPr/>
          <p:nvPr/>
        </p:nvGrpSpPr>
        <p:grpSpPr>
          <a:xfrm>
            <a:off x="10270876" y="4941168"/>
            <a:ext cx="720080" cy="830997"/>
            <a:chOff x="10846940" y="3933056"/>
            <a:chExt cx="720080" cy="830997"/>
          </a:xfrm>
        </p:grpSpPr>
        <p:sp>
          <p:nvSpPr>
            <p:cNvPr id="4" name="משולש שווה-שוקיים 3"/>
            <p:cNvSpPr/>
            <p:nvPr/>
          </p:nvSpPr>
          <p:spPr>
            <a:xfrm>
              <a:off x="10846940" y="3933056"/>
              <a:ext cx="720080" cy="720080"/>
            </a:xfrm>
            <a:prstGeom prst="triangle">
              <a:avLst/>
            </a:prstGeom>
            <a:ln w="63500">
              <a:solidFill>
                <a:srgbClr val="C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מלבן 4"/>
            <p:cNvSpPr/>
            <p:nvPr/>
          </p:nvSpPr>
          <p:spPr>
            <a:xfrm>
              <a:off x="11029688" y="3933056"/>
              <a:ext cx="321308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!</a:t>
              </a:r>
              <a:endParaRPr lang="he-IL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6" name="מלבן מעוגל 5"/>
          <p:cNvSpPr/>
          <p:nvPr/>
        </p:nvSpPr>
        <p:spPr>
          <a:xfrm>
            <a:off x="818462" y="5162922"/>
            <a:ext cx="9361040" cy="99665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he-IL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לאחר קבלת ה</a:t>
            </a: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token</a:t>
            </a:r>
            <a:r>
              <a:rPr lang="he-IL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יש לשמור אותו </a:t>
            </a: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בצורה מאובטחת עפ"י ההנחיות</a:t>
            </a:r>
            <a:r>
              <a:rPr lang="he-IL" cap="small" dirty="0"/>
              <a:t> 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96" y="1919749"/>
            <a:ext cx="3218605" cy="3122048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3991" y="1556310"/>
            <a:ext cx="1458022" cy="1970300"/>
          </a:xfrm>
          <a:prstGeom prst="rect">
            <a:avLst/>
          </a:prstGeom>
        </p:spPr>
      </p:pic>
      <p:cxnSp>
        <p:nvCxnSpPr>
          <p:cNvPr id="12" name="מחבר חץ ישר 11"/>
          <p:cNvCxnSpPr/>
          <p:nvPr/>
        </p:nvCxnSpPr>
        <p:spPr>
          <a:xfrm flipV="1">
            <a:off x="2487266" y="1382954"/>
            <a:ext cx="6127426" cy="70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מלבן 14"/>
          <p:cNvSpPr/>
          <p:nvPr/>
        </p:nvSpPr>
        <p:spPr>
          <a:xfrm rot="21258495">
            <a:off x="2409328" y="1514218"/>
            <a:ext cx="3535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http://taxes.../</a:t>
            </a: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authorize</a:t>
            </a:r>
            <a:r>
              <a:rPr lang="he-IL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endParaRPr lang="he-IL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מחבר חץ ישר 16"/>
          <p:cNvCxnSpPr/>
          <p:nvPr/>
        </p:nvCxnSpPr>
        <p:spPr>
          <a:xfrm flipH="1">
            <a:off x="2515301" y="1812731"/>
            <a:ext cx="6191506" cy="63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/>
          <p:cNvPicPr/>
          <p:nvPr/>
        </p:nvPicPr>
        <p:blipFill rotWithShape="1">
          <a:blip r:embed="rId4"/>
          <a:srcRect b="-5917"/>
          <a:stretch/>
        </p:blipFill>
        <p:spPr>
          <a:xfrm rot="1660477">
            <a:off x="1574548" y="2284376"/>
            <a:ext cx="1725571" cy="1609602"/>
          </a:xfrm>
          <a:prstGeom prst="rect">
            <a:avLst/>
          </a:prstGeom>
        </p:spPr>
      </p:pic>
      <p:sp>
        <p:nvSpPr>
          <p:cNvPr id="14" name="מלבן 13"/>
          <p:cNvSpPr/>
          <p:nvPr/>
        </p:nvSpPr>
        <p:spPr>
          <a:xfrm rot="21210407">
            <a:off x="3479571" y="2266049"/>
            <a:ext cx="207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User, password</a:t>
            </a:r>
            <a:endParaRPr lang="he-IL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מלבן 15"/>
          <p:cNvSpPr/>
          <p:nvPr/>
        </p:nvSpPr>
        <p:spPr>
          <a:xfrm rot="21235708">
            <a:off x="5479813" y="1577508"/>
            <a:ext cx="31393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מסך הזדהות רשות המסים</a:t>
            </a:r>
            <a:endParaRPr lang="he-IL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מחבר חץ ישר 18"/>
          <p:cNvCxnSpPr/>
          <p:nvPr/>
        </p:nvCxnSpPr>
        <p:spPr>
          <a:xfrm flipV="1">
            <a:off x="3256860" y="2279353"/>
            <a:ext cx="5556518" cy="53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/>
          <p:cNvCxnSpPr/>
          <p:nvPr/>
        </p:nvCxnSpPr>
        <p:spPr>
          <a:xfrm>
            <a:off x="8842073" y="1052736"/>
            <a:ext cx="45608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חץ ישר 21"/>
          <p:cNvCxnSpPr/>
          <p:nvPr/>
        </p:nvCxnSpPr>
        <p:spPr>
          <a:xfrm flipH="1">
            <a:off x="3430173" y="2825231"/>
            <a:ext cx="5464801" cy="50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מלבן 22"/>
          <p:cNvSpPr/>
          <p:nvPr/>
        </p:nvSpPr>
        <p:spPr>
          <a:xfrm rot="21260535">
            <a:off x="5871718" y="2575249"/>
            <a:ext cx="281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Authorization Code</a:t>
            </a:r>
            <a:endParaRPr lang="he-IL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7" name="קבוצה 26"/>
          <p:cNvGrpSpPr/>
          <p:nvPr/>
        </p:nvGrpSpPr>
        <p:grpSpPr>
          <a:xfrm>
            <a:off x="1474269" y="2386092"/>
            <a:ext cx="1955847" cy="1296144"/>
            <a:chOff x="1456073" y="2386092"/>
            <a:chExt cx="1955847" cy="1296144"/>
          </a:xfrm>
        </p:grpSpPr>
        <p:sp>
          <p:nvSpPr>
            <p:cNvPr id="25" name="מלבן 24"/>
            <p:cNvSpPr/>
            <p:nvPr/>
          </p:nvSpPr>
          <p:spPr>
            <a:xfrm rot="1589203">
              <a:off x="1562612" y="2386092"/>
              <a:ext cx="1849308" cy="1296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TextBox 25"/>
            <p:cNvSpPr txBox="1"/>
            <p:nvPr/>
          </p:nvSpPr>
          <p:spPr>
            <a:xfrm rot="1567314">
              <a:off x="1456073" y="2627320"/>
              <a:ext cx="1887561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dirty="0" smtClean="0"/>
                <a:t>הנהלת חשבונות</a:t>
              </a:r>
              <a:endParaRPr lang="he-IL" dirty="0"/>
            </a:p>
          </p:txBody>
        </p:sp>
      </p:grpSp>
      <p:sp>
        <p:nvSpPr>
          <p:cNvPr id="32" name="מלבן 31"/>
          <p:cNvSpPr/>
          <p:nvPr/>
        </p:nvSpPr>
        <p:spPr>
          <a:xfrm rot="21210407">
            <a:off x="3234968" y="3369314"/>
            <a:ext cx="3065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http://taxes.../token</a:t>
            </a:r>
            <a:r>
              <a:rPr lang="he-IL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  <a:endParaRPr lang="he-IL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" name="מחבר חץ ישר 32"/>
          <p:cNvCxnSpPr/>
          <p:nvPr/>
        </p:nvCxnSpPr>
        <p:spPr>
          <a:xfrm flipV="1">
            <a:off x="3237363" y="3388574"/>
            <a:ext cx="5556518" cy="53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חץ ישר 33"/>
          <p:cNvCxnSpPr/>
          <p:nvPr/>
        </p:nvCxnSpPr>
        <p:spPr>
          <a:xfrm flipH="1">
            <a:off x="3263581" y="3833954"/>
            <a:ext cx="5464801" cy="50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מלבן 34"/>
          <p:cNvSpPr/>
          <p:nvPr/>
        </p:nvSpPr>
        <p:spPr>
          <a:xfrm rot="21260535">
            <a:off x="7609173" y="3489887"/>
            <a:ext cx="910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token</a:t>
            </a:r>
            <a:endParaRPr lang="he-IL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9921" y="2279353"/>
            <a:ext cx="931568" cy="88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3871E-6 1.85185E-6 L 0.49244 -0.096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16" y="-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35" presetClass="path" presetSubtype="0" accel="50000" decel="5000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4074E-6 2.59259E-6 L -0.2489 0.0423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51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97083E-7 1.11111E-6 L 0.38851 -0.07778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19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0344E-6 2.22222E-6 L -0.22271 0.03472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36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2149E-6 1.48148E-6 L 0.30971 -0.05857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86" y="-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2977E-7 -1.11111E-6 L -0.35126 0.06343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70" y="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  <p:bldP spid="15" grpId="1"/>
      <p:bldP spid="14" grpId="0"/>
      <p:bldP spid="14" grpId="1"/>
      <p:bldP spid="16" grpId="0"/>
      <p:bldP spid="16" grpId="1"/>
      <p:bldP spid="23" grpId="0"/>
      <p:bldP spid="23" grpId="1"/>
      <p:bldP spid="32" grpId="0"/>
      <p:bldP spid="32" grpId="1"/>
      <p:bldP spid="35" grpId="0"/>
      <p:bldP spid="3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 txBox="1">
            <a:spLocks/>
          </p:cNvSpPr>
          <p:nvPr/>
        </p:nvSpPr>
        <p:spPr>
          <a:xfrm>
            <a:off x="2230894" y="-186850"/>
            <a:ext cx="9957931" cy="857844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126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599" b="1" kern="1200" baseline="0">
                <a:solidFill>
                  <a:srgbClr val="C0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he-IL" dirty="0"/>
              <a:t> </a:t>
            </a:r>
            <a:r>
              <a:rPr lang="he-IL" dirty="0" smtClean="0"/>
              <a:t> תהליך הפקת ה- </a:t>
            </a:r>
            <a:r>
              <a:rPr lang="en-US" dirty="0" smtClean="0"/>
              <a:t>TOKEN</a:t>
            </a:r>
            <a:r>
              <a:rPr lang="he-IL" dirty="0" smtClean="0"/>
              <a:t>: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477788" y="1196752"/>
            <a:ext cx="11305256" cy="43396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א. הזדהות משתמש הקצה:   </a:t>
            </a:r>
            <a:r>
              <a:rPr lang="en-US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http://taxes.../authorize</a:t>
            </a:r>
            <a:endParaRPr lang="he-IL" sz="28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he-IL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קלט: </a:t>
            </a:r>
            <a:r>
              <a:rPr lang="en-US" sz="28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clientID</a:t>
            </a:r>
            <a:r>
              <a:rPr lang="en-US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</a:t>
            </a:r>
            <a:r>
              <a:rPr lang="en-US" sz="28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clientSecret</a:t>
            </a:r>
            <a:r>
              <a:rPr lang="en-US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redirectURI</a:t>
            </a: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(שנרשמתם </a:t>
            </a:r>
            <a:r>
              <a:rPr lang="he-IL" sz="28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איתה</a:t>
            </a: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r" rtl="1"/>
            <a:r>
              <a:rPr lang="he-IL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פלט</a:t>
            </a:r>
            <a:r>
              <a:rPr lang="he-IL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העברה לחלון </a:t>
            </a:r>
            <a:r>
              <a:rPr lang="he-IL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ההזדהות של רשות </a:t>
            </a: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המסים</a:t>
            </a:r>
            <a:endParaRPr lang="en-US" sz="2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en-US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לאחר ההזדהות יוחזר לכתובת </a:t>
            </a:r>
            <a:r>
              <a:rPr lang="en-US" sz="28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redirectURI</a:t>
            </a:r>
            <a:r>
              <a:rPr lang="he-IL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ה- </a:t>
            </a:r>
            <a:r>
              <a:rPr lang="en-US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Authorization </a:t>
            </a: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he-IL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ב. </a:t>
            </a:r>
          </a:p>
          <a:p>
            <a:pPr algn="r" rtl="1"/>
            <a:endParaRPr lang="he-IL" sz="28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ב. הפקת ה- </a:t>
            </a:r>
            <a:r>
              <a:rPr lang="en-US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TOKEN</a:t>
            </a: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http://taxes</a:t>
            </a:r>
            <a:r>
              <a:rPr lang="en-US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.../token</a:t>
            </a:r>
            <a:endParaRPr lang="he-IL" sz="28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he-IL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קלט: </a:t>
            </a:r>
            <a:r>
              <a:rPr lang="en-US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Authorization </a:t>
            </a: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he-IL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he-IL" sz="28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he-IL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פלט: </a:t>
            </a:r>
            <a:r>
              <a:rPr lang="en-US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TOKEN</a:t>
            </a: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למשתמש הקצה שהזדהה</a:t>
            </a:r>
          </a:p>
          <a:p>
            <a:pPr algn="r" rtl="1"/>
            <a:endParaRPr lang="he-IL" sz="28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endParaRPr lang="he-IL" dirty="0"/>
          </a:p>
        </p:txBody>
      </p:sp>
      <p:grpSp>
        <p:nvGrpSpPr>
          <p:cNvPr id="7" name="קבוצה 6"/>
          <p:cNvGrpSpPr/>
          <p:nvPr/>
        </p:nvGrpSpPr>
        <p:grpSpPr>
          <a:xfrm>
            <a:off x="10270876" y="4941168"/>
            <a:ext cx="720080" cy="830997"/>
            <a:chOff x="10846940" y="3933056"/>
            <a:chExt cx="720080" cy="830997"/>
          </a:xfrm>
        </p:grpSpPr>
        <p:sp>
          <p:nvSpPr>
            <p:cNvPr id="4" name="משולש שווה-שוקיים 3"/>
            <p:cNvSpPr/>
            <p:nvPr/>
          </p:nvSpPr>
          <p:spPr>
            <a:xfrm>
              <a:off x="10846940" y="3933056"/>
              <a:ext cx="720080" cy="720080"/>
            </a:xfrm>
            <a:prstGeom prst="triangle">
              <a:avLst/>
            </a:prstGeom>
            <a:ln w="63500">
              <a:solidFill>
                <a:srgbClr val="C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מלבן 4"/>
            <p:cNvSpPr/>
            <p:nvPr/>
          </p:nvSpPr>
          <p:spPr>
            <a:xfrm>
              <a:off x="11029688" y="3933056"/>
              <a:ext cx="321308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!</a:t>
              </a:r>
              <a:endParaRPr lang="he-IL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6" name="מלבן מעוגל 5"/>
          <p:cNvSpPr/>
          <p:nvPr/>
        </p:nvSpPr>
        <p:spPr>
          <a:xfrm>
            <a:off x="818462" y="5162922"/>
            <a:ext cx="9361040" cy="99665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he-IL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לאחר קבלת ה</a:t>
            </a: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token</a:t>
            </a:r>
            <a:r>
              <a:rPr lang="he-IL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יש לשמור אותו </a:t>
            </a: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בצורה מאובטחת עפ"י ההנחיות</a:t>
            </a:r>
            <a:r>
              <a:rPr lang="he-IL" cap="small" dirty="0"/>
              <a:t> 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6013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מציין מיקום תוכן 2"/>
          <p:cNvSpPr txBox="1">
            <a:spLocks/>
          </p:cNvSpPr>
          <p:nvPr/>
        </p:nvSpPr>
        <p:spPr>
          <a:xfrm>
            <a:off x="1845940" y="1264520"/>
            <a:ext cx="9435852" cy="454074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r" defTabSz="914126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799" kern="1200" baseline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063" indent="0" algn="ct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800" dirty="0" smtClean="0"/>
              <a:t>מה יש בפורטל המפתחים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800" dirty="0" smtClean="0"/>
              <a:t>חשוב לדעת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sandbox</a:t>
            </a:r>
            <a:endParaRPr 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800" dirty="0" smtClean="0"/>
              <a:t>תהליך רישום  בית תוכנה לשירותי </a:t>
            </a:r>
            <a:r>
              <a:rPr lang="en-US" sz="2800" dirty="0" smtClean="0"/>
              <a:t>API</a:t>
            </a:r>
            <a:r>
              <a:rPr lang="he-IL" sz="2800" dirty="0" smtClean="0"/>
              <a:t> של רשות  המסים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800" dirty="0" smtClean="0"/>
              <a:t>סוגי שירותים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800" dirty="0" smtClean="0"/>
              <a:t>מהו </a:t>
            </a:r>
            <a:r>
              <a:rPr lang="en-US" sz="2800" dirty="0" smtClean="0"/>
              <a:t>TOKEN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800" dirty="0" smtClean="0"/>
              <a:t>תהליך הפקת </a:t>
            </a:r>
            <a:r>
              <a:rPr lang="en-US" sz="2800" dirty="0" smtClean="0"/>
              <a:t>TOKEN</a:t>
            </a:r>
            <a:endParaRPr lang="he-IL" sz="2800" dirty="0" smtClean="0"/>
          </a:p>
          <a:p>
            <a:endParaRPr lang="he-IL" sz="2800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ECE0E899-E080-47BC-A094-3E7E77526F0F}"/>
              </a:ext>
            </a:extLst>
          </p:cNvPr>
          <p:cNvSpPr txBox="1">
            <a:spLocks/>
          </p:cNvSpPr>
          <p:nvPr/>
        </p:nvSpPr>
        <p:spPr>
          <a:xfrm>
            <a:off x="3286101" y="263386"/>
            <a:ext cx="7012840" cy="567712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algn="r" defTabSz="914126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599" b="1" kern="1200" baseline="0">
                <a:solidFill>
                  <a:srgbClr val="C0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Tax </a:t>
            </a:r>
            <a:r>
              <a:rPr lang="en-US" dirty="0">
                <a:sym typeface="Rubik SemiBold"/>
              </a:rPr>
              <a:t>Authority</a:t>
            </a:r>
            <a:r>
              <a:rPr lang="en-US" sz="3600" b="0" dirty="0">
                <a:solidFill>
                  <a:srgbClr val="1F377A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</a:t>
            </a:r>
            <a:r>
              <a:rPr lang="en-US" dirty="0" smtClean="0"/>
              <a:t>Open API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7805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>
              <a:lnSpc>
                <a:spcPct val="100000"/>
              </a:lnSpc>
              <a:buClr>
                <a:srgbClr val="000000"/>
              </a:buClr>
              <a:buSzPts val="3200"/>
            </a:pPr>
            <a:r>
              <a:rPr lang="en-US" sz="6000" dirty="0" smtClean="0">
                <a:latin typeface="Rubik SemiBold"/>
                <a:ea typeface="Rubik SemiBold"/>
                <a:cs typeface="Rubik SemiBold"/>
                <a:sym typeface="Rubik SemiBold"/>
              </a:rPr>
              <a:t>Tax Authority </a:t>
            </a:r>
            <a:r>
              <a:rPr lang="en-US" sz="6000">
                <a:latin typeface="Rubik SemiBold"/>
                <a:ea typeface="Rubik SemiBold"/>
                <a:cs typeface="Rubik SemiBold"/>
                <a:sym typeface="Rubik SemiBold"/>
              </a:rPr>
              <a:t>Open </a:t>
            </a:r>
            <a:r>
              <a:rPr lang="en-US" sz="6000" smtClean="0">
                <a:latin typeface="Rubik SemiBold"/>
                <a:ea typeface="Rubik SemiBold"/>
                <a:cs typeface="Rubik SemiBold"/>
                <a:sym typeface="Rubik SemiBold"/>
              </a:rPr>
              <a:t>API</a:t>
            </a:r>
            <a:endParaRPr lang="en-US" sz="6000" b="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תודה</a:t>
            </a:r>
            <a:endParaRPr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כותרת 2"/>
          <p:cNvSpPr txBox="1">
            <a:spLocks/>
          </p:cNvSpPr>
          <p:nvPr/>
        </p:nvSpPr>
        <p:spPr>
          <a:xfrm>
            <a:off x="621804" y="4581128"/>
            <a:ext cx="9721080" cy="794531"/>
          </a:xfrm>
          <a:prstGeom prst="rect">
            <a:avLst/>
          </a:prstGeom>
        </p:spPr>
        <p:txBody>
          <a:bodyPr>
            <a:noAutofit/>
          </a:bodyPr>
          <a:lstStyle>
            <a:lvl1pPr marL="0" algn="ctr" defTabSz="914126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he-IL" sz="5998" b="1" kern="1200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R="381000">
              <a:lnSpc>
                <a:spcPct val="100000"/>
              </a:lnSpc>
              <a:buClr>
                <a:srgbClr val="000000"/>
              </a:buClr>
              <a:buSzPts val="3200"/>
            </a:pPr>
            <a:r>
              <a:rPr lang="he-IL" sz="3600" b="0" dirty="0" smtClean="0">
                <a:solidFill>
                  <a:srgbClr val="1F377A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טלי שטרית -  מנהלת אגף פיתוח ואינטגרציה, שעם</a:t>
            </a:r>
          </a:p>
          <a:p>
            <a:pPr marR="381000">
              <a:lnSpc>
                <a:spcPct val="100000"/>
              </a:lnSpc>
              <a:buClr>
                <a:srgbClr val="000000"/>
              </a:buClr>
              <a:buSzPts val="3200"/>
            </a:pPr>
            <a:r>
              <a:rPr lang="en-US" sz="3600" b="0" dirty="0" smtClean="0">
                <a:solidFill>
                  <a:srgbClr val="1F377A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talish@taxes.gov.il</a:t>
            </a:r>
            <a:r>
              <a:rPr lang="he-IL" sz="3600" b="0" dirty="0" smtClean="0">
                <a:solidFill>
                  <a:srgbClr val="1F377A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  </a:t>
            </a:r>
            <a:endParaRPr lang="en-US" sz="3600" b="0" dirty="0">
              <a:solidFill>
                <a:srgbClr val="1F377A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67658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765820" y="1118492"/>
            <a:ext cx="10225136" cy="555086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514350" indent="-514350" algn="r" defTabSz="914126" rtl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תיעוד תהליך רישום בית תוכנה, פתיחת </a:t>
            </a: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אפליקציה</a:t>
            </a:r>
            <a:r>
              <a:rPr lang="he-IL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רישום לשירות</a:t>
            </a:r>
          </a:p>
          <a:p>
            <a:pPr marL="514350" indent="-514350" algn="r" defTabSz="914126" rtl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מסמכי הרישום להורדה</a:t>
            </a:r>
          </a:p>
          <a:p>
            <a:pPr marL="514350" indent="-514350" algn="r" defTabSz="914126" rtl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</a:t>
            </a:r>
            <a:r>
              <a:rPr lang="he-IL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- דרכו ניתן לשלוח מייל לבקשת תמיכה טכנית </a:t>
            </a:r>
          </a:p>
          <a:p>
            <a:pPr marL="514350" indent="-514350" algn="r" defTabSz="914126" rtl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רישום </a:t>
            </a:r>
            <a:r>
              <a:rPr lang="en-US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organization</a:t>
            </a:r>
            <a:endParaRPr lang="he-IL" sz="28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r" defTabSz="914126" rtl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ניהול </a:t>
            </a:r>
            <a:r>
              <a:rPr lang="he-IL" sz="28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איזור</a:t>
            </a: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אישי ל- </a:t>
            </a:r>
            <a:r>
              <a:rPr lang="en-US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organization</a:t>
            </a: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123843" lvl="1" indent="-514350" algn="r" defTabSz="914126" rtl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יצירת/מחיקת  אפליקציות</a:t>
            </a:r>
          </a:p>
          <a:p>
            <a:pPr marL="1123843" lvl="1" indent="-514350" algn="r" defTabSz="914126" rtl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הזמנת מפתחים ל </a:t>
            </a:r>
            <a:r>
              <a:rPr lang="en-US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organization</a:t>
            </a:r>
          </a:p>
          <a:p>
            <a:pPr marL="1123843" lvl="1" indent="-514350" algn="r" defTabSz="914126" rtl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הזמנת "צופים" ל </a:t>
            </a:r>
            <a:r>
              <a:rPr lang="en-US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organization</a:t>
            </a:r>
            <a:endParaRPr lang="he-IL" sz="28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r" defTabSz="914126" rtl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ניהול </a:t>
            </a:r>
            <a:r>
              <a:rPr lang="he-IL" sz="28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איזור</a:t>
            </a:r>
            <a:r>
              <a:rPr lang="he-IL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אישי </a:t>
            </a: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לאפליקציה:</a:t>
            </a:r>
          </a:p>
          <a:p>
            <a:pPr marL="1123843" lvl="1" indent="-514350" algn="r" defTabSz="914126" rtl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רישום/הסרת שירותים</a:t>
            </a:r>
          </a:p>
          <a:p>
            <a:pPr marL="1123843" lvl="1" indent="-514350" algn="r" defTabSz="914126" rtl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עדכון כתובות</a:t>
            </a:r>
          </a:p>
          <a:p>
            <a:pPr marL="1123843" lvl="1" indent="-514350" algn="r" defTabSz="914126" rtl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עדכון ערכי אפליקציה (</a:t>
            </a:r>
            <a:r>
              <a:rPr lang="en-US" sz="28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clientID</a:t>
            </a: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clientSecret</a:t>
            </a: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123843" lvl="1" indent="-514350" algn="r" defTabSz="914126" rtl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8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אנליטיקות</a:t>
            </a:r>
            <a:endParaRPr lang="he-IL" sz="28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23843" lvl="1" indent="-514350" algn="r" defTabSz="914126" rtl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sz="28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defTabSz="914126" rtl="1">
              <a:lnSpc>
                <a:spcPct val="110000"/>
              </a:lnSpc>
              <a:spcBef>
                <a:spcPts val="1000"/>
              </a:spcBef>
            </a:pPr>
            <a:endParaRPr lang="he-IL" sz="28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r" defTabSz="914126" rtl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כותרת 1"/>
          <p:cNvSpPr txBox="1">
            <a:spLocks/>
          </p:cNvSpPr>
          <p:nvPr/>
        </p:nvSpPr>
        <p:spPr>
          <a:xfrm>
            <a:off x="1413892" y="260648"/>
            <a:ext cx="9957931" cy="857844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126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599" b="1" kern="1200" baseline="0">
                <a:solidFill>
                  <a:srgbClr val="C0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he-IL" dirty="0" smtClean="0"/>
              <a:t>מה יש בפורטל המפתחים: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5406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1"/>
          <p:cNvSpPr txBox="1">
            <a:spLocks/>
          </p:cNvSpPr>
          <p:nvPr/>
        </p:nvSpPr>
        <p:spPr>
          <a:xfrm>
            <a:off x="1413892" y="260648"/>
            <a:ext cx="9957931" cy="857844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126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599" b="1" kern="1200" baseline="0">
                <a:solidFill>
                  <a:srgbClr val="C0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he-IL" dirty="0" smtClean="0"/>
              <a:t>דוגמה </a:t>
            </a:r>
            <a:r>
              <a:rPr lang="he-IL" dirty="0" err="1" smtClean="0"/>
              <a:t>לאנליטיקות</a:t>
            </a:r>
            <a:r>
              <a:rPr lang="he-IL" dirty="0" smtClean="0"/>
              <a:t> של אפליקציה: </a:t>
            </a:r>
            <a:endParaRPr lang="he-IL" dirty="0"/>
          </a:p>
        </p:txBody>
      </p:sp>
      <p:pic>
        <p:nvPicPr>
          <p:cNvPr id="2050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96" y="1052736"/>
            <a:ext cx="10465214" cy="5477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87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-22176" y="1147093"/>
            <a:ext cx="10894034" cy="545026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514350" indent="-514350" algn="r" defTabSz="914126" rtl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הסבר </a:t>
            </a:r>
            <a:r>
              <a:rPr lang="he-IL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מלא לתהליך ההזדהות מלווה </a:t>
            </a: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בדוגמאות קוד</a:t>
            </a:r>
            <a:endParaRPr lang="he-IL" sz="2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r" defTabSz="914126" rtl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דוגמאות ל </a:t>
            </a:r>
            <a:r>
              <a:rPr lang="en-US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API’s</a:t>
            </a: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אשר מנפיקים את סוגי ה </a:t>
            </a:r>
            <a:r>
              <a:rPr lang="en-US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tokens</a:t>
            </a: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השונים</a:t>
            </a:r>
          </a:p>
          <a:p>
            <a:pPr marL="514350" indent="-514350" algn="r" defTabSz="914126" rtl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800" u="sng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אפליקציית </a:t>
            </a:r>
            <a:r>
              <a:rPr lang="en-US" sz="2800" u="sng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 </a:t>
            </a: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מלאה (</a:t>
            </a:r>
            <a:r>
              <a:rPr lang="en-US" sz="28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להורדה – מממשת פנייה לשירות (כולל כל שלבי ההזדהות)</a:t>
            </a:r>
            <a:endParaRPr lang="he-IL" sz="2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r" defTabSz="914126" rtl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דוגמה לפנייה לשירות באמצעות </a:t>
            </a:r>
            <a:r>
              <a:rPr lang="en-US" sz="2800" u="sng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postman</a:t>
            </a: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(כולל כל שלבי ההזדהות)</a:t>
            </a:r>
          </a:p>
          <a:p>
            <a:pPr marL="514350" indent="-514350" algn="r" defTabSz="914126" rtl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תיעוד </a:t>
            </a:r>
            <a:r>
              <a:rPr lang="he-IL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מלא של ה- </a:t>
            </a: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API’s</a:t>
            </a:r>
            <a:r>
              <a:rPr lang="he-IL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כולל </a:t>
            </a:r>
            <a:endParaRPr lang="en-US" sz="2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r" defTabSz="914126" rtl="1">
              <a:lnSpc>
                <a:spcPct val="110000"/>
              </a:lnSpc>
              <a:spcBef>
                <a:spcPts val="1000"/>
              </a:spcBef>
            </a:pPr>
            <a:r>
              <a:rPr lang="he-IL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תיאור כללי של השירות</a:t>
            </a:r>
          </a:p>
          <a:p>
            <a:pPr lvl="1" algn="r" defTabSz="914126" rtl="1">
              <a:lnSpc>
                <a:spcPct val="110000"/>
              </a:lnSpc>
              <a:spcBef>
                <a:spcPts val="1000"/>
              </a:spcBef>
            </a:pP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he-IL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סכמת השירות (</a:t>
            </a:r>
            <a:r>
              <a:rPr lang="en-US" sz="28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yaml</a:t>
            </a: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</a:t>
            </a:r>
            <a:r>
              <a:rPr lang="he-IL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 algn="r" defTabSz="914126" rtl="1">
              <a:lnSpc>
                <a:spcPct val="110000"/>
              </a:lnSpc>
              <a:spcBef>
                <a:spcPts val="1000"/>
              </a:spcBef>
            </a:pPr>
            <a:r>
              <a:rPr lang="he-IL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תיאור כל פרמטר</a:t>
            </a:r>
          </a:p>
          <a:p>
            <a:pPr lvl="1" algn="r" defTabSz="914126" rtl="1">
              <a:lnSpc>
                <a:spcPct val="110000"/>
              </a:lnSpc>
              <a:spcBef>
                <a:spcPts val="1000"/>
              </a:spcBef>
            </a:pPr>
            <a:r>
              <a:rPr lang="he-IL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דוגמה לאובייקט שניתן לשלוח</a:t>
            </a:r>
          </a:p>
          <a:p>
            <a:pPr lvl="1" algn="r" defTabSz="914126" rtl="1">
              <a:lnSpc>
                <a:spcPct val="110000"/>
              </a:lnSpc>
              <a:spcBef>
                <a:spcPts val="1000"/>
              </a:spcBef>
            </a:pPr>
            <a:r>
              <a:rPr lang="he-IL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- רשימת קודי השגיאה עם תיאור  </a:t>
            </a:r>
            <a:endParaRPr lang="en-US" sz="2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r" defTabSz="914126" rtl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r" defTabSz="914126" rtl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sz="2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r" defTabSz="914126" rtl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כותרת 1"/>
          <p:cNvSpPr txBox="1">
            <a:spLocks/>
          </p:cNvSpPr>
          <p:nvPr/>
        </p:nvSpPr>
        <p:spPr>
          <a:xfrm>
            <a:off x="1413892" y="260648"/>
            <a:ext cx="9957931" cy="857844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126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599" b="1" kern="1200" baseline="0">
                <a:solidFill>
                  <a:srgbClr val="C0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he-IL" dirty="0" smtClean="0"/>
              <a:t>מה יש בפורטל המפתחים: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5282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 txBox="1">
            <a:spLocks/>
          </p:cNvSpPr>
          <p:nvPr/>
        </p:nvSpPr>
        <p:spPr>
          <a:xfrm>
            <a:off x="1557908" y="116632"/>
            <a:ext cx="9957931" cy="857844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126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599" b="1" kern="1200" baseline="0">
                <a:solidFill>
                  <a:srgbClr val="C0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he-IL" dirty="0" smtClean="0"/>
              <a:t>חשוב לדעת:</a:t>
            </a:r>
            <a:endParaRPr lang="he-IL" dirty="0"/>
          </a:p>
        </p:txBody>
      </p:sp>
      <p:sp>
        <p:nvSpPr>
          <p:cNvPr id="3" name="מלבן 2"/>
          <p:cNvSpPr/>
          <p:nvPr/>
        </p:nvSpPr>
        <p:spPr>
          <a:xfrm>
            <a:off x="1413892" y="1861314"/>
            <a:ext cx="9321521" cy="16425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algn="r" defTabSz="914126" rtl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עדכונים יפורסמו בגרסה נוספת למתן זמן לפיתוח ופרישה אצל הלקוחות</a:t>
            </a:r>
          </a:p>
          <a:p>
            <a:pPr marL="514350" indent="-514350" algn="r" defTabSz="914126" rtl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1341884" y="4293096"/>
            <a:ext cx="9321521" cy="15142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algn="r" defTabSz="914126" rtl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קבלת מיילים מרשות המסים על עדכונים: פרסום שירותים חדשים, עדכוני </a:t>
            </a:r>
            <a:r>
              <a:rPr lang="he-IL" sz="28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גירסה</a:t>
            </a: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עדכוני אבטחה....</a:t>
            </a:r>
            <a:endParaRPr lang="en-US" sz="2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כותרת 1"/>
          <p:cNvSpPr txBox="1">
            <a:spLocks/>
          </p:cNvSpPr>
          <p:nvPr/>
        </p:nvSpPr>
        <p:spPr>
          <a:xfrm>
            <a:off x="1557906" y="835308"/>
            <a:ext cx="9957931" cy="857844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126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599" b="1" kern="1200" baseline="0">
                <a:solidFill>
                  <a:srgbClr val="C0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he-IL" dirty="0" smtClean="0"/>
              <a:t>תמיכה בגרסאות אחורה: </a:t>
            </a:r>
            <a:endParaRPr lang="he-IL" dirty="0"/>
          </a:p>
        </p:txBody>
      </p:sp>
      <p:sp>
        <p:nvSpPr>
          <p:cNvPr id="8" name="כותרת 1"/>
          <p:cNvSpPr txBox="1">
            <a:spLocks/>
          </p:cNvSpPr>
          <p:nvPr/>
        </p:nvSpPr>
        <p:spPr>
          <a:xfrm>
            <a:off x="1531116" y="3101316"/>
            <a:ext cx="9957931" cy="857844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126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599" b="1" kern="1200" baseline="0">
                <a:solidFill>
                  <a:srgbClr val="C0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he-IL" dirty="0" smtClean="0"/>
              <a:t>עדכונים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1187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>
          <a:xfrm>
            <a:off x="1557906" y="188640"/>
            <a:ext cx="9957931" cy="857844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126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599" b="1" kern="1200" baseline="0">
                <a:solidFill>
                  <a:srgbClr val="C0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SANDBOX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621804" y="1124744"/>
            <a:ext cx="10575827" cy="410445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r" defTabSz="914126" rtl="1">
              <a:lnSpc>
                <a:spcPct val="110000"/>
              </a:lnSpc>
              <a:spcBef>
                <a:spcPts val="1000"/>
              </a:spcBef>
            </a:pPr>
            <a:r>
              <a:rPr lang="he-IL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סביבת פיתוח אשר תואמת את סביבת </a:t>
            </a: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הייצור</a:t>
            </a:r>
          </a:p>
          <a:p>
            <a:pPr algn="r" defTabSz="914126" rtl="1">
              <a:lnSpc>
                <a:spcPct val="110000"/>
              </a:lnSpc>
              <a:spcBef>
                <a:spcPts val="1000"/>
              </a:spcBef>
            </a:pP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מכילה </a:t>
            </a:r>
            <a:r>
              <a:rPr lang="he-IL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קטלוג שירותים מלא </a:t>
            </a: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(כולל תיעוד ודוגמאות)</a:t>
            </a:r>
          </a:p>
          <a:p>
            <a:pPr algn="r" defTabSz="914126" rtl="1">
              <a:lnSpc>
                <a:spcPct val="110000"/>
              </a:lnSpc>
              <a:spcBef>
                <a:spcPts val="1000"/>
              </a:spcBef>
            </a:pP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הפנייה לשירותים באמצעות משתמשים פיקטיביים לטובת המפתחים(מפורסם בנוהל)</a:t>
            </a:r>
          </a:p>
          <a:p>
            <a:pPr algn="r" defTabSz="914126" rtl="1">
              <a:lnSpc>
                <a:spcPct val="110000"/>
              </a:lnSpc>
              <a:spcBef>
                <a:spcPts val="1000"/>
              </a:spcBef>
            </a:pP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השירותים בסביבה מבצעים בדיקות </a:t>
            </a:r>
            <a:r>
              <a:rPr lang="he-IL" sz="28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ואלידציה</a:t>
            </a: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מלאות ומחזירים שגיאות בהתאמה</a:t>
            </a:r>
          </a:p>
          <a:p>
            <a:pPr algn="r" defTabSz="914126" rtl="1">
              <a:lnSpc>
                <a:spcPct val="110000"/>
              </a:lnSpc>
              <a:spcBef>
                <a:spcPts val="1000"/>
              </a:spcBef>
            </a:pP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השירותים מחזירים </a:t>
            </a:r>
            <a:r>
              <a:rPr lang="he-IL" sz="28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אובייקטי</a:t>
            </a: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דמה </a:t>
            </a: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קבוע (</a:t>
            </a: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mock</a:t>
            </a:r>
            <a:r>
              <a:rPr lang="he-IL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במבנה ותוכן זהה לייצור</a:t>
            </a:r>
          </a:p>
          <a:p>
            <a:pPr algn="r" defTabSz="914126" rtl="1">
              <a:lnSpc>
                <a:spcPct val="110000"/>
              </a:lnSpc>
              <a:spcBef>
                <a:spcPts val="1000"/>
              </a:spcBef>
            </a:pP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שימוש בסביבת ה- </a:t>
            </a:r>
            <a:r>
              <a:rPr lang="en-US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SANDBOX</a:t>
            </a:r>
            <a:r>
              <a:rPr lang="he-IL" sz="28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מחייב רישום ויצירת אפליקציה</a:t>
            </a:r>
          </a:p>
        </p:txBody>
      </p:sp>
      <p:grpSp>
        <p:nvGrpSpPr>
          <p:cNvPr id="10" name="קבוצה 9"/>
          <p:cNvGrpSpPr/>
          <p:nvPr/>
        </p:nvGrpSpPr>
        <p:grpSpPr>
          <a:xfrm>
            <a:off x="10331802" y="5215611"/>
            <a:ext cx="720080" cy="830997"/>
            <a:chOff x="10846940" y="3933056"/>
            <a:chExt cx="720080" cy="830997"/>
          </a:xfrm>
        </p:grpSpPr>
        <p:sp>
          <p:nvSpPr>
            <p:cNvPr id="11" name="משולש שווה-שוקיים 10"/>
            <p:cNvSpPr/>
            <p:nvPr/>
          </p:nvSpPr>
          <p:spPr>
            <a:xfrm>
              <a:off x="10846940" y="3933056"/>
              <a:ext cx="720080" cy="720080"/>
            </a:xfrm>
            <a:prstGeom prst="triangle">
              <a:avLst/>
            </a:prstGeom>
            <a:ln w="63500">
              <a:solidFill>
                <a:srgbClr val="C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מלבן 11"/>
            <p:cNvSpPr/>
            <p:nvPr/>
          </p:nvSpPr>
          <p:spPr>
            <a:xfrm>
              <a:off x="11029688" y="3933056"/>
              <a:ext cx="321308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!</a:t>
              </a:r>
              <a:endParaRPr lang="he-IL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4" name="מלבן מעוגל 13"/>
          <p:cNvSpPr/>
          <p:nvPr/>
        </p:nvSpPr>
        <p:spPr>
          <a:xfrm>
            <a:off x="668707" y="5500682"/>
            <a:ext cx="9629706" cy="99665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r" defTabSz="914126" rtl="1">
              <a:lnSpc>
                <a:spcPct val="110000"/>
              </a:lnSpc>
              <a:spcBef>
                <a:spcPts val="1000"/>
              </a:spcBef>
            </a:pPr>
            <a:r>
              <a:rPr lang="he-IL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ערכי האפליקציה בסביבה זו משמשים לסביבה זו בלבד ולא יוכלו לשמש בסביבת הייצור</a:t>
            </a:r>
            <a:endPara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83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 txBox="1">
            <a:spLocks/>
          </p:cNvSpPr>
          <p:nvPr/>
        </p:nvSpPr>
        <p:spPr>
          <a:xfrm>
            <a:off x="2230894" y="-186850"/>
            <a:ext cx="9957931" cy="857844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126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599" b="1" kern="1200" baseline="0">
                <a:solidFill>
                  <a:srgbClr val="C0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he-IL" sz="3600" dirty="0"/>
              <a:t>תהליך רישום  בית תוכנה לשירותי </a:t>
            </a:r>
            <a:r>
              <a:rPr lang="en-US" sz="3600" dirty="0"/>
              <a:t>API</a:t>
            </a:r>
            <a:r>
              <a:rPr lang="he-IL" sz="3600" dirty="0"/>
              <a:t> של רשות  </a:t>
            </a:r>
            <a:r>
              <a:rPr lang="he-IL" sz="3600" dirty="0" smtClean="0"/>
              <a:t>המסים</a:t>
            </a:r>
            <a:r>
              <a:rPr lang="he-IL" dirty="0" smtClean="0"/>
              <a:t>:</a:t>
            </a:r>
            <a:endParaRPr lang="he-IL" dirty="0"/>
          </a:p>
        </p:txBody>
      </p:sp>
      <p:pic>
        <p:nvPicPr>
          <p:cNvPr id="5" name="Picture 2"/>
          <p:cNvPicPr/>
          <p:nvPr/>
        </p:nvPicPr>
        <p:blipFill rotWithShape="1">
          <a:blip r:embed="rId2"/>
          <a:srcRect b="-5917"/>
          <a:stretch/>
        </p:blipFill>
        <p:spPr>
          <a:xfrm>
            <a:off x="3502124" y="1605047"/>
            <a:ext cx="6411516" cy="5522844"/>
          </a:xfrm>
          <a:prstGeom prst="rect">
            <a:avLst/>
          </a:prstGeom>
        </p:spPr>
      </p:pic>
      <p:sp>
        <p:nvSpPr>
          <p:cNvPr id="9" name="סוגר זוויתי 8"/>
          <p:cNvSpPr/>
          <p:nvPr/>
        </p:nvSpPr>
        <p:spPr>
          <a:xfrm rot="5400000">
            <a:off x="117748" y="908720"/>
            <a:ext cx="1440160" cy="1008112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4" name="סוגר זוויתי 13"/>
          <p:cNvSpPr/>
          <p:nvPr/>
        </p:nvSpPr>
        <p:spPr>
          <a:xfrm rot="5400000">
            <a:off x="242395" y="2000800"/>
            <a:ext cx="1190867" cy="914716"/>
          </a:xfrm>
          <a:prstGeom prst="chevron">
            <a:avLst/>
          </a:prstGeom>
          <a:solidFill>
            <a:srgbClr val="A5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7" name="סוגר זוויתי 16"/>
          <p:cNvSpPr/>
          <p:nvPr/>
        </p:nvSpPr>
        <p:spPr>
          <a:xfrm rot="5400000">
            <a:off x="242395" y="2921535"/>
            <a:ext cx="1190867" cy="914716"/>
          </a:xfrm>
          <a:prstGeom prst="chevron">
            <a:avLst/>
          </a:prstGeom>
          <a:solidFill>
            <a:srgbClr val="A5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8" name="סוגר זוויתי 17"/>
          <p:cNvSpPr/>
          <p:nvPr/>
        </p:nvSpPr>
        <p:spPr>
          <a:xfrm rot="5400000">
            <a:off x="242395" y="3842270"/>
            <a:ext cx="1190867" cy="914716"/>
          </a:xfrm>
          <a:prstGeom prst="chevron">
            <a:avLst/>
          </a:prstGeom>
          <a:solidFill>
            <a:srgbClr val="A5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9" name="סוגר זוויתי 18"/>
          <p:cNvSpPr/>
          <p:nvPr/>
        </p:nvSpPr>
        <p:spPr>
          <a:xfrm rot="5400000">
            <a:off x="242395" y="4763005"/>
            <a:ext cx="1190867" cy="914716"/>
          </a:xfrm>
          <a:prstGeom prst="chevron">
            <a:avLst/>
          </a:prstGeom>
          <a:solidFill>
            <a:srgbClr val="A5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grpSp>
        <p:nvGrpSpPr>
          <p:cNvPr id="22" name="קבוצה 21"/>
          <p:cNvGrpSpPr/>
          <p:nvPr/>
        </p:nvGrpSpPr>
        <p:grpSpPr>
          <a:xfrm>
            <a:off x="1759043" y="662106"/>
            <a:ext cx="10168017" cy="678662"/>
            <a:chOff x="344714" y="930623"/>
            <a:chExt cx="8152471" cy="678662"/>
          </a:xfrm>
        </p:grpSpPr>
        <p:sp>
          <p:nvSpPr>
            <p:cNvPr id="10" name="מלבן מעוגל 9"/>
            <p:cNvSpPr/>
            <p:nvPr/>
          </p:nvSpPr>
          <p:spPr>
            <a:xfrm>
              <a:off x="344714" y="930623"/>
              <a:ext cx="8125963" cy="678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033" y="957360"/>
              <a:ext cx="7774152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he-IL" dirty="0" smtClean="0">
                  <a:solidFill>
                    <a:schemeClr val="bg1"/>
                  </a:solidFill>
                </a:rPr>
                <a:t>1. רישום ה- </a:t>
              </a:r>
              <a:r>
                <a:rPr lang="en-US" dirty="0" smtClean="0">
                  <a:solidFill>
                    <a:schemeClr val="bg1"/>
                  </a:solidFill>
                </a:rPr>
                <a:t>ADMIN</a:t>
              </a:r>
              <a:r>
                <a:rPr lang="he-IL" dirty="0" smtClean="0">
                  <a:solidFill>
                    <a:schemeClr val="bg1"/>
                  </a:solidFill>
                </a:rPr>
                <a:t> המיועד של בית התוכנה לשירותי </a:t>
              </a:r>
              <a:r>
                <a:rPr lang="he-IL" dirty="0" err="1" smtClean="0">
                  <a:solidFill>
                    <a:schemeClr val="bg1"/>
                  </a:solidFill>
                </a:rPr>
                <a:t>הדיגיטל</a:t>
              </a:r>
              <a:r>
                <a:rPr lang="he-IL" dirty="0" smtClean="0">
                  <a:solidFill>
                    <a:schemeClr val="bg1"/>
                  </a:solidFill>
                </a:rPr>
                <a:t> של רשות המסים</a:t>
              </a:r>
              <a:endParaRPr lang="he-IL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06579" y="1090973"/>
            <a:ext cx="142526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>
                <a:solidFill>
                  <a:schemeClr val="bg1"/>
                </a:solidFill>
              </a:rPr>
              <a:t>רישום לקוח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74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סוגר זוויתי 8"/>
          <p:cNvSpPr/>
          <p:nvPr/>
        </p:nvSpPr>
        <p:spPr>
          <a:xfrm rot="5400000">
            <a:off x="117748" y="1913676"/>
            <a:ext cx="1440160" cy="1008112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4" name="סוגר זוויתי 13"/>
          <p:cNvSpPr/>
          <p:nvPr/>
        </p:nvSpPr>
        <p:spPr>
          <a:xfrm rot="5400000">
            <a:off x="242395" y="936048"/>
            <a:ext cx="1190867" cy="914716"/>
          </a:xfrm>
          <a:prstGeom prst="chevron">
            <a:avLst/>
          </a:prstGeom>
          <a:solidFill>
            <a:srgbClr val="A5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7" name="סוגר זוויתי 16"/>
          <p:cNvSpPr/>
          <p:nvPr/>
        </p:nvSpPr>
        <p:spPr>
          <a:xfrm rot="5400000">
            <a:off x="242395" y="2984701"/>
            <a:ext cx="1190867" cy="914716"/>
          </a:xfrm>
          <a:prstGeom prst="chevron">
            <a:avLst/>
          </a:prstGeom>
          <a:solidFill>
            <a:srgbClr val="A5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8" name="סוגר זוויתי 17"/>
          <p:cNvSpPr/>
          <p:nvPr/>
        </p:nvSpPr>
        <p:spPr>
          <a:xfrm rot="5400000">
            <a:off x="242395" y="3884381"/>
            <a:ext cx="1190867" cy="914716"/>
          </a:xfrm>
          <a:prstGeom prst="chevron">
            <a:avLst/>
          </a:prstGeom>
          <a:solidFill>
            <a:srgbClr val="A5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9" name="סוגר זוויתי 18"/>
          <p:cNvSpPr/>
          <p:nvPr/>
        </p:nvSpPr>
        <p:spPr>
          <a:xfrm rot="5400000">
            <a:off x="242395" y="4784061"/>
            <a:ext cx="1190867" cy="914716"/>
          </a:xfrm>
          <a:prstGeom prst="chevron">
            <a:avLst/>
          </a:prstGeom>
          <a:solidFill>
            <a:srgbClr val="A5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grpSp>
        <p:nvGrpSpPr>
          <p:cNvPr id="22" name="קבוצה 21"/>
          <p:cNvGrpSpPr/>
          <p:nvPr/>
        </p:nvGrpSpPr>
        <p:grpSpPr>
          <a:xfrm>
            <a:off x="3070076" y="797972"/>
            <a:ext cx="8909313" cy="930963"/>
            <a:chOff x="1196924" y="941269"/>
            <a:chExt cx="7613169" cy="930963"/>
          </a:xfrm>
        </p:grpSpPr>
        <p:sp>
          <p:nvSpPr>
            <p:cNvPr id="10" name="מלבן מעוגל 9"/>
            <p:cNvSpPr/>
            <p:nvPr/>
          </p:nvSpPr>
          <p:spPr>
            <a:xfrm>
              <a:off x="1196924" y="941269"/>
              <a:ext cx="7613169" cy="6868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96924" y="1041235"/>
              <a:ext cx="7509393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he-IL" dirty="0" smtClean="0">
                  <a:solidFill>
                    <a:schemeClr val="bg1"/>
                  </a:solidFill>
                </a:rPr>
                <a:t>2. חתימת מוסמך מבית התוכנה על מסמכים ושליחתם למייל ייעודי</a:t>
              </a:r>
              <a:endParaRPr lang="he-IL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06579" y="2093947"/>
            <a:ext cx="142526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>
                <a:solidFill>
                  <a:schemeClr val="bg1"/>
                </a:solidFill>
              </a:rPr>
              <a:t>יצירת </a:t>
            </a:r>
            <a:r>
              <a:rPr lang="en-US" dirty="0" smtClean="0">
                <a:solidFill>
                  <a:schemeClr val="bg1"/>
                </a:solidFill>
              </a:rPr>
              <a:t>ORG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17948" y="1872399"/>
            <a:ext cx="7844248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 smtClean="0"/>
              <a:t>מסמך הסכם משתמשים לשימוש תקין ב- </a:t>
            </a:r>
            <a:r>
              <a:rPr lang="en-US" dirty="0" smtClean="0"/>
              <a:t>API’s</a:t>
            </a:r>
            <a:endParaRPr lang="he-IL" dirty="0" smtClean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 smtClean="0"/>
              <a:t>התחייבות לעמידה בהנחיות אבטחת מידע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 smtClean="0"/>
              <a:t>הגדרת </a:t>
            </a:r>
            <a:r>
              <a:rPr lang="en-US" dirty="0" smtClean="0"/>
              <a:t>ADMIN</a:t>
            </a:r>
            <a:r>
              <a:rPr lang="he-IL" dirty="0" smtClean="0"/>
              <a:t> המוסמך להגדרות בפורטל המפתחים 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 smtClean="0"/>
              <a:t>אישור ה- </a:t>
            </a:r>
            <a:r>
              <a:rPr lang="en-US" dirty="0" smtClean="0"/>
              <a:t>ADMIN</a:t>
            </a:r>
            <a:r>
              <a:rPr lang="he-IL" dirty="0" smtClean="0"/>
              <a:t> לקבלת האחריות עבור בית התכנה </a:t>
            </a:r>
            <a:endParaRPr lang="he-IL" dirty="0"/>
          </a:p>
        </p:txBody>
      </p:sp>
      <p:sp>
        <p:nvSpPr>
          <p:cNvPr id="15" name="כותרת 1"/>
          <p:cNvSpPr txBox="1">
            <a:spLocks/>
          </p:cNvSpPr>
          <p:nvPr/>
        </p:nvSpPr>
        <p:spPr>
          <a:xfrm>
            <a:off x="2230894" y="-186850"/>
            <a:ext cx="9957931" cy="857844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126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599" b="1" kern="1200" baseline="0">
                <a:solidFill>
                  <a:srgbClr val="C0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he-IL" sz="3600" dirty="0"/>
              <a:t>תהליך רישום  בית תוכנה לשירותי </a:t>
            </a:r>
            <a:r>
              <a:rPr lang="en-US" sz="3600" dirty="0"/>
              <a:t>API</a:t>
            </a:r>
            <a:r>
              <a:rPr lang="he-IL" sz="3600" dirty="0"/>
              <a:t> של רשות  </a:t>
            </a:r>
            <a:r>
              <a:rPr lang="he-IL" sz="3600" dirty="0" smtClean="0"/>
              <a:t>המסים</a:t>
            </a:r>
            <a:r>
              <a:rPr lang="he-IL" dirty="0" smtClean="0"/>
              <a:t>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3324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am_ne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am_new" id="{36508C61-2B55-48D8-ABF2-03FD47B8DE8A}" vid="{37278C17-17BC-4F71-BB60-E0295C756AEB}"/>
    </a:ext>
  </a:extLst>
</a:theme>
</file>

<file path=ppt/theme/theme2.xml><?xml version="1.0" encoding="utf-8"?>
<a:theme xmlns:a="http://schemas.openxmlformats.org/drawingml/2006/main" name="shaam_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haam_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eshutHamisim-ne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1" anchor="ctr"/>
      <a:lstStyle>
        <a:defPPr algn="ctr" rtl="1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shutHamisim-new" id="{0E5951CB-C748-48F8-906F-270FE104943F}" vid="{AF5B68EC-BC86-4289-8997-944F459D7D85}"/>
    </a:ext>
  </a:extLst>
</a:theme>
</file>

<file path=ppt/theme/theme5.xml><?xml version="1.0" encoding="utf-8"?>
<a:theme xmlns:a="http://schemas.openxmlformats.org/drawingml/2006/main" name="reshutHamisim_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reshutHamisim_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20907</TotalTime>
  <Words>789</Words>
  <Application>Microsoft Office PowerPoint</Application>
  <PresentationFormat>מותאם אישית</PresentationFormat>
  <Paragraphs>123</Paragraphs>
  <Slides>20</Slides>
  <Notes>0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6</vt:i4>
      </vt:variant>
      <vt:variant>
        <vt:lpstr>כותרות שקופיות</vt:lpstr>
      </vt:variant>
      <vt:variant>
        <vt:i4>20</vt:i4>
      </vt:variant>
    </vt:vector>
  </HeadingPairs>
  <TitlesOfParts>
    <vt:vector size="29" baseType="lpstr">
      <vt:lpstr>Arial</vt:lpstr>
      <vt:lpstr>Calibri</vt:lpstr>
      <vt:lpstr>Rubik SemiBold</vt:lpstr>
      <vt:lpstr>Saam_new</vt:lpstr>
      <vt:lpstr>shaam_2</vt:lpstr>
      <vt:lpstr>shaam_3</vt:lpstr>
      <vt:lpstr>ReshutHamisim-new</vt:lpstr>
      <vt:lpstr>reshutHamisim_2</vt:lpstr>
      <vt:lpstr>reshutHamisim_3</vt:lpstr>
      <vt:lpstr>Tax Authority Open API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Tax Authority Open API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 Item Fluid Concept Agenda for PowerPoint</dc:title>
  <dc:creator>Julian</dc:creator>
  <cp:lastModifiedBy>רחל קופר-באר</cp:lastModifiedBy>
  <cp:revision>442</cp:revision>
  <dcterms:created xsi:type="dcterms:W3CDTF">2013-09-12T13:05:01Z</dcterms:created>
  <dcterms:modified xsi:type="dcterms:W3CDTF">2023-05-09T14:47:40Z</dcterms:modified>
</cp:coreProperties>
</file>